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handoutMasterIdLst>
    <p:handoutMasterId r:id="rId32"/>
  </p:handoutMasterIdLst>
  <p:sldIdLst>
    <p:sldId id="256" r:id="rId6"/>
    <p:sldId id="260" r:id="rId7"/>
    <p:sldId id="261" r:id="rId8"/>
    <p:sldId id="25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2" r:id="rId25"/>
    <p:sldId id="278" r:id="rId26"/>
    <p:sldId id="279" r:id="rId27"/>
    <p:sldId id="280" r:id="rId28"/>
    <p:sldId id="281" r:id="rId29"/>
    <p:sldId id="259" r:id="rId3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675C53"/>
    <a:srgbClr val="578999"/>
    <a:srgbClr val="092744"/>
    <a:srgbClr val="009789"/>
    <a:srgbClr val="886C44"/>
    <a:srgbClr val="FDA01A"/>
    <a:srgbClr val="6E5F53"/>
    <a:srgbClr val="82D7CB"/>
    <a:srgbClr val="969696"/>
    <a:srgbClr val="B1B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3737" autoAdjust="0"/>
  </p:normalViewPr>
  <p:slideViewPr>
    <p:cSldViewPr>
      <p:cViewPr varScale="1">
        <p:scale>
          <a:sx n="95" d="100"/>
          <a:sy n="95" d="100"/>
        </p:scale>
        <p:origin x="1646" y="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280" y="-8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7BA4-4212-B853-30B3C9FE9882}"/>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7BA4-4212-B853-30B3C9FE9882}"/>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7BA4-4212-B853-30B3C9FE9882}"/>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7BA4-4212-B853-30B3C9FE9882}"/>
              </c:ext>
            </c:extLst>
          </c:dPt>
          <c:cat>
            <c:numRef>
              <c:f>Sheet1!$A$2:$A$5</c:f>
              <c:numCache>
                <c:formatCode>General</c:formatCode>
                <c:ptCount val="4"/>
              </c:numCache>
            </c:numRef>
          </c:cat>
          <c:val>
            <c:numRef>
              <c:f>Sheet1!$B$2:$B$5</c:f>
              <c:numCache>
                <c:formatCode>General</c:formatCode>
                <c:ptCount val="4"/>
                <c:pt idx="0">
                  <c:v>28</c:v>
                </c:pt>
                <c:pt idx="1">
                  <c:v>0</c:v>
                </c:pt>
                <c:pt idx="2">
                  <c:v>0</c:v>
                </c:pt>
                <c:pt idx="3">
                  <c:v>52</c:v>
                </c:pt>
              </c:numCache>
            </c:numRef>
          </c:val>
          <c:extLst>
            <c:ext xmlns:c16="http://schemas.microsoft.com/office/drawing/2014/chart" uri="{C3380CC4-5D6E-409C-BE32-E72D297353CC}">
              <c16:uniqueId val="{00000008-7BA4-4212-B853-30B3C9FE98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B030-4E94-A65A-D6D7D7F07EBB}"/>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B030-4E94-A65A-D6D7D7F07EBB}"/>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B030-4E94-A65A-D6D7D7F07EBB}"/>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B030-4E94-A65A-D6D7D7F07EBB}"/>
              </c:ext>
            </c:extLst>
          </c:dPt>
          <c:cat>
            <c:numRef>
              <c:f>Sheet1!$A$2:$A$5</c:f>
              <c:numCache>
                <c:formatCode>General</c:formatCode>
                <c:ptCount val="4"/>
              </c:numCache>
            </c:numRef>
          </c:cat>
          <c:val>
            <c:numRef>
              <c:f>Sheet1!$B$2:$B$5</c:f>
              <c:numCache>
                <c:formatCode>General</c:formatCode>
                <c:ptCount val="4"/>
                <c:pt idx="0">
                  <c:v>28</c:v>
                </c:pt>
                <c:pt idx="1">
                  <c:v>0</c:v>
                </c:pt>
                <c:pt idx="2">
                  <c:v>0</c:v>
                </c:pt>
                <c:pt idx="3">
                  <c:v>72</c:v>
                </c:pt>
              </c:numCache>
            </c:numRef>
          </c:val>
          <c:extLst>
            <c:ext xmlns:c16="http://schemas.microsoft.com/office/drawing/2014/chart" uri="{C3380CC4-5D6E-409C-BE32-E72D297353CC}">
              <c16:uniqueId val="{00000008-B030-4E94-A65A-D6D7D7F07E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B54F-47DB-A49F-43D11A964FC8}"/>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B54F-47DB-A49F-43D11A964FC8}"/>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B54F-47DB-A49F-43D11A964FC8}"/>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B54F-47DB-A49F-43D11A964FC8}"/>
              </c:ext>
            </c:extLst>
          </c:dPt>
          <c:cat>
            <c:numRef>
              <c:f>Sheet1!$A$2:$A$5</c:f>
              <c:numCache>
                <c:formatCode>General</c:formatCode>
                <c:ptCount val="4"/>
              </c:numCache>
            </c:numRef>
          </c:cat>
          <c:val>
            <c:numRef>
              <c:f>Sheet1!$B$2:$B$5</c:f>
              <c:numCache>
                <c:formatCode>General</c:formatCode>
                <c:ptCount val="4"/>
                <c:pt idx="0">
                  <c:v>48</c:v>
                </c:pt>
                <c:pt idx="1">
                  <c:v>0</c:v>
                </c:pt>
                <c:pt idx="2">
                  <c:v>0</c:v>
                </c:pt>
                <c:pt idx="3">
                  <c:v>52</c:v>
                </c:pt>
              </c:numCache>
            </c:numRef>
          </c:val>
          <c:extLst>
            <c:ext xmlns:c16="http://schemas.microsoft.com/office/drawing/2014/chart" uri="{C3380CC4-5D6E-409C-BE32-E72D297353CC}">
              <c16:uniqueId val="{00000008-B54F-47DB-A49F-43D11A964F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E7A5-1FA0-4B0C-99A4-CCB4F467111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333648-C69A-4F4D-A86E-376F5DDA9A8B}">
      <dgm:prSet phldrT="[Text]"/>
      <dgm:spPr>
        <a:solidFill>
          <a:srgbClr val="7030A0">
            <a:alpha val="50000"/>
          </a:srgbClr>
        </a:solidFill>
        <a:ln>
          <a:solidFill>
            <a:schemeClr val="bg1"/>
          </a:solidFill>
        </a:ln>
      </dgm:spPr>
      <dgm:t>
        <a:bodyPr/>
        <a:lstStyle/>
        <a:p>
          <a:endParaRPr lang="en-US" dirty="0"/>
        </a:p>
      </dgm:t>
    </dgm:pt>
    <dgm:pt modelId="{C02F6933-D2CD-4293-A75C-C2B38C3F572B}" type="parTrans" cxnId="{F78CA975-0B2D-4544-AF3C-856EA71F6714}">
      <dgm:prSet/>
      <dgm:spPr/>
      <dgm:t>
        <a:bodyPr/>
        <a:lstStyle/>
        <a:p>
          <a:endParaRPr lang="en-US"/>
        </a:p>
      </dgm:t>
    </dgm:pt>
    <dgm:pt modelId="{D0FC6793-66B4-4F57-85FE-417B5DC6703C}" type="sibTrans" cxnId="{F78CA975-0B2D-4544-AF3C-856EA71F6714}">
      <dgm:prSet/>
      <dgm:spPr/>
      <dgm:t>
        <a:bodyPr/>
        <a:lstStyle/>
        <a:p>
          <a:endParaRPr lang="en-US"/>
        </a:p>
      </dgm:t>
    </dgm:pt>
    <dgm:pt modelId="{4631733E-D8D8-419C-BDF5-E1A9679C7C6D}">
      <dgm:prSet phldrT="[Text]"/>
      <dgm:spPr>
        <a:solidFill>
          <a:srgbClr val="00B050">
            <a:alpha val="50000"/>
          </a:srgbClr>
        </a:solidFill>
        <a:ln>
          <a:solidFill>
            <a:schemeClr val="bg1"/>
          </a:solidFill>
        </a:ln>
      </dgm:spPr>
      <dgm:t>
        <a:bodyPr/>
        <a:lstStyle/>
        <a:p>
          <a:endParaRPr lang="en-US" dirty="0"/>
        </a:p>
      </dgm:t>
    </dgm:pt>
    <dgm:pt modelId="{A3B9BB53-E480-4E19-B204-01FD82A2A504}" type="parTrans" cxnId="{C898CD2B-5546-4C70-A6A5-660D5A686C4E}">
      <dgm:prSet/>
      <dgm:spPr/>
      <dgm:t>
        <a:bodyPr/>
        <a:lstStyle/>
        <a:p>
          <a:endParaRPr lang="en-US"/>
        </a:p>
      </dgm:t>
    </dgm:pt>
    <dgm:pt modelId="{1B2FE869-DB00-47DB-9BB6-37405C8373CB}" type="sibTrans" cxnId="{C898CD2B-5546-4C70-A6A5-660D5A686C4E}">
      <dgm:prSet/>
      <dgm:spPr/>
      <dgm:t>
        <a:bodyPr/>
        <a:lstStyle/>
        <a:p>
          <a:endParaRPr lang="en-US"/>
        </a:p>
      </dgm:t>
    </dgm:pt>
    <dgm:pt modelId="{C915B9BC-A646-4026-BBB4-3FCA91AFE9A8}">
      <dgm:prSet phldrT="[Text]"/>
      <dgm:spPr>
        <a:solidFill>
          <a:srgbClr val="FFFF00">
            <a:alpha val="50000"/>
          </a:srgbClr>
        </a:solidFill>
        <a:ln>
          <a:solidFill>
            <a:schemeClr val="bg1"/>
          </a:solidFill>
        </a:ln>
      </dgm:spPr>
      <dgm:t>
        <a:bodyPr/>
        <a:lstStyle/>
        <a:p>
          <a:endParaRPr lang="en-US" dirty="0"/>
        </a:p>
      </dgm:t>
    </dgm:pt>
    <dgm:pt modelId="{B9C471FC-772B-4918-8232-9D00EC7205FC}" type="parTrans" cxnId="{9115B024-73CE-4DB5-95B8-6D3784D77CCE}">
      <dgm:prSet/>
      <dgm:spPr/>
      <dgm:t>
        <a:bodyPr/>
        <a:lstStyle/>
        <a:p>
          <a:endParaRPr lang="en-US"/>
        </a:p>
      </dgm:t>
    </dgm:pt>
    <dgm:pt modelId="{B8C23C71-4CF9-41CB-89ED-242F7FBB4A93}" type="sibTrans" cxnId="{9115B024-73CE-4DB5-95B8-6D3784D77CCE}">
      <dgm:prSet/>
      <dgm:spPr/>
      <dgm:t>
        <a:bodyPr/>
        <a:lstStyle/>
        <a:p>
          <a:endParaRPr lang="en-US"/>
        </a:p>
      </dgm:t>
    </dgm:pt>
    <dgm:pt modelId="{A5E6CA02-44DD-4D16-98C8-A25CC41BB851}">
      <dgm:prSet phldrT="[Text]"/>
      <dgm:spPr>
        <a:solidFill>
          <a:srgbClr val="C00000">
            <a:alpha val="50000"/>
          </a:srgbClr>
        </a:solidFill>
        <a:ln>
          <a:solidFill>
            <a:schemeClr val="bg1"/>
          </a:solidFill>
        </a:ln>
      </dgm:spPr>
      <dgm:t>
        <a:bodyPr/>
        <a:lstStyle/>
        <a:p>
          <a:endParaRPr lang="en-US" dirty="0"/>
        </a:p>
      </dgm:t>
    </dgm:pt>
    <dgm:pt modelId="{3AF7035C-D0C3-40C2-B10D-495D1C4F313F}" type="sibTrans" cxnId="{FE227EB1-E599-4DC1-A11D-D01F6B1FC515}">
      <dgm:prSet/>
      <dgm:spPr/>
      <dgm:t>
        <a:bodyPr/>
        <a:lstStyle/>
        <a:p>
          <a:endParaRPr lang="en-US"/>
        </a:p>
      </dgm:t>
    </dgm:pt>
    <dgm:pt modelId="{CEE9635E-3A25-4A7F-85D6-3BD7A7F4DAE0}" type="parTrans" cxnId="{FE227EB1-E599-4DC1-A11D-D01F6B1FC515}">
      <dgm:prSet/>
      <dgm:spPr/>
      <dgm:t>
        <a:bodyPr/>
        <a:lstStyle/>
        <a:p>
          <a:endParaRPr lang="en-US"/>
        </a:p>
      </dgm:t>
    </dgm:pt>
    <dgm:pt modelId="{3591043C-612B-4DFC-A6CF-06DB5DBBD90D}" type="pres">
      <dgm:prSet presAssocID="{74B7E7A5-1FA0-4B0C-99A4-CCB4F4671118}" presName="Name0" presStyleCnt="0">
        <dgm:presLayoutVars>
          <dgm:dir/>
          <dgm:resizeHandles val="exact"/>
        </dgm:presLayoutVars>
      </dgm:prSet>
      <dgm:spPr/>
    </dgm:pt>
    <dgm:pt modelId="{98239721-4425-47F9-8EDC-BC3EE24CDC53}" type="pres">
      <dgm:prSet presAssocID="{A1333648-C69A-4F4D-A86E-376F5DDA9A8B}" presName="Name5" presStyleLbl="vennNode1" presStyleIdx="0" presStyleCnt="4">
        <dgm:presLayoutVars>
          <dgm:bulletEnabled val="1"/>
        </dgm:presLayoutVars>
      </dgm:prSet>
      <dgm:spPr/>
    </dgm:pt>
    <dgm:pt modelId="{F5F229D4-199B-4C04-B133-B2717D8D9E79}" type="pres">
      <dgm:prSet presAssocID="{D0FC6793-66B4-4F57-85FE-417B5DC6703C}" presName="space" presStyleCnt="0"/>
      <dgm:spPr/>
    </dgm:pt>
    <dgm:pt modelId="{273C0EA5-6220-4F61-A26A-E21DF6DCB25A}" type="pres">
      <dgm:prSet presAssocID="{A5E6CA02-44DD-4D16-98C8-A25CC41BB851}" presName="Name5" presStyleLbl="vennNode1" presStyleIdx="1" presStyleCnt="4">
        <dgm:presLayoutVars>
          <dgm:bulletEnabled val="1"/>
        </dgm:presLayoutVars>
      </dgm:prSet>
      <dgm:spPr/>
    </dgm:pt>
    <dgm:pt modelId="{373E162F-ABAB-4EE1-A1EA-28337B1EAC4E}" type="pres">
      <dgm:prSet presAssocID="{3AF7035C-D0C3-40C2-B10D-495D1C4F313F}" presName="space" presStyleCnt="0"/>
      <dgm:spPr/>
    </dgm:pt>
    <dgm:pt modelId="{7F605BDB-AAC7-4937-A0D9-1554BC7ECEEC}" type="pres">
      <dgm:prSet presAssocID="{4631733E-D8D8-419C-BDF5-E1A9679C7C6D}" presName="Name5" presStyleLbl="vennNode1" presStyleIdx="2" presStyleCnt="4">
        <dgm:presLayoutVars>
          <dgm:bulletEnabled val="1"/>
        </dgm:presLayoutVars>
      </dgm:prSet>
      <dgm:spPr/>
    </dgm:pt>
    <dgm:pt modelId="{17895F17-12D8-4468-AAE5-63138F012C6B}" type="pres">
      <dgm:prSet presAssocID="{1B2FE869-DB00-47DB-9BB6-37405C8373CB}" presName="space" presStyleCnt="0"/>
      <dgm:spPr/>
    </dgm:pt>
    <dgm:pt modelId="{CA0A87D7-FF87-4D0F-BC8E-5483BC239E60}" type="pres">
      <dgm:prSet presAssocID="{C915B9BC-A646-4026-BBB4-3FCA91AFE9A8}" presName="Name5" presStyleLbl="vennNode1" presStyleIdx="3" presStyleCnt="4">
        <dgm:presLayoutVars>
          <dgm:bulletEnabled val="1"/>
        </dgm:presLayoutVars>
      </dgm:prSet>
      <dgm:spPr/>
    </dgm:pt>
  </dgm:ptLst>
  <dgm:cxnLst>
    <dgm:cxn modelId="{9115B024-73CE-4DB5-95B8-6D3784D77CCE}" srcId="{74B7E7A5-1FA0-4B0C-99A4-CCB4F4671118}" destId="{C915B9BC-A646-4026-BBB4-3FCA91AFE9A8}" srcOrd="3" destOrd="0" parTransId="{B9C471FC-772B-4918-8232-9D00EC7205FC}" sibTransId="{B8C23C71-4CF9-41CB-89ED-242F7FBB4A93}"/>
    <dgm:cxn modelId="{0180A129-8FBF-483A-9004-619A407CBC8E}" type="presOf" srcId="{C915B9BC-A646-4026-BBB4-3FCA91AFE9A8}" destId="{CA0A87D7-FF87-4D0F-BC8E-5483BC239E60}" srcOrd="0" destOrd="0" presId="urn:microsoft.com/office/officeart/2005/8/layout/venn3"/>
    <dgm:cxn modelId="{C898CD2B-5546-4C70-A6A5-660D5A686C4E}" srcId="{74B7E7A5-1FA0-4B0C-99A4-CCB4F4671118}" destId="{4631733E-D8D8-419C-BDF5-E1A9679C7C6D}" srcOrd="2" destOrd="0" parTransId="{A3B9BB53-E480-4E19-B204-01FD82A2A504}" sibTransId="{1B2FE869-DB00-47DB-9BB6-37405C8373CB}"/>
    <dgm:cxn modelId="{B6313769-44C9-4C38-924F-3127891A1D02}" type="presOf" srcId="{A1333648-C69A-4F4D-A86E-376F5DDA9A8B}" destId="{98239721-4425-47F9-8EDC-BC3EE24CDC53}" srcOrd="0" destOrd="0" presId="urn:microsoft.com/office/officeart/2005/8/layout/venn3"/>
    <dgm:cxn modelId="{B952854A-A86D-4447-9815-22FD326B61FF}" type="presOf" srcId="{A5E6CA02-44DD-4D16-98C8-A25CC41BB851}" destId="{273C0EA5-6220-4F61-A26A-E21DF6DCB25A}" srcOrd="0" destOrd="0" presId="urn:microsoft.com/office/officeart/2005/8/layout/venn3"/>
    <dgm:cxn modelId="{59364A4C-325A-434C-9C5D-94C97ECE8073}" type="presOf" srcId="{74B7E7A5-1FA0-4B0C-99A4-CCB4F4671118}" destId="{3591043C-612B-4DFC-A6CF-06DB5DBBD90D}" srcOrd="0" destOrd="0" presId="urn:microsoft.com/office/officeart/2005/8/layout/venn3"/>
    <dgm:cxn modelId="{F78CA975-0B2D-4544-AF3C-856EA71F6714}" srcId="{74B7E7A5-1FA0-4B0C-99A4-CCB4F4671118}" destId="{A1333648-C69A-4F4D-A86E-376F5DDA9A8B}" srcOrd="0" destOrd="0" parTransId="{C02F6933-D2CD-4293-A75C-C2B38C3F572B}" sibTransId="{D0FC6793-66B4-4F57-85FE-417B5DC6703C}"/>
    <dgm:cxn modelId="{FE227EB1-E599-4DC1-A11D-D01F6B1FC515}" srcId="{74B7E7A5-1FA0-4B0C-99A4-CCB4F4671118}" destId="{A5E6CA02-44DD-4D16-98C8-A25CC41BB851}" srcOrd="1" destOrd="0" parTransId="{CEE9635E-3A25-4A7F-85D6-3BD7A7F4DAE0}" sibTransId="{3AF7035C-D0C3-40C2-B10D-495D1C4F313F}"/>
    <dgm:cxn modelId="{95E891D9-E84F-4DD2-9FC3-6698D30CE6E6}" type="presOf" srcId="{4631733E-D8D8-419C-BDF5-E1A9679C7C6D}" destId="{7F605BDB-AAC7-4937-A0D9-1554BC7ECEEC}" srcOrd="0" destOrd="0" presId="urn:microsoft.com/office/officeart/2005/8/layout/venn3"/>
    <dgm:cxn modelId="{A22C9EB5-E57E-4C3A-AF37-BF415D33E77F}" type="presParOf" srcId="{3591043C-612B-4DFC-A6CF-06DB5DBBD90D}" destId="{98239721-4425-47F9-8EDC-BC3EE24CDC53}" srcOrd="0" destOrd="0" presId="urn:microsoft.com/office/officeart/2005/8/layout/venn3"/>
    <dgm:cxn modelId="{75E28725-C0ED-4004-B159-5E321656696E}" type="presParOf" srcId="{3591043C-612B-4DFC-A6CF-06DB5DBBD90D}" destId="{F5F229D4-199B-4C04-B133-B2717D8D9E79}" srcOrd="1" destOrd="0" presId="urn:microsoft.com/office/officeart/2005/8/layout/venn3"/>
    <dgm:cxn modelId="{8A53E097-DA7D-425C-AA63-E02929F54100}" type="presParOf" srcId="{3591043C-612B-4DFC-A6CF-06DB5DBBD90D}" destId="{273C0EA5-6220-4F61-A26A-E21DF6DCB25A}" srcOrd="2" destOrd="0" presId="urn:microsoft.com/office/officeart/2005/8/layout/venn3"/>
    <dgm:cxn modelId="{E81FCAC1-1B87-405B-8F0F-B7E0789B5BC2}" type="presParOf" srcId="{3591043C-612B-4DFC-A6CF-06DB5DBBD90D}" destId="{373E162F-ABAB-4EE1-A1EA-28337B1EAC4E}" srcOrd="3" destOrd="0" presId="urn:microsoft.com/office/officeart/2005/8/layout/venn3"/>
    <dgm:cxn modelId="{144E3BB6-23C9-448F-9F9F-38C7E28F7BF0}" type="presParOf" srcId="{3591043C-612B-4DFC-A6CF-06DB5DBBD90D}" destId="{7F605BDB-AAC7-4937-A0D9-1554BC7ECEEC}" srcOrd="4" destOrd="0" presId="urn:microsoft.com/office/officeart/2005/8/layout/venn3"/>
    <dgm:cxn modelId="{603C8091-33BE-437E-8502-3636375B0DCB}" type="presParOf" srcId="{3591043C-612B-4DFC-A6CF-06DB5DBBD90D}" destId="{17895F17-12D8-4468-AAE5-63138F012C6B}" srcOrd="5" destOrd="0" presId="urn:microsoft.com/office/officeart/2005/8/layout/venn3"/>
    <dgm:cxn modelId="{95C446E4-56A0-4D7D-8F92-75AF41DB3433}" type="presParOf" srcId="{3591043C-612B-4DFC-A6CF-06DB5DBBD90D}" destId="{CA0A87D7-FF87-4D0F-BC8E-5483BC239E6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A1073-B7B9-4E87-A88D-E1719DBE43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0DDF23-8652-47AD-AE1A-A7C4EE660C56}">
      <dgm:prSet phldrT="[Text]" custT="1"/>
      <dgm:spPr>
        <a:solidFill>
          <a:srgbClr val="EC450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t>Lifestyle</a:t>
          </a:r>
        </a:p>
      </dgm:t>
    </dgm:pt>
    <dgm:pt modelId="{D79A5B8E-0D25-4EDC-8254-4BDD2ADB5BF9}" type="parTrans" cxnId="{44DECB39-F8A8-4D5F-95D6-696E8AF7AA46}">
      <dgm:prSet/>
      <dgm:spPr/>
      <dgm:t>
        <a:bodyPr/>
        <a:lstStyle/>
        <a:p>
          <a:endParaRPr lang="en-US"/>
        </a:p>
      </dgm:t>
    </dgm:pt>
    <dgm:pt modelId="{AEB94605-ADCC-4DE0-8386-3CAD9269CD86}" type="sibTrans" cxnId="{44DECB39-F8A8-4D5F-95D6-696E8AF7AA46}">
      <dgm:prSet/>
      <dgm:spPr/>
      <dgm:t>
        <a:bodyPr/>
        <a:lstStyle/>
        <a:p>
          <a:endParaRPr lang="en-US"/>
        </a:p>
      </dgm:t>
    </dgm:pt>
    <dgm:pt modelId="{C871551E-6283-48D4-BEF3-DADD0A956F98}">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solidFill>
                <a:schemeClr val="bg1"/>
              </a:solidFill>
            </a:rPr>
            <a:t>Income</a:t>
          </a:r>
        </a:p>
      </dgm:t>
    </dgm:pt>
    <dgm:pt modelId="{0F32FA3E-F93E-46C6-9A73-A8E853FFEFEA}" type="parTrans" cxnId="{323C4FC1-8466-4B0C-85D4-EFF975352B9C}">
      <dgm:prSet/>
      <dgm:spPr/>
      <dgm:t>
        <a:bodyPr/>
        <a:lstStyle/>
        <a:p>
          <a:endParaRPr lang="en-US"/>
        </a:p>
      </dgm:t>
    </dgm:pt>
    <dgm:pt modelId="{A0E67D28-D285-403B-AD31-49E378C9F533}" type="sibTrans" cxnId="{323C4FC1-8466-4B0C-85D4-EFF975352B9C}">
      <dgm:prSet/>
      <dgm:spPr/>
      <dgm:t>
        <a:bodyPr/>
        <a:lstStyle/>
        <a:p>
          <a:endParaRPr lang="en-US"/>
        </a:p>
      </dgm:t>
    </dgm:pt>
    <dgm:pt modelId="{CB9AF473-81B9-4C1F-A883-6360B966429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Dollar for dollar expenditure of your income and assets</a:t>
          </a:r>
        </a:p>
      </dgm:t>
    </dgm:pt>
    <dgm:pt modelId="{FF23A0D4-3CE7-45E5-828B-DD9C566D1CF0}" type="parTrans" cxnId="{D6E62D49-E517-490E-B59F-248C550ED518}">
      <dgm:prSet/>
      <dgm:spPr/>
      <dgm:t>
        <a:bodyPr/>
        <a:lstStyle/>
        <a:p>
          <a:endParaRPr lang="en-US"/>
        </a:p>
      </dgm:t>
    </dgm:pt>
    <dgm:pt modelId="{61AD6004-C0E3-4ACD-B63D-636B48EE7175}" type="sibTrans" cxnId="{D6E62D49-E517-490E-B59F-248C550ED518}">
      <dgm:prSet/>
      <dgm:spPr/>
      <dgm:t>
        <a:bodyPr/>
        <a:lstStyle/>
        <a:p>
          <a:endParaRPr lang="en-US"/>
        </a:p>
      </dgm:t>
    </dgm:pt>
    <dgm:pt modelId="{18C53787-3BF5-4272-9CB5-E5C6D86A469C}">
      <dgm:prSet custT="1"/>
      <dgm:spPr>
        <a:solidFill>
          <a:srgbClr val="0070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t>Insurance</a:t>
          </a:r>
        </a:p>
      </dgm:t>
    </dgm:pt>
    <dgm:pt modelId="{CE74B2F2-564C-40B2-B13A-ACF311637A3F}" type="parTrans" cxnId="{CFD9DBB2-337D-4D19-ADA9-BB60003C8E7E}">
      <dgm:prSet/>
      <dgm:spPr/>
      <dgm:t>
        <a:bodyPr/>
        <a:lstStyle/>
        <a:p>
          <a:endParaRPr lang="en-US"/>
        </a:p>
      </dgm:t>
    </dgm:pt>
    <dgm:pt modelId="{FC956E3E-DFC4-4354-A498-52C70980065D}" type="sibTrans" cxnId="{CFD9DBB2-337D-4D19-ADA9-BB60003C8E7E}">
      <dgm:prSet/>
      <dgm:spPr/>
      <dgm:t>
        <a:bodyPr/>
        <a:lstStyle/>
        <a:p>
          <a:endParaRPr lang="en-US"/>
        </a:p>
      </dgm:t>
    </dgm:pt>
    <dgm:pt modelId="{3D8879F5-D0D3-4BA1-9DF9-FC25C3F93C0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efficient leveraged benefit amount</a:t>
          </a:r>
        </a:p>
      </dgm:t>
    </dgm:pt>
    <dgm:pt modelId="{06E536DD-5CA5-4E86-84EF-EB3ABB0F1B21}" type="parTrans" cxnId="{6452BBAA-DF07-412D-825F-CF91D7CD5B4A}">
      <dgm:prSet/>
      <dgm:spPr/>
      <dgm:t>
        <a:bodyPr/>
        <a:lstStyle/>
        <a:p>
          <a:endParaRPr lang="en-US"/>
        </a:p>
      </dgm:t>
    </dgm:pt>
    <dgm:pt modelId="{A0CFE566-D7AC-44C1-90F6-AD377CD1C7A1}" type="sibTrans" cxnId="{6452BBAA-DF07-412D-825F-CF91D7CD5B4A}">
      <dgm:prSet/>
      <dgm:spPr/>
      <dgm:t>
        <a:bodyPr/>
        <a:lstStyle/>
        <a:p>
          <a:endParaRPr lang="en-US"/>
        </a:p>
      </dgm:t>
    </dgm:pt>
    <dgm:pt modelId="{34BF7B80-1939-4CE5-B4E4-24FD392C9B2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9798C684-0467-4443-A186-0482B3D0B099}" type="parTrans" cxnId="{AD79F4EC-3409-4642-AD8F-7F00F71F6535}">
      <dgm:prSet/>
      <dgm:spPr/>
      <dgm:t>
        <a:bodyPr/>
        <a:lstStyle/>
        <a:p>
          <a:endParaRPr lang="en-US"/>
        </a:p>
      </dgm:t>
    </dgm:pt>
    <dgm:pt modelId="{88F5F1C2-E2E6-4B91-917A-402228144E21}" type="sibTrans" cxnId="{AD79F4EC-3409-4642-AD8F-7F00F71F6535}">
      <dgm:prSet/>
      <dgm:spPr/>
      <dgm:t>
        <a:bodyPr/>
        <a:lstStyle/>
        <a:p>
          <a:endParaRPr lang="en-US"/>
        </a:p>
      </dgm:t>
    </dgm:pt>
    <dgm:pt modelId="{1864F4CB-8912-4242-92FC-86C6D5EE40F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is the potential loss of health, well being or earning ability of a spouse or other loved one</a:t>
          </a:r>
        </a:p>
      </dgm:t>
    </dgm:pt>
    <dgm:pt modelId="{8FC9E545-AE92-4F27-B0AA-D29B0B292E25}" type="parTrans" cxnId="{9ED4CA51-6C31-4D4C-A047-037C82C068E7}">
      <dgm:prSet/>
      <dgm:spPr/>
      <dgm:t>
        <a:bodyPr/>
        <a:lstStyle/>
        <a:p>
          <a:endParaRPr lang="en-US"/>
        </a:p>
      </dgm:t>
    </dgm:pt>
    <dgm:pt modelId="{57AF0CD5-0CE9-4BC6-A7AB-75F8994CC938}" type="sibTrans" cxnId="{9ED4CA51-6C31-4D4C-A047-037C82C068E7}">
      <dgm:prSet/>
      <dgm:spPr/>
      <dgm:t>
        <a:bodyPr/>
        <a:lstStyle/>
        <a:p>
          <a:endParaRPr lang="en-US"/>
        </a:p>
      </dgm:t>
    </dgm:pt>
    <dgm:pt modelId="{CC611F73-A450-4DFF-BC7E-EB8E03A6A21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E0AB9C06-4E2C-42B0-9CE2-2A30FF40C04D}" type="parTrans" cxnId="{246B6577-81C3-4739-9414-43F20F4BB270}">
      <dgm:prSet/>
      <dgm:spPr/>
      <dgm:t>
        <a:bodyPr/>
        <a:lstStyle/>
        <a:p>
          <a:endParaRPr lang="en-US"/>
        </a:p>
      </dgm:t>
    </dgm:pt>
    <dgm:pt modelId="{F98F7931-DC3A-4E77-B017-06FBB0DDAFDF}" type="sibTrans" cxnId="{246B6577-81C3-4739-9414-43F20F4BB270}">
      <dgm:prSet/>
      <dgm:spPr/>
      <dgm:t>
        <a:bodyPr/>
        <a:lstStyle/>
        <a:p>
          <a:endParaRPr lang="en-US"/>
        </a:p>
      </dgm:t>
    </dgm:pt>
    <dgm:pt modelId="{B939E99E-6BD8-4551-BE45-9EF687B6C10C}" type="pres">
      <dgm:prSet presAssocID="{F97A1073-B7B9-4E87-A88D-E1719DBE4372}" presName="Name0" presStyleCnt="0">
        <dgm:presLayoutVars>
          <dgm:dir/>
          <dgm:animLvl val="lvl"/>
          <dgm:resizeHandles/>
        </dgm:presLayoutVars>
      </dgm:prSet>
      <dgm:spPr/>
    </dgm:pt>
    <dgm:pt modelId="{960A3375-09BB-40C1-851F-DF04659927C4}" type="pres">
      <dgm:prSet presAssocID="{CA0DDF23-8652-47AD-AE1A-A7C4EE660C56}" presName="linNode" presStyleCnt="0"/>
      <dgm:spPr/>
    </dgm:pt>
    <dgm:pt modelId="{9E702F6E-2590-4AD8-86B5-2101FEBC6863}" type="pres">
      <dgm:prSet presAssocID="{CA0DDF23-8652-47AD-AE1A-A7C4EE660C56}" presName="parentShp" presStyleLbl="node1" presStyleIdx="0" presStyleCnt="3" custScaleX="79784">
        <dgm:presLayoutVars>
          <dgm:bulletEnabled val="1"/>
        </dgm:presLayoutVars>
      </dgm:prSet>
      <dgm:spPr/>
    </dgm:pt>
    <dgm:pt modelId="{D54F9A30-F79C-4FC7-88AE-C18BD9A9A2B4}" type="pres">
      <dgm:prSet presAssocID="{CA0DDF23-8652-47AD-AE1A-A7C4EE660C56}" presName="childShp" presStyleLbl="bgAccFollowNode1" presStyleIdx="0" presStyleCnt="3" custScaleX="112963">
        <dgm:presLayoutVars>
          <dgm:bulletEnabled val="1"/>
        </dgm:presLayoutVars>
      </dgm:prSet>
      <dgm:spPr/>
    </dgm:pt>
    <dgm:pt modelId="{F714E7FB-4A9D-409B-B1CE-0F4DBD9E0B5D}" type="pres">
      <dgm:prSet presAssocID="{AEB94605-ADCC-4DE0-8386-3CAD9269CD86}" presName="spacing" presStyleCnt="0"/>
      <dgm:spPr/>
    </dgm:pt>
    <dgm:pt modelId="{46311929-E24D-43C6-A118-C5E152B1F3C4}" type="pres">
      <dgm:prSet presAssocID="{C871551E-6283-48D4-BEF3-DADD0A956F98}" presName="linNode" presStyleCnt="0"/>
      <dgm:spPr/>
    </dgm:pt>
    <dgm:pt modelId="{61B1E8AC-04E3-4CD7-8336-999FBA151B1B}" type="pres">
      <dgm:prSet presAssocID="{C871551E-6283-48D4-BEF3-DADD0A956F98}" presName="parentShp" presStyleLbl="node1" presStyleIdx="1" presStyleCnt="3" custScaleX="81327">
        <dgm:presLayoutVars>
          <dgm:bulletEnabled val="1"/>
        </dgm:presLayoutVars>
      </dgm:prSet>
      <dgm:spPr/>
    </dgm:pt>
    <dgm:pt modelId="{D6289BCB-7EE5-4F69-9705-DCE8B4716DD3}" type="pres">
      <dgm:prSet presAssocID="{C871551E-6283-48D4-BEF3-DADD0A956F98}" presName="childShp" presStyleLbl="bgAccFollowNode1" presStyleIdx="1" presStyleCnt="3" custScaleX="111420">
        <dgm:presLayoutVars>
          <dgm:bulletEnabled val="1"/>
        </dgm:presLayoutVars>
      </dgm:prSet>
      <dgm:spPr/>
    </dgm:pt>
    <dgm:pt modelId="{B3BDFEAD-46E8-4D1C-BD54-EB9AAECA9DC5}" type="pres">
      <dgm:prSet presAssocID="{A0E67D28-D285-403B-AD31-49E378C9F533}" presName="spacing" presStyleCnt="0"/>
      <dgm:spPr/>
    </dgm:pt>
    <dgm:pt modelId="{429C9C2B-1A5A-4A6F-A190-142A4E856DA6}" type="pres">
      <dgm:prSet presAssocID="{18C53787-3BF5-4272-9CB5-E5C6D86A469C}" presName="linNode" presStyleCnt="0"/>
      <dgm:spPr/>
    </dgm:pt>
    <dgm:pt modelId="{7954D2D8-2EDD-4C4A-A807-1F5C7B0EB79B}" type="pres">
      <dgm:prSet presAssocID="{18C53787-3BF5-4272-9CB5-E5C6D86A469C}" presName="parentShp" presStyleLbl="node1" presStyleIdx="2" presStyleCnt="3" custScaleX="81327">
        <dgm:presLayoutVars>
          <dgm:bulletEnabled val="1"/>
        </dgm:presLayoutVars>
      </dgm:prSet>
      <dgm:spPr/>
    </dgm:pt>
    <dgm:pt modelId="{A4607944-6398-4676-9200-87D91B3D1145}" type="pres">
      <dgm:prSet presAssocID="{18C53787-3BF5-4272-9CB5-E5C6D86A469C}" presName="childShp" presStyleLbl="bgAccFollowNode1" presStyleIdx="2" presStyleCnt="3" custScaleX="110391">
        <dgm:presLayoutVars>
          <dgm:bulletEnabled val="1"/>
        </dgm:presLayoutVars>
      </dgm:prSet>
      <dgm:spPr/>
    </dgm:pt>
  </dgm:ptLst>
  <dgm:cxnLst>
    <dgm:cxn modelId="{6C60190D-A21D-45C0-8A92-7C0649B5B63A}" type="presOf" srcId="{C871551E-6283-48D4-BEF3-DADD0A956F98}" destId="{61B1E8AC-04E3-4CD7-8336-999FBA151B1B}" srcOrd="0" destOrd="0" presId="urn:microsoft.com/office/officeart/2005/8/layout/vList6"/>
    <dgm:cxn modelId="{416B5215-D167-4E0B-A4E1-88A2FFEADA31}" type="presOf" srcId="{CA0DDF23-8652-47AD-AE1A-A7C4EE660C56}" destId="{9E702F6E-2590-4AD8-86B5-2101FEBC6863}" srcOrd="0" destOrd="0" presId="urn:microsoft.com/office/officeart/2005/8/layout/vList6"/>
    <dgm:cxn modelId="{EAC49D2A-6168-4F9B-BC93-232687848582}" type="presOf" srcId="{1864F4CB-8912-4242-92FC-86C6D5EE40FA}" destId="{D54F9A30-F79C-4FC7-88AE-C18BD9A9A2B4}" srcOrd="0" destOrd="0" presId="urn:microsoft.com/office/officeart/2005/8/layout/vList6"/>
    <dgm:cxn modelId="{44DECB39-F8A8-4D5F-95D6-696E8AF7AA46}" srcId="{F97A1073-B7B9-4E87-A88D-E1719DBE4372}" destId="{CA0DDF23-8652-47AD-AE1A-A7C4EE660C56}" srcOrd="0" destOrd="0" parTransId="{D79A5B8E-0D25-4EDC-8254-4BDD2ADB5BF9}" sibTransId="{AEB94605-ADCC-4DE0-8386-3CAD9269CD86}"/>
    <dgm:cxn modelId="{2FCB0549-6026-4515-AFD4-F5FF8D38FF2D}" type="presOf" srcId="{F97A1073-B7B9-4E87-A88D-E1719DBE4372}" destId="{B939E99E-6BD8-4551-BE45-9EF687B6C10C}" srcOrd="0" destOrd="0" presId="urn:microsoft.com/office/officeart/2005/8/layout/vList6"/>
    <dgm:cxn modelId="{D6E62D49-E517-490E-B59F-248C550ED518}" srcId="{C871551E-6283-48D4-BEF3-DADD0A956F98}" destId="{CB9AF473-81B9-4C1F-A883-6360B9664292}" srcOrd="1" destOrd="0" parTransId="{FF23A0D4-3CE7-45E5-828B-DD9C566D1CF0}" sibTransId="{61AD6004-C0E3-4ACD-B63D-636B48EE7175}"/>
    <dgm:cxn modelId="{E730044F-5814-40AA-9850-C2331132F4A6}" type="presOf" srcId="{CB9AF473-81B9-4C1F-A883-6360B9664292}" destId="{D6289BCB-7EE5-4F69-9705-DCE8B4716DD3}" srcOrd="0" destOrd="1" presId="urn:microsoft.com/office/officeart/2005/8/layout/vList6"/>
    <dgm:cxn modelId="{9ED4CA51-6C31-4D4C-A047-037C82C068E7}" srcId="{CA0DDF23-8652-47AD-AE1A-A7C4EE660C56}" destId="{1864F4CB-8912-4242-92FC-86C6D5EE40FA}" srcOrd="0" destOrd="0" parTransId="{8FC9E545-AE92-4F27-B0AA-D29B0B292E25}" sibTransId="{57AF0CD5-0CE9-4BC6-A7AB-75F8994CC938}"/>
    <dgm:cxn modelId="{246B6577-81C3-4739-9414-43F20F4BB270}" srcId="{18C53787-3BF5-4272-9CB5-E5C6D86A469C}" destId="{CC611F73-A450-4DFF-BC7E-EB8E03A6A21A}" srcOrd="0" destOrd="0" parTransId="{E0AB9C06-4E2C-42B0-9CE2-2A30FF40C04D}" sibTransId="{F98F7931-DC3A-4E77-B017-06FBB0DDAFDF}"/>
    <dgm:cxn modelId="{5BFDCA59-6102-4E89-BD6A-EE8387837E7E}" type="presOf" srcId="{3D8879F5-D0D3-4BA1-9DF9-FC25C3F93C08}" destId="{A4607944-6398-4676-9200-87D91B3D1145}" srcOrd="0" destOrd="1" presId="urn:microsoft.com/office/officeart/2005/8/layout/vList6"/>
    <dgm:cxn modelId="{014A1C8F-1C15-440D-A405-C9D688C466EC}" type="presOf" srcId="{CC611F73-A450-4DFF-BC7E-EB8E03A6A21A}" destId="{A4607944-6398-4676-9200-87D91B3D1145}" srcOrd="0" destOrd="0" presId="urn:microsoft.com/office/officeart/2005/8/layout/vList6"/>
    <dgm:cxn modelId="{6452BBAA-DF07-412D-825F-CF91D7CD5B4A}" srcId="{18C53787-3BF5-4272-9CB5-E5C6D86A469C}" destId="{3D8879F5-D0D3-4BA1-9DF9-FC25C3F93C08}" srcOrd="1" destOrd="0" parTransId="{06E536DD-5CA5-4E86-84EF-EB3ABB0F1B21}" sibTransId="{A0CFE566-D7AC-44C1-90F6-AD377CD1C7A1}"/>
    <dgm:cxn modelId="{569A86B2-7DC0-491F-B4EF-925F0388531B}" type="presOf" srcId="{18C53787-3BF5-4272-9CB5-E5C6D86A469C}" destId="{7954D2D8-2EDD-4C4A-A807-1F5C7B0EB79B}" srcOrd="0" destOrd="0" presId="urn:microsoft.com/office/officeart/2005/8/layout/vList6"/>
    <dgm:cxn modelId="{CFD9DBB2-337D-4D19-ADA9-BB60003C8E7E}" srcId="{F97A1073-B7B9-4E87-A88D-E1719DBE4372}" destId="{18C53787-3BF5-4272-9CB5-E5C6D86A469C}" srcOrd="2" destOrd="0" parTransId="{CE74B2F2-564C-40B2-B13A-ACF311637A3F}" sibTransId="{FC956E3E-DFC4-4354-A498-52C70980065D}"/>
    <dgm:cxn modelId="{323C4FC1-8466-4B0C-85D4-EFF975352B9C}" srcId="{F97A1073-B7B9-4E87-A88D-E1719DBE4372}" destId="{C871551E-6283-48D4-BEF3-DADD0A956F98}" srcOrd="1" destOrd="0" parTransId="{0F32FA3E-F93E-46C6-9A73-A8E853FFEFEA}" sibTransId="{A0E67D28-D285-403B-AD31-49E378C9F533}"/>
    <dgm:cxn modelId="{360304CA-FDCD-415D-9A37-D7728620B858}" type="presOf" srcId="{34BF7B80-1939-4CE5-B4E4-24FD392C9B2E}" destId="{D6289BCB-7EE5-4F69-9705-DCE8B4716DD3}" srcOrd="0" destOrd="0" presId="urn:microsoft.com/office/officeart/2005/8/layout/vList6"/>
    <dgm:cxn modelId="{AD79F4EC-3409-4642-AD8F-7F00F71F6535}" srcId="{C871551E-6283-48D4-BEF3-DADD0A956F98}" destId="{34BF7B80-1939-4CE5-B4E4-24FD392C9B2E}" srcOrd="0" destOrd="0" parTransId="{9798C684-0467-4443-A186-0482B3D0B099}" sibTransId="{88F5F1C2-E2E6-4B91-917A-402228144E21}"/>
    <dgm:cxn modelId="{24102D06-F491-46B8-B355-5120CBDBE049}" type="presParOf" srcId="{B939E99E-6BD8-4551-BE45-9EF687B6C10C}" destId="{960A3375-09BB-40C1-851F-DF04659927C4}" srcOrd="0" destOrd="0" presId="urn:microsoft.com/office/officeart/2005/8/layout/vList6"/>
    <dgm:cxn modelId="{D8952E2B-CF98-44B9-A421-D763E1E4FF85}" type="presParOf" srcId="{960A3375-09BB-40C1-851F-DF04659927C4}" destId="{9E702F6E-2590-4AD8-86B5-2101FEBC6863}" srcOrd="0" destOrd="0" presId="urn:microsoft.com/office/officeart/2005/8/layout/vList6"/>
    <dgm:cxn modelId="{BF95049D-A2DF-48F9-8367-F92A50A79338}" type="presParOf" srcId="{960A3375-09BB-40C1-851F-DF04659927C4}" destId="{D54F9A30-F79C-4FC7-88AE-C18BD9A9A2B4}" srcOrd="1" destOrd="0" presId="urn:microsoft.com/office/officeart/2005/8/layout/vList6"/>
    <dgm:cxn modelId="{3F76EC33-B1B8-42B1-A550-EDD3BAC66334}" type="presParOf" srcId="{B939E99E-6BD8-4551-BE45-9EF687B6C10C}" destId="{F714E7FB-4A9D-409B-B1CE-0F4DBD9E0B5D}" srcOrd="1" destOrd="0" presId="urn:microsoft.com/office/officeart/2005/8/layout/vList6"/>
    <dgm:cxn modelId="{2E2DEB4D-F2EB-4FEB-92BF-1F51837D2634}" type="presParOf" srcId="{B939E99E-6BD8-4551-BE45-9EF687B6C10C}" destId="{46311929-E24D-43C6-A118-C5E152B1F3C4}" srcOrd="2" destOrd="0" presId="urn:microsoft.com/office/officeart/2005/8/layout/vList6"/>
    <dgm:cxn modelId="{A11F856C-9BA7-4CBC-8157-6041EF2B46F0}" type="presParOf" srcId="{46311929-E24D-43C6-A118-C5E152B1F3C4}" destId="{61B1E8AC-04E3-4CD7-8336-999FBA151B1B}" srcOrd="0" destOrd="0" presId="urn:microsoft.com/office/officeart/2005/8/layout/vList6"/>
    <dgm:cxn modelId="{150C9038-93BD-4DF9-BB08-283A995D40AA}" type="presParOf" srcId="{46311929-E24D-43C6-A118-C5E152B1F3C4}" destId="{D6289BCB-7EE5-4F69-9705-DCE8B4716DD3}" srcOrd="1" destOrd="0" presId="urn:microsoft.com/office/officeart/2005/8/layout/vList6"/>
    <dgm:cxn modelId="{EF46997A-1C0C-47B6-8F19-4973CEFB8867}" type="presParOf" srcId="{B939E99E-6BD8-4551-BE45-9EF687B6C10C}" destId="{B3BDFEAD-46E8-4D1C-BD54-EB9AAECA9DC5}" srcOrd="3" destOrd="0" presId="urn:microsoft.com/office/officeart/2005/8/layout/vList6"/>
    <dgm:cxn modelId="{11D65E16-CA24-4D86-B5A5-79CC0A29C1BD}" type="presParOf" srcId="{B939E99E-6BD8-4551-BE45-9EF687B6C10C}" destId="{429C9C2B-1A5A-4A6F-A190-142A4E856DA6}" srcOrd="4" destOrd="0" presId="urn:microsoft.com/office/officeart/2005/8/layout/vList6"/>
    <dgm:cxn modelId="{CF2D65EB-FE84-4FBE-86C7-CDFEE7C18815}" type="presParOf" srcId="{429C9C2B-1A5A-4A6F-A190-142A4E856DA6}" destId="{7954D2D8-2EDD-4C4A-A807-1F5C7B0EB79B}" srcOrd="0" destOrd="0" presId="urn:microsoft.com/office/officeart/2005/8/layout/vList6"/>
    <dgm:cxn modelId="{2382A9C2-A75F-4FA3-8B61-11144817C8CC}" type="presParOf" srcId="{429C9C2B-1A5A-4A6F-A190-142A4E856DA6}" destId="{A4607944-6398-4676-9200-87D91B3D114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39721-4425-47F9-8EDC-BC3EE24CDC53}">
      <dsp:nvSpPr>
        <dsp:cNvPr id="0" name=""/>
        <dsp:cNvSpPr/>
      </dsp:nvSpPr>
      <dsp:spPr>
        <a:xfrm>
          <a:off x="1730" y="723108"/>
          <a:ext cx="1735894" cy="1735894"/>
        </a:xfrm>
        <a:prstGeom prst="ellipse">
          <a:avLst/>
        </a:prstGeom>
        <a:solidFill>
          <a:srgbClr val="7030A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55946" y="977324"/>
        <a:ext cx="1227462" cy="1227462"/>
      </dsp:txXfrm>
    </dsp:sp>
    <dsp:sp modelId="{273C0EA5-6220-4F61-A26A-E21DF6DCB25A}">
      <dsp:nvSpPr>
        <dsp:cNvPr id="0" name=""/>
        <dsp:cNvSpPr/>
      </dsp:nvSpPr>
      <dsp:spPr>
        <a:xfrm>
          <a:off x="1390445" y="723108"/>
          <a:ext cx="1735894" cy="1735894"/>
        </a:xfrm>
        <a:prstGeom prst="ellipse">
          <a:avLst/>
        </a:prstGeom>
        <a:solidFill>
          <a:srgbClr val="C0000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44661" y="977324"/>
        <a:ext cx="1227462" cy="1227462"/>
      </dsp:txXfrm>
    </dsp:sp>
    <dsp:sp modelId="{7F605BDB-AAC7-4937-A0D9-1554BC7ECEEC}">
      <dsp:nvSpPr>
        <dsp:cNvPr id="0" name=""/>
        <dsp:cNvSpPr/>
      </dsp:nvSpPr>
      <dsp:spPr>
        <a:xfrm>
          <a:off x="2779160" y="723108"/>
          <a:ext cx="1735894" cy="1735894"/>
        </a:xfrm>
        <a:prstGeom prst="ellipse">
          <a:avLst/>
        </a:prstGeom>
        <a:solidFill>
          <a:srgbClr val="00B05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033376" y="977324"/>
        <a:ext cx="1227462" cy="1227462"/>
      </dsp:txXfrm>
    </dsp:sp>
    <dsp:sp modelId="{CA0A87D7-FF87-4D0F-BC8E-5483BC239E60}">
      <dsp:nvSpPr>
        <dsp:cNvPr id="0" name=""/>
        <dsp:cNvSpPr/>
      </dsp:nvSpPr>
      <dsp:spPr>
        <a:xfrm>
          <a:off x="4167875" y="723108"/>
          <a:ext cx="1735894" cy="1735894"/>
        </a:xfrm>
        <a:prstGeom prst="ellipse">
          <a:avLst/>
        </a:prstGeom>
        <a:solidFill>
          <a:srgbClr val="FFFF0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422091" y="977324"/>
        <a:ext cx="1227462" cy="122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9A30-F79C-4FC7-88AE-C18BD9A9A2B4}">
      <dsp:nvSpPr>
        <dsp:cNvPr id="0" name=""/>
        <dsp:cNvSpPr/>
      </dsp:nvSpPr>
      <dsp:spPr>
        <a:xfrm>
          <a:off x="2639059" y="0"/>
          <a:ext cx="5577841"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Cost is the potential loss of health, well being or earning ability of a spouse or other loved one</a:t>
          </a:r>
        </a:p>
      </dsp:txBody>
      <dsp:txXfrm>
        <a:off x="2639059" y="157820"/>
        <a:ext cx="5104382" cy="946918"/>
      </dsp:txXfrm>
    </dsp:sp>
    <dsp:sp modelId="{9E702F6E-2590-4AD8-86B5-2101FEBC6863}">
      <dsp:nvSpPr>
        <dsp:cNvPr id="0" name=""/>
        <dsp:cNvSpPr/>
      </dsp:nvSpPr>
      <dsp:spPr>
        <a:xfrm>
          <a:off x="12698" y="0"/>
          <a:ext cx="2626361" cy="1262558"/>
        </a:xfrm>
        <a:prstGeom prst="roundRect">
          <a:avLst/>
        </a:prstGeom>
        <a:solidFill>
          <a:srgbClr val="EC4502"/>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Lifestyle</a:t>
          </a:r>
        </a:p>
      </dsp:txBody>
      <dsp:txXfrm>
        <a:off x="74331" y="61633"/>
        <a:ext cx="2503095" cy="1139292"/>
      </dsp:txXfrm>
    </dsp:sp>
    <dsp:sp modelId="{D6289BCB-7EE5-4F69-9705-DCE8B4716DD3}">
      <dsp:nvSpPr>
        <dsp:cNvPr id="0" name=""/>
        <dsp:cNvSpPr/>
      </dsp:nvSpPr>
      <dsp:spPr>
        <a:xfrm>
          <a:off x="2702551" y="1388814"/>
          <a:ext cx="5501652"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Dollar for dollar expenditure of your income and assets</a:t>
          </a:r>
        </a:p>
      </dsp:txBody>
      <dsp:txXfrm>
        <a:off x="2702551" y="1546634"/>
        <a:ext cx="5028193" cy="946918"/>
      </dsp:txXfrm>
    </dsp:sp>
    <dsp:sp modelId="{61B1E8AC-04E3-4CD7-8336-999FBA151B1B}">
      <dsp:nvSpPr>
        <dsp:cNvPr id="0" name=""/>
        <dsp:cNvSpPr/>
      </dsp:nvSpPr>
      <dsp:spPr>
        <a:xfrm>
          <a:off x="25396" y="1388814"/>
          <a:ext cx="2677154" cy="1262558"/>
        </a:xfrm>
        <a:prstGeom prst="roundRect">
          <a:avLst/>
        </a:prstGeom>
        <a:solidFill>
          <a:srgbClr val="00206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Income</a:t>
          </a:r>
        </a:p>
      </dsp:txBody>
      <dsp:txXfrm>
        <a:off x="87029" y="1450447"/>
        <a:ext cx="2553888" cy="1139292"/>
      </dsp:txXfrm>
    </dsp:sp>
    <dsp:sp modelId="{A4607944-6398-4676-9200-87D91B3D1145}">
      <dsp:nvSpPr>
        <dsp:cNvPr id="0" name=""/>
        <dsp:cNvSpPr/>
      </dsp:nvSpPr>
      <dsp:spPr>
        <a:xfrm>
          <a:off x="2727956" y="2777629"/>
          <a:ext cx="5450842"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Cost efficient leveraged benefit amount</a:t>
          </a:r>
        </a:p>
      </dsp:txBody>
      <dsp:txXfrm>
        <a:off x="2727956" y="2935449"/>
        <a:ext cx="4977383" cy="946918"/>
      </dsp:txXfrm>
    </dsp:sp>
    <dsp:sp modelId="{7954D2D8-2EDD-4C4A-A807-1F5C7B0EB79B}">
      <dsp:nvSpPr>
        <dsp:cNvPr id="0" name=""/>
        <dsp:cNvSpPr/>
      </dsp:nvSpPr>
      <dsp:spPr>
        <a:xfrm>
          <a:off x="50801" y="2777629"/>
          <a:ext cx="2677154" cy="1262558"/>
        </a:xfrm>
        <a:prstGeom prst="roundRect">
          <a:avLst/>
        </a:prstGeom>
        <a:solidFill>
          <a:srgbClr val="007033"/>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Insurance</a:t>
          </a:r>
        </a:p>
      </dsp:txBody>
      <dsp:txXfrm>
        <a:off x="112434" y="2839262"/>
        <a:ext cx="2553888" cy="113929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&lt;Disclosure needs to be on screen long enough to read&gt;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a:t>
            </a:fld>
            <a:endParaRPr lang="en-US"/>
          </a:p>
        </p:txBody>
      </p:sp>
    </p:spTree>
    <p:extLst>
      <p:ext uri="{BB962C8B-B14F-4D97-AF65-F5344CB8AC3E}">
        <p14:creationId xmlns:p14="http://schemas.microsoft.com/office/powerpoint/2010/main" val="219888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Have you started to plan for potential LTC needs?</a:t>
            </a:r>
          </a:p>
          <a:p>
            <a:r>
              <a:rPr lang="en-US" sz="1600" dirty="0"/>
              <a:t>Here are some things to things about</a:t>
            </a:r>
          </a:p>
          <a:p>
            <a:pPr>
              <a:buFont typeface="Arial"/>
              <a:buChar char="•"/>
            </a:pPr>
            <a:r>
              <a:rPr lang="en-US" sz="1600" dirty="0">
                <a:solidFill>
                  <a:srgbClr val="483924"/>
                </a:solidFill>
                <a:ea typeface="ＭＳ Ｐゴシック" pitchFamily="34" charset="-128"/>
              </a:rPr>
              <a:t>While you’re receiving care …………..                                                        ……………….your spouse needs financial security</a:t>
            </a:r>
          </a:p>
          <a:p>
            <a:pPr>
              <a:buFont typeface="Arial"/>
              <a:buChar char="•"/>
            </a:pPr>
            <a:endParaRPr lang="en-US" sz="1600" dirty="0">
              <a:solidFill>
                <a:srgbClr val="483924"/>
              </a:solidFill>
              <a:ea typeface="ＭＳ Ｐゴシック" pitchFamily="34" charset="-128"/>
            </a:endParaRPr>
          </a:p>
          <a:p>
            <a:pPr>
              <a:buFont typeface="Arial"/>
              <a:buChar char="•"/>
            </a:pPr>
            <a:r>
              <a:rPr lang="en-US" sz="1600" dirty="0">
                <a:solidFill>
                  <a:srgbClr val="483924"/>
                </a:solidFill>
                <a:ea typeface="ＭＳ Ｐゴシック" pitchFamily="34" charset="-128"/>
              </a:rPr>
              <a:t>When it comes to care ………………..                                           ……………….having options is preferable</a:t>
            </a:r>
          </a:p>
          <a:p>
            <a:pPr>
              <a:buFont typeface="Arial"/>
              <a:buChar char="•"/>
            </a:pPr>
            <a:endParaRPr lang="en-US" sz="1600" dirty="0">
              <a:solidFill>
                <a:srgbClr val="483924"/>
              </a:solidFill>
              <a:ea typeface="ＭＳ Ｐゴシック" pitchFamily="34" charset="-128"/>
            </a:endParaRPr>
          </a:p>
          <a:p>
            <a:pPr>
              <a:buFont typeface="Arial"/>
              <a:buChar char="•"/>
            </a:pPr>
            <a:r>
              <a:rPr lang="en-US" sz="1600" dirty="0">
                <a:solidFill>
                  <a:srgbClr val="483924"/>
                </a:solidFill>
                <a:ea typeface="ＭＳ Ｐゴシック" pitchFamily="34" charset="-128"/>
              </a:rPr>
              <a:t>Care from family and friends should be a choice…………                    </a:t>
            </a:r>
          </a:p>
          <a:p>
            <a:r>
              <a:rPr lang="en-US" sz="1600" dirty="0">
                <a:solidFill>
                  <a:srgbClr val="483924"/>
                </a:solidFill>
                <a:ea typeface="ＭＳ Ｐゴシック" pitchFamily="34" charset="-128"/>
              </a:rPr>
              <a:t>  ……………….not a necessity</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a:p>
        </p:txBody>
      </p:sp>
    </p:spTree>
    <p:extLst>
      <p:ext uri="{BB962C8B-B14F-4D97-AF65-F5344CB8AC3E}">
        <p14:creationId xmlns:p14="http://schemas.microsoft.com/office/powerpoint/2010/main" val="385824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943600" cy="4343400"/>
          </a:xfrm>
        </p:spPr>
        <p:txBody>
          <a:bodyPr>
            <a:normAutofit lnSpcReduction="10000"/>
          </a:bodyPr>
          <a:lstStyle/>
          <a:p>
            <a:pPr>
              <a:defRPr/>
            </a:pPr>
            <a:r>
              <a:rPr lang="en-US" sz="1400" dirty="0">
                <a:latin typeface="Arial" pitchFamily="34" charset="0"/>
                <a:ea typeface="ＭＳ Ｐゴシック" pitchFamily="34" charset="-128"/>
              </a:rPr>
              <a:t>11</a:t>
            </a:r>
            <a:r>
              <a:rPr lang="en-US" sz="1400" baseline="30000" dirty="0">
                <a:latin typeface="Arial" pitchFamily="34" charset="0"/>
                <a:ea typeface="ＭＳ Ｐゴシック" pitchFamily="34" charset="-128"/>
              </a:rPr>
              <a:t>th</a:t>
            </a:r>
            <a:r>
              <a:rPr lang="en-US" sz="1400" dirty="0">
                <a:latin typeface="Arial" pitchFamily="34" charset="0"/>
                <a:ea typeface="ＭＳ Ｐゴシック" pitchFamily="34" charset="-128"/>
              </a:rPr>
              <a:t> hour planning does not generally provide the best planning opportunity. There is much to consider when planning for LTC expenses. </a:t>
            </a:r>
          </a:p>
          <a:p>
            <a:pPr>
              <a:defRPr/>
            </a:pPr>
            <a:r>
              <a:rPr lang="en-US" sz="1400" dirty="0">
                <a:latin typeface="Arial" pitchFamily="34" charset="0"/>
                <a:ea typeface="ＭＳ Ｐゴシック" pitchFamily="34" charset="-128"/>
              </a:rPr>
              <a:t>If you’re considering self funding, are you sure you have enough resources and support? </a:t>
            </a:r>
          </a:p>
          <a:p>
            <a:pPr>
              <a:buFontTx/>
              <a:buChar char="•"/>
              <a:defRPr/>
            </a:pPr>
            <a:r>
              <a:rPr lang="en-US" sz="1400" dirty="0">
                <a:latin typeface="Arial" pitchFamily="34" charset="0"/>
                <a:ea typeface="ＭＳ Ｐゴシック" pitchFamily="34" charset="-128"/>
              </a:rPr>
              <a:t>  Do you have enough income to pay for  your LTC expenses and sustain your lifestyle? Remember, LTC is paid for with income, not assets. If you don’t have enough income, then you will have to sell an asset, which will no longer be able to  provide income. </a:t>
            </a:r>
          </a:p>
          <a:p>
            <a:pPr>
              <a:buFontTx/>
              <a:buChar char="•"/>
              <a:defRPr/>
            </a:pPr>
            <a:r>
              <a:rPr lang="en-US" sz="1400" dirty="0">
                <a:latin typeface="Arial" pitchFamily="34" charset="0"/>
                <a:ea typeface="ＭＳ Ｐゴシック" pitchFamily="34" charset="-128"/>
              </a:rPr>
              <a:t>If you self insure, and decide to set aside and asset to grow and pay for LTC expenses, will the asset grow to be enough when LTC is needed?  Will the asset stand up to market timing when you actually need the funds to pay for care?</a:t>
            </a:r>
          </a:p>
          <a:p>
            <a:pPr>
              <a:defRPr/>
            </a:pPr>
            <a:r>
              <a:rPr lang="en-US" sz="1400" dirty="0">
                <a:latin typeface="Arial" pitchFamily="34" charset="0"/>
                <a:ea typeface="ＭＳ Ｐゴシック" pitchFamily="34" charset="-128"/>
              </a:rPr>
              <a:t>If you dip into assets, how long will they last? Will reducing assets put your spouse’s financial security at risk?</a:t>
            </a:r>
          </a:p>
          <a:p>
            <a:pPr>
              <a:defRPr/>
            </a:pPr>
            <a:r>
              <a:rPr lang="en-US" sz="1400" dirty="0">
                <a:latin typeface="Arial" pitchFamily="34" charset="0"/>
                <a:ea typeface="ＭＳ Ｐゴシック" pitchFamily="34" charset="-128"/>
              </a:rPr>
              <a:t>Finally, have you considered the impact to your spouse’s health  if they are the one to primarily provide you care? According to Ron Kauffman’s article </a:t>
            </a:r>
            <a:r>
              <a:rPr lang="en-US" sz="1400" dirty="0"/>
              <a:t>“I’m Losing Myself Being a Caregiver”, Caring.com Oct. 15,. 2016, </a:t>
            </a:r>
            <a:r>
              <a:rPr lang="en-US" sz="1400" dirty="0">
                <a:latin typeface="Arial" pitchFamily="34" charset="0"/>
                <a:ea typeface="ＭＳ Ｐゴシック" pitchFamily="34" charset="-128"/>
              </a:rPr>
              <a:t> 40% of seniors providing care will predecease the spouse they are caring for. </a:t>
            </a:r>
          </a:p>
          <a:p>
            <a:pPr>
              <a:defRPr/>
            </a:pP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a:p>
        </p:txBody>
      </p:sp>
    </p:spTree>
    <p:extLst>
      <p:ext uri="{BB962C8B-B14F-4D97-AF65-F5344CB8AC3E}">
        <p14:creationId xmlns:p14="http://schemas.microsoft.com/office/powerpoint/2010/main" val="288736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19800" cy="4341813"/>
          </a:xfrm>
        </p:spPr>
        <p:txBody>
          <a:bodyPr>
            <a:normAutofit fontScale="92500" lnSpcReduction="10000"/>
          </a:bodyPr>
          <a:lstStyle/>
          <a:p>
            <a:r>
              <a:rPr lang="en-US" sz="1600" b="1" dirty="0">
                <a:solidFill>
                  <a:schemeClr val="accent5">
                    <a:lumMod val="25000"/>
                  </a:schemeClr>
                </a:solidFill>
                <a:ea typeface="ＭＳ Ｐゴシック" pitchFamily="34" charset="-128"/>
              </a:rPr>
              <a:t>Having a plan and coverage in place helps p</a:t>
            </a:r>
            <a:r>
              <a:rPr lang="en-US" sz="1600" dirty="0">
                <a:ea typeface="ＭＳ Ｐゴシック" pitchFamily="34" charset="-128"/>
              </a:rPr>
              <a:t>rotect income and assets for your spouse to continue living their life as expected. It also preserves assets for loved ones to inherit.</a:t>
            </a:r>
          </a:p>
          <a:p>
            <a:r>
              <a:rPr lang="en-US" sz="1600" dirty="0">
                <a:ea typeface="ＭＳ Ｐゴシック" pitchFamily="34" charset="-128"/>
              </a:rPr>
              <a:t>Having a plan keeps more care options open since you have dedicated funding planned to use for care expenses.</a:t>
            </a:r>
          </a:p>
          <a:p>
            <a:r>
              <a:rPr lang="en-US" sz="1600" dirty="0">
                <a:ea typeface="ＭＳ Ｐゴシック" pitchFamily="34" charset="-128"/>
              </a:rPr>
              <a:t>A plan helps maintain loved one’s personal and professional lives. Adult children having to provide care make income and career sacrifices as well as have lost time with family. A plan, and better yet, a plan that includes funding to pay for care helps preserve the physical, emotional and financial health of potential family caregivers or friends who help.</a:t>
            </a:r>
          </a:p>
          <a:p>
            <a:pPr>
              <a:buFont typeface="Arial" pitchFamily="34" charset="0"/>
              <a:buChar char="•"/>
            </a:pPr>
            <a:r>
              <a:rPr lang="en-US" sz="1600" dirty="0">
                <a:ea typeface="ＭＳ Ｐゴシック" pitchFamily="34" charset="-128"/>
              </a:rPr>
              <a:t>Most importantly, a plan in place increases the chance your care choices can be implemented</a:t>
            </a:r>
          </a:p>
          <a:p>
            <a:r>
              <a:rPr lang="en-US" sz="1600" b="1" dirty="0">
                <a:solidFill>
                  <a:schemeClr val="accent5">
                    <a:lumMod val="25000"/>
                  </a:schemeClr>
                </a:solidFill>
                <a:ea typeface="ＭＳ Ｐゴシック" pitchFamily="34" charset="-128"/>
              </a:rPr>
              <a:t>When you plan now, your family and friends won’t have to:</a:t>
            </a:r>
          </a:p>
          <a:p>
            <a:r>
              <a:rPr lang="en-US" sz="1600" dirty="0">
                <a:ea typeface="ＭＳ Ｐゴシック" pitchFamily="34" charset="-128"/>
              </a:rPr>
              <a:t>….…… wonder at the last minute what it is they should do, worry or feel guilty as to whether they have made the right decisions for you, and face potential disagreements with siblings or other family members over decisions to be made.</a:t>
            </a:r>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394148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248400" cy="4267200"/>
          </a:xfrm>
        </p:spPr>
        <p:txBody>
          <a:bodyPr>
            <a:normAutofit fontScale="92500" lnSpcReduction="20000"/>
          </a:bodyPr>
          <a:lstStyle/>
          <a:p>
            <a:pPr eaLnBrk="1" hangingPunct="1"/>
            <a:r>
              <a:rPr lang="en-US" sz="1400" dirty="0">
                <a:latin typeface="Arial" pitchFamily="34" charset="0"/>
                <a:ea typeface="ＭＳ Ｐゴシック" pitchFamily="34" charset="-128"/>
              </a:rPr>
              <a:t>If insuring the risk makes sense to you, let’s look at some real solutions  that can help cover the cost of this need.</a:t>
            </a:r>
          </a:p>
          <a:p>
            <a:pPr eaLnBrk="1" hangingPunct="1"/>
            <a:r>
              <a:rPr lang="en-US" sz="1400" dirty="0">
                <a:latin typeface="Arial" pitchFamily="34" charset="0"/>
                <a:ea typeface="ＭＳ Ｐゴシック" pitchFamily="34" charset="-128"/>
              </a:rPr>
              <a:t>A traditional LTC policy will provide the most LTC coverage for the least amount of money. There may be more features available with this solution. But this solution is for people who do not want or need life insurance, as it only pays LTC benefits if you need qualifying LTC services.  The premiums are not guaranteed and can be raised in the future on an unlimited basis (with state approval). Currently, only life time premium payment schedules are available with most companies. </a:t>
            </a:r>
          </a:p>
          <a:p>
            <a:pPr eaLnBrk="1" hangingPunct="1"/>
            <a:r>
              <a:rPr lang="en-US" sz="1400" dirty="0">
                <a:latin typeface="Arial" pitchFamily="34" charset="0"/>
                <a:ea typeface="ＭＳ Ｐゴシック" pitchFamily="34" charset="-128"/>
              </a:rPr>
              <a:t>Life insurance with a LTC Rider is for people with a life insurance need, but also have LTC concerns. The death benefit can be accelerated for LTC benefits, but if LTC is  little or never needed, the remaining death benefit will be paid to the beneficiary. Some solutions are guaranteed -,both premiums and benefits (as long as you pay your premium as scheduled). There are flexible premium schedules available, so you can choose a payment plan that best meets your budget. This solution provides the best leverage of death benefit, but will provide the least in LTC benefits.</a:t>
            </a:r>
          </a:p>
          <a:p>
            <a:pPr eaLnBrk="1" hangingPunct="1"/>
            <a:r>
              <a:rPr lang="en-US" sz="1400" dirty="0">
                <a:latin typeface="Arial" pitchFamily="34" charset="0"/>
                <a:ea typeface="ＭＳ Ｐゴシック" pitchFamily="34" charset="-128"/>
              </a:rPr>
              <a:t>Linked Benefit LTC polices are for people whose primary need is LTC, but want cost recovery if LTC is little or never needed. This policy has a death benefit that is guaranteed to be at least equal to or better than the premium paid. The death  benefit  will not enjoy the same leverage as a death benefit on life insurance with a LTC rider, but it will always, at the very least, provide cost recovery of premiums paid if LTC benefits are not needed. These policies can be purchased with a single premium or with premium payment schedules of up to 10 years.</a:t>
            </a:r>
            <a:endParaRPr lang="en-US" sz="1400" dirty="0"/>
          </a:p>
          <a:p>
            <a:r>
              <a:rPr lang="en-US" sz="1400" dirty="0"/>
              <a:t>.</a:t>
            </a:r>
          </a:p>
          <a:p>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14</a:t>
            </a:fld>
            <a:endParaRPr lang="en-US"/>
          </a:p>
        </p:txBody>
      </p:sp>
    </p:spTree>
    <p:extLst>
      <p:ext uri="{BB962C8B-B14F-4D97-AF65-F5344CB8AC3E}">
        <p14:creationId xmlns:p14="http://schemas.microsoft.com/office/powerpoint/2010/main" val="283499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648200"/>
          </a:xfrm>
        </p:spPr>
        <p:txBody>
          <a:bodyPr>
            <a:noAutofit/>
          </a:bodyPr>
          <a:lstStyle/>
          <a:p>
            <a:r>
              <a:rPr lang="en-US" sz="1100" dirty="0">
                <a:latin typeface="Arial" panose="020B0604020202020204" pitchFamily="34" charset="0"/>
                <a:ea typeface="ＭＳ Ｐゴシック" pitchFamily="34" charset="-128"/>
                <a:cs typeface="Arial" panose="020B0604020202020204" pitchFamily="34" charset="0"/>
              </a:rPr>
              <a:t>Now, let’s look at how LTC benefits may be paid. That means understanding the difference between indemnity and reimbursement plans. We will use a hypothetical example. Our insured owns a policy with LTC coverage of $7,000 per month, and is receiving care at home at a cost of $3,200 a month.</a:t>
            </a:r>
          </a:p>
          <a:p>
            <a:r>
              <a:rPr lang="en-US" sz="1100" dirty="0">
                <a:latin typeface="Arial" panose="020B0604020202020204" pitchFamily="34" charset="0"/>
                <a:ea typeface="ＭＳ Ｐゴシック" pitchFamily="34" charset="-128"/>
                <a:cs typeface="Arial" panose="020B0604020202020204" pitchFamily="34" charset="0"/>
              </a:rPr>
              <a:t>Reimbursement plans only reimburse for the actual cost of qualifying care. In order to determine the amount of the reimbursement, all  bills and receipts need to be turned in each month.  Some insurance companies offering reimbursement plans will coordinate the billing and payments directly with the service or facility. But  keep in mind Reimbursement policies have limitations  and do not cover all expenses a person may consider necessary to their care; thus there may be items or services on a bill that will not qualify for reimbursement (i.e. getting your hair done at the facility’s beauty parlor, or massage therapy), thus those expenses will have to be paid out of pocket. In our example, there are $3,200 of qualifying expenses, so that is what the reimbursement policy will pay. There are no extra benefit dollars for other expenses the policy does not cover.</a:t>
            </a:r>
          </a:p>
          <a:p>
            <a:r>
              <a:rPr lang="en-US" sz="1100" dirty="0">
                <a:latin typeface="Arial" panose="020B0604020202020204" pitchFamily="34" charset="0"/>
                <a:ea typeface="ＭＳ Ｐゴシック" pitchFamily="34" charset="-128"/>
                <a:cs typeface="Arial" panose="020B0604020202020204" pitchFamily="34" charset="0"/>
              </a:rPr>
              <a:t>Indemnity plans pay LTC benefits directly to the policy owner for the full amount of the benefit. In addition, with indemnity plans the submission of bills and receipts are usually not required once the claim is verified, though a few companies do ask for “proof of billable services” each month before they will pay the full monthly benefit amount. You will want to check policy details. While a licensed provider is normally required for some services, any benefits not needed to pay for care can be used without restriction from the life insurance company . In our example, the full $7,000 is received by the policy owner, and after paying the care service for the $3,200 bill, there is $3,800 remaining that can be used for any purpose.</a:t>
            </a:r>
          </a:p>
          <a:p>
            <a:r>
              <a:rPr lang="en-US" sz="1100" dirty="0">
                <a:latin typeface="Arial" panose="020B0604020202020204" pitchFamily="34" charset="0"/>
                <a:ea typeface="ＭＳ Ｐゴシック" pitchFamily="34" charset="-128"/>
                <a:cs typeface="Arial" panose="020B0604020202020204" pitchFamily="34" charset="0"/>
              </a:rPr>
              <a:t>Cash Indemnity Plans are similar, but more flexible than basic indemnity plans. Once on claim, bills and receipts do not have to submitted to prove a billed service was used. The insurer places no restrictions on how benefits are used, thus the LTC benefits can be used for whatever care services and other needs there are. 100% of benefits can be used to pay an informal caregiver, including an immediate family member.</a:t>
            </a:r>
            <a:endParaRPr lang="en-US" sz="11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15</a:t>
            </a:fld>
            <a:endParaRPr lang="en-US" dirty="0"/>
          </a:p>
        </p:txBody>
      </p:sp>
    </p:spTree>
    <p:extLst>
      <p:ext uri="{BB962C8B-B14F-4D97-AF65-F5344CB8AC3E}">
        <p14:creationId xmlns:p14="http://schemas.microsoft.com/office/powerpoint/2010/main" val="304623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114800"/>
          </a:xfrm>
        </p:spPr>
        <p:txBody>
          <a:bodyPr>
            <a:noAutofit/>
          </a:bodyPr>
          <a:lstStyle/>
          <a:p>
            <a:r>
              <a:rPr lang="en-US" sz="1600" dirty="0">
                <a:latin typeface="Arial" pitchFamily="34" charset="0"/>
                <a:ea typeface="ＭＳ Ｐゴシック" pitchFamily="34" charset="-128"/>
              </a:rPr>
              <a:t>In order to qualify for LTC benefits, all tax qualified LTC solutions  (regardless of the type of LTC solution), require that a licensed health care practitioner (LHCP), (most companies require the professional to be acting within the scope of his or her license) must certify there is cognitive impairment (includes Alzheimer’s and dementia)  - </a:t>
            </a:r>
            <a:r>
              <a:rPr lang="en-US" sz="1600" b="1" dirty="0">
                <a:latin typeface="Arial" pitchFamily="34" charset="0"/>
                <a:ea typeface="ＭＳ Ｐゴシック" pitchFamily="34" charset="-128"/>
              </a:rPr>
              <a:t>OR - </a:t>
            </a:r>
            <a:r>
              <a:rPr lang="en-US" sz="1600" dirty="0">
                <a:latin typeface="Arial" pitchFamily="34" charset="0"/>
                <a:ea typeface="ＭＳ Ｐゴシック" pitchFamily="34" charset="-128"/>
              </a:rPr>
              <a:t>that the insured is unable to perform two or more activities of daily living, and the condition is likely to last 90 days or longer. </a:t>
            </a:r>
          </a:p>
          <a:p>
            <a:r>
              <a:rPr lang="en-US" sz="1600" dirty="0">
                <a:latin typeface="Arial" pitchFamily="34" charset="0"/>
                <a:ea typeface="ＭＳ Ｐゴシック" pitchFamily="34" charset="-128"/>
              </a:rPr>
              <a:t>The six ADLs are: Bathing - Continence - Dressing</a:t>
            </a:r>
          </a:p>
          <a:p>
            <a:r>
              <a:rPr lang="en-US" sz="1600" dirty="0">
                <a:latin typeface="Arial" pitchFamily="34" charset="0"/>
                <a:ea typeface="ＭＳ Ｐゴシック" pitchFamily="34" charset="-128"/>
              </a:rPr>
              <a:t>Eating – Toileting – Transferring</a:t>
            </a:r>
          </a:p>
          <a:p>
            <a:r>
              <a:rPr lang="en-US" sz="1600" dirty="0">
                <a:latin typeface="Arial" pitchFamily="34" charset="0"/>
                <a:ea typeface="ＭＳ Ｐゴシック" pitchFamily="34" charset="-128"/>
              </a:rPr>
              <a:t>In addition, a personalized Plan of Care must be provided at time of claim. Please note that the insurance company may have an elimination period, which is a period after the claim is filed that the insured must pay their own bills. These periods vary  among insurance companies but typically are from 0 to 100 days.</a:t>
            </a:r>
          </a:p>
          <a:p>
            <a:endParaRPr lang="en-US" sz="1600" dirty="0">
              <a:latin typeface="Arial" pitchFamily="34" charset="0"/>
              <a:ea typeface="ＭＳ Ｐゴシック" pitchFamily="34" charset="-128"/>
            </a:endParaRP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19792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114800"/>
          </a:xfrm>
        </p:spPr>
        <p:txBody>
          <a:bodyPr>
            <a:normAutofit lnSpcReduction="10000"/>
          </a:bodyPr>
          <a:lstStyle/>
          <a:p>
            <a:r>
              <a:rPr lang="en-US" sz="1400" dirty="0">
                <a:latin typeface="Arial" panose="020B0604020202020204" pitchFamily="34" charset="0"/>
                <a:ea typeface="ＭＳ Ｐゴシック" pitchFamily="34" charset="-128"/>
                <a:cs typeface="Arial" panose="020B0604020202020204" pitchFamily="34" charset="0"/>
              </a:rPr>
              <a:t>If you’re looking at a LTC policy or rider, you should know not all policies are created equal. Here’s a list of some important things to keep in mind.</a:t>
            </a:r>
          </a:p>
          <a:p>
            <a:r>
              <a:rPr lang="en-US" sz="1400" dirty="0">
                <a:latin typeface="Arial" panose="020B0604020202020204" pitchFamily="34" charset="0"/>
                <a:ea typeface="ＭＳ Ｐゴシック" pitchFamily="34" charset="-128"/>
                <a:cs typeface="Arial" panose="020B0604020202020204" pitchFamily="34" charset="0"/>
              </a:rPr>
              <a:t>First, look to see what services are covered by the policies. Not all LTC services may be covered, so you may want to look for the broadest range of state qualified services. Also think of types of care that may evolve in the future. It helps to have a LTC policy will cover future forms of care as well as those listed in the policy, even if they have not been defined yet.</a:t>
            </a:r>
          </a:p>
          <a:p>
            <a:r>
              <a:rPr lang="en-US" sz="1400" dirty="0">
                <a:latin typeface="Arial" panose="020B0604020202020204" pitchFamily="34" charset="0"/>
                <a:ea typeface="ＭＳ Ｐゴシック" pitchFamily="34" charset="-128"/>
                <a:cs typeface="Arial" panose="020B0604020202020204" pitchFamily="34" charset="0"/>
              </a:rPr>
              <a:t>Second, does the policy offer coverage for temporary claims? There are some policies (such as chronic illness riders) that will only cover the condition if it will last the rest of your life.</a:t>
            </a:r>
          </a:p>
          <a:p>
            <a:r>
              <a:rPr lang="en-US" sz="1400" dirty="0">
                <a:latin typeface="Arial" panose="020B0604020202020204" pitchFamily="34" charset="0"/>
                <a:ea typeface="ＭＳ Ｐゴシック" pitchFamily="34" charset="-128"/>
                <a:cs typeface="Arial" panose="020B0604020202020204" pitchFamily="34" charset="0"/>
              </a:rPr>
              <a:t>Is the cost and benefit structure easy to understand? Look for a defined benefit amount. </a:t>
            </a:r>
          </a:p>
          <a:p>
            <a:r>
              <a:rPr lang="en-US" sz="1400" dirty="0">
                <a:latin typeface="Arial" panose="020B0604020202020204" pitchFamily="34" charset="0"/>
                <a:ea typeface="ＭＳ Ｐゴシック" pitchFamily="34" charset="-128"/>
                <a:cs typeface="Arial" panose="020B0604020202020204" pitchFamily="34" charset="0"/>
              </a:rPr>
              <a:t>And you will want to know if policy premiums could increase in the future, or if premiums and benefits are guaranteed. </a:t>
            </a:r>
          </a:p>
          <a:p>
            <a:r>
              <a:rPr lang="en-US" sz="1400" dirty="0">
                <a:latin typeface="Arial" panose="020B0604020202020204" pitchFamily="34" charset="0"/>
                <a:ea typeface="ＭＳ Ｐゴシック" pitchFamily="34" charset="-128"/>
                <a:cs typeface="Arial" panose="020B0604020202020204" pitchFamily="34" charset="0"/>
              </a:rPr>
              <a:t>Finally, make sure you understand how your LTC benefits would be paid. Each payment mode has positive attributes, but it is important to think about how you want to use your benefits so you will have a better idea as to which benefit structure may be best for you- whether a reimbursement, indemnity or cash indemnity plan.</a:t>
            </a:r>
          </a:p>
          <a:p>
            <a:endParaRPr lang="en-US" sz="14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17</a:t>
            </a:fld>
            <a:endParaRPr lang="en-US"/>
          </a:p>
        </p:txBody>
      </p:sp>
    </p:spTree>
    <p:extLst>
      <p:ext uri="{BB962C8B-B14F-4D97-AF65-F5344CB8AC3E}">
        <p14:creationId xmlns:p14="http://schemas.microsoft.com/office/powerpoint/2010/main" val="17920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1600" dirty="0">
                <a:latin typeface="Arial" pitchFamily="34" charset="0"/>
                <a:ea typeface="ＭＳ Ｐゴシック" pitchFamily="34" charset="-128"/>
                <a:cs typeface="Arial" pitchFamily="34" charset="0"/>
              </a:rPr>
              <a:t>A lot of people wanting to put a plan together don’t know where to start. After all, it may help to know how much potential LTC expenses could be in the future when making a plan.</a:t>
            </a:r>
          </a:p>
          <a:p>
            <a:pPr eaLnBrk="1" hangingPunct="1">
              <a:lnSpc>
                <a:spcPct val="80000"/>
              </a:lnSpc>
              <a:spcBef>
                <a:spcPct val="0"/>
              </a:spcBef>
            </a:pPr>
            <a:endParaRPr lang="en-US" sz="1600" dirty="0">
              <a:latin typeface="Arial" pitchFamily="34" charset="0"/>
              <a:ea typeface="ＭＳ Ｐゴシック" pitchFamily="34" charset="-128"/>
              <a:cs typeface="Arial" pitchFamily="34" charset="0"/>
            </a:endParaRPr>
          </a:p>
          <a:p>
            <a:pPr eaLnBrk="1" hangingPunct="1">
              <a:lnSpc>
                <a:spcPct val="80000"/>
              </a:lnSpc>
              <a:spcBef>
                <a:spcPct val="0"/>
              </a:spcBef>
            </a:pPr>
            <a:r>
              <a:rPr lang="en-US" sz="1600" dirty="0">
                <a:latin typeface="Arial" pitchFamily="34" charset="0"/>
                <a:ea typeface="ＭＳ Ｐゴシック" pitchFamily="34" charset="-128"/>
                <a:cs typeface="Arial" pitchFamily="34" charset="0"/>
              </a:rPr>
              <a:t>Fortunately, your advisor can help with a tool called the Nationwide Personalized Long-term Care Cost Assessment. This tool was developed by a team of professionals including leading physicians and experienced actuaries using proprietary health risk analysis and up-to-date actuarial cost data. The tool analyzes personal health and lifestyle information, along with actuarial data. The result is a meaningful, personalized cost estimate that can help you plan for future long-term care costs. </a:t>
            </a:r>
          </a:p>
          <a:p>
            <a:pPr eaLnBrk="1" hangingPunct="1">
              <a:lnSpc>
                <a:spcPct val="80000"/>
              </a:lnSpc>
              <a:spcBef>
                <a:spcPct val="0"/>
              </a:spcBef>
            </a:pPr>
            <a:endParaRPr lang="en-US" sz="1200" dirty="0">
              <a:latin typeface="Arial" pitchFamily="34" charset="0"/>
              <a:ea typeface="ＭＳ Ｐゴシック" pitchFamily="34" charset="-128"/>
              <a:cs typeface="Arial" pitchFamily="34" charset="0"/>
            </a:endParaRPr>
          </a:p>
          <a:p>
            <a:pPr eaLnBrk="1" hangingPunct="1"/>
            <a:endParaRPr lang="en-US" sz="12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18</a:t>
            </a:fld>
            <a:endParaRPr lang="en-US"/>
          </a:p>
        </p:txBody>
      </p:sp>
    </p:spTree>
    <p:extLst>
      <p:ext uri="{BB962C8B-B14F-4D97-AF65-F5344CB8AC3E}">
        <p14:creationId xmlns:p14="http://schemas.microsoft.com/office/powerpoint/2010/main" val="337787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noAutofit/>
          </a:bodyPr>
          <a:lstStyle/>
          <a:p>
            <a:r>
              <a:rPr lang="en-US" sz="1400" dirty="0">
                <a:latin typeface="Arial" pitchFamily="34" charset="0"/>
                <a:ea typeface="ＭＳ Ｐゴシック" pitchFamily="34" charset="-128"/>
                <a:cs typeface="Arial" pitchFamily="34" charset="0"/>
              </a:rPr>
              <a:t>This estimate is based on your current health condition, which will help estimate the age LTC services may needed. In addition,  the geographical location of where you plan to live in retirement, as well as historical inflation history of long-term care services to help estimate future inflation –  are factors that affect the ultimate cost of LTC. </a:t>
            </a:r>
          </a:p>
          <a:p>
            <a:r>
              <a:rPr lang="en-US" sz="1400" dirty="0">
                <a:latin typeface="Arial" pitchFamily="34" charset="0"/>
                <a:ea typeface="ＭＳ Ｐゴシック" pitchFamily="34" charset="-128"/>
                <a:cs typeface="Arial" pitchFamily="34" charset="0"/>
              </a:rPr>
              <a:t>Data on this report has been assessed using actuarial standards from </a:t>
            </a:r>
            <a:r>
              <a:rPr lang="en-US" sz="1400" dirty="0" err="1">
                <a:latin typeface="Arial" pitchFamily="34" charset="0"/>
                <a:ea typeface="ＭＳ Ｐゴシック" pitchFamily="34" charset="-128"/>
                <a:cs typeface="Arial" pitchFamily="34" charset="0"/>
              </a:rPr>
              <a:t>Milliman</a:t>
            </a:r>
            <a:r>
              <a:rPr lang="en-US" sz="1400" dirty="0">
                <a:latin typeface="Arial" pitchFamily="34" charset="0"/>
                <a:ea typeface="ＭＳ Ｐゴシック" pitchFamily="34" charset="-128"/>
                <a:cs typeface="Arial" pitchFamily="34" charset="0"/>
              </a:rPr>
              <a:t>, one of the nation’s most respected actuary organizations used by the majority of insurance companies in the United States.</a:t>
            </a:r>
          </a:p>
          <a:p>
            <a:r>
              <a:rPr lang="en-US" sz="1400" dirty="0">
                <a:latin typeface="Arial" pitchFamily="34" charset="0"/>
                <a:ea typeface="ＭＳ Ｐゴシック" pitchFamily="34" charset="-128"/>
                <a:cs typeface="Arial" pitchFamily="34" charset="0"/>
              </a:rPr>
              <a:t>The Health Care Cost Assessment Client Fact Finder will be kept confidential and used to provide an estimate of your potential  Health Care and LTC costs in retirement . The portion of this report is dedicated to  reporting the estimated LTC costs and can be generated on its own. The estimate is based on overall health condition, marital status and place your client lives. </a:t>
            </a:r>
          </a:p>
          <a:p>
            <a:r>
              <a:rPr lang="en-US" sz="1400" i="1" dirty="0">
                <a:latin typeface="Arial" pitchFamily="34" charset="0"/>
                <a:ea typeface="ＭＳ Ｐゴシック" pitchFamily="34" charset="-128"/>
                <a:cs typeface="Arial" pitchFamily="34" charset="0"/>
              </a:rPr>
              <a:t>Your overall situation and health conditions may change over time and that this may affect  the estimate of your future LTC costs. Please keep in mind that the estimates resulting from this fact finder are for hypothetical purposes only and are not guaranteed.</a:t>
            </a:r>
          </a:p>
          <a:p>
            <a:endParaRPr lang="en-US" sz="1400" dirty="0">
              <a:latin typeface="Arial Narrow" pitchFamily="34" charset="0"/>
              <a:ea typeface="ＭＳ Ｐゴシック" pitchFamily="34" charset="-128"/>
            </a:endParaRPr>
          </a:p>
          <a:p>
            <a:pPr eaLnBrk="1" hangingPunct="1"/>
            <a:endParaRPr lang="en-US" sz="1400" dirty="0">
              <a:latin typeface="Arial" pitchFamily="34" charset="0"/>
              <a:ea typeface="ＭＳ Ｐゴシック" pitchFamily="34" charset="-128"/>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19</a:t>
            </a:fld>
            <a:endParaRPr lang="en-US"/>
          </a:p>
        </p:txBody>
      </p:sp>
    </p:spTree>
    <p:extLst>
      <p:ext uri="{BB962C8B-B14F-4D97-AF65-F5344CB8AC3E}">
        <p14:creationId xmlns:p14="http://schemas.microsoft.com/office/powerpoint/2010/main" val="47606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Autofit/>
          </a:bodyPr>
          <a:lstStyle/>
          <a:p>
            <a:pPr eaLnBrk="1" hangingPunct="1"/>
            <a:r>
              <a:rPr lang="en-US" sz="1400" dirty="0">
                <a:latin typeface="Arial Narrow" pitchFamily="34" charset="0"/>
                <a:ea typeface="ＭＳ Ｐゴシック" pitchFamily="34" charset="-128"/>
              </a:rPr>
              <a:t>Here is an example of the report generated by the questionnaire to assist you and your advisor in estimating costs and planning for LTC coverage. This report shows a  couple, both 60 years old when the report is generated.</a:t>
            </a:r>
          </a:p>
          <a:p>
            <a:r>
              <a:rPr lang="en-US" sz="1400" dirty="0">
                <a:latin typeface="Arial Narrow" pitchFamily="34" charset="0"/>
                <a:ea typeface="ＭＳ Ｐゴシック" pitchFamily="34" charset="-128"/>
              </a:rPr>
              <a:t>Based on the answers from the medical history questionnaire, John, is estimated to need LTC services around age 77.  </a:t>
            </a:r>
          </a:p>
          <a:p>
            <a:r>
              <a:rPr lang="en-US" sz="1400" dirty="0">
                <a:latin typeface="Arial Narrow" pitchFamily="34" charset="0"/>
                <a:ea typeface="ＭＳ Ｐゴシック" pitchFamily="34" charset="-128"/>
              </a:rPr>
              <a:t>Note that when there is a spouse, the spouses numbers will also show on the report so a sense of the total risk at hand can be assessed. Jim’s spouse, Jane, is not expected to need long-term care until the age of 87. The report clearly shows how inflation affects the cost of care in just the few years spread between John and Jane’s estimated need</a:t>
            </a:r>
          </a:p>
          <a:p>
            <a:r>
              <a:rPr lang="en-US" sz="1400" dirty="0">
                <a:latin typeface="Arial Narrow" pitchFamily="34" charset="0"/>
                <a:ea typeface="ＭＳ Ｐゴシック" pitchFamily="34" charset="-128"/>
              </a:rPr>
              <a:t>Of course there is no guarantee that any care would be needed at all, or that the claim would be the average 3.9 year time period. The range of policy use could be anywhere from 0 to 10 years or more. You and your advisor will ultimately discuss how long to insure for based on what other factors exist in your financial and personal scenario. Keep in mind  this is only an estimate based on actuarial data, and there is no guarantee that either estimation of age or costs will actually be the figures shown.</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20</a:t>
            </a:fld>
            <a:endParaRPr lang="en-US"/>
          </a:p>
        </p:txBody>
      </p:sp>
    </p:spTree>
    <p:extLst>
      <p:ext uri="{BB962C8B-B14F-4D97-AF65-F5344CB8AC3E}">
        <p14:creationId xmlns:p14="http://schemas.microsoft.com/office/powerpoint/2010/main" val="306015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&lt;Disclosure needs to be on screen long enough to read&gt;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a:t>
            </a:fld>
            <a:endParaRPr lang="en-US"/>
          </a:p>
        </p:txBody>
      </p:sp>
    </p:spTree>
    <p:extLst>
      <p:ext uri="{BB962C8B-B14F-4D97-AF65-F5344CB8AC3E}">
        <p14:creationId xmlns:p14="http://schemas.microsoft.com/office/powerpoint/2010/main" val="327966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9600"/>
            <a:ext cx="6248400" cy="4114800"/>
          </a:xfrm>
        </p:spPr>
        <p:txBody>
          <a:bodyPr>
            <a:normAutofit/>
          </a:bodyPr>
          <a:lstStyle/>
          <a:p>
            <a:pPr eaLnBrk="1" hangingPunct="1"/>
            <a:r>
              <a:rPr lang="en-US" sz="1400" dirty="0">
                <a:ea typeface="ＭＳ Ｐゴシック" pitchFamily="34" charset="-128"/>
              </a:rPr>
              <a:t>Nationwide has LTC solutions, and you can talk to your advisor about what Nationwide has to offer. But as you discuss your LTC needs and potential use of a Nationwide solution, please keep the following in mind.:</a:t>
            </a:r>
          </a:p>
          <a:p>
            <a:pPr eaLnBrk="1" hangingPunct="1"/>
            <a:endParaRPr lang="en-US" sz="1400" dirty="0">
              <a:ea typeface="ＭＳ Ｐゴシック" pitchFamily="34" charset="-128"/>
            </a:endParaRPr>
          </a:p>
          <a:p>
            <a:pPr eaLnBrk="1" hangingPunct="1"/>
            <a:r>
              <a:rPr lang="en-US" sz="1400" dirty="0">
                <a:ea typeface="ＭＳ Ｐゴシック" pitchFamily="34" charset="-128"/>
              </a:rPr>
              <a:t>LTC solutions are part of a  life insurance policy</a:t>
            </a:r>
          </a:p>
          <a:p>
            <a:pPr eaLnBrk="1" hangingPunct="1"/>
            <a:r>
              <a:rPr lang="en-US" sz="1400" dirty="0">
                <a:ea typeface="ＭＳ Ｐゴシック" pitchFamily="34" charset="-128"/>
              </a:rPr>
              <a:t>Life insurance helps provide family and asset protection</a:t>
            </a:r>
          </a:p>
          <a:p>
            <a:pPr eaLnBrk="1" hangingPunct="1"/>
            <a:r>
              <a:rPr lang="en-US" sz="1400" dirty="0">
                <a:ea typeface="ＭＳ Ｐゴシック" pitchFamily="34" charset="-128"/>
              </a:rPr>
              <a:t>Evaluate your need for life insurance  and purchase an appropriate policy</a:t>
            </a:r>
          </a:p>
          <a:p>
            <a:pPr eaLnBrk="1" hangingPunct="1"/>
            <a:r>
              <a:rPr lang="en-US" sz="1400" dirty="0">
                <a:ea typeface="ＭＳ Ｐゴシック" pitchFamily="34" charset="-128"/>
              </a:rPr>
              <a:t>If LTC benefits are used, it is important to ensure that sufficient life insurance coverage remains, even if all LTC benefits are used</a:t>
            </a:r>
          </a:p>
          <a:p>
            <a:pPr eaLnBrk="1" hangingPunct="1"/>
            <a:r>
              <a:rPr lang="en-US" sz="1400" dirty="0">
                <a:latin typeface="Tahoma" pitchFamily="34" charset="0"/>
                <a:ea typeface="ＭＳ Ｐゴシック"/>
              </a:rPr>
              <a:t>Keep in mind that as an acceleration of the death benefit, a LTC rider payout will reduce both the death benefit and cash surrender values. </a:t>
            </a:r>
          </a:p>
          <a:p>
            <a:pPr eaLnBrk="1" hangingPunct="1"/>
            <a:r>
              <a:rPr lang="en-US" sz="1400" dirty="0">
                <a:latin typeface="Tahoma" pitchFamily="34" charset="0"/>
                <a:ea typeface="ＭＳ Ｐゴシック"/>
              </a:rPr>
              <a:t>Withdrawal and loans may also reduce the amount of LTC benefits available.</a:t>
            </a:r>
          </a:p>
          <a:p>
            <a:pPr eaLnBrk="1" hangingPunct="1"/>
            <a:r>
              <a:rPr lang="en-US" sz="1400" dirty="0">
                <a:latin typeface="Tahoma" pitchFamily="34" charset="0"/>
                <a:ea typeface="ＭＳ Ｐゴシック"/>
              </a:rPr>
              <a:t>There is no guarantee that the LTC solutions you choose will cover the entire cost for all of the insured's long-term care as these vary with the needs of each insured.</a:t>
            </a:r>
            <a:r>
              <a:rPr lang="en-US" sz="1400" dirty="0"/>
              <a:t> </a:t>
            </a:r>
          </a:p>
          <a:p>
            <a:pPr eaLnBrk="1" hangingPunct="1"/>
            <a:r>
              <a:rPr lang="en-US" sz="1400" dirty="0"/>
              <a:t>All guarantees are subject to the claims-paying ability of Nationwide®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a:p>
        </p:txBody>
      </p:sp>
    </p:spTree>
    <p:extLst>
      <p:ext uri="{BB962C8B-B14F-4D97-AF65-F5344CB8AC3E}">
        <p14:creationId xmlns:p14="http://schemas.microsoft.com/office/powerpoint/2010/main" val="317147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495800"/>
          </a:xfrm>
        </p:spPr>
        <p:txBody>
          <a:bodyPr>
            <a:noAutofit/>
          </a:bodyPr>
          <a:lstStyle/>
          <a:p>
            <a:pPr eaLnBrk="1" hangingPunct="1">
              <a:spcBef>
                <a:spcPts val="1000"/>
              </a:spcBef>
              <a:defRPr/>
            </a:pPr>
            <a:r>
              <a:rPr lang="en-US" dirty="0">
                <a:ea typeface="ＭＳ Ｐゴシック"/>
                <a:cs typeface="ＭＳ Ｐゴシック"/>
              </a:rPr>
              <a:t>You’ve learned a lot today about long-term care and the type of LTC solutions that are available. Nationwide offers solutions to help you with your LTC planning that include the following;</a:t>
            </a:r>
          </a:p>
          <a:p>
            <a:pPr eaLnBrk="1" hangingPunct="1">
              <a:spcBef>
                <a:spcPts val="500"/>
              </a:spcBef>
              <a:defRPr/>
            </a:pPr>
            <a:r>
              <a:rPr lang="en-US" dirty="0">
                <a:ea typeface="ＭＳ Ｐゴシック"/>
                <a:cs typeface="ＭＳ Ｐゴシック"/>
              </a:rPr>
              <a:t>LTC solutions with a with life insurance as first focus</a:t>
            </a:r>
          </a:p>
          <a:p>
            <a:pPr eaLnBrk="1" hangingPunct="1">
              <a:spcBef>
                <a:spcPts val="500"/>
              </a:spcBef>
              <a:defRPr/>
            </a:pPr>
            <a:r>
              <a:rPr lang="en-US" dirty="0">
                <a:ea typeface="ＭＳ Ｐゴシック"/>
                <a:cs typeface="ＭＳ Ｐゴシック"/>
              </a:rPr>
              <a:t>Or solutions with a primary focus on  long-term care with cost recovery.</a:t>
            </a:r>
          </a:p>
          <a:p>
            <a:pPr eaLnBrk="1" hangingPunct="1">
              <a:spcBef>
                <a:spcPts val="500"/>
              </a:spcBef>
              <a:defRPr/>
            </a:pPr>
            <a:r>
              <a:rPr lang="en-US" dirty="0">
                <a:ea typeface="ＭＳ Ｐゴシック"/>
                <a:cs typeface="ＭＳ Ｐゴシック"/>
              </a:rPr>
              <a:t>No “use it or lose it” concern if LTC is little or never needed:</a:t>
            </a:r>
          </a:p>
          <a:p>
            <a:pPr lvl="1" eaLnBrk="1" hangingPunct="1">
              <a:spcBef>
                <a:spcPts val="500"/>
              </a:spcBef>
              <a:defRPr/>
            </a:pPr>
            <a:r>
              <a:rPr lang="en-US" dirty="0">
                <a:ea typeface="ＭＳ Ｐゴシック"/>
              </a:rPr>
              <a:t>Solutions  that offers a death benefit to enhance estate value for heirs if LTC is little or never used</a:t>
            </a:r>
          </a:p>
          <a:p>
            <a:pPr lvl="1" eaLnBrk="1" hangingPunct="1">
              <a:spcBef>
                <a:spcPts val="500"/>
              </a:spcBef>
              <a:defRPr/>
            </a:pPr>
            <a:r>
              <a:rPr lang="en-US" dirty="0">
                <a:ea typeface="ＭＳ Ｐゴシック"/>
              </a:rPr>
              <a:t>Solution with death benefit that provides cost recovery of policy  if benefits are little or never used</a:t>
            </a:r>
          </a:p>
          <a:p>
            <a:pPr marL="342900" lvl="1" indent="-342900" eaLnBrk="1" hangingPunct="1">
              <a:spcBef>
                <a:spcPts val="500"/>
              </a:spcBef>
              <a:defRPr/>
            </a:pPr>
            <a:r>
              <a:rPr lang="en-US" dirty="0"/>
              <a:t>Tax free monthly LTC benefits paid to policy owner</a:t>
            </a:r>
          </a:p>
          <a:p>
            <a:pPr indent="-457200" eaLnBrk="1" hangingPunct="1">
              <a:spcBef>
                <a:spcPts val="500"/>
              </a:spcBef>
              <a:defRPr/>
            </a:pPr>
            <a:r>
              <a:rPr lang="en-US" dirty="0"/>
              <a:t>Indemnity  and  Cash Indemnity benefits are available, providing for a more flexible use of  LTC benefits</a:t>
            </a:r>
          </a:p>
          <a:p>
            <a:pPr eaLnBrk="1" hangingPunct="1">
              <a:spcBef>
                <a:spcPts val="500"/>
              </a:spcBef>
              <a:defRPr/>
            </a:pPr>
            <a:r>
              <a:rPr lang="en-US" dirty="0">
                <a:ea typeface="ＭＳ Ｐゴシック"/>
                <a:cs typeface="ＭＳ Ｐゴシック"/>
              </a:rPr>
              <a:t>Solutions  are offered with guaranteed premiums and guaranteed benefits –(of course, you must pay your premiums as scheduled.)</a:t>
            </a:r>
          </a:p>
          <a:p>
            <a:pPr eaLnBrk="1" hangingPunct="1">
              <a:spcBef>
                <a:spcPts val="500"/>
              </a:spcBef>
              <a:defRPr/>
            </a:pPr>
            <a:r>
              <a:rPr lang="en-US" dirty="0">
                <a:ea typeface="ＭＳ Ｐゴシック"/>
                <a:cs typeface="ＭＳ Ｐゴシック"/>
              </a:rPr>
              <a:t>Solutions offer flexible premium schedules  to meet your needs</a:t>
            </a:r>
          </a:p>
          <a:p>
            <a:pPr eaLnBrk="1" hangingPunct="1">
              <a:spcBef>
                <a:spcPts val="500"/>
              </a:spcBef>
              <a:defRPr/>
            </a:pPr>
            <a:r>
              <a:rPr lang="en-US" dirty="0">
                <a:ea typeface="ＭＳ Ｐゴシック"/>
                <a:cs typeface="ＭＳ Ｐゴシック"/>
              </a:rPr>
              <a:t>Most importantly, Nationwide LTC solutions pay both temporary and permanent long-term care claims. And Nationwide solutions will cover LTC services that exist today as well as those that will evolve in the future.</a:t>
            </a:r>
          </a:p>
          <a:p>
            <a:pPr eaLnBrk="1" hangingPunct="1">
              <a:spcBef>
                <a:spcPts val="500"/>
              </a:spcBef>
              <a:defRPr/>
            </a:pPr>
            <a:r>
              <a:rPr lang="en-US" dirty="0">
                <a:latin typeface="Tahoma" pitchFamily="34" charset="0"/>
                <a:ea typeface="ＭＳ Ｐゴシック"/>
              </a:rPr>
              <a:t>Talk to your advisor about what LTC solutions may best help you meet the needs of you, your family and you financial strategy. </a:t>
            </a:r>
          </a:p>
          <a:p>
            <a:pPr>
              <a:spcBef>
                <a:spcPts val="500"/>
              </a:spcBef>
            </a:pPr>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a:p>
        </p:txBody>
      </p:sp>
    </p:spTree>
    <p:extLst>
      <p:ext uri="{BB962C8B-B14F-4D97-AF65-F5344CB8AC3E}">
        <p14:creationId xmlns:p14="http://schemas.microsoft.com/office/powerpoint/2010/main" val="92063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Nationwide? First, we are a United States based Fortune 100 company. Next, we are a mutual company, located in the </a:t>
            </a:r>
            <a:r>
              <a:rPr lang="en-US" dirty="0" err="1"/>
              <a:t>midwest</a:t>
            </a:r>
            <a:r>
              <a:rPr lang="en-US" dirty="0"/>
              <a:t>, with a heritage of over 80 years.</a:t>
            </a:r>
          </a:p>
          <a:p>
            <a:r>
              <a:rPr lang="en-US" dirty="0"/>
              <a:t>Nationwide believes in supporting their community, state and country. Here is a look at what Nationwide has provided in help.</a:t>
            </a:r>
          </a:p>
          <a:p>
            <a:pPr>
              <a:buFont typeface="Arial"/>
              <a:buChar char="•"/>
            </a:pPr>
            <a:r>
              <a:rPr lang="en-US" sz="1400" dirty="0">
                <a:solidFill>
                  <a:srgbClr val="0070C0"/>
                </a:solidFill>
                <a:ea typeface="ＭＳ Ｐゴシック" pitchFamily="34" charset="-128"/>
              </a:rPr>
              <a:t> $345 million </a:t>
            </a:r>
            <a:r>
              <a:rPr lang="en-US" sz="1400" dirty="0">
                <a:ea typeface="ＭＳ Ｐゴシック" pitchFamily="34" charset="-128"/>
              </a:rPr>
              <a:t> was </a:t>
            </a:r>
            <a:r>
              <a:rPr lang="en-US" dirty="0">
                <a:ea typeface="ＭＳ Ｐゴシック" pitchFamily="34" charset="-128"/>
              </a:rPr>
              <a:t>donated by the Nationwide Foundation since 2000 to non-profit organizations across the U.S.</a:t>
            </a:r>
          </a:p>
          <a:p>
            <a:pPr>
              <a:buFont typeface="Arial"/>
              <a:buChar char="•"/>
            </a:pPr>
            <a:r>
              <a:rPr lang="en-US" sz="1400" dirty="0">
                <a:solidFill>
                  <a:srgbClr val="0070C0"/>
                </a:solidFill>
                <a:ea typeface="ＭＳ Ｐゴシック" pitchFamily="34" charset="-128"/>
              </a:rPr>
              <a:t>$10 million grant </a:t>
            </a:r>
            <a:r>
              <a:rPr lang="en-US" dirty="0">
                <a:ea typeface="ＭＳ Ｐゴシック" pitchFamily="34" charset="-128"/>
              </a:rPr>
              <a:t>in 2014 by Nationwide Foundation to Nationwide Children’s Hospital</a:t>
            </a:r>
          </a:p>
          <a:p>
            <a:pPr>
              <a:buFont typeface="Arial"/>
              <a:buChar char="•"/>
            </a:pPr>
            <a:r>
              <a:rPr lang="en-US" sz="1400" dirty="0">
                <a:solidFill>
                  <a:srgbClr val="0070C0"/>
                </a:solidFill>
                <a:ea typeface="ＭＳ Ｐゴシック" pitchFamily="34" charset="-128"/>
              </a:rPr>
              <a:t>16,000 units of blood </a:t>
            </a:r>
            <a:r>
              <a:rPr lang="en-US" dirty="0">
                <a:ea typeface="ＭＳ Ｐゴシック" pitchFamily="34" charset="-128"/>
              </a:rPr>
              <a:t>donated annually by Nationwide associates</a:t>
            </a:r>
          </a:p>
          <a:p>
            <a:pPr>
              <a:buFont typeface="Arial"/>
              <a:buChar char="•"/>
            </a:pPr>
            <a:r>
              <a:rPr lang="en-US" sz="1400" dirty="0">
                <a:solidFill>
                  <a:srgbClr val="0070C0"/>
                </a:solidFill>
                <a:ea typeface="ＭＳ Ｐゴシック" pitchFamily="34" charset="-128"/>
              </a:rPr>
              <a:t>$115 million </a:t>
            </a:r>
            <a:r>
              <a:rPr lang="en-US" dirty="0">
                <a:ea typeface="ＭＳ Ｐゴシック" pitchFamily="34" charset="-128"/>
              </a:rPr>
              <a:t>donated to United Way since 2000 by Nationwide associates, agents and retiree</a:t>
            </a:r>
          </a:p>
          <a:p>
            <a:pPr>
              <a:buFont typeface="Arial"/>
              <a:buChar char="•"/>
            </a:pPr>
            <a:r>
              <a:rPr lang="en-US" sz="1400" dirty="0">
                <a:solidFill>
                  <a:srgbClr val="0070C0"/>
                </a:solidFill>
                <a:ea typeface="ＭＳ Ｐゴシック" pitchFamily="34" charset="-128"/>
              </a:rPr>
              <a:t>91,540 volunteer hours </a:t>
            </a:r>
            <a:r>
              <a:rPr lang="en-US" dirty="0">
                <a:ea typeface="ＭＳ Ｐゴシック" pitchFamily="34" charset="-128"/>
              </a:rPr>
              <a:t>by Nationwide associates in 2014</a:t>
            </a:r>
          </a:p>
          <a:p>
            <a:endParaRPr lang="en-US" sz="1400" dirty="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23</a:t>
            </a:fld>
            <a:endParaRPr lang="en-US"/>
          </a:p>
        </p:txBody>
      </p:sp>
    </p:spTree>
    <p:extLst>
      <p:ext uri="{BB962C8B-B14F-4D97-AF65-F5344CB8AC3E}">
        <p14:creationId xmlns:p14="http://schemas.microsoft.com/office/powerpoint/2010/main" val="381465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normAutofit lnSpcReduction="10000"/>
          </a:bodyPr>
          <a:lstStyle/>
          <a:p>
            <a:r>
              <a:rPr lang="en-US" sz="1600" dirty="0"/>
              <a:t>So what is your next step?</a:t>
            </a:r>
          </a:p>
          <a:p>
            <a:pPr marL="0"/>
            <a:r>
              <a:rPr lang="en-US" sz="1600" dirty="0"/>
              <a:t>Talk with your insurance professional about starting to implement a long-term care plan. You can start by:</a:t>
            </a:r>
          </a:p>
          <a:p>
            <a:pPr marL="0">
              <a:buFont typeface="Arial" pitchFamily="34" charset="0"/>
              <a:buChar char="•"/>
            </a:pPr>
            <a:r>
              <a:rPr lang="en-US" sz="1600" dirty="0"/>
              <a:t>Getting  a personalized long-term care cost assessment</a:t>
            </a:r>
          </a:p>
          <a:p>
            <a:pPr marL="0">
              <a:buFont typeface="Arial" pitchFamily="34" charset="0"/>
              <a:buChar char="•"/>
            </a:pPr>
            <a:r>
              <a:rPr lang="en-US" sz="1600" dirty="0"/>
              <a:t>Evaluating sources of funding during retirement, and </a:t>
            </a:r>
          </a:p>
          <a:p>
            <a:pPr marL="0">
              <a:buFont typeface="Arial" pitchFamily="34" charset="0"/>
              <a:buChar char="•"/>
            </a:pPr>
            <a:r>
              <a:rPr lang="en-US" sz="1600" dirty="0"/>
              <a:t>Considering LTC coverage options</a:t>
            </a:r>
          </a:p>
          <a:p>
            <a:pPr marL="0"/>
            <a:endParaRPr lang="en-US" sz="1600" dirty="0"/>
          </a:p>
          <a:p>
            <a:pPr marL="0"/>
            <a:r>
              <a:rPr lang="en-US" sz="1600" dirty="0"/>
              <a:t>Most importantly, having a plan ready to go if and when LTC needs arise will help:</a:t>
            </a:r>
          </a:p>
          <a:p>
            <a:pPr marL="800100" lvl="2">
              <a:buFont typeface="Arial" pitchFamily="34" charset="0"/>
              <a:buChar char="•"/>
            </a:pPr>
            <a:r>
              <a:rPr lang="en-US" sz="1600" dirty="0"/>
              <a:t> Protects your care choices  and life plan</a:t>
            </a:r>
          </a:p>
          <a:p>
            <a:pPr marL="800100" lvl="2">
              <a:buFont typeface="Arial" pitchFamily="34" charset="0"/>
              <a:buChar char="•"/>
            </a:pPr>
            <a:r>
              <a:rPr lang="en-US" sz="1600" dirty="0"/>
              <a:t> Protect your  spouse financially </a:t>
            </a:r>
          </a:p>
          <a:p>
            <a:pPr marL="800100" lvl="2">
              <a:buFont typeface="Arial" pitchFamily="34" charset="0"/>
              <a:buChar char="•"/>
            </a:pPr>
            <a:r>
              <a:rPr lang="en-US" sz="1600" dirty="0"/>
              <a:t> Protect your adult children from having to make uncomfortable decisions</a:t>
            </a:r>
          </a:p>
          <a:p>
            <a:pPr marL="800100" lvl="2">
              <a:buFont typeface="Arial" pitchFamily="34" charset="0"/>
              <a:buChar char="•"/>
            </a:pPr>
            <a:r>
              <a:rPr lang="en-US" sz="1600" dirty="0"/>
              <a:t> Preserve  your assets for loved ones to inherit</a:t>
            </a: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24</a:t>
            </a:fld>
            <a:endParaRPr lang="en-US"/>
          </a:p>
        </p:txBody>
      </p:sp>
    </p:spTree>
    <p:extLst>
      <p:ext uri="{BB962C8B-B14F-4D97-AF65-F5344CB8AC3E}">
        <p14:creationId xmlns:p14="http://schemas.microsoft.com/office/powerpoint/2010/main" val="279505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questions?</a:t>
            </a:r>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25</a:t>
            </a:fld>
            <a:endParaRPr lang="en-US"/>
          </a:p>
        </p:txBody>
      </p:sp>
    </p:spTree>
    <p:extLst>
      <p:ext uri="{BB962C8B-B14F-4D97-AF65-F5344CB8AC3E}">
        <p14:creationId xmlns:p14="http://schemas.microsoft.com/office/powerpoint/2010/main" val="41955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4</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a:ea typeface="ＭＳ Ｐゴシック" pitchFamily="34" charset="-128"/>
              </a:rPr>
              <a:t>Read slide</a:t>
            </a:r>
          </a:p>
        </p:txBody>
      </p:sp>
    </p:spTree>
    <p:extLst>
      <p:ext uri="{BB962C8B-B14F-4D97-AF65-F5344CB8AC3E}">
        <p14:creationId xmlns:p14="http://schemas.microsoft.com/office/powerpoint/2010/main" val="308736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It might help</a:t>
            </a:r>
            <a:r>
              <a:rPr lang="en-US" sz="1600" baseline="0" dirty="0"/>
              <a:t> to understand exactly what long  term care is.</a:t>
            </a:r>
            <a:r>
              <a:rPr lang="en-US" sz="1600" dirty="0"/>
              <a:t> It’s a variety of supports and services designed to help people live as independently and safely as possible  when they can no longer do so on their own.</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5</a:t>
            </a:fld>
            <a:endParaRPr lang="en-US"/>
          </a:p>
        </p:txBody>
      </p:sp>
    </p:spTree>
    <p:extLst>
      <p:ext uri="{BB962C8B-B14F-4D97-AF65-F5344CB8AC3E}">
        <p14:creationId xmlns:p14="http://schemas.microsoft.com/office/powerpoint/2010/main" val="365269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i="1" dirty="0">
                <a:latin typeface="Arial" pitchFamily="34" charset="0"/>
                <a:ea typeface="ＭＳ Ｐゴシック" pitchFamily="34" charset="-128"/>
                <a:cs typeface="Arial" pitchFamily="34" charset="0"/>
              </a:rPr>
              <a:t>Ask audience </a:t>
            </a:r>
            <a:r>
              <a:rPr lang="en-US" sz="1600" dirty="0">
                <a:latin typeface="Arial" pitchFamily="34" charset="0"/>
                <a:ea typeface="ＭＳ Ｐゴシック" pitchFamily="34" charset="-128"/>
                <a:cs typeface="Arial" pitchFamily="34" charset="0"/>
              </a:rPr>
              <a:t>– “So, what are your thoughts on long-term care? What do the words “LONG TERM CARE” means to you? “ Presenter listen for the answers.</a:t>
            </a:r>
          </a:p>
          <a:p>
            <a:pPr eaLnBrk="1" hangingPunct="1"/>
            <a:r>
              <a:rPr lang="en-US" sz="1600" dirty="0">
                <a:latin typeface="Arial" pitchFamily="34" charset="0"/>
                <a:ea typeface="ＭＳ Ｐゴシック" pitchFamily="34" charset="-128"/>
                <a:cs typeface="Arial" pitchFamily="34" charset="0"/>
              </a:rPr>
              <a:t>For a lot of people,  the words long-term care brings NURSING HOME to mind. A nursing home is a PLACE – long-term care is not a place it is an EVENT that deserves the same kind of planning that other important events in your life receive.</a:t>
            </a:r>
            <a:endParaRPr lang="en-US" sz="1600" dirty="0">
              <a:latin typeface="Arial" pitchFamily="34" charset="0"/>
              <a:ea typeface="ＭＳ Ｐゴシック" pitchFamily="34" charset="-128"/>
            </a:endParaRPr>
          </a:p>
          <a:p>
            <a:pPr eaLnBrk="1" hangingPunct="1"/>
            <a:endParaRPr lang="en-US" sz="1200" i="1" dirty="0">
              <a:latin typeface="Arial" pitchFamily="34" charset="0"/>
              <a:ea typeface="ＭＳ Ｐゴシック" pitchFamily="34" charset="-128"/>
              <a:cs typeface="Arial" pitchFamily="34" charset="0"/>
            </a:endParaRPr>
          </a:p>
          <a:p>
            <a:endParaRPr lang="en-US" sz="1200"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6</a:t>
            </a:fld>
            <a:endParaRPr lang="en-US"/>
          </a:p>
        </p:txBody>
      </p:sp>
    </p:spTree>
    <p:extLst>
      <p:ext uri="{BB962C8B-B14F-4D97-AF65-F5344CB8AC3E}">
        <p14:creationId xmlns:p14="http://schemas.microsoft.com/office/powerpoint/2010/main" val="169846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Autofit/>
          </a:bodyPr>
          <a:lstStyle/>
          <a:p>
            <a:r>
              <a:rPr lang="en-US" sz="1600" dirty="0">
                <a:latin typeface="Arial" pitchFamily="34" charset="0"/>
                <a:ea typeface="ＭＳ Ｐゴシック" pitchFamily="34" charset="-128"/>
                <a:cs typeface="Arial" pitchFamily="34" charset="0"/>
              </a:rPr>
              <a:t>But the good news is that home health care is likely how care will be received for the majority of people, and another 20% will likely receive care in assisted living, not a nursing home. You may be surprised to find out that only 28% of people needing LTC actually receive care in a nursing home, and that statistic includes the 38% there to rehabilitate from a condition that will result in full recovery, or the ability to continue care back at home.  </a:t>
            </a:r>
          </a:p>
          <a:p>
            <a:r>
              <a:rPr lang="en-US" sz="1600" dirty="0">
                <a:latin typeface="Arial" pitchFamily="34" charset="0"/>
                <a:ea typeface="ＭＳ Ｐゴシック" pitchFamily="34" charset="-128"/>
              </a:rPr>
              <a:t>Claims continue to change in length and scope. Claims that last one year will average a claim period of 3.9 years. And about 25% of initial claims will end in recovery, due to improvements in medical care for conditions such as recoverable strokes – or other conditions such as orthopedic surgery complications of side effects of cancer treatments. </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7</a:t>
            </a:fld>
            <a:endParaRPr lang="en-US"/>
          </a:p>
        </p:txBody>
      </p:sp>
    </p:spTree>
    <p:extLst>
      <p:ext uri="{BB962C8B-B14F-4D97-AF65-F5344CB8AC3E}">
        <p14:creationId xmlns:p14="http://schemas.microsoft.com/office/powerpoint/2010/main" val="180132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114800"/>
          </a:xfrm>
        </p:spPr>
        <p:txBody>
          <a:bodyPr>
            <a:noAutofit/>
          </a:bodyPr>
          <a:lstStyle/>
          <a:p>
            <a:r>
              <a:rPr lang="en-US" sz="1600" dirty="0"/>
              <a:t>We hear a lot of statistics, including the one from the Medicare Handbook from 2017 saying that if you live to age 65 there is a 70% chance you will need some type of LTC services. But how does that translate to just one individual person? How does that translate to you? How many of you think – or hope – you will be in the 30% of people who will never need any LTC? It’s common to want to believe it will happen to  the “other guy”. And that sometimes keeps people from acting on a plan for LTC . But in reality, as one individual, the chance of needing LTC is either 0% or 100%. In other words, you will either need LTC or you won’t. And no one can predict which destiny one individual person will fall into. </a:t>
            </a:r>
          </a:p>
          <a:p>
            <a:r>
              <a:rPr lang="en-US" sz="1600" dirty="0"/>
              <a:t>But chances are that people many people will want to believe that they won’t need LTC. But, what if they are wrong? </a:t>
            </a:r>
          </a:p>
          <a:p>
            <a:r>
              <a:rPr lang="en-US" sz="1600" dirty="0"/>
              <a:t>What if it turns out they fall into the 100% category? Now what? How will their LTC be paid for? </a:t>
            </a:r>
          </a:p>
          <a:p>
            <a:r>
              <a:rPr lang="en-US" sz="1600" dirty="0"/>
              <a:t>So let’s discuss the options for paying for LTC services.</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a:p>
        </p:txBody>
      </p:sp>
    </p:spTree>
    <p:extLst>
      <p:ext uri="{BB962C8B-B14F-4D97-AF65-F5344CB8AC3E}">
        <p14:creationId xmlns:p14="http://schemas.microsoft.com/office/powerpoint/2010/main" val="272086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419600"/>
          </a:xfrm>
        </p:spPr>
        <p:txBody>
          <a:bodyPr>
            <a:noAutofit/>
          </a:bodyPr>
          <a:lstStyle/>
          <a:p>
            <a:pPr eaLnBrk="1" hangingPunct="1"/>
            <a:r>
              <a:rPr lang="en-US" sz="1400" dirty="0">
                <a:latin typeface="Arial" pitchFamily="34" charset="0"/>
                <a:ea typeface="ＭＳ Ｐゴシック" pitchFamily="34" charset="-128"/>
              </a:rPr>
              <a:t>First, we’ll start with common misconceptions on how long-term care is paid for..</a:t>
            </a:r>
          </a:p>
          <a:p>
            <a:pPr eaLnBrk="1" hangingPunct="1"/>
            <a:r>
              <a:rPr lang="en-US" sz="1400" dirty="0">
                <a:latin typeface="Arial" pitchFamily="34" charset="0"/>
                <a:ea typeface="ＭＳ Ｐゴシック" pitchFamily="34" charset="-128"/>
              </a:rPr>
              <a:t>Health insurance – Many people believe health insurance covers LTC expenses, but it does not. </a:t>
            </a:r>
          </a:p>
          <a:p>
            <a:pPr eaLnBrk="1" hangingPunct="1"/>
            <a:r>
              <a:rPr lang="en-US" sz="1400">
                <a:latin typeface="Arial" pitchFamily="34" charset="0"/>
                <a:ea typeface="ＭＳ Ｐゴシック" pitchFamily="34" charset="-128"/>
              </a:rPr>
              <a:t>Medicare – this is </a:t>
            </a:r>
            <a:r>
              <a:rPr lang="en-US" sz="1400" dirty="0">
                <a:latin typeface="Arial" pitchFamily="34" charset="0"/>
                <a:ea typeface="ＭＳ Ｐゴシック" pitchFamily="34" charset="-128"/>
              </a:rPr>
              <a:t>only a short lived temporary solution, assuming you can qualify. To get the limited benefits available, you must have a 3 day consecutive stay in a hospital, officially admitted (not the emergency room) and under treatment (not observation). You may qualify for up to 100 days of benefits. The first 20 days are paid at 100%, but the remaining 80 days require you to pay a significant co-pay. </a:t>
            </a:r>
          </a:p>
          <a:p>
            <a:pPr eaLnBrk="1" hangingPunct="1"/>
            <a:r>
              <a:rPr lang="en-US" sz="1400" dirty="0">
                <a:latin typeface="Arial" pitchFamily="34" charset="0"/>
                <a:ea typeface="ＭＳ Ｐゴシック" pitchFamily="34" charset="-128"/>
              </a:rPr>
              <a:t>Medicaid is a solution only for the very poor </a:t>
            </a:r>
            <a:r>
              <a:rPr lang="en-US" sz="1400" dirty="0">
                <a:latin typeface="Arial" pitchFamily="34" charset="0"/>
                <a:ea typeface="ＭＳ Ｐゴシック" pitchFamily="34" charset="-128"/>
                <a:cs typeface="Arial" pitchFamily="34" charset="0"/>
              </a:rPr>
              <a:t>—</a:t>
            </a:r>
            <a:r>
              <a:rPr lang="en-US" sz="1400" dirty="0">
                <a:latin typeface="Arial" pitchFamily="34" charset="0"/>
                <a:ea typeface="ＭＳ Ｐゴシック" pitchFamily="34" charset="-128"/>
              </a:rPr>
              <a:t> again, not a solution for most people. And options for care is limited, in most areas limited to nursing home care.</a:t>
            </a:r>
          </a:p>
          <a:p>
            <a:pPr eaLnBrk="1" hangingPunct="1"/>
            <a:r>
              <a:rPr lang="en-US" sz="1400" dirty="0">
                <a:latin typeface="Arial" pitchFamily="34" charset="0"/>
                <a:ea typeface="ＭＳ Ｐゴシック" pitchFamily="34" charset="-128"/>
              </a:rPr>
              <a:t>One common misconception people have this that they believe the long-term disability coverage offered by their employer is LTC insurance – but it is not. This coverage is intended only to cover a disability you have while employed, and the insurance generally ends when you leave the company or retire.</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9</a:t>
            </a:fld>
            <a:endParaRPr lang="en-US"/>
          </a:p>
        </p:txBody>
      </p:sp>
    </p:spTree>
    <p:extLst>
      <p:ext uri="{BB962C8B-B14F-4D97-AF65-F5344CB8AC3E}">
        <p14:creationId xmlns:p14="http://schemas.microsoft.com/office/powerpoint/2010/main" val="271764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If someone does end up needing to pay for LTC services, there are generally 3 ways to pay for them. You can pay with:</a:t>
            </a:r>
          </a:p>
          <a:p>
            <a:pPr marL="228600" indent="-228600">
              <a:buAutoNum type="arabicPeriod"/>
            </a:pPr>
            <a:r>
              <a:rPr lang="en-US" sz="1600" dirty="0"/>
              <a:t>Lifestyle – the cost of paying this way is the potential loss of health, well being and/or earning ability of a spouse or other loved one providing care</a:t>
            </a:r>
          </a:p>
          <a:p>
            <a:pPr marL="228600" indent="-228600">
              <a:buAutoNum type="arabicPeriod"/>
            </a:pPr>
            <a:r>
              <a:rPr lang="en-US" sz="1600" dirty="0"/>
              <a:t>Income – which is a dollar for dollar expenditure of your money, and could impact a spouse financially by reducing funds for living expenses and lifestyle, or require a depletion of assets to supplement what income won’t pay</a:t>
            </a:r>
          </a:p>
          <a:p>
            <a:pPr marL="228600" indent="-228600">
              <a:buAutoNum type="arabicPeriod"/>
            </a:pPr>
            <a:r>
              <a:rPr lang="en-US" sz="1600" dirty="0"/>
              <a:t>Insurance – This is the most cost efficient way to pay for care since you are using leveraged dollars to pay for care expenses.</a:t>
            </a:r>
          </a:p>
          <a:p>
            <a:pPr marL="228600" indent="-228600">
              <a:buAutoNum type="arabicPeriod"/>
            </a:pPr>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10</a:t>
            </a:fld>
            <a:endParaRPr lang="en-US"/>
          </a:p>
        </p:txBody>
      </p:sp>
    </p:spTree>
    <p:extLst>
      <p:ext uri="{BB962C8B-B14F-4D97-AF65-F5344CB8AC3E}">
        <p14:creationId xmlns:p14="http://schemas.microsoft.com/office/powerpoint/2010/main" val="3411399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NFM-13436AO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14400" y="2362200"/>
            <a:ext cx="4724400" cy="1905000"/>
          </a:xfrm>
          <a:prstGeom prst="rect">
            <a:avLst/>
          </a:prstGeom>
        </p:spPr>
        <p:txBody>
          <a:bodyPr vert="horz" lIns="0" tIns="0" rIns="0" bIns="0" anchor="ctr" anchorCtr="0"/>
          <a:lstStyle>
            <a:lvl1pPr indent="0" algn="l">
              <a:defRPr sz="3800" b="0" i="0" cap="none" baseline="0">
                <a:solidFill>
                  <a:srgbClr val="82D7CB"/>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14400" y="4572000"/>
            <a:ext cx="4800600" cy="444500"/>
          </a:xfrm>
          <a:prstGeom prst="rect">
            <a:avLst/>
          </a:prstGeom>
        </p:spPr>
        <p:txBody>
          <a:bodyPr vert="horz" anchor="b"/>
          <a:lstStyle>
            <a:lvl1pPr marL="0" indent="0">
              <a:buNone/>
              <a:defRPr sz="2400" baseline="-30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a:p>
            <a:pPr lvl="1"/>
            <a:r>
              <a:rPr lang="en-US" dirty="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533400" y="228600"/>
            <a:ext cx="7391400" cy="1096962"/>
          </a:xfrm>
          <a:prstGeom prst="rect">
            <a:avLst/>
          </a:prstGeom>
        </p:spPr>
        <p:txBody>
          <a:bodyPr vert="horz" anchor="b" anchorCtr="0"/>
          <a:lstStyle>
            <a:lvl1pPr algn="l">
              <a:defRPr sz="4000">
                <a:solidFill>
                  <a:srgbClr val="092744"/>
                </a:solidFill>
              </a:defRPr>
            </a:lvl1pPr>
          </a:lstStyle>
          <a:p>
            <a:r>
              <a:rPr lang="en-US" dirty="0"/>
              <a:t>Click to edit Master title style</a:t>
            </a:r>
          </a:p>
        </p:txBody>
      </p:sp>
      <p:sp>
        <p:nvSpPr>
          <p:cNvPr id="7" name="Content Placeholder 2"/>
          <p:cNvSpPr>
            <a:spLocks noGrp="1"/>
          </p:cNvSpPr>
          <p:nvPr>
            <p:ph idx="1"/>
          </p:nvPr>
        </p:nvSpPr>
        <p:spPr>
          <a:xfrm>
            <a:off x="838200" y="2031999"/>
            <a:ext cx="7467600" cy="4068763"/>
          </a:xfrm>
          <a:prstGeom prst="rect">
            <a:avLst/>
          </a:prstGeom>
        </p:spPr>
        <p:txBody>
          <a:bodyPr vert="horz"/>
          <a:lstStyle>
            <a:lvl1pPr>
              <a:defRPr sz="2000">
                <a:solidFill>
                  <a:schemeClr val="accent4">
                    <a:lumMod val="65000"/>
                    <a:lumOff val="35000"/>
                  </a:schemeClr>
                </a:solidFill>
              </a:defRPr>
            </a:lvl1pPr>
            <a:lvl2pPr>
              <a:defRPr sz="1800">
                <a:solidFill>
                  <a:schemeClr val="accent4">
                    <a:lumMod val="65000"/>
                    <a:lumOff val="35000"/>
                  </a:schemeClr>
                </a:solidFill>
              </a:defRPr>
            </a:lvl2pPr>
            <a:lvl3pPr>
              <a:defRPr sz="1600">
                <a:solidFill>
                  <a:schemeClr val="accent4">
                    <a:lumMod val="65000"/>
                    <a:lumOff val="35000"/>
                  </a:schemeClr>
                </a:solidFill>
              </a:defRPr>
            </a:lvl3pPr>
            <a:lvl4pPr>
              <a:defRPr sz="1400">
                <a:solidFill>
                  <a:schemeClr val="accent4">
                    <a:lumMod val="65000"/>
                    <a:lumOff val="35000"/>
                  </a:schemeClr>
                </a:solidFill>
              </a:defRPr>
            </a:lvl4pPr>
            <a:lvl5pPr>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880533" y="467519"/>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838200" y="1625600"/>
            <a:ext cx="7467600" cy="4068763"/>
          </a:xfrm>
          <a:prstGeom prst="rect">
            <a:avLst/>
          </a:prstGeom>
        </p:spPr>
        <p:txBody>
          <a:bodyPr vert="horz"/>
          <a:lstStyle>
            <a:lvl1pPr>
              <a:buFontTx/>
              <a:buNone/>
              <a:defRPr sz="2000">
                <a:solidFill>
                  <a:srgbClr val="578999"/>
                </a:solidFill>
              </a:defRPr>
            </a:lvl1pPr>
            <a:lvl2pPr marL="742950" indent="-285750">
              <a:buFont typeface="Arial" panose="020B0604020202020204" pitchFamily="34" charset="0"/>
              <a:buChar char="•"/>
              <a:defRPr sz="1800">
                <a:solidFill>
                  <a:schemeClr val="accent4">
                    <a:lumMod val="65000"/>
                    <a:lumOff val="35000"/>
                  </a:schemeClr>
                </a:solidFill>
              </a:defRPr>
            </a:lvl2pPr>
            <a:lvl3pPr marL="1200150" indent="-285750">
              <a:buFont typeface="Arial" panose="020B0604020202020204" pitchFamily="34" charset="0"/>
              <a:buChar char="‒"/>
              <a:defRPr sz="1600">
                <a:solidFill>
                  <a:schemeClr val="accent4">
                    <a:lumMod val="65000"/>
                    <a:lumOff val="35000"/>
                  </a:schemeClr>
                </a:solidFill>
              </a:defRPr>
            </a:lvl3pPr>
            <a:lvl4pPr marL="1657350" indent="-285750">
              <a:buFont typeface="Courier New" panose="02070309020205020404" pitchFamily="49" charset="0"/>
              <a:buChar char="o"/>
              <a:defRPr sz="1400">
                <a:solidFill>
                  <a:schemeClr val="accent4">
                    <a:lumMod val="65000"/>
                    <a:lumOff val="35000"/>
                  </a:schemeClr>
                </a:solidFill>
              </a:defRPr>
            </a:lvl4pPr>
            <a:lvl5pPr marL="2114550" indent="-285750">
              <a:buFont typeface="Wingdings" panose="05000000000000000000" pitchFamily="2" charset="2"/>
              <a:buChar char="Ø"/>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71"/>
            <a:ext cx="9144000" cy="6858000"/>
          </a:xfrm>
          <a:prstGeom prst="rect">
            <a:avLst/>
          </a:prstGeom>
        </p:spPr>
      </p:pic>
      <p:sp>
        <p:nvSpPr>
          <p:cNvPr id="8" name="Title 1"/>
          <p:cNvSpPr>
            <a:spLocks noGrp="1"/>
          </p:cNvSpPr>
          <p:nvPr>
            <p:ph type="title"/>
          </p:nvPr>
        </p:nvSpPr>
        <p:spPr>
          <a:xfrm>
            <a:off x="914400" y="808038"/>
            <a:ext cx="7391400" cy="715962"/>
          </a:xfrm>
          <a:prstGeom prst="rect">
            <a:avLst/>
          </a:prstGeom>
        </p:spPr>
        <p:txBody>
          <a:bodyPr vert="horz"/>
          <a:lstStyle>
            <a:lvl1pPr algn="l">
              <a:defRPr sz="4000">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chemeClr val="bg1"/>
                </a:solidFill>
              </a:defRPr>
            </a:lvl1pPr>
            <a:lvl2pPr>
              <a:buFontTx/>
              <a:buNone/>
              <a:defRPr sz="1800">
                <a:solidFill>
                  <a:schemeClr val="bg1"/>
                </a:solidFill>
              </a:defRPr>
            </a:lvl2pPr>
            <a:lvl3pPr>
              <a:buFontTx/>
              <a:buNone/>
              <a:defRPr sz="16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84582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800">
                <a:solidFill>
                  <a:schemeClr val="bg2"/>
                </a:solidFill>
                <a:latin typeface="Arial" pitchFamily="34" charset="0"/>
                <a:ea typeface="ＭＳ Ｐゴシック" charset="-128"/>
              </a:rPr>
              <a:pPr algn="r">
                <a:defRPr/>
              </a:pPr>
              <a:t>‹#›</a:t>
            </a:fld>
            <a:endParaRPr lang="en-US" sz="800">
              <a:solidFill>
                <a:schemeClr val="bg2"/>
              </a:solidFill>
              <a:latin typeface="Arial" pitchFamily="34" charset="0"/>
              <a:ea typeface="ＭＳ Ｐゴシック"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Rectangle 3"/>
          <p:cNvSpPr txBox="1">
            <a:spLocks noChangeArrowheads="1"/>
          </p:cNvSpPr>
          <p:nvPr/>
        </p:nvSpPr>
        <p:spPr bwMode="auto">
          <a:xfrm>
            <a:off x="457200" y="4572000"/>
            <a:ext cx="5638800" cy="609600"/>
          </a:xfrm>
          <a:prstGeom prst="rect">
            <a:avLst/>
          </a:prstGeom>
          <a:noFill/>
          <a:ln w="9525">
            <a:noFill/>
            <a:miter lim="800000"/>
            <a:headEnd/>
            <a:tailEnd/>
          </a:ln>
        </p:spPr>
        <p:txBody>
          <a:bodyPr lIns="0" tIns="0" rIns="0" bIns="0" anchor="t" anchorCtr="0"/>
          <a:lstStyle/>
          <a:p>
            <a:pPr>
              <a:lnSpc>
                <a:spcPts val="1375"/>
              </a:lnSpc>
              <a:spcAft>
                <a:spcPts val="300"/>
              </a:spcAft>
            </a:pPr>
            <a:r>
              <a:rPr lang="en-US" sz="1400" dirty="0">
                <a:solidFill>
                  <a:srgbClr val="FFFFFF"/>
                </a:solidFill>
              </a:rPr>
              <a:t>Brought to you by the</a:t>
            </a:r>
          </a:p>
          <a:p>
            <a:pPr>
              <a:lnSpc>
                <a:spcPct val="90000"/>
              </a:lnSpc>
            </a:pPr>
            <a:r>
              <a:rPr lang="en-US" dirty="0">
                <a:solidFill>
                  <a:srgbClr val="FFFFFF"/>
                </a:solidFill>
                <a:cs typeface="Arial" charset="0"/>
              </a:rPr>
              <a:t>Advanced Consulting Group of </a:t>
            </a:r>
            <a:r>
              <a:rPr lang="en-US" dirty="0">
                <a:solidFill>
                  <a:srgbClr val="FFFFFF"/>
                </a:solidFill>
              </a:rPr>
              <a:t>Nationwide</a:t>
            </a:r>
            <a:r>
              <a:rPr lang="en-US" sz="1200" baseline="60000" dirty="0">
                <a:solidFill>
                  <a:srgbClr val="FFFFFF"/>
                </a:solidFill>
                <a:cs typeface="Arial" charset="0"/>
              </a:rPr>
              <a:t>®</a:t>
            </a:r>
            <a:r>
              <a:rPr lang="en-US" dirty="0">
                <a:solidFill>
                  <a:srgbClr val="FFFFFF"/>
                </a:solidFill>
                <a:cs typeface="Arial" charset="0"/>
              </a:rPr>
              <a:t> </a:t>
            </a:r>
          </a:p>
        </p:txBody>
      </p:sp>
      <p:sp>
        <p:nvSpPr>
          <p:cNvPr id="2" name="Title 1"/>
          <p:cNvSpPr>
            <a:spLocks noGrp="1"/>
          </p:cNvSpPr>
          <p:nvPr>
            <p:ph type="title"/>
          </p:nvPr>
        </p:nvSpPr>
        <p:spPr>
          <a:xfrm>
            <a:off x="457200" y="2362200"/>
            <a:ext cx="5791200" cy="1905000"/>
          </a:xfrm>
        </p:spPr>
        <p:txBody>
          <a:bodyPr/>
          <a:lstStyle/>
          <a:p>
            <a:r>
              <a:rPr lang="en-US" dirty="0"/>
              <a:t>Helping you plan for</a:t>
            </a:r>
            <a:br>
              <a:rPr lang="en-US" dirty="0"/>
            </a:br>
            <a:r>
              <a:rPr lang="en-US" dirty="0"/>
              <a:t>long-term care</a:t>
            </a:r>
          </a:p>
        </p:txBody>
      </p:sp>
      <p:sp>
        <p:nvSpPr>
          <p:cNvPr id="5" name="TextBox 4"/>
          <p:cNvSpPr txBox="1"/>
          <p:nvPr/>
        </p:nvSpPr>
        <p:spPr>
          <a:xfrm>
            <a:off x="457200" y="6243935"/>
            <a:ext cx="5867400" cy="461665"/>
          </a:xfrm>
          <a:prstGeom prst="rect">
            <a:avLst/>
          </a:prstGeom>
          <a:noFill/>
        </p:spPr>
        <p:txBody>
          <a:bodyPr wrap="square" lIns="0" tIns="0" rIns="0" bIns="0" rtlCol="0">
            <a:spAutoFit/>
          </a:bodyPr>
          <a:lstStyle/>
          <a:p>
            <a:r>
              <a:rPr lang="en-US" sz="1000" dirty="0">
                <a:solidFill>
                  <a:schemeClr val="bg1"/>
                </a:solidFill>
              </a:rPr>
              <a:t>Nationwide, the Nationwide N and Eagle, Nationwide is on your side and other marks displayed in this presentation are service marks of Nationwide Mutual Insurance Company or its affiliates, unless otherwise disclosed. © 2019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4" name="Straight Connector 3"/>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533400" y="304800"/>
            <a:ext cx="8153400" cy="715962"/>
          </a:xfrm>
        </p:spPr>
        <p:txBody>
          <a:bodyPr/>
          <a:lstStyle/>
          <a:p>
            <a:r>
              <a:rPr lang="en-US" sz="2800" dirty="0"/>
              <a:t>Long term care is generally paid for by either…..</a:t>
            </a:r>
          </a:p>
        </p:txBody>
      </p:sp>
      <p:graphicFrame>
        <p:nvGraphicFramePr>
          <p:cNvPr id="7" name="Content Placeholder 6"/>
          <p:cNvGraphicFramePr>
            <a:graphicFrameLocks noGrp="1"/>
          </p:cNvGraphicFramePr>
          <p:nvPr>
            <p:ph idx="1"/>
          </p:nvPr>
        </p:nvGraphicFramePr>
        <p:xfrm>
          <a:off x="381000" y="1600200"/>
          <a:ext cx="8229600" cy="404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86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381000" y="1600200"/>
            <a:ext cx="7696200" cy="4572000"/>
          </a:xfrm>
          <a:noFill/>
          <a:ln>
            <a:miter lim="800000"/>
            <a:headEnd/>
            <a:tailEnd/>
          </a:ln>
        </p:spPr>
        <p:txBody>
          <a:bodyPr wrap="square" lIns="91440" tIns="45720" rIns="91440" bIns="45720" numCol="1" anchor="t" anchorCtr="0" compatLnSpc="1">
            <a:prstTxWarp prst="textNoShape">
              <a:avLst/>
            </a:prstTxWarp>
          </a:bodyPr>
          <a:lstStyle/>
          <a:p>
            <a:r>
              <a:rPr lang="en-US" sz="2600" b="1" dirty="0">
                <a:solidFill>
                  <a:schemeClr val="accent5">
                    <a:lumMod val="25000"/>
                  </a:schemeClr>
                </a:solidFill>
                <a:ea typeface="ＭＳ Ｐゴシック" pitchFamily="34" charset="-128"/>
              </a:rPr>
              <a:t>Here are some things to think about:</a:t>
            </a:r>
          </a:p>
          <a:p>
            <a:pPr>
              <a:buFont typeface="Arial"/>
              <a:buChar char="•"/>
            </a:pPr>
            <a:endParaRPr lang="en-US" sz="800" dirty="0">
              <a:solidFill>
                <a:schemeClr val="tx1"/>
              </a:solidFill>
              <a:ea typeface="ＭＳ Ｐゴシック" pitchFamily="34" charset="-128"/>
            </a:endParaRPr>
          </a:p>
          <a:p>
            <a:pPr>
              <a:buFont typeface="Arial"/>
              <a:buChar char="•"/>
            </a:pPr>
            <a:r>
              <a:rPr lang="en-US" sz="2200" dirty="0">
                <a:solidFill>
                  <a:srgbClr val="483924"/>
                </a:solidFill>
                <a:ea typeface="ＭＳ Ｐゴシック" pitchFamily="34" charset="-128"/>
              </a:rPr>
              <a:t>While you’re receiving care …………..                                                        ……………….your spouse needs </a:t>
            </a:r>
            <a:r>
              <a:rPr lang="en-US" sz="2200" b="1" dirty="0">
                <a:solidFill>
                  <a:srgbClr val="00602B"/>
                </a:solidFill>
                <a:ea typeface="ＭＳ Ｐゴシック" pitchFamily="34" charset="-128"/>
              </a:rPr>
              <a:t>financial security</a:t>
            </a:r>
          </a:p>
          <a:p>
            <a:pPr>
              <a:buFont typeface="Arial"/>
              <a:buChar char="•"/>
            </a:pPr>
            <a:endParaRPr lang="en-US" sz="2200" dirty="0">
              <a:solidFill>
                <a:srgbClr val="483924"/>
              </a:solidFill>
              <a:ea typeface="ＭＳ Ｐゴシック" pitchFamily="34" charset="-128"/>
            </a:endParaRPr>
          </a:p>
          <a:p>
            <a:pPr>
              <a:buFont typeface="Arial"/>
              <a:buChar char="•"/>
            </a:pPr>
            <a:r>
              <a:rPr lang="en-US" sz="2200" dirty="0">
                <a:solidFill>
                  <a:srgbClr val="483924"/>
                </a:solidFill>
                <a:ea typeface="ＭＳ Ｐゴシック" pitchFamily="34" charset="-128"/>
              </a:rPr>
              <a:t>When it comes to care ………………..                                           ……………….</a:t>
            </a:r>
            <a:r>
              <a:rPr lang="en-US" sz="2200" b="1" dirty="0">
                <a:solidFill>
                  <a:srgbClr val="0070C0"/>
                </a:solidFill>
                <a:ea typeface="ＭＳ Ｐゴシック" pitchFamily="34" charset="-128"/>
              </a:rPr>
              <a:t>having options </a:t>
            </a:r>
            <a:r>
              <a:rPr lang="en-US" sz="2200" dirty="0">
                <a:solidFill>
                  <a:srgbClr val="483924"/>
                </a:solidFill>
                <a:ea typeface="ＭＳ Ｐゴシック" pitchFamily="34" charset="-128"/>
              </a:rPr>
              <a:t>is preferable</a:t>
            </a:r>
          </a:p>
          <a:p>
            <a:pPr>
              <a:buFont typeface="Arial"/>
              <a:buChar char="•"/>
            </a:pPr>
            <a:endParaRPr lang="en-US" sz="2200" dirty="0">
              <a:solidFill>
                <a:srgbClr val="483924"/>
              </a:solidFill>
              <a:ea typeface="ＭＳ Ｐゴシック" pitchFamily="34" charset="-128"/>
            </a:endParaRPr>
          </a:p>
          <a:p>
            <a:pPr>
              <a:buFont typeface="Arial"/>
              <a:buChar char="•"/>
            </a:pPr>
            <a:r>
              <a:rPr lang="en-US" sz="2200" dirty="0">
                <a:solidFill>
                  <a:srgbClr val="483924"/>
                </a:solidFill>
                <a:ea typeface="ＭＳ Ｐゴシック" pitchFamily="34" charset="-128"/>
              </a:rPr>
              <a:t>Care from family and friends should be a </a:t>
            </a:r>
            <a:r>
              <a:rPr lang="en-US" sz="2200" b="1" dirty="0">
                <a:solidFill>
                  <a:srgbClr val="7030A0"/>
                </a:solidFill>
                <a:ea typeface="ＭＳ Ｐゴシック" pitchFamily="34" charset="-128"/>
              </a:rPr>
              <a:t>choice</a:t>
            </a:r>
            <a:r>
              <a:rPr lang="en-US" sz="2200" dirty="0">
                <a:solidFill>
                  <a:srgbClr val="483924"/>
                </a:solidFill>
                <a:ea typeface="ＭＳ Ｐゴシック" pitchFamily="34" charset="-128"/>
              </a:rPr>
              <a:t>…………                     ……………….not a necessity</a:t>
            </a:r>
          </a:p>
        </p:txBody>
      </p:sp>
      <p:cxnSp>
        <p:nvCxnSpPr>
          <p:cNvPr id="6" name="Straight Connector 5"/>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Rectangle 2"/>
          <p:cNvSpPr>
            <a:spLocks noGrp="1" noChangeArrowheads="1"/>
          </p:cNvSpPr>
          <p:nvPr>
            <p:ph type="title"/>
          </p:nvPr>
        </p:nvSpPr>
        <p:spPr bwMode="auto">
          <a:xfrm>
            <a:off x="0" y="228600"/>
            <a:ext cx="9144000" cy="8382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accent5">
                    <a:lumMod val="25000"/>
                  </a:schemeClr>
                </a:solidFill>
                <a:ea typeface="ＭＳ Ｐゴシック" pitchFamily="34" charset="-128"/>
              </a:rPr>
              <a:t>Have you </a:t>
            </a:r>
            <a:r>
              <a:rPr lang="en-US" sz="3200" b="1" dirty="0">
                <a:solidFill>
                  <a:schemeClr val="accent5">
                    <a:lumMod val="25000"/>
                  </a:schemeClr>
                </a:solidFill>
                <a:ea typeface="ＭＳ Ｐゴシック" pitchFamily="34" charset="-128"/>
              </a:rPr>
              <a:t>started</a:t>
            </a:r>
            <a:r>
              <a:rPr lang="en-US" sz="3200" i="1" dirty="0">
                <a:solidFill>
                  <a:schemeClr val="accent5">
                    <a:lumMod val="25000"/>
                  </a:schemeClr>
                </a:solidFill>
                <a:ea typeface="ＭＳ Ｐゴシック" pitchFamily="34" charset="-128"/>
              </a:rPr>
              <a:t> </a:t>
            </a:r>
            <a:r>
              <a:rPr lang="en-US" sz="3200" dirty="0">
                <a:solidFill>
                  <a:schemeClr val="accent5">
                    <a:lumMod val="25000"/>
                  </a:schemeClr>
                </a:solidFill>
                <a:ea typeface="ＭＳ Ｐゴシック" pitchFamily="34" charset="-128"/>
              </a:rPr>
              <a:t>to plan for long-term care?</a:t>
            </a:r>
          </a:p>
        </p:txBody>
      </p:sp>
    </p:spTree>
    <p:extLst>
      <p:ext uri="{BB962C8B-B14F-4D97-AF65-F5344CB8AC3E}">
        <p14:creationId xmlns:p14="http://schemas.microsoft.com/office/powerpoint/2010/main" val="195551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95894"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
          </p:nvPr>
        </p:nvSpPr>
        <p:spPr>
          <a:xfrm>
            <a:off x="304800" y="1219200"/>
            <a:ext cx="8686800" cy="5257800"/>
          </a:xfrm>
        </p:spPr>
        <p:txBody>
          <a:bodyPr>
            <a:normAutofit/>
          </a:bodyPr>
          <a:lstStyle/>
          <a:p>
            <a:pPr marL="0" indent="0" eaLnBrk="1" hangingPunct="1">
              <a:defRPr/>
            </a:pPr>
            <a:r>
              <a:rPr lang="en-US" sz="2800" b="1" i="1" dirty="0">
                <a:solidFill>
                  <a:schemeClr val="tx1"/>
                </a:solidFill>
              </a:rPr>
              <a:t>If you plan to self-fund for LTC…….</a:t>
            </a:r>
          </a:p>
          <a:p>
            <a:pPr marL="0" indent="0" eaLnBrk="1" hangingPunct="1">
              <a:defRPr/>
            </a:pPr>
            <a:endParaRPr lang="en-US" sz="800" b="1" i="1" dirty="0">
              <a:solidFill>
                <a:schemeClr val="tx1"/>
              </a:solidFill>
            </a:endParaRPr>
          </a:p>
          <a:p>
            <a:pPr eaLnBrk="1" hangingPunct="1">
              <a:buFont typeface="Arial" pitchFamily="34" charset="0"/>
              <a:buChar char="•"/>
              <a:defRPr/>
            </a:pPr>
            <a:r>
              <a:rPr lang="en-US" sz="2400" i="1" dirty="0">
                <a:solidFill>
                  <a:schemeClr val="accent5">
                    <a:lumMod val="25000"/>
                  </a:schemeClr>
                </a:solidFill>
              </a:rPr>
              <a:t>Do you have enough personal and financial resources?</a:t>
            </a:r>
          </a:p>
          <a:p>
            <a:pPr lvl="1" eaLnBrk="1" hangingPunct="1">
              <a:buFont typeface="Arial" pitchFamily="34" charset="0"/>
              <a:buChar char="̶"/>
              <a:defRPr/>
            </a:pPr>
            <a:r>
              <a:rPr lang="en-US" dirty="0">
                <a:solidFill>
                  <a:schemeClr val="tx1"/>
                </a:solidFill>
              </a:rPr>
              <a:t>Will your income support LTC expenses and your livelihood?</a:t>
            </a:r>
          </a:p>
          <a:p>
            <a:pPr lvl="2" eaLnBrk="1" hangingPunct="1">
              <a:buFont typeface="Arial" pitchFamily="34" charset="0"/>
              <a:buChar char="•"/>
              <a:defRPr/>
            </a:pPr>
            <a:r>
              <a:rPr lang="en-US" sz="1800" dirty="0">
                <a:solidFill>
                  <a:schemeClr val="tx1"/>
                </a:solidFill>
              </a:rPr>
              <a:t>LTC is paid for with income, not assets</a:t>
            </a:r>
          </a:p>
          <a:p>
            <a:pPr eaLnBrk="1" hangingPunct="1">
              <a:buFont typeface="Arial" panose="020B0604020202020204" pitchFamily="34" charset="0"/>
              <a:buChar char="•"/>
              <a:defRPr/>
            </a:pPr>
            <a:endParaRPr lang="en-US" sz="800" i="1" dirty="0">
              <a:solidFill>
                <a:schemeClr val="accent5">
                  <a:lumMod val="25000"/>
                </a:schemeClr>
              </a:solidFill>
            </a:endParaRPr>
          </a:p>
          <a:p>
            <a:pPr eaLnBrk="1" hangingPunct="1">
              <a:buFont typeface="Arial" panose="020B0604020202020204" pitchFamily="34" charset="0"/>
              <a:buChar char="•"/>
              <a:defRPr/>
            </a:pPr>
            <a:r>
              <a:rPr lang="en-US" sz="2400" i="1" dirty="0">
                <a:solidFill>
                  <a:schemeClr val="accent5">
                    <a:lumMod val="25000"/>
                  </a:schemeClr>
                </a:solidFill>
              </a:rPr>
              <a:t>If you set aside an asset to grow and cover LTC…….</a:t>
            </a:r>
          </a:p>
          <a:p>
            <a:pPr marL="800100" lvl="1" indent="-342900" eaLnBrk="1" hangingPunct="1">
              <a:buFont typeface="Arial" panose="020B0604020202020204" pitchFamily="34" charset="0"/>
              <a:buChar char="̶"/>
              <a:defRPr/>
            </a:pPr>
            <a:r>
              <a:rPr lang="en-US" dirty="0">
                <a:solidFill>
                  <a:schemeClr val="tx1"/>
                </a:solidFill>
              </a:rPr>
              <a:t>Will it grow to be enough when you need it?</a:t>
            </a:r>
          </a:p>
          <a:p>
            <a:pPr marL="800100" lvl="1" indent="-342900" eaLnBrk="1" hangingPunct="1">
              <a:buFont typeface="Arial" panose="020B0604020202020204" pitchFamily="34" charset="0"/>
              <a:buChar char="̶"/>
              <a:defRPr/>
            </a:pPr>
            <a:r>
              <a:rPr lang="en-US" dirty="0">
                <a:solidFill>
                  <a:schemeClr val="tx1"/>
                </a:solidFill>
              </a:rPr>
              <a:t>Will it stand up to market timing?</a:t>
            </a:r>
          </a:p>
          <a:p>
            <a:pPr eaLnBrk="1" hangingPunct="1">
              <a:buFont typeface="Arial" panose="020B0604020202020204" pitchFamily="34" charset="0"/>
              <a:buChar char="•"/>
              <a:defRPr/>
            </a:pPr>
            <a:endParaRPr lang="en-US" sz="800" i="1" dirty="0">
              <a:solidFill>
                <a:schemeClr val="accent5">
                  <a:lumMod val="25000"/>
                </a:schemeClr>
              </a:solidFill>
            </a:endParaRPr>
          </a:p>
          <a:p>
            <a:pPr eaLnBrk="1" hangingPunct="1">
              <a:buFont typeface="Arial" panose="020B0604020202020204" pitchFamily="34" charset="0"/>
              <a:buChar char="•"/>
              <a:defRPr/>
            </a:pPr>
            <a:r>
              <a:rPr lang="en-US" sz="2400" i="1" dirty="0">
                <a:solidFill>
                  <a:schemeClr val="accent5">
                    <a:lumMod val="25000"/>
                  </a:schemeClr>
                </a:solidFill>
              </a:rPr>
              <a:t>If you dip into assets, how long will your assets last?</a:t>
            </a:r>
          </a:p>
          <a:p>
            <a:pPr lvl="1" eaLnBrk="1" hangingPunct="1">
              <a:buFont typeface="Arial" pitchFamily="34" charset="0"/>
              <a:buChar char="̶"/>
              <a:defRPr/>
            </a:pPr>
            <a:r>
              <a:rPr lang="en-US" dirty="0">
                <a:solidFill>
                  <a:schemeClr val="tx1"/>
                </a:solidFill>
              </a:rPr>
              <a:t>Risk to spouses or partner’s financial security? </a:t>
            </a:r>
          </a:p>
          <a:p>
            <a:pPr eaLnBrk="1" hangingPunct="1">
              <a:buFont typeface="Arial" panose="020B0604020202020204" pitchFamily="34" charset="0"/>
              <a:buChar char="•"/>
              <a:defRPr/>
            </a:pPr>
            <a:endParaRPr lang="en-US" sz="800" i="1" dirty="0">
              <a:solidFill>
                <a:schemeClr val="accent5">
                  <a:lumMod val="25000"/>
                </a:schemeClr>
              </a:solidFill>
            </a:endParaRPr>
          </a:p>
          <a:p>
            <a:pPr eaLnBrk="1" hangingPunct="1">
              <a:buFont typeface="Arial" panose="020B0604020202020204" pitchFamily="34" charset="0"/>
              <a:buChar char="•"/>
              <a:defRPr/>
            </a:pPr>
            <a:r>
              <a:rPr lang="en-US" sz="2400" i="1" dirty="0">
                <a:solidFill>
                  <a:schemeClr val="accent5">
                    <a:lumMod val="25000"/>
                  </a:schemeClr>
                </a:solidFill>
              </a:rPr>
              <a:t>Risk to your spouse’s health if they have to provide care</a:t>
            </a:r>
          </a:p>
          <a:p>
            <a:pPr eaLnBrk="1" hangingPunct="1">
              <a:buFontTx/>
              <a:buNone/>
              <a:defRPr/>
            </a:pPr>
            <a:endParaRPr lang="en-US" dirty="0">
              <a:solidFill>
                <a:srgbClr val="666633"/>
              </a:solidFill>
            </a:endParaRPr>
          </a:p>
        </p:txBody>
      </p:sp>
      <p:sp>
        <p:nvSpPr>
          <p:cNvPr id="8" name="Title 1"/>
          <p:cNvSpPr>
            <a:spLocks noGrp="1"/>
          </p:cNvSpPr>
          <p:nvPr>
            <p:ph type="title"/>
          </p:nvPr>
        </p:nvSpPr>
        <p:spPr bwMode="auto">
          <a:xfrm>
            <a:off x="495894" y="152400"/>
            <a:ext cx="8686800" cy="1066800"/>
          </a:xfrm>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z="3400" dirty="0">
                <a:ea typeface="ＭＳ Ｐゴシック"/>
                <a:cs typeface="ＭＳ Ｐゴシック"/>
              </a:rPr>
              <a:t>11</a:t>
            </a:r>
            <a:r>
              <a:rPr lang="en-US" sz="3400" baseline="30000" dirty="0">
                <a:ea typeface="ＭＳ Ｐゴシック"/>
                <a:cs typeface="ＭＳ Ｐゴシック"/>
              </a:rPr>
              <a:t>th</a:t>
            </a:r>
            <a:r>
              <a:rPr lang="en-US" sz="3400" dirty="0">
                <a:ea typeface="ＭＳ Ｐゴシック"/>
                <a:cs typeface="ＭＳ Ｐゴシック"/>
              </a:rPr>
              <a:t> hour planning may leave you short</a:t>
            </a:r>
          </a:p>
        </p:txBody>
      </p:sp>
    </p:spTree>
    <p:extLst>
      <p:ext uri="{BB962C8B-B14F-4D97-AF65-F5344CB8AC3E}">
        <p14:creationId xmlns:p14="http://schemas.microsoft.com/office/powerpoint/2010/main" val="383169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228600" y="1066800"/>
            <a:ext cx="8686800" cy="4953000"/>
          </a:xfrm>
          <a:noFill/>
          <a:ln>
            <a:miter lim="800000"/>
            <a:headEnd/>
            <a:tailEnd/>
          </a:ln>
        </p:spPr>
        <p:txBody>
          <a:bodyPr wrap="square" lIns="91440" tIns="45720" rIns="91440" bIns="45720" numCol="1" anchor="t" anchorCtr="0" compatLnSpc="1">
            <a:prstTxWarp prst="textNoShape">
              <a:avLst/>
            </a:prstTxWarp>
          </a:bodyPr>
          <a:lstStyle/>
          <a:p>
            <a:r>
              <a:rPr lang="en-US" sz="2400" b="1" dirty="0">
                <a:solidFill>
                  <a:schemeClr val="accent5">
                    <a:lumMod val="25000"/>
                  </a:schemeClr>
                </a:solidFill>
                <a:ea typeface="ＭＳ Ｐゴシック" pitchFamily="34" charset="-128"/>
              </a:rPr>
              <a:t>Having a plan and coverage in place helps:</a:t>
            </a:r>
          </a:p>
          <a:p>
            <a:pPr>
              <a:buFont typeface="Arial"/>
              <a:buChar char="•"/>
            </a:pPr>
            <a:endParaRPr lang="en-US" sz="800" dirty="0">
              <a:solidFill>
                <a:schemeClr val="tx1"/>
              </a:solidFill>
              <a:ea typeface="ＭＳ Ｐゴシック" pitchFamily="34" charset="-128"/>
            </a:endParaRPr>
          </a:p>
          <a:p>
            <a:pPr>
              <a:spcAft>
                <a:spcPts val="600"/>
              </a:spcAft>
              <a:buFont typeface="Arial" pitchFamily="34" charset="0"/>
              <a:buChar char="•"/>
            </a:pPr>
            <a:r>
              <a:rPr lang="en-US" sz="2200" dirty="0">
                <a:solidFill>
                  <a:schemeClr val="tx1"/>
                </a:solidFill>
                <a:ea typeface="ＭＳ Ｐゴシック" pitchFamily="34" charset="-128"/>
              </a:rPr>
              <a:t>Protect income and assets for your spouse</a:t>
            </a:r>
          </a:p>
          <a:p>
            <a:pPr>
              <a:spcAft>
                <a:spcPts val="600"/>
              </a:spcAft>
              <a:buFont typeface="Arial" pitchFamily="34" charset="0"/>
              <a:buChar char="•"/>
            </a:pPr>
            <a:r>
              <a:rPr lang="en-US" sz="2200" dirty="0">
                <a:solidFill>
                  <a:srgbClr val="00602B"/>
                </a:solidFill>
                <a:ea typeface="ＭＳ Ｐゴシック" pitchFamily="34" charset="-128"/>
              </a:rPr>
              <a:t>Preserve an inheritance for loved ones</a:t>
            </a:r>
          </a:p>
          <a:p>
            <a:pPr>
              <a:spcAft>
                <a:spcPts val="600"/>
              </a:spcAft>
              <a:buFont typeface="Arial" pitchFamily="34" charset="0"/>
              <a:buChar char="•"/>
            </a:pPr>
            <a:r>
              <a:rPr lang="en-US" sz="2200" dirty="0">
                <a:solidFill>
                  <a:schemeClr val="tx1"/>
                </a:solidFill>
                <a:ea typeface="ＭＳ Ｐゴシック" pitchFamily="34" charset="-128"/>
              </a:rPr>
              <a:t>Keep care options open with dedicated funding</a:t>
            </a:r>
          </a:p>
          <a:p>
            <a:pPr>
              <a:spcAft>
                <a:spcPts val="600"/>
              </a:spcAft>
              <a:buFont typeface="Arial" pitchFamily="34" charset="0"/>
              <a:buChar char="•"/>
            </a:pPr>
            <a:r>
              <a:rPr lang="en-US" sz="2200" dirty="0">
                <a:solidFill>
                  <a:srgbClr val="00602B"/>
                </a:solidFill>
                <a:ea typeface="ＭＳ Ｐゴシック" pitchFamily="34" charset="-128"/>
              </a:rPr>
              <a:t>Maintain your loved one’s personal and professional lives</a:t>
            </a:r>
          </a:p>
          <a:p>
            <a:pPr>
              <a:spcAft>
                <a:spcPts val="600"/>
              </a:spcAft>
              <a:buFont typeface="Arial" pitchFamily="34" charset="0"/>
              <a:buChar char="•"/>
            </a:pPr>
            <a:r>
              <a:rPr lang="en-US" sz="2200" dirty="0">
                <a:solidFill>
                  <a:schemeClr val="tx1"/>
                </a:solidFill>
                <a:ea typeface="ＭＳ Ｐゴシック" pitchFamily="34" charset="-128"/>
              </a:rPr>
              <a:t>Preserve physical, emotional and financial health of potential family caregivers</a:t>
            </a:r>
          </a:p>
          <a:p>
            <a:pPr>
              <a:spcAft>
                <a:spcPts val="600"/>
              </a:spcAft>
              <a:buFont typeface="Arial" pitchFamily="34" charset="0"/>
              <a:buChar char="•"/>
            </a:pPr>
            <a:r>
              <a:rPr lang="en-US" sz="2200" dirty="0">
                <a:solidFill>
                  <a:srgbClr val="00602B"/>
                </a:solidFill>
                <a:ea typeface="ＭＳ Ｐゴシック" pitchFamily="34" charset="-128"/>
              </a:rPr>
              <a:t>Increase chances your care choices can be implemented</a:t>
            </a:r>
          </a:p>
          <a:p>
            <a:r>
              <a:rPr lang="en-US" sz="2400" b="1" dirty="0">
                <a:solidFill>
                  <a:schemeClr val="accent5">
                    <a:lumMod val="25000"/>
                  </a:schemeClr>
                </a:solidFill>
                <a:ea typeface="ＭＳ Ｐゴシック" pitchFamily="34" charset="-128"/>
              </a:rPr>
              <a:t>When </a:t>
            </a:r>
            <a:r>
              <a:rPr lang="en-US" sz="2800" b="1" dirty="0">
                <a:solidFill>
                  <a:schemeClr val="accent5">
                    <a:lumMod val="25000"/>
                  </a:schemeClr>
                </a:solidFill>
                <a:ea typeface="ＭＳ Ｐゴシック" pitchFamily="34" charset="-128"/>
              </a:rPr>
              <a:t>you</a:t>
            </a:r>
            <a:r>
              <a:rPr lang="en-US" sz="3200" b="1" dirty="0">
                <a:solidFill>
                  <a:schemeClr val="accent5">
                    <a:lumMod val="25000"/>
                  </a:schemeClr>
                </a:solidFill>
                <a:ea typeface="ＭＳ Ｐゴシック" pitchFamily="34" charset="-128"/>
              </a:rPr>
              <a:t> </a:t>
            </a:r>
            <a:r>
              <a:rPr lang="en-US" sz="2400" b="1" dirty="0">
                <a:solidFill>
                  <a:schemeClr val="accent5">
                    <a:lumMod val="25000"/>
                  </a:schemeClr>
                </a:solidFill>
                <a:ea typeface="ＭＳ Ｐゴシック" pitchFamily="34" charset="-128"/>
              </a:rPr>
              <a:t>plan ahead, your family/friends don’t have to:</a:t>
            </a:r>
          </a:p>
          <a:p>
            <a:pPr algn="ctr"/>
            <a:r>
              <a:rPr lang="en-US" sz="2200" dirty="0">
                <a:solidFill>
                  <a:schemeClr val="tx1"/>
                </a:solidFill>
                <a:ea typeface="ＭＳ Ｐゴシック" pitchFamily="34" charset="-128"/>
              </a:rPr>
              <a:t>….…… wonder   …..….. worry   ……… disagree</a:t>
            </a:r>
          </a:p>
        </p:txBody>
      </p:sp>
      <p:cxnSp>
        <p:nvCxnSpPr>
          <p:cNvPr id="6" name="Straight Connector 5"/>
          <p:cNvCxnSpPr/>
          <p:nvPr/>
        </p:nvCxnSpPr>
        <p:spPr>
          <a:xfrm>
            <a:off x="5334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Rectangle 2"/>
          <p:cNvSpPr>
            <a:spLocks noGrp="1" noChangeArrowheads="1"/>
          </p:cNvSpPr>
          <p:nvPr>
            <p:ph type="title"/>
          </p:nvPr>
        </p:nvSpPr>
        <p:spPr bwMode="auto">
          <a:xfrm>
            <a:off x="0" y="228600"/>
            <a:ext cx="9144000" cy="8382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tx1"/>
                </a:solidFill>
                <a:ea typeface="ＭＳ Ｐゴシック" pitchFamily="34" charset="-128"/>
              </a:rPr>
              <a:t>Why include LTC coverage in your plan?</a:t>
            </a:r>
          </a:p>
        </p:txBody>
      </p:sp>
    </p:spTree>
    <p:extLst>
      <p:ext uri="{BB962C8B-B14F-4D97-AF65-F5344CB8AC3E}">
        <p14:creationId xmlns:p14="http://schemas.microsoft.com/office/powerpoint/2010/main" val="388116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4"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ea typeface="ＭＳ Ｐゴシック" pitchFamily="34" charset="-128"/>
              </a:rPr>
              <a:t>Insuring your Plan ………</a:t>
            </a:r>
          </a:p>
        </p:txBody>
      </p:sp>
      <p:cxnSp>
        <p:nvCxnSpPr>
          <p:cNvPr id="18" name="Straight Connector 17"/>
          <p:cNvCxnSpPr/>
          <p:nvPr/>
        </p:nvCxnSpPr>
        <p:spPr>
          <a:xfrm>
            <a:off x="5334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5739" y="1427174"/>
            <a:ext cx="8661042" cy="4368778"/>
            <a:chOff x="35739" y="1427174"/>
            <a:chExt cx="8661042" cy="4368778"/>
          </a:xfrm>
          <a:effectLst>
            <a:outerShdw blurRad="50800" dist="38100" dir="2700000" algn="tl" rotWithShape="0">
              <a:prstClr val="black">
                <a:alpha val="40000"/>
              </a:prstClr>
            </a:outerShdw>
          </a:effectLst>
        </p:grpSpPr>
        <p:grpSp>
          <p:nvGrpSpPr>
            <p:cNvPr id="20" name="Group 19"/>
            <p:cNvGrpSpPr/>
            <p:nvPr/>
          </p:nvGrpSpPr>
          <p:grpSpPr>
            <a:xfrm>
              <a:off x="35739" y="1427174"/>
              <a:ext cx="8661042" cy="4368778"/>
              <a:chOff x="152400" y="1066800"/>
              <a:chExt cx="8661042" cy="4368778"/>
            </a:xfrm>
          </p:grpSpPr>
          <p:grpSp>
            <p:nvGrpSpPr>
              <p:cNvPr id="23" name="Group 22"/>
              <p:cNvGrpSpPr/>
              <p:nvPr/>
            </p:nvGrpSpPr>
            <p:grpSpPr>
              <a:xfrm>
                <a:off x="152400" y="1066800"/>
                <a:ext cx="8044661" cy="990601"/>
                <a:chOff x="609600" y="1371600"/>
                <a:chExt cx="7587461" cy="762000"/>
              </a:xfrm>
            </p:grpSpPr>
            <p:sp>
              <p:nvSpPr>
                <p:cNvPr id="27" name="Rounded Rectangle 26"/>
                <p:cNvSpPr/>
                <p:nvPr/>
              </p:nvSpPr>
              <p:spPr>
                <a:xfrm>
                  <a:off x="609600" y="1371600"/>
                  <a:ext cx="2197714" cy="76200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Traditional LTC Policy</a:t>
                  </a:r>
                </a:p>
              </p:txBody>
            </p:sp>
            <p:sp>
              <p:nvSpPr>
                <p:cNvPr id="28" name="Rounded Rectangle 27"/>
                <p:cNvSpPr/>
                <p:nvPr/>
              </p:nvSpPr>
              <p:spPr>
                <a:xfrm>
                  <a:off x="3356744" y="1371600"/>
                  <a:ext cx="2197713" cy="762000"/>
                </a:xfrm>
                <a:prstGeom prst="roundRect">
                  <a:avLst/>
                </a:prstGeom>
                <a:solidFill>
                  <a:srgbClr val="FED08C"/>
                </a:solidFill>
                <a:effectLst>
                  <a:innerShdw blurRad="63500" dist="50800" dir="2700000">
                    <a:prstClr val="black">
                      <a:alpha val="50000"/>
                    </a:prstClr>
                  </a:inn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Life Insurance with LTC Rider</a:t>
                  </a:r>
                </a:p>
              </p:txBody>
            </p:sp>
            <p:sp>
              <p:nvSpPr>
                <p:cNvPr id="29" name="Rounded Rectangle 28"/>
                <p:cNvSpPr/>
                <p:nvPr/>
              </p:nvSpPr>
              <p:spPr>
                <a:xfrm>
                  <a:off x="6103886" y="1371600"/>
                  <a:ext cx="2093175" cy="762000"/>
                </a:xfrm>
                <a:prstGeom prst="roundRect">
                  <a:avLst/>
                </a:prstGeom>
                <a:solidFill>
                  <a:srgbClr val="A7D97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Linked Benefit LTC Policy</a:t>
                  </a:r>
                </a:p>
              </p:txBody>
            </p:sp>
          </p:grpSp>
          <p:sp>
            <p:nvSpPr>
              <p:cNvPr id="24" name="Rounded Rectangle 23"/>
              <p:cNvSpPr/>
              <p:nvPr/>
            </p:nvSpPr>
            <p:spPr>
              <a:xfrm>
                <a:off x="495164" y="1930378"/>
                <a:ext cx="2569914" cy="3505200"/>
              </a:xfrm>
              <a:prstGeom prst="roundRect">
                <a:avLst/>
              </a:prstGeom>
              <a:solidFill>
                <a:schemeClr val="accent5"/>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Most coverage for least cost</a:t>
                </a:r>
              </a:p>
              <a:p>
                <a:pPr marL="285750" indent="-285750">
                  <a:buFont typeface="Arial" panose="020B0604020202020204" pitchFamily="34" charset="0"/>
                  <a:buChar char="•"/>
                </a:pPr>
                <a:r>
                  <a:rPr lang="en-US" sz="1900" dirty="0">
                    <a:solidFill>
                      <a:schemeClr val="tx1"/>
                    </a:solidFill>
                  </a:rPr>
                  <a:t>Only pays for LTC</a:t>
                </a:r>
              </a:p>
              <a:p>
                <a:pPr marL="285750" indent="-285750">
                  <a:buFont typeface="Arial" panose="020B0604020202020204" pitchFamily="34" charset="0"/>
                  <a:buChar char="•"/>
                </a:pPr>
                <a:r>
                  <a:rPr lang="en-US" sz="1900" dirty="0">
                    <a:solidFill>
                      <a:schemeClr val="tx1"/>
                    </a:solidFill>
                  </a:rPr>
                  <a:t>Premiums not guaranteed</a:t>
                </a:r>
              </a:p>
              <a:p>
                <a:pPr marL="285750" indent="-285750">
                  <a:buFont typeface="Arial" panose="020B0604020202020204" pitchFamily="34" charset="0"/>
                  <a:buChar char="•"/>
                </a:pPr>
                <a:r>
                  <a:rPr lang="en-US" sz="1900" dirty="0">
                    <a:solidFill>
                      <a:schemeClr val="tx1"/>
                    </a:solidFill>
                  </a:rPr>
                  <a:t>Generally only lifetime payment schedules</a:t>
                </a:r>
              </a:p>
            </p:txBody>
          </p:sp>
          <p:sp>
            <p:nvSpPr>
              <p:cNvPr id="25" name="Rounded Rectangle 24"/>
              <p:cNvSpPr/>
              <p:nvPr/>
            </p:nvSpPr>
            <p:spPr>
              <a:xfrm>
                <a:off x="6375040" y="1930378"/>
                <a:ext cx="2438402" cy="3505200"/>
              </a:xfrm>
              <a:prstGeom prst="roundRect">
                <a:avLst/>
              </a:prstGeom>
              <a:solidFill>
                <a:srgbClr val="DDF0C8"/>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Primary need is LTC coverage</a:t>
                </a:r>
              </a:p>
              <a:p>
                <a:pPr marL="285750" indent="-285750">
                  <a:buFont typeface="Arial" panose="020B0604020202020204" pitchFamily="34" charset="0"/>
                  <a:buChar char="•"/>
                </a:pPr>
                <a:r>
                  <a:rPr lang="en-US" sz="1900" dirty="0">
                    <a:solidFill>
                      <a:schemeClr val="tx1"/>
                    </a:solidFill>
                  </a:rPr>
                  <a:t>Death benefit recovers cost of premium if LTC is not needed</a:t>
                </a:r>
              </a:p>
              <a:p>
                <a:pPr marL="285750" indent="-285750">
                  <a:buFont typeface="Arial" panose="020B0604020202020204" pitchFamily="34" charset="0"/>
                  <a:buChar char="•"/>
                </a:pPr>
                <a:r>
                  <a:rPr lang="en-US" sz="1900" dirty="0">
                    <a:solidFill>
                      <a:schemeClr val="tx1"/>
                    </a:solidFill>
                  </a:rPr>
                  <a:t>Policy premium guaranteed</a:t>
                </a:r>
              </a:p>
              <a:p>
                <a:pPr marL="285750" indent="-285750">
                  <a:buFont typeface="Arial" panose="020B0604020202020204" pitchFamily="34" charset="0"/>
                  <a:buChar char="•"/>
                </a:pPr>
                <a:r>
                  <a:rPr lang="en-US" sz="1900" dirty="0">
                    <a:solidFill>
                      <a:schemeClr val="tx1"/>
                    </a:solidFill>
                  </a:rPr>
                  <a:t>Paid up in 10 years or less</a:t>
                </a:r>
              </a:p>
              <a:p>
                <a:endParaRPr lang="en-US" sz="1900" dirty="0">
                  <a:solidFill>
                    <a:schemeClr val="tx1"/>
                  </a:solidFill>
                </a:endParaRPr>
              </a:p>
            </p:txBody>
          </p:sp>
          <p:sp>
            <p:nvSpPr>
              <p:cNvPr id="26" name="Rounded Rectangle 25"/>
              <p:cNvSpPr/>
              <p:nvPr/>
            </p:nvSpPr>
            <p:spPr>
              <a:xfrm>
                <a:off x="3407842" y="1930378"/>
                <a:ext cx="2652419" cy="3505200"/>
              </a:xfrm>
              <a:prstGeom prst="roundRect">
                <a:avLst/>
              </a:prstGeom>
              <a:solidFill>
                <a:srgbClr val="FFEBCD"/>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Life insurance now, LTC later</a:t>
                </a:r>
              </a:p>
              <a:p>
                <a:pPr marL="285750" indent="-285750">
                  <a:buFont typeface="Arial" panose="020B0604020202020204" pitchFamily="34" charset="0"/>
                  <a:buChar char="•"/>
                </a:pPr>
                <a:r>
                  <a:rPr lang="en-US" sz="1900" dirty="0">
                    <a:solidFill>
                      <a:schemeClr val="tx1"/>
                    </a:solidFill>
                  </a:rPr>
                  <a:t>Death benefit used for LTC</a:t>
                </a:r>
              </a:p>
              <a:p>
                <a:pPr marL="285750" indent="-285750">
                  <a:buFont typeface="Arial" panose="020B0604020202020204" pitchFamily="34" charset="0"/>
                  <a:buChar char="•"/>
                </a:pPr>
                <a:r>
                  <a:rPr lang="en-US" sz="1900" dirty="0">
                    <a:solidFill>
                      <a:schemeClr val="tx1"/>
                    </a:solidFill>
                  </a:rPr>
                  <a:t>Beneficiary paid unused benefits</a:t>
                </a:r>
                <a:endParaRPr lang="en-US" dirty="0">
                  <a:solidFill>
                    <a:schemeClr val="tx1"/>
                  </a:solidFill>
                </a:endParaRPr>
              </a:p>
              <a:p>
                <a:pPr marL="285750" indent="-285750">
                  <a:buFont typeface="Arial" panose="020B0604020202020204" pitchFamily="34" charset="0"/>
                  <a:buChar char="•"/>
                </a:pPr>
                <a:r>
                  <a:rPr lang="en-US" sz="1900" dirty="0">
                    <a:solidFill>
                      <a:schemeClr val="tx1"/>
                    </a:solidFill>
                  </a:rPr>
                  <a:t>Some solutions are guaranteed</a:t>
                </a:r>
              </a:p>
              <a:p>
                <a:pPr marL="285750" indent="-285750">
                  <a:buFont typeface="Arial" panose="020B0604020202020204" pitchFamily="34" charset="0"/>
                  <a:buChar char="•"/>
                </a:pPr>
                <a:r>
                  <a:rPr lang="en-US" sz="1900" dirty="0">
                    <a:solidFill>
                      <a:schemeClr val="tx1"/>
                    </a:solidFill>
                  </a:rPr>
                  <a:t>Flexible premium schedules</a:t>
                </a:r>
              </a:p>
            </p:txBody>
          </p:sp>
        </p:grpSp>
        <p:sp>
          <p:nvSpPr>
            <p:cNvPr id="21" name="Right Arrow 20"/>
            <p:cNvSpPr/>
            <p:nvPr/>
          </p:nvSpPr>
          <p:spPr>
            <a:xfrm>
              <a:off x="2440240" y="1685904"/>
              <a:ext cx="433817" cy="484632"/>
            </a:xfrm>
            <a:prstGeom prst="rightArrow">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5348169" y="1670762"/>
              <a:ext cx="433817" cy="484632"/>
            </a:xfrm>
            <a:prstGeom prst="rightArrow">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542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Title 9"/>
          <p:cNvSpPr>
            <a:spLocks noGrp="1"/>
          </p:cNvSpPr>
          <p:nvPr>
            <p:ph type="title"/>
          </p:nvPr>
        </p:nvSpPr>
        <p:spPr bwMode="auto">
          <a:xfrm>
            <a:off x="564292" y="152400"/>
            <a:ext cx="7741508" cy="569740"/>
          </a:xfrm>
          <a:noFill/>
          <a:ln>
            <a:miter lim="800000"/>
            <a:headEnd/>
            <a:tailEnd/>
          </a:ln>
        </p:spPr>
        <p:txBody>
          <a:bodyPr wrap="square" lIns="91440" tIns="45720" rIns="91440" bIns="45720" numCol="1" anchor="t" anchorCtr="0" compatLnSpc="1">
            <a:prstTxWarp prst="textNoShape">
              <a:avLst/>
            </a:prstTxWarp>
          </a:bodyPr>
          <a:lstStyle/>
          <a:p>
            <a:pPr algn="r"/>
            <a:r>
              <a:rPr lang="en-US" sz="3000" dirty="0">
                <a:solidFill>
                  <a:schemeClr val="accent6">
                    <a:lumMod val="50000"/>
                  </a:schemeClr>
                </a:solidFill>
                <a:ea typeface="ＭＳ Ｐゴシック"/>
                <a:cs typeface="ＭＳ Ｐゴシック"/>
              </a:rPr>
              <a:t>……….Understand How Benefits are Paid </a:t>
            </a:r>
            <a:endParaRPr lang="en-US" sz="3000" dirty="0">
              <a:ea typeface="ＭＳ Ｐゴシック" pitchFamily="34" charset="-128"/>
            </a:endParaRPr>
          </a:p>
        </p:txBody>
      </p:sp>
      <p:cxnSp>
        <p:nvCxnSpPr>
          <p:cNvPr id="11" name="Straight Connector 10"/>
          <p:cNvCxnSpPr/>
          <p:nvPr/>
        </p:nvCxnSpPr>
        <p:spPr>
          <a:xfrm>
            <a:off x="640080" y="72068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4810558"/>
              </p:ext>
            </p:extLst>
          </p:nvPr>
        </p:nvGraphicFramePr>
        <p:xfrm>
          <a:off x="129746" y="2179970"/>
          <a:ext cx="8610600" cy="3992880"/>
        </p:xfrm>
        <a:graphic>
          <a:graphicData uri="http://schemas.openxmlformats.org/drawingml/2006/table">
            <a:tbl>
              <a:tblPr firstRow="1" bandRow="1">
                <a:tableStyleId>{5C22544A-7EE6-4342-B048-85BDC9FD1C3A}</a:tableStyleId>
              </a:tblPr>
              <a:tblGrid>
                <a:gridCol w="4304053">
                  <a:extLst>
                    <a:ext uri="{9D8B030D-6E8A-4147-A177-3AD203B41FA5}">
                      <a16:colId xmlns:a16="http://schemas.microsoft.com/office/drawing/2014/main" val="20000"/>
                    </a:ext>
                  </a:extLst>
                </a:gridCol>
                <a:gridCol w="230641">
                  <a:extLst>
                    <a:ext uri="{9D8B030D-6E8A-4147-A177-3AD203B41FA5}">
                      <a16:colId xmlns:a16="http://schemas.microsoft.com/office/drawing/2014/main" val="20001"/>
                    </a:ext>
                  </a:extLst>
                </a:gridCol>
                <a:gridCol w="4075906">
                  <a:extLst>
                    <a:ext uri="{9D8B030D-6E8A-4147-A177-3AD203B41FA5}">
                      <a16:colId xmlns:a16="http://schemas.microsoft.com/office/drawing/2014/main" val="20002"/>
                    </a:ext>
                  </a:extLst>
                </a:gridCol>
              </a:tblGrid>
              <a:tr h="874643">
                <a:tc>
                  <a:txBody>
                    <a:bodyPr/>
                    <a:lstStyle/>
                    <a:p>
                      <a:pPr algn="ctr"/>
                      <a:endParaRPr lang="en-US" sz="800" b="1" dirty="0"/>
                    </a:p>
                    <a:p>
                      <a:pPr algn="ctr"/>
                      <a:r>
                        <a:rPr lang="en-US" sz="2200" b="1" dirty="0"/>
                        <a:t>Reimbursement</a:t>
                      </a:r>
                    </a:p>
                  </a:txBody>
                  <a:tcPr>
                    <a:cell3D prstMaterial="dkEdge">
                      <a:bevel h="50800" prst="divot"/>
                      <a:lightRig rig="flood" dir="t"/>
                    </a:cell3D>
                    <a:solidFill>
                      <a:srgbClr val="7030A0"/>
                    </a:solidFill>
                  </a:tcPr>
                </a:tc>
                <a:tc>
                  <a:txBody>
                    <a:bodyPr/>
                    <a:lstStyle/>
                    <a:p>
                      <a:pPr algn="ctr"/>
                      <a:endParaRPr lang="en-US" sz="2000" b="1" dirty="0"/>
                    </a:p>
                  </a:txBody>
                  <a:tcPr>
                    <a:cell3D prstMaterial="dkEdge">
                      <a:bevel h="50800" prst="divot"/>
                      <a:lightRig rig="flood" dir="t"/>
                    </a:cell3D>
                    <a:solidFill>
                      <a:schemeClr val="accent3">
                        <a:lumMod val="95000"/>
                      </a:schemeClr>
                    </a:solidFill>
                  </a:tcPr>
                </a:tc>
                <a:tc>
                  <a:txBody>
                    <a:bodyPr/>
                    <a:lstStyle/>
                    <a:p>
                      <a:pPr algn="ctr"/>
                      <a:endParaRPr lang="en-US" sz="800" b="1" dirty="0"/>
                    </a:p>
                    <a:p>
                      <a:pPr algn="ctr"/>
                      <a:r>
                        <a:rPr lang="en-US" sz="2200" b="1" dirty="0"/>
                        <a:t>Indemnity and              </a:t>
                      </a:r>
                    </a:p>
                    <a:p>
                      <a:pPr algn="ctr"/>
                      <a:r>
                        <a:rPr lang="en-US" sz="2200" b="1" dirty="0"/>
                        <a:t>Cash Indemnity</a:t>
                      </a:r>
                    </a:p>
                  </a:txBody>
                  <a:tcPr>
                    <a:cell3D prstMaterial="dkEdge">
                      <a:bevel h="50800" prst="divot"/>
                      <a:lightRig rig="flood" dir="t"/>
                    </a:cell3D>
                    <a:solidFill>
                      <a:srgbClr val="00B050"/>
                    </a:solidFill>
                  </a:tcPr>
                </a:tc>
                <a:extLst>
                  <a:ext uri="{0D108BD9-81ED-4DB2-BD59-A6C34878D82A}">
                    <a16:rowId xmlns:a16="http://schemas.microsoft.com/office/drawing/2014/main" val="10000"/>
                  </a:ext>
                </a:extLst>
              </a:tr>
              <a:tr h="639366">
                <a:tc>
                  <a:txBody>
                    <a:bodyPr/>
                    <a:lstStyle/>
                    <a:p>
                      <a:pPr marL="285750" indent="-285750">
                        <a:buFont typeface="Arial" pitchFamily="34" charset="0"/>
                        <a:buChar char="•"/>
                      </a:pPr>
                      <a:r>
                        <a:rPr lang="en-US" dirty="0"/>
                        <a:t>Bills and receipts</a:t>
                      </a:r>
                      <a:r>
                        <a:rPr lang="en-US" baseline="0" dirty="0"/>
                        <a:t> must be submitted to determine reimbursement amount</a:t>
                      </a:r>
                      <a:endParaRPr lang="en-US" dirty="0"/>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Generally,  no monthly proof of billed services (do check policy)</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1"/>
                  </a:ext>
                </a:extLst>
              </a:tr>
              <a:tr h="904803">
                <a:tc>
                  <a:txBody>
                    <a:bodyPr/>
                    <a:lstStyle/>
                    <a:p>
                      <a:pPr marL="285750" indent="-285750">
                        <a:buFont typeface="Arial" pitchFamily="34" charset="0"/>
                        <a:buChar char="•"/>
                      </a:pPr>
                      <a:r>
                        <a:rPr lang="en-US" baseline="0" dirty="0"/>
                        <a:t>If qualified care expenses for the month for are $3200 ………..</a:t>
                      </a:r>
                      <a:endParaRPr lang="en-US" dirty="0"/>
                    </a:p>
                  </a:txBody>
                  <a:tcPr>
                    <a:cell3D prstMaterial="dkEdge">
                      <a:bevel h="50800" prst="divot"/>
                      <a:lightRig rig="flood" dir="t"/>
                    </a:cell3D>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dirty="0"/>
                    </a:p>
                  </a:txBody>
                  <a:tcPr>
                    <a:cell3D prstMaterial="dkEdge">
                      <a:bevel h="50800" prst="divot"/>
                      <a:lightRig rig="flood" dir="t"/>
                    </a:cell3D>
                    <a:solidFill>
                      <a:schemeClr val="bg1">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Full monthly benefit paid - $7000 – (licensed service or facility generally required for some care)</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2"/>
                  </a:ext>
                </a:extLst>
              </a:tr>
              <a:tr h="633362">
                <a:tc>
                  <a:txBody>
                    <a:bodyPr/>
                    <a:lstStyle/>
                    <a:p>
                      <a:pPr marL="285750" indent="-285750">
                        <a:buFont typeface="Arial" panose="020B0604020202020204" pitchFamily="34" charset="0"/>
                        <a:buChar char="•"/>
                      </a:pPr>
                      <a:r>
                        <a:rPr lang="en-US" dirty="0"/>
                        <a:t>…………..Policy reimburses $3200 </a:t>
                      </a:r>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indent="-285750">
                        <a:buFont typeface="Arial" pitchFamily="34" charset="0"/>
                        <a:buChar char="•"/>
                      </a:pPr>
                      <a:r>
                        <a:rPr lang="en-US" baseline="0" dirty="0"/>
                        <a:t>Remaining $3800 can be used with no restriction from insurance comp.</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3"/>
                  </a:ext>
                </a:extLst>
              </a:tr>
              <a:tr h="904803">
                <a:tc>
                  <a:txBody>
                    <a:bodyPr/>
                    <a:lstStyle/>
                    <a:p>
                      <a:pPr marL="283464" marR="0" indent="-283464"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Expenses</a:t>
                      </a:r>
                      <a:r>
                        <a:rPr lang="en-US" baseline="0" dirty="0"/>
                        <a:t> not covered by policy must be paid for out of pocket</a:t>
                      </a:r>
                      <a:endParaRPr lang="en-US" dirty="0"/>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indent="-285750">
                        <a:buFont typeface="Arial" pitchFamily="34" charset="0"/>
                        <a:buChar char="•"/>
                      </a:pPr>
                      <a:r>
                        <a:rPr lang="en-US" b="1" u="sng" baseline="0" dirty="0"/>
                        <a:t>Cash Indemnity </a:t>
                      </a:r>
                      <a:r>
                        <a:rPr lang="en-US" baseline="0" dirty="0"/>
                        <a:t>- insurance company places no restrictions on any benefit use </a:t>
                      </a:r>
                      <a:r>
                        <a:rPr lang="en-US" sz="1600" baseline="0" dirty="0"/>
                        <a:t>(i.e. family caregiver)</a:t>
                      </a:r>
                      <a:endParaRPr lang="en-US" sz="1600"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4"/>
                  </a:ext>
                </a:extLst>
              </a:tr>
            </a:tbl>
          </a:graphicData>
        </a:graphic>
      </p:graphicFrame>
      <p:sp>
        <p:nvSpPr>
          <p:cNvPr id="13" name="Rectangle 12"/>
          <p:cNvSpPr/>
          <p:nvPr/>
        </p:nvSpPr>
        <p:spPr>
          <a:xfrm>
            <a:off x="289766" y="836012"/>
            <a:ext cx="8290560" cy="1267014"/>
          </a:xfrm>
          <a:prstGeom prst="rect">
            <a:avLst/>
          </a:prstGeom>
        </p:spPr>
        <p:txBody>
          <a:bodyPr wrap="square">
            <a:spAutoFit/>
          </a:bodyPr>
          <a:lstStyle/>
          <a:p>
            <a:pPr>
              <a:spcBef>
                <a:spcPts val="400"/>
              </a:spcBef>
              <a:spcAft>
                <a:spcPts val="400"/>
              </a:spcAft>
              <a:defRPr/>
            </a:pPr>
            <a:r>
              <a:rPr lang="en-US" sz="2200" dirty="0">
                <a:solidFill>
                  <a:schemeClr val="accent5">
                    <a:lumMod val="10000"/>
                  </a:schemeClr>
                </a:solidFill>
                <a:cs typeface="Arial"/>
              </a:rPr>
              <a:t>Hypothetical example: </a:t>
            </a:r>
          </a:p>
          <a:p>
            <a:pPr>
              <a:spcBef>
                <a:spcPts val="400"/>
              </a:spcBef>
              <a:spcAft>
                <a:spcPts val="400"/>
              </a:spcAft>
              <a:buFont typeface="Wingdings" panose="05000000000000000000" pitchFamily="2" charset="2"/>
              <a:buChar char="v"/>
              <a:defRPr/>
            </a:pPr>
            <a:r>
              <a:rPr lang="en-US" sz="2100" dirty="0">
                <a:solidFill>
                  <a:schemeClr val="accent5">
                    <a:lumMod val="10000"/>
                  </a:schemeClr>
                </a:solidFill>
                <a:cs typeface="Arial"/>
              </a:rPr>
              <a:t> </a:t>
            </a:r>
            <a:r>
              <a:rPr lang="en-US" sz="2000" dirty="0">
                <a:solidFill>
                  <a:schemeClr val="accent5">
                    <a:lumMod val="10000"/>
                  </a:schemeClr>
                </a:solidFill>
                <a:cs typeface="Arial"/>
              </a:rPr>
              <a:t>Policy maximum monthly LTC benefit of $7,000 </a:t>
            </a:r>
          </a:p>
          <a:p>
            <a:pPr>
              <a:spcBef>
                <a:spcPts val="400"/>
              </a:spcBef>
              <a:spcAft>
                <a:spcPts val="400"/>
              </a:spcAft>
              <a:buFont typeface="Wingdings" panose="05000000000000000000" pitchFamily="2" charset="2"/>
              <a:buChar char="v"/>
              <a:defRPr/>
            </a:pPr>
            <a:r>
              <a:rPr lang="en-US" sz="2000" dirty="0">
                <a:solidFill>
                  <a:schemeClr val="accent5">
                    <a:lumMod val="10000"/>
                  </a:schemeClr>
                </a:solidFill>
                <a:cs typeface="Arial"/>
              </a:rPr>
              <a:t> Insured receiving care at home –  cost is $3,200 a month</a:t>
            </a:r>
          </a:p>
        </p:txBody>
      </p:sp>
      <p:sp>
        <p:nvSpPr>
          <p:cNvPr id="14" name="TextBox 13"/>
          <p:cNvSpPr txBox="1"/>
          <p:nvPr/>
        </p:nvSpPr>
        <p:spPr>
          <a:xfrm>
            <a:off x="457200" y="6298562"/>
            <a:ext cx="5988908" cy="230832"/>
          </a:xfrm>
          <a:prstGeom prst="rect">
            <a:avLst/>
          </a:prstGeom>
          <a:noFill/>
        </p:spPr>
        <p:txBody>
          <a:bodyPr wrap="square" rtlCol="0">
            <a:spAutoFit/>
          </a:bodyPr>
          <a:lstStyle/>
          <a:p>
            <a:r>
              <a:rPr lang="en-US" sz="900" dirty="0"/>
              <a:t>This example is hypothetical and does not represent any particular client or LTC claim. Outcomes may vary. </a:t>
            </a:r>
          </a:p>
        </p:txBody>
      </p:sp>
    </p:spTree>
    <p:extLst>
      <p:ext uri="{BB962C8B-B14F-4D97-AF65-F5344CB8AC3E}">
        <p14:creationId xmlns:p14="http://schemas.microsoft.com/office/powerpoint/2010/main" val="268645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9906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2"/>
          <p:cNvSpPr>
            <a:spLocks noGrp="1" noChangeArrowheads="1"/>
          </p:cNvSpPr>
          <p:nvPr>
            <p:ph type="title"/>
          </p:nvPr>
        </p:nvSpPr>
        <p:spPr bwMode="auto">
          <a:xfrm>
            <a:off x="381000" y="274638"/>
            <a:ext cx="8305800" cy="1143000"/>
          </a:xfrm>
          <a:ln>
            <a:miter lim="800000"/>
            <a:headEnd/>
            <a:tailEnd/>
          </a:ln>
        </p:spPr>
        <p:txBody>
          <a:bodyPr wrap="square" lIns="91440" tIns="45720" rIns="91440" bIns="45720" numCol="1" anchor="t" anchorCtr="0" compatLnSpc="1">
            <a:prstTxWarp prst="textNoShape">
              <a:avLst/>
            </a:prstTxWarp>
          </a:bodyPr>
          <a:lstStyle/>
          <a:p>
            <a:pPr algn="ctr" eaLnBrk="1" hangingPunct="1">
              <a:defRPr/>
            </a:pPr>
            <a:r>
              <a:rPr lang="en-US" sz="3600" dirty="0">
                <a:solidFill>
                  <a:schemeClr val="tx1">
                    <a:lumMod val="90000"/>
                    <a:lumOff val="10000"/>
                  </a:schemeClr>
                </a:solidFill>
                <a:ea typeface="ＭＳ Ｐゴシック"/>
                <a:cs typeface="ＭＳ Ｐゴシック"/>
              </a:rPr>
              <a:t>How do you qualify for a LTC claim?</a:t>
            </a:r>
          </a:p>
        </p:txBody>
      </p:sp>
      <p:sp>
        <p:nvSpPr>
          <p:cNvPr id="20" name="Content Placeholder 9"/>
          <p:cNvSpPr>
            <a:spLocks noGrp="1"/>
          </p:cNvSpPr>
          <p:nvPr>
            <p:ph idx="1"/>
          </p:nvPr>
        </p:nvSpPr>
        <p:spPr bwMode="auto">
          <a:xfrm>
            <a:off x="381000" y="1219200"/>
            <a:ext cx="8229600" cy="688975"/>
          </a:xfrm>
          <a:noFill/>
          <a:ln>
            <a:miter lim="800000"/>
            <a:headEnd/>
            <a:tailEnd/>
          </a:ln>
        </p:spPr>
        <p:txBody>
          <a:bodyPr wrap="square" lIns="91440" tIns="45720" rIns="91440" bIns="45720" numCol="1" anchor="t" anchorCtr="0" compatLnSpc="1">
            <a:prstTxWarp prst="textNoShape">
              <a:avLst/>
            </a:prstTxWarp>
          </a:bodyPr>
          <a:lstStyle/>
          <a:p>
            <a:pPr>
              <a:spcBef>
                <a:spcPts val="600"/>
              </a:spcBef>
            </a:pPr>
            <a:r>
              <a:rPr lang="en-US" sz="2000" dirty="0">
                <a:solidFill>
                  <a:schemeClr val="tx1"/>
                </a:solidFill>
                <a:ea typeface="ＭＳ Ｐゴシック" pitchFamily="34" charset="-128"/>
              </a:rPr>
              <a:t>All tax qualified LTC solutions require a U.S. Licensed Health Care Practitioner must certify insured has either:</a:t>
            </a:r>
          </a:p>
        </p:txBody>
      </p:sp>
      <p:sp>
        <p:nvSpPr>
          <p:cNvPr id="21" name="TextBox 20"/>
          <p:cNvSpPr txBox="1"/>
          <p:nvPr/>
        </p:nvSpPr>
        <p:spPr>
          <a:xfrm>
            <a:off x="5837290" y="4742305"/>
            <a:ext cx="2918291" cy="1323439"/>
          </a:xfrm>
          <a:prstGeom prst="rect">
            <a:avLst/>
          </a:prstGeom>
          <a:noFill/>
        </p:spPr>
        <p:txBody>
          <a:bodyPr wrap="square">
            <a:spAutoFit/>
          </a:bodyPr>
          <a:lstStyle/>
          <a:p>
            <a:pPr algn="ctr">
              <a:buFont typeface="Arial" pitchFamily="34" charset="0"/>
              <a:buChar char="•"/>
              <a:defRPr/>
            </a:pPr>
            <a:r>
              <a:rPr lang="en-US" dirty="0">
                <a:solidFill>
                  <a:schemeClr val="bg1">
                    <a:lumMod val="75000"/>
                  </a:schemeClr>
                </a:solidFill>
              </a:rPr>
              <a:t>  </a:t>
            </a:r>
            <a:r>
              <a:rPr lang="en-US" sz="2000" dirty="0">
                <a:solidFill>
                  <a:srgbClr val="C00000"/>
                </a:solidFill>
              </a:rPr>
              <a:t>An elimination period may apply</a:t>
            </a:r>
          </a:p>
          <a:p>
            <a:pPr lvl="1">
              <a:buFont typeface="Arial" pitchFamily="34" charset="0"/>
              <a:buChar char="̶"/>
              <a:defRPr/>
            </a:pPr>
            <a:r>
              <a:rPr lang="en-US" sz="2000" dirty="0"/>
              <a:t>  varies by carrier</a:t>
            </a:r>
          </a:p>
          <a:p>
            <a:pPr lvl="1">
              <a:buFont typeface="Arial" pitchFamily="34" charset="0"/>
              <a:buChar char="̶"/>
              <a:defRPr/>
            </a:pPr>
            <a:r>
              <a:rPr lang="en-US" sz="2000" dirty="0"/>
              <a:t>  0 to 100 days</a:t>
            </a:r>
          </a:p>
        </p:txBody>
      </p:sp>
      <p:grpSp>
        <p:nvGrpSpPr>
          <p:cNvPr id="25" name="Group 24"/>
          <p:cNvGrpSpPr/>
          <p:nvPr/>
        </p:nvGrpSpPr>
        <p:grpSpPr>
          <a:xfrm>
            <a:off x="228601" y="2133600"/>
            <a:ext cx="5833269" cy="3167503"/>
            <a:chOff x="1174966" y="2133600"/>
            <a:chExt cx="5343871" cy="3167503"/>
          </a:xfrm>
        </p:grpSpPr>
        <p:grpSp>
          <p:nvGrpSpPr>
            <p:cNvPr id="8" name="Group 7"/>
            <p:cNvGrpSpPr/>
            <p:nvPr/>
          </p:nvGrpSpPr>
          <p:grpSpPr>
            <a:xfrm>
              <a:off x="1174966" y="2268835"/>
              <a:ext cx="5343871" cy="3032268"/>
              <a:chOff x="1174966" y="2268835"/>
              <a:chExt cx="5343871" cy="3032268"/>
            </a:xfrm>
          </p:grpSpPr>
          <p:sp>
            <p:nvSpPr>
              <p:cNvPr id="9" name="TextBox 5"/>
              <p:cNvSpPr txBox="1">
                <a:spLocks noChangeArrowheads="1"/>
              </p:cNvSpPr>
              <p:nvPr/>
            </p:nvSpPr>
            <p:spPr bwMode="auto">
              <a:xfrm>
                <a:off x="3330932" y="3102039"/>
                <a:ext cx="677034" cy="461668"/>
              </a:xfrm>
              <a:prstGeom prst="rect">
                <a:avLst/>
              </a:prstGeom>
              <a:noFill/>
              <a:ln w="9525">
                <a:noFill/>
                <a:miter lim="800000"/>
                <a:headEnd/>
                <a:tailEnd/>
              </a:ln>
            </p:spPr>
            <p:txBody>
              <a:bodyPr>
                <a:spAutoFit/>
              </a:bodyPr>
              <a:lstStyle/>
              <a:p>
                <a:r>
                  <a:rPr lang="en-US" sz="2400" b="1" dirty="0"/>
                  <a:t>OR</a:t>
                </a:r>
              </a:p>
            </p:txBody>
          </p:sp>
          <p:grpSp>
            <p:nvGrpSpPr>
              <p:cNvPr id="10" name="Group 31"/>
              <p:cNvGrpSpPr>
                <a:grpSpLocks/>
              </p:cNvGrpSpPr>
              <p:nvPr/>
            </p:nvGrpSpPr>
            <p:grpSpPr bwMode="auto">
              <a:xfrm>
                <a:off x="1174966" y="2268835"/>
                <a:ext cx="5343871" cy="3032268"/>
                <a:chOff x="-559735" y="2210599"/>
                <a:chExt cx="5212575" cy="3032251"/>
              </a:xfrm>
            </p:grpSpPr>
            <p:grpSp>
              <p:nvGrpSpPr>
                <p:cNvPr id="11" name="Group 2"/>
                <p:cNvGrpSpPr>
                  <a:grpSpLocks/>
                </p:cNvGrpSpPr>
                <p:nvPr/>
              </p:nvGrpSpPr>
              <p:grpSpPr bwMode="auto">
                <a:xfrm>
                  <a:off x="-206378" y="2215939"/>
                  <a:ext cx="1698587" cy="1817677"/>
                  <a:chOff x="-206378" y="2215939"/>
                  <a:chExt cx="1698587" cy="1817677"/>
                </a:xfrm>
              </p:grpSpPr>
              <p:sp>
                <p:nvSpPr>
                  <p:cNvPr id="18" name="Oval 17"/>
                  <p:cNvSpPr/>
                  <p:nvPr/>
                </p:nvSpPr>
                <p:spPr>
                  <a:xfrm>
                    <a:off x="-206378" y="2215939"/>
                    <a:ext cx="1698587" cy="1817677"/>
                  </a:xfrm>
                  <a:prstGeom prst="ellipse">
                    <a:avLst/>
                  </a:prstGeom>
                  <a:solidFill>
                    <a:srgbClr val="0070C0"/>
                  </a:solidFill>
                  <a:ln>
                    <a:solidFill>
                      <a:schemeClr val="tx1"/>
                    </a:solid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8CA1"/>
                      </a:solidFill>
                    </a:endParaRPr>
                  </a:p>
                </p:txBody>
              </p:sp>
              <p:sp>
                <p:nvSpPr>
                  <p:cNvPr id="19" name="Content Placeholder 9"/>
                  <p:cNvSpPr txBox="1">
                    <a:spLocks/>
                  </p:cNvSpPr>
                  <p:nvPr/>
                </p:nvSpPr>
                <p:spPr bwMode="auto">
                  <a:xfrm>
                    <a:off x="-27363" y="2692453"/>
                    <a:ext cx="1386121" cy="1041398"/>
                  </a:xfrm>
                  <a:prstGeom prst="rect">
                    <a:avLst/>
                  </a:prstGeom>
                  <a:noFill/>
                  <a:ln w="9525">
                    <a:noFill/>
                    <a:miter lim="800000"/>
                    <a:headEnd/>
                    <a:tailEnd/>
                  </a:ln>
                </p:spPr>
                <p:txBody>
                  <a:bodyPr/>
                  <a:lstStyle/>
                  <a:p>
                    <a:pPr algn="ctr">
                      <a:spcBef>
                        <a:spcPct val="20000"/>
                      </a:spcBef>
                      <a:buFont typeface="Arial" pitchFamily="34" charset="0"/>
                      <a:buNone/>
                    </a:pPr>
                    <a:r>
                      <a:rPr lang="en-US" sz="2000" b="1" dirty="0">
                        <a:solidFill>
                          <a:srgbClr val="FFFFFF"/>
                        </a:solidFill>
                        <a:cs typeface="Arial" pitchFamily="34" charset="0"/>
                      </a:rPr>
                      <a:t>Cognitive impairment</a:t>
                    </a:r>
                  </a:p>
                </p:txBody>
              </p:sp>
            </p:grpSp>
            <p:grpSp>
              <p:nvGrpSpPr>
                <p:cNvPr id="12" name="Group 3"/>
                <p:cNvGrpSpPr>
                  <a:grpSpLocks/>
                </p:cNvGrpSpPr>
                <p:nvPr/>
              </p:nvGrpSpPr>
              <p:grpSpPr bwMode="auto">
                <a:xfrm>
                  <a:off x="2154752" y="2210599"/>
                  <a:ext cx="1757403" cy="1911043"/>
                  <a:chOff x="2154752" y="2210599"/>
                  <a:chExt cx="1757403" cy="1911043"/>
                </a:xfrm>
              </p:grpSpPr>
              <p:sp>
                <p:nvSpPr>
                  <p:cNvPr id="16" name="Oval 15"/>
                  <p:cNvSpPr/>
                  <p:nvPr/>
                </p:nvSpPr>
                <p:spPr>
                  <a:xfrm>
                    <a:off x="2154752" y="2210599"/>
                    <a:ext cx="1757403" cy="1911043"/>
                  </a:xfrm>
                  <a:prstGeom prst="ellipse">
                    <a:avLst/>
                  </a:prstGeom>
                  <a:solidFill>
                    <a:srgbClr val="7030A0"/>
                  </a:solidFill>
                  <a:ln>
                    <a:solidFill>
                      <a:schemeClr val="tx1"/>
                    </a:solid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Content Placeholder 9"/>
                  <p:cNvSpPr txBox="1">
                    <a:spLocks/>
                  </p:cNvSpPr>
                  <p:nvPr/>
                </p:nvSpPr>
                <p:spPr bwMode="auto">
                  <a:xfrm>
                    <a:off x="2430268" y="2463372"/>
                    <a:ext cx="1282545" cy="1386086"/>
                  </a:xfrm>
                  <a:prstGeom prst="rect">
                    <a:avLst/>
                  </a:prstGeom>
                  <a:noFill/>
                  <a:ln w="9525">
                    <a:noFill/>
                    <a:miter lim="800000"/>
                    <a:headEnd/>
                    <a:tailEnd/>
                  </a:ln>
                </p:spPr>
                <p:txBody>
                  <a:bodyPr anchor="ctr" anchorCtr="1"/>
                  <a:lstStyle/>
                  <a:p>
                    <a:pPr algn="ctr">
                      <a:spcBef>
                        <a:spcPct val="20000"/>
                      </a:spcBef>
                      <a:buFont typeface="Arial" pitchFamily="34" charset="0"/>
                      <a:buNone/>
                    </a:pPr>
                    <a:r>
                      <a:rPr lang="en-US" b="1" dirty="0">
                        <a:solidFill>
                          <a:srgbClr val="FFFFFF"/>
                        </a:solidFill>
                        <a:cs typeface="Arial" pitchFamily="34" charset="0"/>
                      </a:rPr>
                      <a:t>Two Activities of Daily Living (ADLs)  impaired</a:t>
                    </a:r>
                  </a:p>
                </p:txBody>
              </p:sp>
            </p:grpSp>
            <p:sp>
              <p:nvSpPr>
                <p:cNvPr id="13" name="Content Placeholder 9"/>
                <p:cNvSpPr txBox="1">
                  <a:spLocks/>
                </p:cNvSpPr>
                <p:nvPr/>
              </p:nvSpPr>
              <p:spPr bwMode="auto">
                <a:xfrm>
                  <a:off x="1687297" y="4121641"/>
                  <a:ext cx="2965543" cy="1121209"/>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sz="1600" dirty="0">
                      <a:cs typeface="Arial" pitchFamily="34" charset="0"/>
                    </a:rPr>
                    <a:t>Unable to perform 2 or more ADLs for at least 90 days: bathing, dressing, continence, eating, toileting, transferring</a:t>
                  </a:r>
                </a:p>
              </p:txBody>
            </p:sp>
            <p:sp>
              <p:nvSpPr>
                <p:cNvPr id="15" name="Content Placeholder 9"/>
                <p:cNvSpPr txBox="1">
                  <a:spLocks/>
                </p:cNvSpPr>
                <p:nvPr/>
              </p:nvSpPr>
              <p:spPr bwMode="auto">
                <a:xfrm>
                  <a:off x="-559735" y="4160886"/>
                  <a:ext cx="2247032" cy="685696"/>
                </a:xfrm>
                <a:prstGeom prst="rect">
                  <a:avLst/>
                </a:prstGeom>
                <a:noFill/>
                <a:ln w="9525">
                  <a:noFill/>
                  <a:miter lim="800000"/>
                  <a:headEnd/>
                  <a:tailEnd/>
                </a:ln>
              </p:spPr>
              <p:txBody>
                <a:bodyPr/>
                <a:lstStyle/>
                <a:p>
                  <a:pPr marL="285750" indent="-285750" algn="ctr">
                    <a:spcBef>
                      <a:spcPts val="600"/>
                    </a:spcBef>
                    <a:buFont typeface="Arial" pitchFamily="34" charset="0"/>
                    <a:buChar char="•"/>
                  </a:pPr>
                  <a:r>
                    <a:rPr lang="en-US" sz="1600" dirty="0">
                      <a:cs typeface="Arial" pitchFamily="34" charset="0"/>
                    </a:rPr>
                    <a:t>Includes Alzheimer’s and dementia</a:t>
                  </a:r>
                </a:p>
              </p:txBody>
            </p:sp>
          </p:grpSp>
        </p:grpSp>
        <p:cxnSp>
          <p:nvCxnSpPr>
            <p:cNvPr id="24" name="Straight Connector 23"/>
            <p:cNvCxnSpPr>
              <a:cxnSpLocks/>
            </p:cNvCxnSpPr>
            <p:nvPr/>
          </p:nvCxnSpPr>
          <p:spPr>
            <a:xfrm>
              <a:off x="3618210" y="2133600"/>
              <a:ext cx="0" cy="935299"/>
            </a:xfrm>
            <a:prstGeom prst="line">
              <a:avLst/>
            </a:prstGeom>
          </p:spPr>
          <p:style>
            <a:lnRef idx="2">
              <a:schemeClr val="dk1"/>
            </a:lnRef>
            <a:fillRef idx="0">
              <a:schemeClr val="dk1"/>
            </a:fillRef>
            <a:effectRef idx="1">
              <a:schemeClr val="dk1"/>
            </a:effectRef>
            <a:fontRef idx="minor">
              <a:schemeClr val="tx1"/>
            </a:fontRef>
          </p:style>
        </p:cxnSp>
      </p:grpSp>
      <p:sp>
        <p:nvSpPr>
          <p:cNvPr id="2" name="TextBox 1">
            <a:extLst>
              <a:ext uri="{FF2B5EF4-FFF2-40B4-BE49-F238E27FC236}">
                <a16:creationId xmlns:a16="http://schemas.microsoft.com/office/drawing/2014/main" id="{CCD61A89-9F8E-4900-82E8-49F4E986C173}"/>
              </a:ext>
            </a:extLst>
          </p:cNvPr>
          <p:cNvSpPr txBox="1"/>
          <p:nvPr/>
        </p:nvSpPr>
        <p:spPr>
          <a:xfrm>
            <a:off x="5288432" y="3099168"/>
            <a:ext cx="853119" cy="461665"/>
          </a:xfrm>
          <a:prstGeom prst="rect">
            <a:avLst/>
          </a:prstGeom>
          <a:noFill/>
        </p:spPr>
        <p:txBody>
          <a:bodyPr wrap="none" rtlCol="0">
            <a:spAutoFit/>
          </a:bodyPr>
          <a:lstStyle/>
          <a:p>
            <a:r>
              <a:rPr lang="en-US" sz="2400" b="1" dirty="0"/>
              <a:t>AND</a:t>
            </a:r>
          </a:p>
        </p:txBody>
      </p:sp>
      <p:sp>
        <p:nvSpPr>
          <p:cNvPr id="22" name="Oval 21">
            <a:extLst>
              <a:ext uri="{FF2B5EF4-FFF2-40B4-BE49-F238E27FC236}">
                <a16:creationId xmlns:a16="http://schemas.microsoft.com/office/drawing/2014/main" id="{D6830A6F-4BFD-4365-ABAB-09FB4799E451}"/>
              </a:ext>
            </a:extLst>
          </p:cNvPr>
          <p:cNvSpPr/>
          <p:nvPr/>
        </p:nvSpPr>
        <p:spPr bwMode="auto">
          <a:xfrm>
            <a:off x="6196996" y="2326116"/>
            <a:ext cx="1930655" cy="1925652"/>
          </a:xfrm>
          <a:prstGeom prst="ellipse">
            <a:avLst/>
          </a:prstGeom>
          <a:solidFill>
            <a:srgbClr val="00B050"/>
          </a:solidFill>
          <a:ln>
            <a:solidFill>
              <a:schemeClr val="tx1"/>
            </a:solid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dirty="0">
              <a:solidFill>
                <a:schemeClr val="bg1"/>
              </a:solidFill>
            </a:endParaRPr>
          </a:p>
        </p:txBody>
      </p:sp>
      <p:sp>
        <p:nvSpPr>
          <p:cNvPr id="3" name="TextBox 2">
            <a:extLst>
              <a:ext uri="{FF2B5EF4-FFF2-40B4-BE49-F238E27FC236}">
                <a16:creationId xmlns:a16="http://schemas.microsoft.com/office/drawing/2014/main" id="{882A92D4-00CD-4AC0-9F89-0D97D58B382E}"/>
              </a:ext>
            </a:extLst>
          </p:cNvPr>
          <p:cNvSpPr txBox="1"/>
          <p:nvPr/>
        </p:nvSpPr>
        <p:spPr>
          <a:xfrm>
            <a:off x="6445043" y="2739913"/>
            <a:ext cx="1494462" cy="1292662"/>
          </a:xfrm>
          <a:prstGeom prst="rect">
            <a:avLst/>
          </a:prstGeom>
          <a:noFill/>
        </p:spPr>
        <p:txBody>
          <a:bodyPr wrap="square" rtlCol="0">
            <a:spAutoFit/>
          </a:bodyPr>
          <a:lstStyle/>
          <a:p>
            <a:pPr algn="ctr"/>
            <a:r>
              <a:rPr lang="en-US" sz="2000" b="1" dirty="0">
                <a:solidFill>
                  <a:schemeClr val="bg1"/>
                </a:solidFill>
              </a:rPr>
              <a:t>Provide a  Plan of Care</a:t>
            </a:r>
          </a:p>
          <a:p>
            <a:pPr algn="ctr"/>
            <a:endParaRPr lang="en-US" dirty="0"/>
          </a:p>
        </p:txBody>
      </p:sp>
    </p:spTree>
    <p:extLst>
      <p:ext uri="{BB962C8B-B14F-4D97-AF65-F5344CB8AC3E}">
        <p14:creationId xmlns:p14="http://schemas.microsoft.com/office/powerpoint/2010/main" val="217422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……….What to look for in a solution</a:t>
            </a:r>
          </a:p>
        </p:txBody>
      </p:sp>
      <p:cxnSp>
        <p:nvCxnSpPr>
          <p:cNvPr id="10" name="Straight Connector 9"/>
          <p:cNvCxnSpPr/>
          <p:nvPr/>
        </p:nvCxnSpPr>
        <p:spPr>
          <a:xfrm>
            <a:off x="5334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220362" y="1143000"/>
            <a:ext cx="8610600" cy="5548913"/>
          </a:xfrm>
        </p:spPr>
        <p:txBody>
          <a:bodyPr>
            <a:normAutofit/>
          </a:bodyPr>
          <a:lstStyle/>
          <a:p>
            <a:pPr marL="223838" indent="-223838">
              <a:spcBef>
                <a:spcPts val="400"/>
              </a:spcBef>
              <a:spcAft>
                <a:spcPts val="400"/>
              </a:spcAft>
              <a:buFont typeface="Arial"/>
              <a:buChar char="•"/>
              <a:defRPr/>
            </a:pPr>
            <a:r>
              <a:rPr lang="en-US" sz="2400" b="1" dirty="0">
                <a:solidFill>
                  <a:schemeClr val="accent5">
                    <a:lumMod val="25000"/>
                  </a:schemeClr>
                </a:solidFill>
                <a:cs typeface="Arial"/>
              </a:rPr>
              <a:t>Is there coverage for all state qualified services?</a:t>
            </a:r>
          </a:p>
          <a:p>
            <a:pPr lvl="1" indent="-342900">
              <a:spcBef>
                <a:spcPts val="400"/>
              </a:spcBef>
              <a:spcAft>
                <a:spcPts val="400"/>
              </a:spcAft>
              <a:buFont typeface="Courier New" panose="02070309020205020404" pitchFamily="49" charset="0"/>
              <a:buChar char="o"/>
              <a:defRPr/>
            </a:pPr>
            <a:r>
              <a:rPr lang="en-US" sz="2000" dirty="0">
                <a:solidFill>
                  <a:schemeClr val="tx1"/>
                </a:solidFill>
                <a:cs typeface="Arial"/>
              </a:rPr>
              <a:t>Broad language that will cover newly invented care services</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Is there coverage for temporary claims?</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Is the cost and benefit structure easy to understand?</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Can policy premiums increase in the future?</a:t>
            </a:r>
          </a:p>
          <a:p>
            <a:pPr lvl="1" indent="-342900">
              <a:spcBef>
                <a:spcPts val="400"/>
              </a:spcBef>
              <a:spcAft>
                <a:spcPts val="400"/>
              </a:spcAft>
              <a:buFont typeface="Courier New" panose="02070309020205020404" pitchFamily="49" charset="0"/>
              <a:buChar char="o"/>
              <a:defRPr/>
            </a:pPr>
            <a:r>
              <a:rPr lang="en-US" sz="2000" dirty="0">
                <a:solidFill>
                  <a:schemeClr val="tx1"/>
                </a:solidFill>
                <a:cs typeface="Arial"/>
              </a:rPr>
              <a:t>Guaranteed premium policies are available</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How are benefits paid? </a:t>
            </a:r>
          </a:p>
          <a:p>
            <a:pPr lvl="1" indent="-342900">
              <a:spcBef>
                <a:spcPts val="400"/>
              </a:spcBef>
              <a:spcAft>
                <a:spcPts val="400"/>
              </a:spcAft>
              <a:buFont typeface="Arial" panose="020B0604020202020204" pitchFamily="34" charset="0"/>
              <a:buChar char="̶"/>
              <a:defRPr/>
            </a:pPr>
            <a:r>
              <a:rPr lang="en-US" sz="2000" dirty="0">
                <a:solidFill>
                  <a:schemeClr val="tx1"/>
                </a:solidFill>
                <a:cs typeface="Arial"/>
              </a:rPr>
              <a:t>Think about what type of care you’ll want and who you will want to provide it. </a:t>
            </a:r>
          </a:p>
          <a:p>
            <a:pPr lvl="2" indent="-342900">
              <a:spcBef>
                <a:spcPts val="400"/>
              </a:spcBef>
              <a:spcAft>
                <a:spcPts val="400"/>
              </a:spcAft>
              <a:buFont typeface="Courier New" panose="02070309020205020404" pitchFamily="49" charset="0"/>
              <a:buChar char="o"/>
              <a:defRPr/>
            </a:pPr>
            <a:r>
              <a:rPr lang="en-US" sz="1800" dirty="0">
                <a:solidFill>
                  <a:schemeClr val="tx1"/>
                </a:solidFill>
                <a:cs typeface="Arial"/>
              </a:rPr>
              <a:t>Reimbursement</a:t>
            </a:r>
          </a:p>
          <a:p>
            <a:pPr lvl="2" indent="-342900">
              <a:spcBef>
                <a:spcPts val="400"/>
              </a:spcBef>
              <a:spcAft>
                <a:spcPts val="400"/>
              </a:spcAft>
              <a:buFont typeface="Courier New" panose="02070309020205020404" pitchFamily="49" charset="0"/>
              <a:buChar char="o"/>
              <a:defRPr/>
            </a:pPr>
            <a:r>
              <a:rPr lang="en-US" sz="1800" dirty="0">
                <a:solidFill>
                  <a:schemeClr val="tx1"/>
                </a:solidFill>
                <a:cs typeface="Arial"/>
              </a:rPr>
              <a:t>Indemnity</a:t>
            </a:r>
          </a:p>
          <a:p>
            <a:pPr lvl="2" indent="-342900">
              <a:spcBef>
                <a:spcPts val="400"/>
              </a:spcBef>
              <a:spcAft>
                <a:spcPts val="400"/>
              </a:spcAft>
              <a:buFont typeface="Courier New" panose="02070309020205020404" pitchFamily="49" charset="0"/>
              <a:buChar char="o"/>
              <a:defRPr/>
            </a:pPr>
            <a:r>
              <a:rPr lang="en-US" sz="1800" dirty="0">
                <a:solidFill>
                  <a:schemeClr val="tx1"/>
                </a:solidFill>
                <a:cs typeface="Arial"/>
              </a:rPr>
              <a:t>Cash Indemnity</a:t>
            </a:r>
          </a:p>
          <a:p>
            <a:pPr marL="223838" indent="-223838">
              <a:spcAft>
                <a:spcPts val="600"/>
              </a:spcAft>
              <a:defRPr/>
            </a:pPr>
            <a:endParaRPr lang="en-US" sz="3100" b="1" dirty="0">
              <a:solidFill>
                <a:srgbClr val="666633"/>
              </a:solidFill>
            </a:endParaRPr>
          </a:p>
          <a:p>
            <a:pPr lvl="1" eaLnBrk="1" hangingPunct="1">
              <a:defRPr/>
            </a:pPr>
            <a:endParaRPr lang="en-US" dirty="0"/>
          </a:p>
        </p:txBody>
      </p:sp>
    </p:spTree>
    <p:extLst>
      <p:ext uri="{BB962C8B-B14F-4D97-AF65-F5344CB8AC3E}">
        <p14:creationId xmlns:p14="http://schemas.microsoft.com/office/powerpoint/2010/main" val="385556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idx="1"/>
          </p:nvPr>
        </p:nvSpPr>
        <p:spPr bwMode="auto">
          <a:xfrm>
            <a:off x="163228" y="1066800"/>
            <a:ext cx="4267200" cy="4724400"/>
          </a:xfrm>
          <a:noFill/>
          <a:ln>
            <a:miter lim="800000"/>
            <a:headEnd/>
            <a:tailEnd/>
          </a:ln>
        </p:spPr>
        <p:txBody>
          <a:bodyPr wrap="square" lIns="91440" tIns="45720" rIns="91440" bIns="45720" numCol="1" anchor="t" anchorCtr="0" compatLnSpc="1">
            <a:prstTxWarp prst="textNoShape">
              <a:avLst/>
            </a:prstTxWarp>
          </a:bodyPr>
          <a:lstStyle/>
          <a:p>
            <a:pPr eaLnBrk="1" hangingPunct="1">
              <a:buFontTx/>
              <a:buNone/>
            </a:pPr>
            <a:r>
              <a:rPr lang="en-US" sz="2400" dirty="0">
                <a:solidFill>
                  <a:srgbClr val="00467F"/>
                </a:solidFill>
                <a:ea typeface="ＭＳ Ｐゴシック" pitchFamily="34" charset="-128"/>
                <a:cs typeface="Arial" pitchFamily="34" charset="0"/>
              </a:rPr>
              <a:t>Start with a Long-term Care Cost Assessment</a:t>
            </a:r>
          </a:p>
          <a:p>
            <a:pPr eaLnBrk="1" hangingPunct="1"/>
            <a:endParaRPr lang="en-US" sz="1200" dirty="0">
              <a:ea typeface="ＭＳ Ｐゴシック" pitchFamily="34" charset="-128"/>
              <a:cs typeface="Arial" pitchFamily="34" charset="0"/>
            </a:endParaRPr>
          </a:p>
          <a:p>
            <a:pPr eaLnBrk="1" hangingPunct="1"/>
            <a:r>
              <a:rPr lang="en-US" sz="2200" dirty="0">
                <a:solidFill>
                  <a:schemeClr val="tx1"/>
                </a:solidFill>
                <a:ea typeface="ＭＳ Ｐゴシック" pitchFamily="34" charset="-128"/>
                <a:cs typeface="Arial" pitchFamily="34" charset="0"/>
              </a:rPr>
              <a:t>The Nationwide Financial LTC Cost Assessment</a:t>
            </a:r>
          </a:p>
          <a:p>
            <a:pPr marL="457200" lvl="1" indent="-228600" eaLnBrk="1" hangingPunct="1"/>
            <a:r>
              <a:rPr lang="en-US" sz="2000" dirty="0">
                <a:solidFill>
                  <a:schemeClr val="tx1"/>
                </a:solidFill>
                <a:ea typeface="ＭＳ Ｐゴシック" pitchFamily="34" charset="-128"/>
                <a:cs typeface="Arial" pitchFamily="34" charset="0"/>
              </a:rPr>
              <a:t>Powered by calculations from one of the world’s leading actuarial firms</a:t>
            </a:r>
          </a:p>
          <a:p>
            <a:pPr marL="457200" lvl="1" indent="-228600" eaLnBrk="1" hangingPunct="1"/>
            <a:r>
              <a:rPr lang="en-US" sz="2000" dirty="0">
                <a:solidFill>
                  <a:srgbClr val="002060"/>
                </a:solidFill>
                <a:ea typeface="ＭＳ Ｐゴシック" pitchFamily="34" charset="-128"/>
                <a:cs typeface="Arial" pitchFamily="34" charset="0"/>
              </a:rPr>
              <a:t>Provides a personalized estimate of expenses for several possible long-term care scenarios.</a:t>
            </a:r>
          </a:p>
          <a:p>
            <a:pPr eaLnBrk="1" hangingPunct="1">
              <a:buFontTx/>
              <a:buNone/>
            </a:pPr>
            <a:endParaRPr lang="en-US" dirty="0">
              <a:solidFill>
                <a:srgbClr val="002060"/>
              </a:solidFill>
              <a:ea typeface="ＭＳ Ｐゴシック" pitchFamily="34" charset="-128"/>
            </a:endParaRPr>
          </a:p>
          <a:p>
            <a:pPr eaLnBrk="1" hangingPunct="1">
              <a:buFontTx/>
              <a:buNone/>
            </a:pPr>
            <a:r>
              <a:rPr lang="en-US" dirty="0">
                <a:solidFill>
                  <a:schemeClr val="folHlink"/>
                </a:solidFill>
                <a:ea typeface="ＭＳ Ｐゴシック" pitchFamily="34" charset="-128"/>
              </a:rPr>
              <a:t>	</a:t>
            </a:r>
          </a:p>
          <a:p>
            <a:pPr eaLnBrk="1" hangingPunct="1">
              <a:buFontTx/>
              <a:buNone/>
            </a:pPr>
            <a:r>
              <a:rPr lang="en-US" dirty="0">
                <a:ea typeface="ＭＳ Ｐゴシック" pitchFamily="34" charset="-128"/>
              </a:rPr>
              <a:t>	</a:t>
            </a:r>
          </a:p>
        </p:txBody>
      </p:sp>
      <p:sp>
        <p:nvSpPr>
          <p:cNvPr id="8" name="TextBox 7"/>
          <p:cNvSpPr txBox="1"/>
          <p:nvPr/>
        </p:nvSpPr>
        <p:spPr>
          <a:xfrm>
            <a:off x="0" y="152400"/>
            <a:ext cx="8458200" cy="584200"/>
          </a:xfrm>
          <a:prstGeom prst="rect">
            <a:avLst/>
          </a:prstGeom>
          <a:noFill/>
        </p:spPr>
        <p:txBody>
          <a:bodyPr wrap="square">
            <a:spAutoFit/>
          </a:bodyPr>
          <a:lstStyle/>
          <a:p>
            <a:pPr algn="r">
              <a:defRPr/>
            </a:pPr>
            <a:r>
              <a:rPr lang="en-US" sz="3200" dirty="0">
                <a:solidFill>
                  <a:schemeClr val="accent4">
                    <a:lumMod val="25000"/>
                  </a:schemeClr>
                </a:solidFill>
                <a:latin typeface="Arial" charset="0"/>
                <a:ea typeface="ＭＳ Ｐゴシック"/>
                <a:cs typeface="ＭＳ Ｐゴシック"/>
              </a:rPr>
              <a:t> ……How much coverage will you need?</a:t>
            </a:r>
            <a:endParaRPr lang="en-US" sz="3200" dirty="0">
              <a:solidFill>
                <a:schemeClr val="accent4">
                  <a:lumMod val="25000"/>
                </a:schemeClr>
              </a:solidFill>
              <a:ea typeface="ＭＳ Ｐゴシック"/>
              <a:cs typeface="ＭＳ Ｐゴシック"/>
            </a:endParaRPr>
          </a:p>
        </p:txBody>
      </p:sp>
      <p:pic>
        <p:nvPicPr>
          <p:cNvPr id="10" name="Picture 9">
            <a:extLst>
              <a:ext uri="{FF2B5EF4-FFF2-40B4-BE49-F238E27FC236}">
                <a16:creationId xmlns:a16="http://schemas.microsoft.com/office/drawing/2014/main" id="{91A5BA77-6811-41E0-AF2C-290125640A8D}"/>
              </a:ext>
            </a:extLst>
          </p:cNvPr>
          <p:cNvPicPr>
            <a:picLocks noChangeAspect="1"/>
          </p:cNvPicPr>
          <p:nvPr/>
        </p:nvPicPr>
        <p:blipFill>
          <a:blip r:embed="rId3"/>
          <a:stretch>
            <a:fillRect/>
          </a:stretch>
        </p:blipFill>
        <p:spPr>
          <a:xfrm>
            <a:off x="4532756" y="939814"/>
            <a:ext cx="3925444" cy="5079986"/>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908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685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TextBox 5"/>
          <p:cNvSpPr txBox="1">
            <a:spLocks noChangeArrowheads="1"/>
          </p:cNvSpPr>
          <p:nvPr/>
        </p:nvSpPr>
        <p:spPr bwMode="auto">
          <a:xfrm>
            <a:off x="914400" y="0"/>
            <a:ext cx="7391400" cy="584200"/>
          </a:xfrm>
          <a:prstGeom prst="rect">
            <a:avLst/>
          </a:prstGeom>
          <a:noFill/>
          <a:ln w="9525">
            <a:noFill/>
            <a:miter lim="800000"/>
            <a:headEnd/>
            <a:tailEnd/>
          </a:ln>
        </p:spPr>
        <p:txBody>
          <a:bodyPr>
            <a:spAutoFit/>
          </a:bodyPr>
          <a:lstStyle/>
          <a:p>
            <a:pPr algn="ctr"/>
            <a:r>
              <a:rPr lang="en-US" sz="3200" dirty="0">
                <a:solidFill>
                  <a:srgbClr val="6E5F53"/>
                </a:solidFill>
              </a:rPr>
              <a:t>Long-term Care Cost Assessment</a:t>
            </a:r>
          </a:p>
        </p:txBody>
      </p:sp>
      <p:pic>
        <p:nvPicPr>
          <p:cNvPr id="2" name="Picture 1">
            <a:extLst>
              <a:ext uri="{FF2B5EF4-FFF2-40B4-BE49-F238E27FC236}">
                <a16:creationId xmlns:a16="http://schemas.microsoft.com/office/drawing/2014/main" id="{8B8C52C4-034C-46D6-8464-167183191F68}"/>
              </a:ext>
            </a:extLst>
          </p:cNvPr>
          <p:cNvPicPr>
            <a:picLocks noChangeAspect="1"/>
          </p:cNvPicPr>
          <p:nvPr/>
        </p:nvPicPr>
        <p:blipFill>
          <a:blip r:embed="rId3"/>
          <a:stretch>
            <a:fillRect/>
          </a:stretch>
        </p:blipFill>
        <p:spPr>
          <a:xfrm>
            <a:off x="4329735" y="829113"/>
            <a:ext cx="4156881" cy="5343087"/>
          </a:xfrm>
          <a:prstGeom prst="rect">
            <a:avLst/>
          </a:prstGeom>
        </p:spPr>
      </p:pic>
      <p:sp>
        <p:nvSpPr>
          <p:cNvPr id="8" name="Rectangle 12"/>
          <p:cNvSpPr>
            <a:spLocks noChangeArrowheads="1"/>
          </p:cNvSpPr>
          <p:nvPr/>
        </p:nvSpPr>
        <p:spPr bwMode="auto">
          <a:xfrm>
            <a:off x="381000" y="914400"/>
            <a:ext cx="3733800" cy="1570038"/>
          </a:xfrm>
          <a:prstGeom prst="rect">
            <a:avLst/>
          </a:prstGeom>
          <a:noFill/>
          <a:ln w="9525">
            <a:noFill/>
            <a:miter lim="800000"/>
            <a:headEnd/>
            <a:tailEnd/>
          </a:ln>
        </p:spPr>
        <p:txBody>
          <a:bodyPr>
            <a:spAutoFit/>
          </a:bodyPr>
          <a:lstStyle/>
          <a:p>
            <a:r>
              <a:rPr lang="en-US" sz="2400" dirty="0">
                <a:solidFill>
                  <a:srgbClr val="6E5F53"/>
                </a:solidFill>
              </a:rPr>
              <a:t>Considerations include:</a:t>
            </a:r>
          </a:p>
          <a:p>
            <a:endParaRPr lang="en-US" dirty="0">
              <a:solidFill>
                <a:srgbClr val="6E5F53"/>
              </a:solidFill>
            </a:endParaRPr>
          </a:p>
          <a:p>
            <a:pPr>
              <a:buFont typeface="Arial" pitchFamily="34" charset="0"/>
              <a:buChar char="•"/>
            </a:pPr>
            <a:r>
              <a:rPr lang="en-US" dirty="0">
                <a:solidFill>
                  <a:srgbClr val="6E5F53"/>
                </a:solidFill>
              </a:rPr>
              <a:t> </a:t>
            </a:r>
            <a:r>
              <a:rPr lang="en-US" dirty="0">
                <a:solidFill>
                  <a:srgbClr val="8C6240"/>
                </a:solidFill>
              </a:rPr>
              <a:t>Current health condition of client</a:t>
            </a:r>
          </a:p>
          <a:p>
            <a:pPr>
              <a:buFont typeface="Arial" pitchFamily="34" charset="0"/>
              <a:buChar char="•"/>
            </a:pPr>
            <a:r>
              <a:rPr lang="en-US" dirty="0">
                <a:solidFill>
                  <a:srgbClr val="8C6240"/>
                </a:solidFill>
              </a:rPr>
              <a:t> Geographical location</a:t>
            </a:r>
          </a:p>
          <a:p>
            <a:pPr>
              <a:buFont typeface="Arial" pitchFamily="34" charset="0"/>
              <a:buChar char="•"/>
            </a:pPr>
            <a:r>
              <a:rPr lang="en-US" dirty="0">
                <a:solidFill>
                  <a:srgbClr val="8C6240"/>
                </a:solidFill>
              </a:rPr>
              <a:t> Historical LTC inflation factors</a:t>
            </a:r>
          </a:p>
        </p:txBody>
      </p:sp>
      <p:pic>
        <p:nvPicPr>
          <p:cNvPr id="4" name="Picture 3">
            <a:extLst>
              <a:ext uri="{FF2B5EF4-FFF2-40B4-BE49-F238E27FC236}">
                <a16:creationId xmlns:a16="http://schemas.microsoft.com/office/drawing/2014/main" id="{D8806DFF-D7F4-47DD-A4C4-B1F113376C03}"/>
              </a:ext>
            </a:extLst>
          </p:cNvPr>
          <p:cNvPicPr>
            <a:picLocks noChangeAspect="1"/>
          </p:cNvPicPr>
          <p:nvPr/>
        </p:nvPicPr>
        <p:blipFill>
          <a:blip r:embed="rId4"/>
          <a:stretch>
            <a:fillRect/>
          </a:stretch>
        </p:blipFill>
        <p:spPr>
          <a:xfrm>
            <a:off x="449038" y="2484438"/>
            <a:ext cx="8245924" cy="3193421"/>
          </a:xfrm>
          <a:prstGeom prst="rect">
            <a:avLst/>
          </a:prstGeom>
        </p:spPr>
      </p:pic>
    </p:spTree>
    <p:extLst>
      <p:ext uri="{BB962C8B-B14F-4D97-AF65-F5344CB8AC3E}">
        <p14:creationId xmlns:p14="http://schemas.microsoft.com/office/powerpoint/2010/main" val="108044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marL="0" indent="0">
              <a:spcBef>
                <a:spcPts val="0"/>
              </a:spcBef>
            </a:pPr>
            <a:r>
              <a:rPr lang="en-US" sz="1400" b="1" dirty="0">
                <a:latin typeface="Arial" panose="020B0604020202020204" pitchFamily="34" charset="0"/>
                <a:cs typeface="Arial" panose="020B0604020202020204" pitchFamily="34" charset="0"/>
              </a:rPr>
              <a:t>Federal income tax laws are complex and subject to change. The information in this memorandum is based on current interpretations of the law and is not guaranteed. Neither Nationwide, nor its employees, its agents, brokers or registered representatives gives legal or tax advice.</a:t>
            </a:r>
          </a:p>
          <a:p>
            <a:pPr marL="0" indent="0">
              <a:spcBef>
                <a:spcPts val="0"/>
              </a:spcBef>
            </a:pPr>
            <a:endParaRPr lang="en-US" sz="1400"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Neither Nationwide nor any of its representatives may provide legal or tax advice; please consult a legal or tax advisor for answers to your specific questions.</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Life insurance is issued by Nationwide Life Insurance Company or Nationwide Life and Annuity Insurance Company, Columbus, Ohio, members of Nationwide Financial.</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Guarantees and coverage are based on the claims paying ability of the issuing company.</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7" name="Picture 6" descr="FDIC disclosure box.bmp"/>
          <p:cNvPicPr>
            <a:picLocks noChangeAspect="1"/>
          </p:cNvPicPr>
          <p:nvPr/>
        </p:nvPicPr>
        <p:blipFill>
          <a:blip r:embed="rId4"/>
          <a:stretch>
            <a:fillRect/>
          </a:stretch>
        </p:blipFill>
        <p:spPr>
          <a:xfrm>
            <a:off x="1295400" y="5486400"/>
            <a:ext cx="6172200" cy="569805"/>
          </a:xfrm>
          <a:prstGeom prst="rect">
            <a:avLst/>
          </a:prstGeom>
        </p:spPr>
      </p:pic>
      <p:sp>
        <p:nvSpPr>
          <p:cNvPr id="10" name="Footer Placeholder 3"/>
          <p:cNvSpPr txBox="1">
            <a:spLocks/>
          </p:cNvSpPr>
          <p:nvPr/>
        </p:nvSpPr>
        <p:spPr>
          <a:xfrm>
            <a:off x="457200" y="6400801"/>
            <a:ext cx="1676400" cy="304799"/>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a:t>NFM-2121AO.13 (07/19)</a:t>
            </a:r>
            <a:endParaRPr lang="en-US" sz="1000"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381000" y="533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2000" y="0"/>
            <a:ext cx="7772400" cy="584200"/>
          </a:xfrm>
          <a:prstGeom prst="rect">
            <a:avLst/>
          </a:prstGeom>
          <a:noFill/>
        </p:spPr>
        <p:txBody>
          <a:bodyPr>
            <a:spAutoFit/>
          </a:bodyPr>
          <a:lstStyle/>
          <a:p>
            <a:pPr algn="ctr">
              <a:defRPr/>
            </a:pPr>
            <a:r>
              <a:rPr lang="en-US" sz="3200" dirty="0">
                <a:solidFill>
                  <a:srgbClr val="6E5F53"/>
                </a:solidFill>
                <a:ea typeface="ＭＳ Ｐゴシック" charset="-128"/>
              </a:rPr>
              <a:t>Long-term Care Cost Assessment</a:t>
            </a:r>
            <a:r>
              <a:rPr lang="en-US" sz="3200" kern="0" spc="-140" dirty="0">
                <a:solidFill>
                  <a:srgbClr val="6E5F53"/>
                </a:solidFill>
                <a:ea typeface="ＭＳ Ｐゴシック" charset="-128"/>
              </a:rPr>
              <a:t> </a:t>
            </a:r>
          </a:p>
        </p:txBody>
      </p:sp>
      <p:grpSp>
        <p:nvGrpSpPr>
          <p:cNvPr id="19" name="Group 9"/>
          <p:cNvGrpSpPr>
            <a:grpSpLocks/>
          </p:cNvGrpSpPr>
          <p:nvPr/>
        </p:nvGrpSpPr>
        <p:grpSpPr bwMode="auto">
          <a:xfrm>
            <a:off x="304800" y="990600"/>
            <a:ext cx="2298032" cy="5577455"/>
            <a:chOff x="371628" y="925761"/>
            <a:chExt cx="2439357" cy="5785352"/>
          </a:xfrm>
        </p:grpSpPr>
        <p:sp>
          <p:nvSpPr>
            <p:cNvPr id="25" name="Rectangle 24"/>
            <p:cNvSpPr/>
            <p:nvPr/>
          </p:nvSpPr>
          <p:spPr>
            <a:xfrm>
              <a:off x="371628" y="2743689"/>
              <a:ext cx="2369291" cy="1266292"/>
            </a:xfrm>
            <a:prstGeom prst="rect">
              <a:avLst/>
            </a:prstGeom>
          </p:spPr>
          <p:txBody>
            <a:bodyPr>
              <a:spAutoFit/>
            </a:bodyPr>
            <a:lstStyle/>
            <a:p>
              <a:pPr>
                <a:lnSpc>
                  <a:spcPts val="2160"/>
                </a:lnSpc>
                <a:defRPr/>
              </a:pPr>
              <a:r>
                <a:rPr lang="en-US" b="1" dirty="0">
                  <a:solidFill>
                    <a:srgbClr val="002060"/>
                  </a:solidFill>
                  <a:latin typeface="+mj-lt"/>
                  <a:ea typeface="ＭＳ Ｐゴシック" charset="-128"/>
                  <a:cs typeface="Times New Roman" pitchFamily="18" charset="0"/>
                </a:rPr>
                <a:t>The spouse, Jane,  is estimated to need LTC services at age 87</a:t>
              </a:r>
            </a:p>
          </p:txBody>
        </p:sp>
        <p:sp>
          <p:nvSpPr>
            <p:cNvPr id="26" name="TextBox 8"/>
            <p:cNvSpPr txBox="1">
              <a:spLocks noChangeArrowheads="1"/>
            </p:cNvSpPr>
            <p:nvPr/>
          </p:nvSpPr>
          <p:spPr bwMode="auto">
            <a:xfrm>
              <a:off x="384400" y="4476371"/>
              <a:ext cx="2426585" cy="2234742"/>
            </a:xfrm>
            <a:prstGeom prst="rect">
              <a:avLst/>
            </a:prstGeom>
            <a:noFill/>
            <a:ln w="9525">
              <a:noFill/>
              <a:miter lim="800000"/>
              <a:headEnd/>
              <a:tailEnd/>
            </a:ln>
          </p:spPr>
          <p:txBody>
            <a:bodyPr wrap="square">
              <a:spAutoFit/>
            </a:bodyPr>
            <a:lstStyle/>
            <a:p>
              <a:r>
                <a:rPr lang="en-US" b="1" dirty="0">
                  <a:solidFill>
                    <a:srgbClr val="002060"/>
                  </a:solidFill>
                </a:rPr>
                <a:t>Use numbers from  this report to help estimate LTC costs with help from your financial advisor</a:t>
              </a:r>
              <a:endParaRPr lang="en-US" dirty="0">
                <a:solidFill>
                  <a:srgbClr val="002060"/>
                </a:solidFill>
              </a:endParaRPr>
            </a:p>
            <a:p>
              <a:endParaRPr lang="en-US" sz="800" dirty="0">
                <a:solidFill>
                  <a:srgbClr val="002060"/>
                </a:solidFill>
              </a:endParaRPr>
            </a:p>
            <a:p>
              <a:pPr algn="ctr"/>
              <a:endParaRPr lang="en-US" dirty="0"/>
            </a:p>
          </p:txBody>
        </p:sp>
        <p:sp>
          <p:nvSpPr>
            <p:cNvPr id="28" name="Rectangle 27"/>
            <p:cNvSpPr/>
            <p:nvPr/>
          </p:nvSpPr>
          <p:spPr>
            <a:xfrm>
              <a:off x="371628" y="925761"/>
              <a:ext cx="2426585" cy="1266291"/>
            </a:xfrm>
            <a:prstGeom prst="rect">
              <a:avLst/>
            </a:prstGeom>
          </p:spPr>
          <p:txBody>
            <a:bodyPr>
              <a:spAutoFit/>
            </a:bodyPr>
            <a:lstStyle/>
            <a:p>
              <a:pPr>
                <a:lnSpc>
                  <a:spcPts val="2160"/>
                </a:lnSpc>
                <a:defRPr/>
              </a:pPr>
              <a:r>
                <a:rPr lang="en-US" b="1" dirty="0">
                  <a:solidFill>
                    <a:srgbClr val="002060"/>
                  </a:solidFill>
                  <a:latin typeface="+mj-lt"/>
                  <a:ea typeface="ＭＳ Ｐゴシック" charset="-128"/>
                  <a:cs typeface="Times New Roman" pitchFamily="18" charset="0"/>
                </a:rPr>
                <a:t>The client, Jim, is estimated to need LTC services at age 77</a:t>
              </a:r>
            </a:p>
          </p:txBody>
        </p:sp>
        <p:cxnSp>
          <p:nvCxnSpPr>
            <p:cNvPr id="29" name="Straight Arrow Connector 28"/>
            <p:cNvCxnSpPr/>
            <p:nvPr/>
          </p:nvCxnSpPr>
          <p:spPr>
            <a:xfrm>
              <a:off x="1989352" y="2032326"/>
              <a:ext cx="5493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989352" y="3850253"/>
              <a:ext cx="5493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7" name="Picture 4">
            <a:extLst>
              <a:ext uri="{FF2B5EF4-FFF2-40B4-BE49-F238E27FC236}">
                <a16:creationId xmlns:a16="http://schemas.microsoft.com/office/drawing/2014/main" id="{0BA3D2D9-1911-4A04-953C-1351EBDE683B}"/>
              </a:ext>
            </a:extLst>
          </p:cNvPr>
          <p:cNvPicPr>
            <a:picLocks noChangeAspect="1" noChangeArrowheads="1"/>
          </p:cNvPicPr>
          <p:nvPr/>
        </p:nvPicPr>
        <p:blipFill>
          <a:blip r:embed="rId3"/>
          <a:stretch>
            <a:fillRect/>
          </a:stretch>
        </p:blipFill>
        <p:spPr bwMode="auto">
          <a:xfrm>
            <a:off x="2743200" y="651097"/>
            <a:ext cx="5791200" cy="178051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5">
            <a:extLst>
              <a:ext uri="{FF2B5EF4-FFF2-40B4-BE49-F238E27FC236}">
                <a16:creationId xmlns:a16="http://schemas.microsoft.com/office/drawing/2014/main" id="{54783EDD-590F-4F31-9726-B1CF1BC0BE63}"/>
              </a:ext>
            </a:extLst>
          </p:cNvPr>
          <p:cNvPicPr>
            <a:picLocks noChangeAspect="1" noChangeArrowheads="1"/>
          </p:cNvPicPr>
          <p:nvPr/>
        </p:nvPicPr>
        <p:blipFill>
          <a:blip r:embed="rId4"/>
          <a:stretch>
            <a:fillRect/>
          </a:stretch>
        </p:blipFill>
        <p:spPr bwMode="auto">
          <a:xfrm>
            <a:off x="2743201" y="2578602"/>
            <a:ext cx="5791200" cy="1835016"/>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6">
            <a:extLst>
              <a:ext uri="{FF2B5EF4-FFF2-40B4-BE49-F238E27FC236}">
                <a16:creationId xmlns:a16="http://schemas.microsoft.com/office/drawing/2014/main" id="{F677C0C9-4BD0-4842-A028-B0200BD74D34}"/>
              </a:ext>
            </a:extLst>
          </p:cNvPr>
          <p:cNvPicPr>
            <a:picLocks noChangeAspect="1" noChangeArrowheads="1"/>
          </p:cNvPicPr>
          <p:nvPr/>
        </p:nvPicPr>
        <p:blipFill>
          <a:blip r:embed="rId5"/>
          <a:stretch>
            <a:fillRect/>
          </a:stretch>
        </p:blipFill>
        <p:spPr bwMode="auto">
          <a:xfrm>
            <a:off x="2743200" y="4560613"/>
            <a:ext cx="5791200" cy="1530693"/>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3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2590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idx="1"/>
          </p:nvPr>
        </p:nvSpPr>
        <p:spPr bwMode="auto">
          <a:xfrm>
            <a:off x="762000" y="457200"/>
            <a:ext cx="7696200" cy="5791200"/>
          </a:xfrm>
          <a:noFill/>
          <a:ln>
            <a:miter lim="800000"/>
            <a:headEnd/>
            <a:tailEnd/>
          </a:ln>
        </p:spPr>
        <p:txBody>
          <a:bodyPr wrap="square" lIns="91440" tIns="45720" rIns="91440" bIns="45720" numCol="1" anchor="t" anchorCtr="0" compatLnSpc="1">
            <a:prstTxWarp prst="textNoShape">
              <a:avLst/>
            </a:prstTxWarp>
          </a:bodyPr>
          <a:lstStyle/>
          <a:p>
            <a:pPr eaLnBrk="1" hangingPunct="1">
              <a:buFontTx/>
              <a:buNone/>
            </a:pPr>
            <a:r>
              <a:rPr lang="en-US" dirty="0">
                <a:solidFill>
                  <a:schemeClr val="folHlink"/>
                </a:solidFill>
                <a:ea typeface="ＭＳ Ｐゴシック" pitchFamily="34" charset="-128"/>
              </a:rPr>
              <a:t>	</a:t>
            </a:r>
            <a:r>
              <a:rPr lang="en-US" sz="6000" dirty="0">
                <a:solidFill>
                  <a:srgbClr val="0070C0"/>
                </a:solidFill>
                <a:ea typeface="ＭＳ Ｐゴシック" pitchFamily="34" charset="-128"/>
              </a:rPr>
              <a:t>Nationwide</a:t>
            </a:r>
            <a:r>
              <a:rPr lang="en-US" sz="6000" baseline="30000" dirty="0">
                <a:solidFill>
                  <a:srgbClr val="0070C0"/>
                </a:solidFill>
                <a:ea typeface="ＭＳ Ｐゴシック" pitchFamily="34" charset="-128"/>
                <a:cs typeface="Arial" pitchFamily="34" charset="0"/>
              </a:rPr>
              <a:t> ®</a:t>
            </a:r>
          </a:p>
          <a:p>
            <a:pPr algn="ctr" eaLnBrk="1" hangingPunct="1">
              <a:buFontTx/>
              <a:buNone/>
            </a:pPr>
            <a:r>
              <a:rPr lang="en-US" sz="4800" dirty="0">
                <a:solidFill>
                  <a:schemeClr val="folHlink"/>
                </a:solidFill>
                <a:ea typeface="ＭＳ Ｐゴシック" pitchFamily="34" charset="-128"/>
              </a:rPr>
              <a:t>is on your side -</a:t>
            </a:r>
          </a:p>
          <a:p>
            <a:pPr eaLnBrk="1" hangingPunct="1">
              <a:buFont typeface="Arial" pitchFamily="34" charset="0"/>
              <a:buChar char="•"/>
            </a:pPr>
            <a:endParaRPr lang="en-US" sz="1600" dirty="0">
              <a:solidFill>
                <a:srgbClr val="0070C0"/>
              </a:solidFill>
              <a:ea typeface="ＭＳ Ｐゴシック" pitchFamily="34" charset="-128"/>
            </a:endParaRPr>
          </a:p>
          <a:p>
            <a:pPr eaLnBrk="1" hangingPunct="1">
              <a:buFont typeface="Arial" pitchFamily="34" charset="0"/>
              <a:buChar char="•"/>
            </a:pPr>
            <a:endParaRPr lang="en-US" sz="1600" dirty="0">
              <a:solidFill>
                <a:srgbClr val="0070C0"/>
              </a:solidFill>
              <a:ea typeface="ＭＳ Ｐゴシック" pitchFamily="34" charset="-128"/>
            </a:endParaRPr>
          </a:p>
          <a:p>
            <a:pPr eaLnBrk="1" hangingPunct="1">
              <a:buFont typeface="Arial" pitchFamily="34" charset="0"/>
              <a:buChar char="•"/>
            </a:pPr>
            <a:r>
              <a:rPr lang="en-US" sz="1400" dirty="0">
                <a:solidFill>
                  <a:schemeClr val="accent5">
                    <a:lumMod val="25000"/>
                  </a:schemeClr>
                </a:solidFill>
                <a:ea typeface="ＭＳ Ｐゴシック" pitchFamily="34" charset="-128"/>
              </a:rPr>
              <a:t>LTC solutions are part of a  life insurance policy</a:t>
            </a:r>
          </a:p>
          <a:p>
            <a:pPr eaLnBrk="1" hangingPunct="1">
              <a:buFont typeface="Arial" pitchFamily="34" charset="0"/>
              <a:buChar char="•"/>
            </a:pPr>
            <a:r>
              <a:rPr lang="en-US" sz="1400" dirty="0">
                <a:solidFill>
                  <a:schemeClr val="accent5">
                    <a:lumMod val="25000"/>
                  </a:schemeClr>
                </a:solidFill>
                <a:ea typeface="ＭＳ Ｐゴシック" pitchFamily="34" charset="-128"/>
              </a:rPr>
              <a:t>Life insurance helps provide family and asset protection</a:t>
            </a:r>
          </a:p>
          <a:p>
            <a:pPr eaLnBrk="1" hangingPunct="1">
              <a:buFont typeface="Arial" pitchFamily="34" charset="0"/>
              <a:buChar char="•"/>
            </a:pPr>
            <a:r>
              <a:rPr lang="en-US" sz="1400" dirty="0">
                <a:solidFill>
                  <a:schemeClr val="accent5">
                    <a:lumMod val="25000"/>
                  </a:schemeClr>
                </a:solidFill>
                <a:ea typeface="ＭＳ Ｐゴシック" pitchFamily="34" charset="-128"/>
              </a:rPr>
              <a:t>Evaluate your need for life insurance  and purchase an appropriate policy</a:t>
            </a:r>
          </a:p>
          <a:p>
            <a:pPr eaLnBrk="1" hangingPunct="1">
              <a:buFont typeface="Arial" pitchFamily="34" charset="0"/>
              <a:buChar char="•"/>
            </a:pPr>
            <a:r>
              <a:rPr lang="en-US" sz="1400" dirty="0">
                <a:solidFill>
                  <a:schemeClr val="accent5">
                    <a:lumMod val="25000"/>
                  </a:schemeClr>
                </a:solidFill>
                <a:ea typeface="ＭＳ Ｐゴシック" pitchFamily="34" charset="-128"/>
              </a:rPr>
              <a:t>If LTC benefits are used, it is important to ensure that sufficient life insurance coverage remains, even if all LTC benefits are used</a:t>
            </a:r>
          </a:p>
          <a:p>
            <a:pPr eaLnBrk="1" hangingPunct="1">
              <a:buFont typeface="Arial" pitchFamily="34" charset="0"/>
              <a:buChar char="•"/>
            </a:pPr>
            <a:r>
              <a:rPr lang="en-US" sz="1400" dirty="0">
                <a:solidFill>
                  <a:schemeClr val="accent5">
                    <a:lumMod val="25000"/>
                  </a:schemeClr>
                </a:solidFill>
                <a:latin typeface="Tahoma" pitchFamily="34" charset="0"/>
                <a:ea typeface="ＭＳ Ｐゴシック"/>
              </a:rPr>
              <a:t>Keep in mind that as an acceleration of the death benefit, a LTC rider payout will reduce both the death benefit and cash surrender values. </a:t>
            </a:r>
          </a:p>
          <a:p>
            <a:pPr eaLnBrk="1" hangingPunct="1">
              <a:buFont typeface="Arial" pitchFamily="34" charset="0"/>
              <a:buChar char="•"/>
            </a:pPr>
            <a:r>
              <a:rPr lang="en-US" sz="1400" dirty="0">
                <a:solidFill>
                  <a:schemeClr val="accent5">
                    <a:lumMod val="25000"/>
                  </a:schemeClr>
                </a:solidFill>
                <a:latin typeface="Tahoma" pitchFamily="34" charset="0"/>
                <a:ea typeface="ＭＳ Ｐゴシック"/>
              </a:rPr>
              <a:t>Withdrawal and loans may also reduce the amount of LTC benefits available.</a:t>
            </a:r>
          </a:p>
          <a:p>
            <a:pPr eaLnBrk="1" hangingPunct="1">
              <a:buFont typeface="Arial" pitchFamily="34" charset="0"/>
              <a:buChar char="•"/>
            </a:pPr>
            <a:r>
              <a:rPr lang="en-US" sz="1400" dirty="0">
                <a:solidFill>
                  <a:schemeClr val="accent5">
                    <a:lumMod val="25000"/>
                  </a:schemeClr>
                </a:solidFill>
                <a:latin typeface="Tahoma" pitchFamily="34" charset="0"/>
                <a:ea typeface="ＭＳ Ｐゴシック"/>
              </a:rPr>
              <a:t>There is no guarantee that the LTC solutions you choose will cover the entire cost for all of the insured's long-term care as these vary with the needs of each insured.</a:t>
            </a:r>
            <a:r>
              <a:rPr lang="en-US" sz="1400" dirty="0">
                <a:solidFill>
                  <a:schemeClr val="accent5">
                    <a:lumMod val="25000"/>
                  </a:schemeClr>
                </a:solidFill>
              </a:rPr>
              <a:t> </a:t>
            </a:r>
          </a:p>
          <a:p>
            <a:pPr eaLnBrk="1" hangingPunct="1">
              <a:buFont typeface="Arial" pitchFamily="34" charset="0"/>
              <a:buChar char="•"/>
            </a:pPr>
            <a:r>
              <a:rPr lang="en-US" sz="1400" dirty="0">
                <a:solidFill>
                  <a:schemeClr val="accent5">
                    <a:lumMod val="25000"/>
                  </a:schemeClr>
                </a:solidFill>
              </a:rPr>
              <a:t>All guarantees are subject to the claims-paying ability of Nationwide®</a:t>
            </a:r>
          </a:p>
          <a:p>
            <a:pPr eaLnBrk="1" hangingPunct="1">
              <a:buFont typeface="Arial" pitchFamily="34" charset="0"/>
              <a:buChar char="•"/>
            </a:pPr>
            <a:endParaRPr lang="en-US" sz="1600" dirty="0">
              <a:solidFill>
                <a:srgbClr val="0070C0"/>
              </a:solidFill>
              <a:ea typeface="ＭＳ Ｐゴシック" pitchFamily="34" charset="-128"/>
            </a:endParaRPr>
          </a:p>
          <a:p>
            <a:pPr eaLnBrk="1" hangingPunct="1">
              <a:buFontTx/>
              <a:buNone/>
            </a:pPr>
            <a:endParaRPr lang="en-US" dirty="0">
              <a:solidFill>
                <a:srgbClr val="0070C0"/>
              </a:solidFill>
              <a:ea typeface="ＭＳ Ｐゴシック" pitchFamily="34" charset="-128"/>
            </a:endParaRPr>
          </a:p>
          <a:p>
            <a:pPr eaLnBrk="1" hangingPunct="1">
              <a:buFontTx/>
              <a:buNone/>
            </a:pPr>
            <a:r>
              <a:rPr lang="en-US" dirty="0">
                <a:solidFill>
                  <a:srgbClr val="0070C0"/>
                </a:solidFill>
                <a:ea typeface="ＭＳ Ｐゴシック" pitchFamily="34" charset="-128"/>
              </a:rPr>
              <a:t>	</a:t>
            </a:r>
          </a:p>
        </p:txBody>
      </p:sp>
    </p:spTree>
    <p:extLst>
      <p:ext uri="{BB962C8B-B14F-4D97-AF65-F5344CB8AC3E}">
        <p14:creationId xmlns:p14="http://schemas.microsoft.com/office/powerpoint/2010/main" val="43159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572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idx="1"/>
          </p:nvPr>
        </p:nvSpPr>
        <p:spPr bwMode="auto">
          <a:xfrm>
            <a:off x="152400" y="1477963"/>
            <a:ext cx="8534400" cy="4419600"/>
          </a:xfrm>
          <a:ln>
            <a:miter lim="800000"/>
            <a:headEnd/>
            <a:tailEnd/>
          </a:ln>
        </p:spPr>
        <p:txBody>
          <a:bodyPr wrap="square" lIns="91440" tIns="45720" rIns="91440" bIns="45720" numCol="1" anchor="t" anchorCtr="0" compatLnSpc="1">
            <a:prstTxWarp prst="textNoShape">
              <a:avLst/>
            </a:prstTxWarp>
          </a:bodyPr>
          <a:lstStyle/>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LTC solutions with a life insurance or long-term care focus</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No “use it or lose it” concern, if LTC is little or never needed:</a:t>
            </a:r>
          </a:p>
          <a:p>
            <a:pPr lvl="1" eaLnBrk="1" hangingPunct="1">
              <a:spcBef>
                <a:spcPts val="1000"/>
              </a:spcBef>
              <a:buFont typeface="Arial" pitchFamily="34" charset="0"/>
              <a:buChar char="•"/>
              <a:defRPr/>
            </a:pPr>
            <a:r>
              <a:rPr lang="en-US" dirty="0">
                <a:solidFill>
                  <a:schemeClr val="tx1"/>
                </a:solidFill>
                <a:ea typeface="ＭＳ Ｐゴシック"/>
              </a:rPr>
              <a:t>Solutions with death benefit to enhance estate value for heirs</a:t>
            </a:r>
          </a:p>
          <a:p>
            <a:pPr lvl="1" eaLnBrk="1" hangingPunct="1">
              <a:spcBef>
                <a:spcPts val="1000"/>
              </a:spcBef>
              <a:buFont typeface="Arial" pitchFamily="34" charset="0"/>
              <a:buChar char="•"/>
              <a:defRPr/>
            </a:pPr>
            <a:r>
              <a:rPr lang="en-US" dirty="0">
                <a:solidFill>
                  <a:schemeClr val="tx1"/>
                </a:solidFill>
                <a:ea typeface="ＭＳ Ｐゴシック"/>
              </a:rPr>
              <a:t>Solution with death benefit for cost recovery of policy </a:t>
            </a:r>
          </a:p>
          <a:p>
            <a:pPr marL="342900" lvl="1" indent="-342900" eaLnBrk="1" hangingPunct="1">
              <a:spcBef>
                <a:spcPts val="1000"/>
              </a:spcBef>
              <a:buFontTx/>
              <a:buChar char="•"/>
              <a:defRPr/>
            </a:pPr>
            <a:r>
              <a:rPr lang="en-US" sz="2100" dirty="0">
                <a:solidFill>
                  <a:schemeClr val="accent5">
                    <a:lumMod val="25000"/>
                  </a:schemeClr>
                </a:solidFill>
              </a:rPr>
              <a:t>Tax free monthly LTC benefits paid to policy owner</a:t>
            </a:r>
          </a:p>
          <a:p>
            <a:pPr marL="342900" lvl="1" indent="-342900" eaLnBrk="1" hangingPunct="1">
              <a:spcBef>
                <a:spcPts val="1000"/>
              </a:spcBef>
              <a:buFontTx/>
              <a:buChar char="•"/>
              <a:defRPr/>
            </a:pPr>
            <a:r>
              <a:rPr lang="en-US" sz="2100" dirty="0">
                <a:solidFill>
                  <a:schemeClr val="accent5">
                    <a:lumMod val="25000"/>
                  </a:schemeClr>
                </a:solidFill>
              </a:rPr>
              <a:t>Indemnity and Cash Indemnity – flexible LTC benefits</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Solutions offered with guaranteed premiums and benefits</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Flexible premium schedules </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Pays both temporary and permanent claims</a:t>
            </a:r>
          </a:p>
          <a:p>
            <a:pPr eaLnBrk="1" hangingPunct="1">
              <a:spcBef>
                <a:spcPts val="1000"/>
              </a:spcBef>
              <a:buFont typeface="Arial" pitchFamily="34" charset="0"/>
              <a:buChar char="•"/>
              <a:defRPr/>
            </a:pPr>
            <a:r>
              <a:rPr lang="en-US" sz="2100" dirty="0">
                <a:solidFill>
                  <a:schemeClr val="accent5">
                    <a:lumMod val="25000"/>
                  </a:schemeClr>
                </a:solidFill>
                <a:latin typeface="Tahoma" pitchFamily="34" charset="0"/>
                <a:ea typeface="ＭＳ Ｐゴシック"/>
              </a:rPr>
              <a:t>Covers LTC services existing today and those evolving in the future</a:t>
            </a:r>
          </a:p>
          <a:p>
            <a:pPr lvl="1" eaLnBrk="1" hangingPunct="1">
              <a:spcBef>
                <a:spcPts val="1000"/>
              </a:spcBef>
              <a:defRPr/>
            </a:pPr>
            <a:endParaRPr lang="en-US" sz="1200" dirty="0">
              <a:solidFill>
                <a:schemeClr val="accent5">
                  <a:lumMod val="25000"/>
                </a:schemeClr>
              </a:solidFill>
              <a:latin typeface="Tahoma" pitchFamily="34" charset="0"/>
              <a:ea typeface="ＭＳ Ｐゴシック"/>
            </a:endParaRPr>
          </a:p>
          <a:p>
            <a:pPr lvl="1" eaLnBrk="1" hangingPunct="1">
              <a:spcBef>
                <a:spcPts val="1000"/>
              </a:spcBef>
              <a:defRPr/>
            </a:pPr>
            <a:endParaRPr lang="en-US" sz="1600" dirty="0">
              <a:solidFill>
                <a:schemeClr val="accent5">
                  <a:lumMod val="25000"/>
                </a:schemeClr>
              </a:solidFill>
              <a:latin typeface="Tahoma" pitchFamily="34" charset="0"/>
              <a:ea typeface="ＭＳ Ｐゴシック"/>
            </a:endParaRPr>
          </a:p>
          <a:p>
            <a:pPr lvl="1" eaLnBrk="1" hangingPunct="1">
              <a:defRPr/>
            </a:pPr>
            <a:endParaRPr lang="en-US" sz="1600" dirty="0">
              <a:solidFill>
                <a:srgbClr val="666633"/>
              </a:solidFill>
              <a:ea typeface="ＭＳ Ｐゴシック"/>
            </a:endParaRPr>
          </a:p>
          <a:p>
            <a:pPr eaLnBrk="1" hangingPunct="1">
              <a:buFontTx/>
              <a:buNone/>
              <a:defRPr/>
            </a:pPr>
            <a:endParaRPr lang="en-US" sz="1800" dirty="0">
              <a:solidFill>
                <a:srgbClr val="666633"/>
              </a:solidFill>
              <a:ea typeface="ＭＳ Ｐゴシック"/>
              <a:cs typeface="ＭＳ Ｐゴシック"/>
            </a:endParaRPr>
          </a:p>
        </p:txBody>
      </p:sp>
      <p:sp>
        <p:nvSpPr>
          <p:cNvPr id="9" name="Rectangle 2"/>
          <p:cNvSpPr>
            <a:spLocks noGrp="1" noChangeArrowheads="1"/>
          </p:cNvSpPr>
          <p:nvPr>
            <p:ph type="title"/>
          </p:nvPr>
        </p:nvSpPr>
        <p:spPr bwMode="auto">
          <a:xfrm>
            <a:off x="533400" y="228600"/>
            <a:ext cx="8153400" cy="762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200" dirty="0">
                <a:solidFill>
                  <a:srgbClr val="0070C0"/>
                </a:solidFill>
                <a:ea typeface="ＭＳ Ｐゴシック" pitchFamily="34" charset="-128"/>
              </a:rPr>
              <a:t>Nationwide</a:t>
            </a:r>
            <a:r>
              <a:rPr lang="en-US" sz="3200" baseline="30000" dirty="0">
                <a:solidFill>
                  <a:srgbClr val="0070C0"/>
                </a:solidFill>
                <a:ea typeface="ＭＳ Ｐゴシック" pitchFamily="34" charset="-128"/>
                <a:cs typeface="Arial" pitchFamily="34" charset="0"/>
              </a:rPr>
              <a:t>®</a:t>
            </a:r>
            <a:r>
              <a:rPr lang="en-US" sz="3200" baseline="30000" dirty="0">
                <a:solidFill>
                  <a:schemeClr val="tx1"/>
                </a:solidFill>
                <a:ea typeface="ＭＳ Ｐゴシック" pitchFamily="34" charset="-128"/>
                <a:cs typeface="Arial" pitchFamily="34" charset="0"/>
              </a:rPr>
              <a:t> </a:t>
            </a:r>
            <a:r>
              <a:rPr lang="en-US" sz="3200" dirty="0">
                <a:solidFill>
                  <a:schemeClr val="tx1"/>
                </a:solidFill>
                <a:ea typeface="ＭＳ Ｐゴシック" pitchFamily="34" charset="-128"/>
                <a:cs typeface="Arial" pitchFamily="34" charset="0"/>
              </a:rPr>
              <a:t>solutions for LTC needs</a:t>
            </a:r>
          </a:p>
        </p:txBody>
      </p:sp>
    </p:spTree>
    <p:extLst>
      <p:ext uri="{BB962C8B-B14F-4D97-AF65-F5344CB8AC3E}">
        <p14:creationId xmlns:p14="http://schemas.microsoft.com/office/powerpoint/2010/main" val="45822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rgbClr val="002776"/>
                </a:solidFill>
                <a:ea typeface="ＭＳ Ｐゴシック" pitchFamily="34" charset="-128"/>
              </a:rPr>
              <a:t>Why Nationwide</a:t>
            </a:r>
            <a:r>
              <a:rPr lang="en-US" sz="3600" baseline="30000" dirty="0">
                <a:solidFill>
                  <a:srgbClr val="002776"/>
                </a:solidFill>
                <a:ea typeface="ＭＳ Ｐゴシック" pitchFamily="34" charset="-128"/>
                <a:cs typeface="Arial" pitchFamily="34" charset="0"/>
              </a:rPr>
              <a:t>®</a:t>
            </a:r>
            <a:r>
              <a:rPr lang="en-US" sz="3600" dirty="0">
                <a:solidFill>
                  <a:srgbClr val="002776"/>
                </a:solidFill>
                <a:ea typeface="ＭＳ Ｐゴシック" pitchFamily="34" charset="-128"/>
              </a:rPr>
              <a: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228600" y="1600200"/>
            <a:ext cx="8458200" cy="4876800"/>
          </a:xfrm>
          <a:noFill/>
          <a:ln>
            <a:miter lim="800000"/>
            <a:headEnd/>
            <a:tailEnd/>
          </a:ln>
        </p:spPr>
        <p:txBody>
          <a:bodyPr wrap="square" lIns="91440" tIns="45720" rIns="91440" bIns="45720" numCol="1" anchor="t" anchorCtr="0" compatLnSpc="1">
            <a:prstTxWarp prst="textNoShape">
              <a:avLst/>
            </a:prstTxWarp>
          </a:bodyPr>
          <a:lstStyle/>
          <a:p>
            <a:pPr>
              <a:buFont typeface="Arial"/>
              <a:buChar char="•"/>
            </a:pPr>
            <a:r>
              <a:rPr lang="en-US" sz="2400" dirty="0">
                <a:solidFill>
                  <a:schemeClr val="accent5">
                    <a:lumMod val="25000"/>
                  </a:schemeClr>
                </a:solidFill>
                <a:ea typeface="ＭＳ Ｐゴシック" pitchFamily="34" charset="-128"/>
              </a:rPr>
              <a:t>U.S.  based Fortune 100 company</a:t>
            </a:r>
          </a:p>
          <a:p>
            <a:pPr>
              <a:buFont typeface="Arial"/>
              <a:buChar char="•"/>
            </a:pPr>
            <a:r>
              <a:rPr lang="en-US" sz="2400" dirty="0">
                <a:solidFill>
                  <a:schemeClr val="accent5">
                    <a:lumMod val="25000"/>
                  </a:schemeClr>
                </a:solidFill>
                <a:ea typeface="ＭＳ Ｐゴシック" pitchFamily="34" charset="-128"/>
              </a:rPr>
              <a:t>Mutual Company </a:t>
            </a:r>
            <a:r>
              <a:rPr lang="en-US" sz="2400" dirty="0">
                <a:solidFill>
                  <a:schemeClr val="tx1"/>
                </a:solidFill>
                <a:ea typeface="ＭＳ Ｐゴシック" pitchFamily="34" charset="-128"/>
              </a:rPr>
              <a:t>- </a:t>
            </a:r>
            <a:r>
              <a:rPr lang="en-US" dirty="0">
                <a:solidFill>
                  <a:schemeClr val="tx1"/>
                </a:solidFill>
                <a:ea typeface="ＭＳ Ｐゴシック" pitchFamily="34" charset="-128"/>
              </a:rPr>
              <a:t>with 80 year heritage</a:t>
            </a:r>
          </a:p>
          <a:p>
            <a:pPr>
              <a:buFont typeface="Arial"/>
              <a:buChar char="•"/>
            </a:pPr>
            <a:r>
              <a:rPr lang="en-US" sz="2400" dirty="0">
                <a:solidFill>
                  <a:schemeClr val="accent5">
                    <a:lumMod val="25000"/>
                  </a:schemeClr>
                </a:solidFill>
                <a:ea typeface="ＭＳ Ｐゴシック" pitchFamily="34" charset="-128"/>
              </a:rPr>
              <a:t>$345 million</a:t>
            </a:r>
            <a:r>
              <a:rPr lang="en-US" sz="2400" dirty="0">
                <a:solidFill>
                  <a:srgbClr val="0070C0"/>
                </a:solidFill>
                <a:ea typeface="ＭＳ Ｐゴシック" pitchFamily="34" charset="-128"/>
              </a:rPr>
              <a:t> </a:t>
            </a:r>
            <a:r>
              <a:rPr lang="en-US" sz="2400" dirty="0">
                <a:solidFill>
                  <a:schemeClr val="tx1"/>
                </a:solidFill>
                <a:ea typeface="ＭＳ Ｐゴシック" pitchFamily="34" charset="-128"/>
              </a:rPr>
              <a:t>- </a:t>
            </a:r>
            <a:r>
              <a:rPr lang="en-US" dirty="0">
                <a:solidFill>
                  <a:schemeClr val="tx1"/>
                </a:solidFill>
                <a:ea typeface="ＭＳ Ｐゴシック" pitchFamily="34" charset="-128"/>
              </a:rPr>
              <a:t>donated by the Nationwide Foundation since 2000 to non-profit organizations across the U.S.</a:t>
            </a:r>
          </a:p>
          <a:p>
            <a:pPr>
              <a:buFont typeface="Arial"/>
              <a:buChar char="•"/>
            </a:pPr>
            <a:r>
              <a:rPr lang="en-US" sz="2400" dirty="0">
                <a:solidFill>
                  <a:schemeClr val="accent5">
                    <a:lumMod val="25000"/>
                  </a:schemeClr>
                </a:solidFill>
                <a:ea typeface="ＭＳ Ｐゴシック" pitchFamily="34" charset="-128"/>
              </a:rPr>
              <a:t>$10 million grant </a:t>
            </a:r>
            <a:r>
              <a:rPr lang="en-US" dirty="0">
                <a:solidFill>
                  <a:schemeClr val="tx1"/>
                </a:solidFill>
                <a:ea typeface="ＭＳ Ｐゴシック" pitchFamily="34" charset="-128"/>
              </a:rPr>
              <a:t>in 2014 by Nationwide Foundation to Nationwide Children’s Hospital</a:t>
            </a:r>
          </a:p>
          <a:p>
            <a:pPr>
              <a:buFont typeface="Arial"/>
              <a:buChar char="•"/>
            </a:pPr>
            <a:r>
              <a:rPr lang="en-US" sz="2400" dirty="0">
                <a:solidFill>
                  <a:schemeClr val="accent5">
                    <a:lumMod val="25000"/>
                  </a:schemeClr>
                </a:solidFill>
                <a:ea typeface="ＭＳ Ｐゴシック" pitchFamily="34" charset="-128"/>
              </a:rPr>
              <a:t>16,000 units of blood </a:t>
            </a:r>
            <a:r>
              <a:rPr lang="en-US" dirty="0">
                <a:solidFill>
                  <a:schemeClr val="tx1"/>
                </a:solidFill>
                <a:ea typeface="ＭＳ Ｐゴシック" pitchFamily="34" charset="-128"/>
              </a:rPr>
              <a:t>donated annually by Nationwide associates</a:t>
            </a:r>
          </a:p>
          <a:p>
            <a:pPr>
              <a:buFont typeface="Arial"/>
              <a:buChar char="•"/>
            </a:pPr>
            <a:r>
              <a:rPr lang="en-US" sz="2400" dirty="0">
                <a:solidFill>
                  <a:schemeClr val="accent5">
                    <a:lumMod val="25000"/>
                  </a:schemeClr>
                </a:solidFill>
                <a:ea typeface="ＭＳ Ｐゴシック" pitchFamily="34" charset="-128"/>
              </a:rPr>
              <a:t>$115 million </a:t>
            </a:r>
            <a:r>
              <a:rPr lang="en-US" dirty="0">
                <a:solidFill>
                  <a:schemeClr val="tx1"/>
                </a:solidFill>
                <a:ea typeface="ＭＳ Ｐゴシック" pitchFamily="34" charset="-128"/>
              </a:rPr>
              <a:t>donated to United Way since 2000 by Nationwide associates, agents and retiree</a:t>
            </a:r>
          </a:p>
          <a:p>
            <a:pPr>
              <a:buFont typeface="Arial"/>
              <a:buChar char="•"/>
            </a:pPr>
            <a:r>
              <a:rPr lang="en-US" sz="2400" dirty="0">
                <a:solidFill>
                  <a:schemeClr val="accent5">
                    <a:lumMod val="25000"/>
                  </a:schemeClr>
                </a:solidFill>
                <a:ea typeface="ＭＳ Ｐゴシック" pitchFamily="34" charset="-128"/>
              </a:rPr>
              <a:t>91,540 volunteer hours </a:t>
            </a:r>
            <a:r>
              <a:rPr lang="en-US" dirty="0">
                <a:solidFill>
                  <a:schemeClr val="tx1"/>
                </a:solidFill>
                <a:ea typeface="ＭＳ Ｐゴシック" pitchFamily="34" charset="-128"/>
              </a:rPr>
              <a:t>by Nationwide associates in 2014</a:t>
            </a:r>
          </a:p>
          <a:p>
            <a:endParaRPr lang="en-US" sz="2400" dirty="0">
              <a:solidFill>
                <a:schemeClr val="tx1"/>
              </a:solidFill>
              <a:ea typeface="ＭＳ Ｐゴシック" pitchFamily="34" charset="-128"/>
            </a:endParaRPr>
          </a:p>
        </p:txBody>
      </p:sp>
      <p:cxnSp>
        <p:nvCxnSpPr>
          <p:cNvPr id="6" name="Straight Connector 5"/>
          <p:cNvCxnSpPr/>
          <p:nvPr/>
        </p:nvCxnSpPr>
        <p:spPr>
          <a:xfrm>
            <a:off x="4572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19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15962"/>
          </a:xfrm>
        </p:spPr>
        <p:txBody>
          <a:bodyPr/>
          <a:lstStyle/>
          <a:p>
            <a:r>
              <a:rPr lang="en-US" dirty="0"/>
              <a:t>Your Next Steps …….</a:t>
            </a:r>
          </a:p>
        </p:txBody>
      </p:sp>
      <p:sp>
        <p:nvSpPr>
          <p:cNvPr id="3" name="Content Placeholder 2"/>
          <p:cNvSpPr>
            <a:spLocks noGrp="1"/>
          </p:cNvSpPr>
          <p:nvPr>
            <p:ph idx="1"/>
          </p:nvPr>
        </p:nvSpPr>
        <p:spPr>
          <a:xfrm>
            <a:off x="381000" y="1600200"/>
            <a:ext cx="8229600" cy="4068763"/>
          </a:xfrm>
        </p:spPr>
        <p:txBody>
          <a:bodyPr/>
          <a:lstStyle/>
          <a:p>
            <a:pPr marL="0"/>
            <a:r>
              <a:rPr lang="en-US" sz="2800" dirty="0">
                <a:solidFill>
                  <a:schemeClr val="tx1"/>
                </a:solidFill>
              </a:rPr>
              <a:t>Talk with your insurance professional about starting to implement a Long-term Care plan</a:t>
            </a:r>
          </a:p>
          <a:p>
            <a:pPr marL="0">
              <a:buFont typeface="Arial" pitchFamily="34" charset="0"/>
              <a:buChar char="•"/>
            </a:pPr>
            <a:endParaRPr lang="en-US" sz="900" dirty="0"/>
          </a:p>
          <a:p>
            <a:pPr marL="0">
              <a:buFont typeface="Arial" pitchFamily="34" charset="0"/>
              <a:buChar char="•"/>
            </a:pPr>
            <a:r>
              <a:rPr lang="en-US" sz="2400" dirty="0">
                <a:solidFill>
                  <a:schemeClr val="accent5">
                    <a:lumMod val="25000"/>
                  </a:schemeClr>
                </a:solidFill>
              </a:rPr>
              <a:t>Get a personalized long-term care cost assessment</a:t>
            </a:r>
          </a:p>
          <a:p>
            <a:pPr marL="0">
              <a:buFont typeface="Arial" pitchFamily="34" charset="0"/>
              <a:buChar char="•"/>
            </a:pPr>
            <a:r>
              <a:rPr lang="en-US" sz="2400" dirty="0">
                <a:solidFill>
                  <a:schemeClr val="accent5">
                    <a:lumMod val="25000"/>
                  </a:schemeClr>
                </a:solidFill>
              </a:rPr>
              <a:t>Evaluate sources of funding during retirement</a:t>
            </a:r>
          </a:p>
          <a:p>
            <a:pPr marL="0">
              <a:buFont typeface="Arial" pitchFamily="34" charset="0"/>
              <a:buChar char="•"/>
            </a:pPr>
            <a:r>
              <a:rPr lang="en-US" sz="2400" dirty="0">
                <a:solidFill>
                  <a:schemeClr val="accent5">
                    <a:lumMod val="25000"/>
                  </a:schemeClr>
                </a:solidFill>
              </a:rPr>
              <a:t>Consider LTC coverage options</a:t>
            </a:r>
          </a:p>
          <a:p>
            <a:pPr marL="0">
              <a:buFont typeface="Arial" pitchFamily="34" charset="0"/>
              <a:buChar char="•"/>
            </a:pPr>
            <a:r>
              <a:rPr lang="en-US" sz="2400" dirty="0">
                <a:solidFill>
                  <a:schemeClr val="accent5">
                    <a:lumMod val="25000"/>
                  </a:schemeClr>
                </a:solidFill>
              </a:rPr>
              <a:t>Planning ahead:</a:t>
            </a:r>
          </a:p>
          <a:p>
            <a:pPr marL="800100" lvl="2">
              <a:buFont typeface="Arial" pitchFamily="34" charset="0"/>
              <a:buChar char="•"/>
            </a:pPr>
            <a:r>
              <a:rPr lang="en-US" sz="1800" dirty="0">
                <a:solidFill>
                  <a:schemeClr val="tx1"/>
                </a:solidFill>
              </a:rPr>
              <a:t>Protects your care choices and life plan </a:t>
            </a:r>
          </a:p>
          <a:p>
            <a:pPr marL="800100" lvl="2">
              <a:buFont typeface="Arial" pitchFamily="34" charset="0"/>
              <a:buChar char="•"/>
            </a:pPr>
            <a:r>
              <a:rPr lang="en-US" sz="1800" dirty="0">
                <a:solidFill>
                  <a:schemeClr val="tx1"/>
                </a:solidFill>
              </a:rPr>
              <a:t>Protects your spouse financially </a:t>
            </a:r>
          </a:p>
          <a:p>
            <a:pPr marL="800100" lvl="2">
              <a:buFont typeface="Arial" pitchFamily="34" charset="0"/>
              <a:buChar char="•"/>
            </a:pPr>
            <a:r>
              <a:rPr lang="en-US" sz="1800" dirty="0">
                <a:solidFill>
                  <a:schemeClr val="tx1"/>
                </a:solidFill>
              </a:rPr>
              <a:t>Protects your adult children from having to make uncomfortable decisions</a:t>
            </a:r>
          </a:p>
          <a:p>
            <a:pPr marL="800100" lvl="2">
              <a:buFont typeface="Arial" pitchFamily="34" charset="0"/>
              <a:buChar char="•"/>
            </a:pPr>
            <a:r>
              <a:rPr lang="en-US" sz="1800" dirty="0">
                <a:solidFill>
                  <a:schemeClr val="tx1"/>
                </a:solidFill>
              </a:rPr>
              <a:t>Preserves assets for loved ones to inherit</a:t>
            </a:r>
          </a:p>
          <a:p>
            <a:pPr marL="800100" lvl="2"/>
            <a:endParaRPr lang="en-US" sz="2000" dirty="0">
              <a:solidFill>
                <a:srgbClr val="705938"/>
              </a:solidFill>
            </a:endParaRPr>
          </a:p>
        </p:txBody>
      </p:sp>
      <p:cxnSp>
        <p:nvCxnSpPr>
          <p:cNvPr id="5" name="Straight Connector 4"/>
          <p:cNvCxnSpPr/>
          <p:nvPr/>
        </p:nvCxnSpPr>
        <p:spPr>
          <a:xfrm>
            <a:off x="6858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6807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Title 8"/>
          <p:cNvSpPr>
            <a:spLocks noGrp="1"/>
          </p:cNvSpPr>
          <p:nvPr>
            <p:ph type="title"/>
          </p:nvPr>
        </p:nvSpPr>
        <p:spPr bwMode="auto">
          <a:xfrm>
            <a:off x="609600" y="1676400"/>
            <a:ext cx="8001000" cy="3429000"/>
          </a:xfrm>
          <a:noFill/>
          <a:ln>
            <a:miter lim="800000"/>
            <a:headEnd/>
            <a:tailEnd/>
          </a:ln>
        </p:spPr>
        <p:txBody>
          <a:bodyPr wrap="square" lIns="91440" tIns="45720" rIns="91440" bIns="45720" numCol="1" anchor="t" anchorCtr="0" compatLnSpc="1">
            <a:prstTxWarp prst="textNoShape">
              <a:avLst/>
            </a:prstTxWarp>
          </a:bodyPr>
          <a:lstStyle/>
          <a:p>
            <a:pPr algn="ctr"/>
            <a:r>
              <a:rPr lang="en-US" dirty="0">
                <a:solidFill>
                  <a:schemeClr val="bg1"/>
                </a:solidFill>
                <a:ea typeface="ＭＳ Ｐゴシック" pitchFamily="34" charset="-128"/>
              </a:rPr>
              <a:t>Here when you need us</a:t>
            </a:r>
            <a:br>
              <a:rPr lang="en-US" dirty="0">
                <a:solidFill>
                  <a:schemeClr val="bg1"/>
                </a:solidFill>
                <a:ea typeface="ＭＳ Ｐゴシック" pitchFamily="34" charset="-128"/>
              </a:rPr>
            </a:br>
            <a:br>
              <a:rPr lang="en-US" dirty="0">
                <a:solidFill>
                  <a:schemeClr val="bg1"/>
                </a:solidFill>
                <a:ea typeface="ＭＳ Ｐゴシック" pitchFamily="34" charset="-128"/>
              </a:rPr>
            </a:br>
            <a:r>
              <a:rPr lang="en-US" sz="2400" dirty="0">
                <a:solidFill>
                  <a:schemeClr val="bg1"/>
                </a:solidFill>
                <a:ea typeface="ＭＳ Ｐゴシック" pitchFamily="34" charset="-128"/>
              </a:rPr>
              <a:t>National Sales Desk:			1-800-321-6064</a:t>
            </a:r>
            <a:br>
              <a:rPr lang="en-US" sz="2400" dirty="0">
                <a:solidFill>
                  <a:schemeClr val="bg1"/>
                </a:solidFill>
                <a:ea typeface="ＭＳ Ｐゴシック" pitchFamily="34" charset="-128"/>
              </a:rPr>
            </a:br>
            <a:r>
              <a:rPr lang="en-US" sz="2400" dirty="0">
                <a:solidFill>
                  <a:schemeClr val="bg1"/>
                </a:solidFill>
                <a:ea typeface="ＭＳ Ｐゴシック" pitchFamily="34" charset="-128"/>
              </a:rPr>
              <a:t>Nationwide Financial Network</a:t>
            </a:r>
            <a:r>
              <a:rPr lang="en-US" sz="2400" baseline="60000" dirty="0">
                <a:solidFill>
                  <a:srgbClr val="FFFFFF"/>
                </a:solidFill>
                <a:cs typeface="Arial" charset="0"/>
              </a:rPr>
              <a:t>®</a:t>
            </a:r>
            <a:r>
              <a:rPr lang="en-US" sz="2400" dirty="0">
                <a:solidFill>
                  <a:schemeClr val="bg1"/>
                </a:solidFill>
                <a:ea typeface="ＭＳ Ｐゴシック" pitchFamily="34" charset="-128"/>
                <a:cs typeface="Arial" charset="0"/>
              </a:rPr>
              <a:t>:		1-877-223-0795</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Brokerage General Agents (</a:t>
            </a:r>
            <a:r>
              <a:rPr lang="en-US" sz="2400" dirty="0" err="1">
                <a:solidFill>
                  <a:schemeClr val="bg1"/>
                </a:solidFill>
                <a:ea typeface="ＭＳ Ｐゴシック" pitchFamily="34" charset="-128"/>
                <a:cs typeface="Arial" charset="0"/>
              </a:rPr>
              <a:t>BGAs</a:t>
            </a:r>
            <a:r>
              <a:rPr lang="en-US" sz="2400" dirty="0">
                <a:solidFill>
                  <a:schemeClr val="bg1"/>
                </a:solidFill>
                <a:ea typeface="ＭＳ Ｐゴシック" pitchFamily="34" charset="-128"/>
                <a:cs typeface="Arial" charset="0"/>
              </a:rPr>
              <a:t>):	1-888-767-7373</a:t>
            </a:r>
            <a:br>
              <a:rPr lang="en-US" sz="2400" dirty="0">
                <a:solidFill>
                  <a:schemeClr val="bg1"/>
                </a:solidFill>
                <a:ea typeface="ＭＳ Ｐゴシック" pitchFamily="34" charset="-128"/>
                <a:cs typeface="Arial" charset="0"/>
              </a:rPr>
            </a:b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Option 9, </a:t>
            </a:r>
            <a:r>
              <a:rPr lang="en-US" sz="2400" dirty="0" err="1">
                <a:solidFill>
                  <a:schemeClr val="bg1"/>
                </a:solidFill>
                <a:ea typeface="ＭＳ Ｐゴシック" pitchFamily="34" charset="-128"/>
                <a:cs typeface="Arial" charset="0"/>
              </a:rPr>
              <a:t>extension:677</a:t>
            </a:r>
            <a:r>
              <a:rPr lang="en-US" sz="2400" dirty="0">
                <a:solidFill>
                  <a:schemeClr val="bg1"/>
                </a:solidFill>
                <a:ea typeface="ＭＳ Ｐゴシック" pitchFamily="34" charset="-128"/>
                <a:cs typeface="Arial" charset="0"/>
              </a:rPr>
              <a:t>-6500</a:t>
            </a:r>
            <a:endParaRPr lang="en-US" sz="2400" dirty="0">
              <a:solidFill>
                <a:schemeClr val="bg1"/>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Footer Placeholder 3"/>
          <p:cNvSpPr txBox="1">
            <a:spLocks/>
          </p:cNvSpPr>
          <p:nvPr/>
        </p:nvSpPr>
        <p:spPr>
          <a:xfrm>
            <a:off x="457200" y="6400800"/>
            <a:ext cx="2057400" cy="380999"/>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a:solidFill>
                  <a:schemeClr val="bg1"/>
                </a:solidFill>
              </a:rPr>
              <a:t>NFM-2121AO.13 (07/19)</a:t>
            </a:r>
            <a:endParaRPr lang="en-US" sz="1000" dirty="0">
              <a:solidFill>
                <a:schemeClr val="bg1"/>
              </a:solidFill>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6" name="Content Placeholder 10"/>
          <p:cNvSpPr>
            <a:spLocks noGrp="1"/>
          </p:cNvSpPr>
          <p:nvPr>
            <p:ph idx="1"/>
          </p:nvPr>
        </p:nvSpPr>
        <p:spPr bwMode="auto">
          <a:xfrm>
            <a:off x="304800" y="533400"/>
            <a:ext cx="8229600" cy="4114800"/>
          </a:xfrm>
          <a:noFill/>
          <a:ln>
            <a:miter lim="800000"/>
            <a:headEnd/>
            <a:tailEnd/>
          </a:ln>
        </p:spPr>
        <p:txBody>
          <a:bodyPr wrap="square" lIns="91440" tIns="45720" rIns="91440" bIns="45720" numCol="1" anchor="t" anchorCtr="0" compatLnSpc="1">
            <a:prstTxWarp prst="textNoShape">
              <a:avLst/>
            </a:prstTxWarp>
          </a:bodyPr>
          <a:lstStyle/>
          <a:p>
            <a:pPr marL="0" indent="0">
              <a:spcBef>
                <a:spcPts val="0"/>
              </a:spcBef>
            </a:pPr>
            <a:r>
              <a:rPr lang="en-US" sz="1400" b="1" dirty="0">
                <a:latin typeface="Arial" panose="020B0604020202020204" pitchFamily="34" charset="0"/>
                <a:cs typeface="Arial" panose="020B0604020202020204" pitchFamily="34" charset="0"/>
              </a:rPr>
              <a:t>Investing involves risk, including the possible loss of principal.</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As your personal situations change (i.e., marriage, birth of a child or job promotion), so will your life insurance needs. Care should be taken to ensure this product is suitable for your long-term life insurance needs. You should weigh any associated costs before making a purchase.  Life insurance has fees and charges associated with it that include costs of insurance that vary with such characteristics of the insured as gender, health and age, and has additional charges for riders that customize a policy to fit your individual needs.</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Keep in mind that as an acceleration of the death benefit, the LTC rider payout will reduce both the death benefit and cash values.  Care should be taken to make sure that your clients' life insurance needs continue to be met even if the rider pays out in full.  There is no guarantee that the rider will cover the entire cost for all of the insured's long-term care as these vary with the needs of each insured.</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This information assumes that the life insurance is not a modified endowment contract, or </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as long as the contract meets the non-</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definitions of IRC Section </a:t>
            </a:r>
            <a:r>
              <a:rPr lang="en-US" sz="1400" b="1" dirty="0" err="1">
                <a:latin typeface="Arial" panose="020B0604020202020204" pitchFamily="34" charset="0"/>
                <a:cs typeface="Arial" panose="020B0604020202020204" pitchFamily="34" charset="0"/>
              </a:rPr>
              <a:t>7702A</a:t>
            </a:r>
            <a:r>
              <a:rPr lang="en-US" sz="1400" b="1" dirty="0">
                <a:latin typeface="Arial" panose="020B0604020202020204" pitchFamily="34" charset="0"/>
                <a:cs typeface="Arial" panose="020B0604020202020204" pitchFamily="34" charset="0"/>
              </a:rPr>
              <a:t>, most distributions are taxed on a first-in/first-out basis; surrender charges may apply to partial surrenders; loans and partial surrenders from a </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will generally be taxable and, if taken prior to age 59½, may be subject to a 10% tax penalty; loans and partial surrenders will reduce the cash value and the death benefits payable to your beneficiaries, and withdrawals above the available free amount will incur surrender charges; if your contract were to lapse with a loan outstanding, the loan amount in excess of basis will be treated as a distribution and all or a portion will be subject to income tax.</a:t>
            </a:r>
          </a:p>
          <a:p>
            <a:pPr marL="0" indent="0">
              <a:spcBef>
                <a:spcPts val="0"/>
              </a:spcBef>
            </a:pPr>
            <a:endParaRPr lang="en-US" sz="1400" b="1" dirty="0">
              <a:latin typeface="Arial" panose="020B0604020202020204" pitchFamily="34" charset="0"/>
              <a:cs typeface="Arial" panose="020B0604020202020204" pitchFamily="34" charset="0"/>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Footer Placeholder 3"/>
          <p:cNvSpPr txBox="1">
            <a:spLocks/>
          </p:cNvSpPr>
          <p:nvPr/>
        </p:nvSpPr>
        <p:spPr>
          <a:xfrm>
            <a:off x="457200" y="6400801"/>
            <a:ext cx="1676400" cy="304799"/>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a:t>NFM-2121AO.13 (07/19)</a:t>
            </a:r>
            <a:endParaRPr lang="en-US" sz="1000" dirty="0">
              <a:cs typeface="Arial" charset="0"/>
            </a:endParaRPr>
          </a:p>
        </p:txBody>
      </p:sp>
    </p:spTree>
    <p:extLst>
      <p:ext uri="{BB962C8B-B14F-4D97-AF65-F5344CB8AC3E}">
        <p14:creationId xmlns:p14="http://schemas.microsoft.com/office/powerpoint/2010/main" val="171729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pc="-130" dirty="0">
                <a:ea typeface="+mj-ea"/>
                <a:cs typeface="+mj-cs"/>
              </a:rPr>
              <a:t>Agenda</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6" name="Rectangle 3"/>
          <p:cNvSpPr>
            <a:spLocks noGrp="1" noChangeArrowheads="1"/>
          </p:cNvSpPr>
          <p:nvPr>
            <p:ph idx="1"/>
          </p:nvPr>
        </p:nvSpPr>
        <p:spPr bwMode="auto">
          <a:xfrm>
            <a:off x="502356" y="2242696"/>
            <a:ext cx="8458200" cy="3276600"/>
          </a:xfrm>
          <a:noFill/>
          <a:ln>
            <a:miter lim="800000"/>
            <a:headEnd/>
            <a:tailEnd/>
          </a:ln>
        </p:spPr>
        <p:txBody>
          <a:bodyPr wrap="square" lIns="91440" tIns="45720" rIns="91440" bIns="45720" numCol="1" anchor="t" anchorCtr="0" compatLnSpc="1">
            <a:prstTxWarp prst="textNoShape">
              <a:avLst/>
            </a:prstTxWarp>
          </a:bodyPr>
          <a:lstStyle/>
          <a:p>
            <a:pPr marL="457200" indent="-457200">
              <a:lnSpc>
                <a:spcPct val="80000"/>
              </a:lnSpc>
              <a:spcAft>
                <a:spcPts val="1800"/>
              </a:spcAft>
              <a:buFont typeface="Arial" panose="020B0604020202020204" pitchFamily="34" charset="0"/>
              <a:buChar char="•"/>
            </a:pPr>
            <a:r>
              <a:rPr lang="en-US" sz="2800" dirty="0">
                <a:solidFill>
                  <a:srgbClr val="092744"/>
                </a:solidFill>
                <a:ea typeface="ＭＳ Ｐゴシック" pitchFamily="34" charset="-128"/>
                <a:cs typeface="Arial" pitchFamily="34" charset="0"/>
              </a:rPr>
              <a:t>Why Long-term Care </a:t>
            </a:r>
            <a:r>
              <a:rPr lang="en-US" sz="2800" b="1" dirty="0">
                <a:solidFill>
                  <a:srgbClr val="C00000"/>
                </a:solidFill>
                <a:ea typeface="ＭＳ Ｐゴシック" pitchFamily="34" charset="-128"/>
                <a:cs typeface="Arial" pitchFamily="34" charset="0"/>
              </a:rPr>
              <a:t>planning is important</a:t>
            </a:r>
          </a:p>
          <a:p>
            <a:pPr marL="457200" indent="-457200">
              <a:lnSpc>
                <a:spcPct val="80000"/>
              </a:lnSpc>
              <a:spcAft>
                <a:spcPts val="1800"/>
              </a:spcAft>
              <a:buFont typeface="Arial" panose="020B0604020202020204" pitchFamily="34" charset="0"/>
              <a:buChar char="•"/>
            </a:pPr>
            <a:r>
              <a:rPr lang="en-US" sz="2800" dirty="0">
                <a:solidFill>
                  <a:srgbClr val="092744"/>
                </a:solidFill>
                <a:ea typeface="ＭＳ Ｐゴシック" pitchFamily="34" charset="-128"/>
                <a:cs typeface="Arial" pitchFamily="34" charset="0"/>
              </a:rPr>
              <a:t>What you </a:t>
            </a:r>
            <a:r>
              <a:rPr lang="en-US" sz="2800" b="1" dirty="0">
                <a:solidFill>
                  <a:srgbClr val="00B050"/>
                </a:solidFill>
                <a:ea typeface="ＭＳ Ｐゴシック" pitchFamily="34" charset="-128"/>
                <a:cs typeface="Arial" pitchFamily="34" charset="0"/>
              </a:rPr>
              <a:t>need to know </a:t>
            </a:r>
            <a:r>
              <a:rPr lang="en-US" sz="2800" dirty="0">
                <a:solidFill>
                  <a:srgbClr val="092744"/>
                </a:solidFill>
                <a:ea typeface="ＭＳ Ｐゴシック" pitchFamily="34" charset="-128"/>
                <a:cs typeface="Arial" pitchFamily="34" charset="0"/>
              </a:rPr>
              <a:t>about long-term care</a:t>
            </a:r>
          </a:p>
          <a:p>
            <a:pPr marL="457200" indent="-457200">
              <a:lnSpc>
                <a:spcPct val="80000"/>
              </a:lnSpc>
              <a:spcAft>
                <a:spcPts val="1800"/>
              </a:spcAft>
              <a:buFont typeface="Arial" panose="020B0604020202020204" pitchFamily="34" charset="0"/>
              <a:buChar char="•"/>
            </a:pPr>
            <a:r>
              <a:rPr lang="en-US" sz="2800" dirty="0">
                <a:solidFill>
                  <a:srgbClr val="092744"/>
                </a:solidFill>
                <a:ea typeface="ＭＳ Ｐゴシック" pitchFamily="34" charset="-128"/>
                <a:cs typeface="Arial" pitchFamily="34" charset="0"/>
              </a:rPr>
              <a:t>How to </a:t>
            </a:r>
            <a:r>
              <a:rPr lang="en-US" sz="2800" b="1" dirty="0">
                <a:solidFill>
                  <a:srgbClr val="7030A0"/>
                </a:solidFill>
                <a:ea typeface="ＭＳ Ｐゴシック" pitchFamily="34" charset="-128"/>
                <a:cs typeface="Arial" pitchFamily="34" charset="0"/>
              </a:rPr>
              <a:t>start to plan </a:t>
            </a:r>
            <a:r>
              <a:rPr lang="en-US" sz="2800" dirty="0">
                <a:solidFill>
                  <a:srgbClr val="092744"/>
                </a:solidFill>
                <a:ea typeface="ＭＳ Ｐゴシック" pitchFamily="34" charset="-128"/>
                <a:cs typeface="Arial" pitchFamily="34" charset="0"/>
              </a:rPr>
              <a:t>for your LTC needs</a:t>
            </a:r>
          </a:p>
          <a:p>
            <a:pPr eaLnBrk="1" hangingPunct="1">
              <a:buFontTx/>
              <a:buNone/>
            </a:pPr>
            <a:endParaRPr lang="en-US" dirty="0">
              <a:solidFill>
                <a:srgbClr val="666633"/>
              </a:solidFill>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7391400" cy="715962"/>
          </a:xfrm>
        </p:spPr>
        <p:txBody>
          <a:bodyPr/>
          <a:lstStyle/>
          <a:p>
            <a:r>
              <a:rPr lang="en-US" dirty="0"/>
              <a:t> ……….What is long-term care?</a:t>
            </a:r>
          </a:p>
        </p:txBody>
      </p:sp>
      <p:sp>
        <p:nvSpPr>
          <p:cNvPr id="3" name="Content Placeholder 2"/>
          <p:cNvSpPr>
            <a:spLocks noGrp="1"/>
          </p:cNvSpPr>
          <p:nvPr>
            <p:ph idx="1"/>
          </p:nvPr>
        </p:nvSpPr>
        <p:spPr>
          <a:xfrm>
            <a:off x="304800" y="1295400"/>
            <a:ext cx="8305800" cy="4068763"/>
          </a:xfrm>
        </p:spPr>
        <p:txBody>
          <a:bodyPr/>
          <a:lstStyle/>
          <a:p>
            <a:r>
              <a:rPr lang="en-US" dirty="0"/>
              <a:t>	</a:t>
            </a:r>
            <a:r>
              <a:rPr lang="en-US" sz="2400" dirty="0"/>
              <a:t>	</a:t>
            </a:r>
            <a:r>
              <a:rPr lang="en-US" sz="2800" i="1" dirty="0">
                <a:solidFill>
                  <a:schemeClr val="accent5">
                    <a:lumMod val="25000"/>
                  </a:schemeClr>
                </a:solidFill>
                <a:latin typeface="David" panose="020E0502060401010101" pitchFamily="34" charset="-79"/>
                <a:cs typeface="David" panose="020E0502060401010101" pitchFamily="34" charset="-79"/>
              </a:rPr>
              <a:t>It’s a variety of </a:t>
            </a:r>
            <a:r>
              <a:rPr lang="en-US" sz="2800" b="1" i="1" dirty="0">
                <a:solidFill>
                  <a:schemeClr val="accent5">
                    <a:lumMod val="25000"/>
                  </a:schemeClr>
                </a:solidFill>
                <a:latin typeface="David" panose="020E0502060401010101" pitchFamily="34" charset="-79"/>
                <a:cs typeface="David" panose="020E0502060401010101" pitchFamily="34" charset="-79"/>
              </a:rPr>
              <a:t>supports</a:t>
            </a:r>
            <a:r>
              <a:rPr lang="en-US" sz="2800" i="1" dirty="0">
                <a:solidFill>
                  <a:schemeClr val="accent5">
                    <a:lumMod val="25000"/>
                  </a:schemeClr>
                </a:solidFill>
                <a:latin typeface="David" panose="020E0502060401010101" pitchFamily="34" charset="-79"/>
                <a:cs typeface="David" panose="020E0502060401010101" pitchFamily="34" charset="-79"/>
              </a:rPr>
              <a:t> and </a:t>
            </a:r>
            <a:r>
              <a:rPr lang="en-US" sz="2800" b="1" i="1" dirty="0">
                <a:solidFill>
                  <a:schemeClr val="accent5">
                    <a:lumMod val="25000"/>
                  </a:schemeClr>
                </a:solidFill>
                <a:latin typeface="David" panose="020E0502060401010101" pitchFamily="34" charset="-79"/>
                <a:cs typeface="David" panose="020E0502060401010101" pitchFamily="34" charset="-79"/>
              </a:rPr>
              <a:t>services </a:t>
            </a:r>
            <a:r>
              <a:rPr lang="en-US" sz="2800" i="1" dirty="0">
                <a:solidFill>
                  <a:schemeClr val="accent5">
                    <a:lumMod val="25000"/>
                  </a:schemeClr>
                </a:solidFill>
                <a:latin typeface="David" panose="020E0502060401010101" pitchFamily="34" charset="-79"/>
                <a:cs typeface="David" panose="020E0502060401010101" pitchFamily="34" charset="-79"/>
              </a:rPr>
              <a:t>designed to help people live as independently and safely as possible when they can no longer do so on their own.</a:t>
            </a:r>
          </a:p>
        </p:txBody>
      </p:sp>
      <p:cxnSp>
        <p:nvCxnSpPr>
          <p:cNvPr id="5" name="Straight Connector 4"/>
          <p:cNvCxnSpPr/>
          <p:nvPr/>
        </p:nvCxnSpPr>
        <p:spPr>
          <a:xfrm>
            <a:off x="609600" y="974725"/>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3094459309"/>
              </p:ext>
            </p:extLst>
          </p:nvPr>
        </p:nvGraphicFramePr>
        <p:xfrm>
          <a:off x="1352550" y="2204911"/>
          <a:ext cx="5905500" cy="318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4" name="TextBox 3">
            <a:extLst>
              <a:ext uri="{FF2B5EF4-FFF2-40B4-BE49-F238E27FC236}">
                <a16:creationId xmlns:a16="http://schemas.microsoft.com/office/drawing/2014/main" id="{82F84ABA-044A-4C59-A28E-B99B0B876B09}"/>
              </a:ext>
            </a:extLst>
          </p:cNvPr>
          <p:cNvSpPr txBox="1"/>
          <p:nvPr/>
        </p:nvSpPr>
        <p:spPr>
          <a:xfrm>
            <a:off x="619125" y="4974411"/>
            <a:ext cx="7646670" cy="954107"/>
          </a:xfrm>
          <a:prstGeom prst="rect">
            <a:avLst/>
          </a:prstGeom>
          <a:noFill/>
        </p:spPr>
        <p:txBody>
          <a:bodyPr wrap="square" rtlCol="0">
            <a:spAutoFit/>
          </a:bodyPr>
          <a:lstStyle/>
          <a:p>
            <a:pPr algn="ctr"/>
            <a:r>
              <a:rPr lang="en-US" sz="2800" i="1" dirty="0">
                <a:latin typeface="David" panose="020E0502060401010101" pitchFamily="34" charset="-79"/>
                <a:cs typeface="David" panose="020E0502060401010101" pitchFamily="34" charset="-79"/>
              </a:rPr>
              <a:t>It also represents the additional stream of income that will be needed to pay for needed services.</a:t>
            </a:r>
          </a:p>
        </p:txBody>
      </p:sp>
    </p:spTree>
    <p:extLst>
      <p:ext uri="{BB962C8B-B14F-4D97-AF65-F5344CB8AC3E}">
        <p14:creationId xmlns:p14="http://schemas.microsoft.com/office/powerpoint/2010/main" val="29107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4" name="Rectangle 2"/>
          <p:cNvSpPr>
            <a:spLocks noGrp="1" noChangeArrowheads="1"/>
          </p:cNvSpPr>
          <p:nvPr>
            <p:ph type="title"/>
          </p:nvPr>
        </p:nvSpPr>
        <p:spPr bwMode="auto">
          <a:xfrm>
            <a:off x="99060" y="444536"/>
            <a:ext cx="8686800" cy="914400"/>
          </a:xfrm>
          <a:ln>
            <a:miter lim="800000"/>
            <a:headEnd/>
            <a:tailEnd/>
          </a:ln>
        </p:spPr>
        <p:txBody>
          <a:bodyPr wrap="square" lIns="91440" tIns="45720" rIns="91440" bIns="45720" numCol="1" anchor="t" anchorCtr="0" compatLnSpc="1">
            <a:prstTxWarp prst="textNoShape">
              <a:avLst/>
            </a:prstTxWarp>
          </a:bodyPr>
          <a:lstStyle/>
          <a:p>
            <a:pPr>
              <a:defRPr/>
            </a:pPr>
            <a:r>
              <a:rPr lang="en-US" sz="3000" dirty="0">
                <a:solidFill>
                  <a:schemeClr val="tx1"/>
                </a:solidFill>
              </a:rPr>
              <a:t>What do the </a:t>
            </a:r>
            <a:r>
              <a:rPr lang="en-US" sz="3000" u="sng" dirty="0">
                <a:solidFill>
                  <a:schemeClr val="tx1"/>
                </a:solidFill>
              </a:rPr>
              <a:t>words</a:t>
            </a:r>
            <a:r>
              <a:rPr lang="en-US" sz="3000" dirty="0">
                <a:solidFill>
                  <a:schemeClr val="tx1"/>
                </a:solidFill>
              </a:rPr>
              <a:t> “long-term care” mean to you?</a:t>
            </a:r>
          </a:p>
        </p:txBody>
      </p:sp>
      <p:sp>
        <p:nvSpPr>
          <p:cNvPr id="25" name="Cloud Callout 24"/>
          <p:cNvSpPr/>
          <p:nvPr/>
        </p:nvSpPr>
        <p:spPr>
          <a:xfrm>
            <a:off x="1219200" y="1508760"/>
            <a:ext cx="2362200" cy="1905000"/>
          </a:xfrm>
          <a:prstGeom prst="cloud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a:solidFill>
                  <a:schemeClr val="tx1"/>
                </a:solidFill>
              </a:rPr>
              <a:t>?</a:t>
            </a:r>
          </a:p>
        </p:txBody>
      </p:sp>
      <p:cxnSp>
        <p:nvCxnSpPr>
          <p:cNvPr id="24" name="Straight Connector 23"/>
          <p:cNvCxnSpPr/>
          <p:nvPr/>
        </p:nvCxnSpPr>
        <p:spPr>
          <a:xfrm>
            <a:off x="548640" y="1219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C331611-B0DB-4CAF-A432-F5D179E07E58}"/>
              </a:ext>
            </a:extLst>
          </p:cNvPr>
          <p:cNvSpPr txBox="1"/>
          <p:nvPr/>
        </p:nvSpPr>
        <p:spPr>
          <a:xfrm>
            <a:off x="4274441" y="2461260"/>
            <a:ext cx="3650358" cy="584775"/>
          </a:xfrm>
          <a:prstGeom prst="rect">
            <a:avLst/>
          </a:prstGeom>
          <a:noFill/>
        </p:spPr>
        <p:txBody>
          <a:bodyPr wrap="none" rtlCol="0">
            <a:spAutoFit/>
          </a:bodyPr>
          <a:lstStyle/>
          <a:p>
            <a:r>
              <a:rPr lang="en-US" sz="3200" dirty="0"/>
              <a:t>NURSING HOME?</a:t>
            </a:r>
          </a:p>
        </p:txBody>
      </p:sp>
      <p:sp>
        <p:nvSpPr>
          <p:cNvPr id="3" name="TextBox 2">
            <a:extLst>
              <a:ext uri="{FF2B5EF4-FFF2-40B4-BE49-F238E27FC236}">
                <a16:creationId xmlns:a16="http://schemas.microsoft.com/office/drawing/2014/main" id="{33750620-32CD-4266-8678-EDBC461350D9}"/>
              </a:ext>
            </a:extLst>
          </p:cNvPr>
          <p:cNvSpPr txBox="1"/>
          <p:nvPr/>
        </p:nvSpPr>
        <p:spPr>
          <a:xfrm>
            <a:off x="1569342" y="4453847"/>
            <a:ext cx="5410199" cy="1261884"/>
          </a:xfrm>
          <a:prstGeom prst="rect">
            <a:avLst/>
          </a:prstGeom>
          <a:noFill/>
        </p:spPr>
        <p:txBody>
          <a:bodyPr wrap="square" rtlCol="0">
            <a:spAutoFit/>
          </a:bodyPr>
          <a:lstStyle/>
          <a:p>
            <a:pPr algn="ctr"/>
            <a:r>
              <a:rPr lang="en-US" sz="2400" dirty="0"/>
              <a:t>Long-term care is not a place, it is an </a:t>
            </a:r>
            <a:r>
              <a:rPr lang="en-US" sz="2800" dirty="0"/>
              <a:t>EVENT </a:t>
            </a:r>
          </a:p>
          <a:p>
            <a:pPr algn="ctr"/>
            <a:r>
              <a:rPr lang="en-US" sz="2400" dirty="0"/>
              <a:t>that deserves planning</a:t>
            </a:r>
          </a:p>
        </p:txBody>
      </p:sp>
    </p:spTree>
    <p:extLst>
      <p:ext uri="{BB962C8B-B14F-4D97-AF65-F5344CB8AC3E}">
        <p14:creationId xmlns:p14="http://schemas.microsoft.com/office/powerpoint/2010/main" val="195142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4" name="Rectangle 2"/>
          <p:cNvSpPr>
            <a:spLocks noGrp="1" noChangeArrowheads="1"/>
          </p:cNvSpPr>
          <p:nvPr>
            <p:ph type="title"/>
          </p:nvPr>
        </p:nvSpPr>
        <p:spPr bwMode="auto">
          <a:xfrm>
            <a:off x="137769" y="228600"/>
            <a:ext cx="8625231" cy="6858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000" dirty="0">
                <a:solidFill>
                  <a:schemeClr val="tx1"/>
                </a:solidFill>
                <a:ea typeface="ＭＳ Ｐゴシック" pitchFamily="34" charset="-128"/>
              </a:rPr>
              <a:t> A LTC event will more likely be “care at home”</a:t>
            </a:r>
          </a:p>
        </p:txBody>
      </p:sp>
      <p:cxnSp>
        <p:nvCxnSpPr>
          <p:cNvPr id="16" name="Straight Connector 15"/>
          <p:cNvCxnSpPr/>
          <p:nvPr/>
        </p:nvCxnSpPr>
        <p:spPr>
          <a:xfrm>
            <a:off x="505584"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Rectangle 7"/>
          <p:cNvSpPr>
            <a:spLocks noChangeArrowheads="1"/>
          </p:cNvSpPr>
          <p:nvPr/>
        </p:nvSpPr>
        <p:spPr bwMode="auto">
          <a:xfrm>
            <a:off x="1115021" y="1145663"/>
            <a:ext cx="6248400" cy="461665"/>
          </a:xfrm>
          <a:prstGeom prst="rect">
            <a:avLst/>
          </a:prstGeom>
          <a:noFill/>
          <a:ln w="9525">
            <a:noFill/>
            <a:miter lim="800000"/>
            <a:headEnd/>
            <a:tailEnd/>
          </a:ln>
        </p:spPr>
        <p:txBody>
          <a:bodyPr wrap="square">
            <a:spAutoFit/>
          </a:bodyPr>
          <a:lstStyle/>
          <a:p>
            <a:pPr algn="ctr"/>
            <a:r>
              <a:rPr lang="en-US" sz="2400" b="1" dirty="0"/>
              <a:t>Home Health Care is the story </a:t>
            </a:r>
            <a:r>
              <a:rPr lang="en-US" sz="2400" b="1" baseline="30000" dirty="0"/>
              <a:t>1</a:t>
            </a:r>
          </a:p>
        </p:txBody>
      </p:sp>
      <p:grpSp>
        <p:nvGrpSpPr>
          <p:cNvPr id="15" name="Group 14"/>
          <p:cNvGrpSpPr/>
          <p:nvPr/>
        </p:nvGrpSpPr>
        <p:grpSpPr>
          <a:xfrm>
            <a:off x="418544" y="3865603"/>
            <a:ext cx="8115856" cy="2839996"/>
            <a:chOff x="573843" y="3389222"/>
            <a:chExt cx="8003167" cy="2861941"/>
          </a:xfrm>
        </p:grpSpPr>
        <p:grpSp>
          <p:nvGrpSpPr>
            <p:cNvPr id="17" name="Group 16"/>
            <p:cNvGrpSpPr/>
            <p:nvPr/>
          </p:nvGrpSpPr>
          <p:grpSpPr>
            <a:xfrm>
              <a:off x="573843" y="3389222"/>
              <a:ext cx="8003167" cy="2831545"/>
              <a:chOff x="573843" y="3389223"/>
              <a:chExt cx="8003167" cy="2831546"/>
            </a:xfrm>
          </p:grpSpPr>
          <p:sp>
            <p:nvSpPr>
              <p:cNvPr id="26" name="TextBox 12"/>
              <p:cNvSpPr txBox="1">
                <a:spLocks noChangeArrowheads="1"/>
              </p:cNvSpPr>
              <p:nvPr/>
            </p:nvSpPr>
            <p:spPr bwMode="auto">
              <a:xfrm>
                <a:off x="573843" y="3389223"/>
                <a:ext cx="5481116" cy="2831546"/>
              </a:xfrm>
              <a:prstGeom prst="rect">
                <a:avLst/>
              </a:prstGeom>
              <a:noFill/>
              <a:ln w="9525">
                <a:noFill/>
                <a:miter lim="800000"/>
                <a:headEnd/>
                <a:tailEnd/>
              </a:ln>
            </p:spPr>
            <p:txBody>
              <a:bodyPr wrap="none">
                <a:spAutoFit/>
              </a:bodyPr>
              <a:lstStyle/>
              <a:p>
                <a:endParaRPr lang="en-US" sz="2000" dirty="0"/>
              </a:p>
              <a:p>
                <a:pPr>
                  <a:buFont typeface="Arial" pitchFamily="34" charset="0"/>
                  <a:buChar char="•"/>
                </a:pPr>
                <a:r>
                  <a:rPr lang="en-US" sz="2000" dirty="0"/>
                  <a:t> Claims are changing</a:t>
                </a:r>
                <a:r>
                  <a:rPr lang="en-US" sz="2000" baseline="30000" dirty="0"/>
                  <a:t>1</a:t>
                </a:r>
                <a:endParaRPr lang="en-US" sz="2000" dirty="0"/>
              </a:p>
              <a:p>
                <a:pPr lvl="1">
                  <a:buFont typeface="Arial" pitchFamily="34" charset="0"/>
                  <a:buChar char="̶"/>
                </a:pPr>
                <a:r>
                  <a:rPr lang="en-US" dirty="0"/>
                  <a:t>   A claim lasting at least 1 year will average 3.9</a:t>
                </a:r>
              </a:p>
              <a:p>
                <a:pPr lvl="1">
                  <a:buFont typeface="Arial" pitchFamily="34" charset="0"/>
                  <a:buChar char="̶"/>
                </a:pPr>
                <a:r>
                  <a:rPr lang="en-US" dirty="0"/>
                  <a:t>  25% of claims will be for temporary conditions</a:t>
                </a:r>
              </a:p>
              <a:p>
                <a:pPr marL="1200150" lvl="2" indent="-285750">
                  <a:buFont typeface="Arial" panose="020B0604020202020204" pitchFamily="34" charset="0"/>
                  <a:buChar char="•"/>
                </a:pPr>
                <a:r>
                  <a:rPr lang="en-US" dirty="0"/>
                  <a:t>Recoverable strokes</a:t>
                </a:r>
              </a:p>
              <a:p>
                <a:pPr marL="1200150" lvl="2" indent="-285750">
                  <a:buFont typeface="Arial" panose="020B0604020202020204" pitchFamily="34" charset="0"/>
                  <a:buChar char="•"/>
                </a:pPr>
                <a:r>
                  <a:rPr lang="en-US" dirty="0"/>
                  <a:t>Orthopedic surgery complications</a:t>
                </a:r>
              </a:p>
              <a:p>
                <a:pPr marL="1200150" lvl="2" indent="-285750">
                  <a:buFont typeface="Arial" panose="020B0604020202020204" pitchFamily="34" charset="0"/>
                  <a:buChar char="•"/>
                </a:pPr>
                <a:r>
                  <a:rPr lang="en-US" dirty="0"/>
                  <a:t>Side effects of cancer recovery</a:t>
                </a:r>
              </a:p>
              <a:p>
                <a:pPr lvl="2">
                  <a:buFont typeface="Arial" pitchFamily="34" charset="0"/>
                  <a:buChar char="̶"/>
                </a:pPr>
                <a:endParaRPr lang="en-US" baseline="30000" dirty="0"/>
              </a:p>
              <a:p>
                <a:pPr lvl="1">
                  <a:buFont typeface="Arial" pitchFamily="34" charset="0"/>
                  <a:buChar char="̶"/>
                </a:pPr>
                <a:endParaRPr lang="en-US" dirty="0"/>
              </a:p>
              <a:p>
                <a:endParaRPr lang="en-US" dirty="0"/>
              </a:p>
            </p:txBody>
          </p:sp>
          <p:sp>
            <p:nvSpPr>
              <p:cNvPr id="27" name="Oval 26"/>
              <p:cNvSpPr/>
              <p:nvPr/>
            </p:nvSpPr>
            <p:spPr>
              <a:xfrm>
                <a:off x="6413373" y="3466283"/>
                <a:ext cx="2163637" cy="2159701"/>
              </a:xfrm>
              <a:prstGeom prst="ellipse">
                <a:avLst/>
              </a:prstGeom>
              <a:solidFill>
                <a:srgbClr val="DCBA84"/>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200" b="1" dirty="0">
                    <a:solidFill>
                      <a:schemeClr val="tx2"/>
                    </a:solidFill>
                    <a:cs typeface="Arial"/>
                  </a:rPr>
                  <a:t>38</a:t>
                </a:r>
                <a:r>
                  <a:rPr lang="en-US" sz="2400" b="1" dirty="0">
                    <a:solidFill>
                      <a:schemeClr val="tx2"/>
                    </a:solidFill>
                    <a:cs typeface="Arial"/>
                  </a:rPr>
                  <a:t>%</a:t>
                </a:r>
                <a:r>
                  <a:rPr lang="en-US" sz="3600" b="1" dirty="0">
                    <a:solidFill>
                      <a:schemeClr val="tx2"/>
                    </a:solidFill>
                    <a:cs typeface="Arial"/>
                  </a:rPr>
                  <a:t> </a:t>
                </a:r>
              </a:p>
              <a:p>
                <a:pPr algn="ctr">
                  <a:defRPr/>
                </a:pPr>
                <a:r>
                  <a:rPr lang="en-US" sz="1400" b="1" dirty="0">
                    <a:solidFill>
                      <a:schemeClr val="tx2"/>
                    </a:solidFill>
                    <a:cs typeface="Arial"/>
                  </a:rPr>
                  <a:t>entering a nursing home fully recover or continue care </a:t>
                </a:r>
                <a:br>
                  <a:rPr lang="en-US" sz="1400" b="1" dirty="0">
                    <a:solidFill>
                      <a:schemeClr val="tx2"/>
                    </a:solidFill>
                    <a:cs typeface="Arial"/>
                  </a:rPr>
                </a:br>
                <a:r>
                  <a:rPr lang="en-US" sz="1400" b="1" dirty="0">
                    <a:solidFill>
                      <a:schemeClr val="tx2"/>
                    </a:solidFill>
                    <a:cs typeface="Arial"/>
                  </a:rPr>
                  <a:t>at home</a:t>
                </a:r>
                <a:r>
                  <a:rPr lang="en-US" sz="1400" b="1" baseline="30000" dirty="0">
                    <a:solidFill>
                      <a:schemeClr val="tx2"/>
                    </a:solidFill>
                    <a:cs typeface="Arial"/>
                  </a:rPr>
                  <a:t>2 </a:t>
                </a:r>
              </a:p>
            </p:txBody>
          </p:sp>
        </p:grpSp>
        <p:sp>
          <p:nvSpPr>
            <p:cNvPr id="25" name="Rectangle 24"/>
            <p:cNvSpPr>
              <a:spLocks noChangeArrowheads="1"/>
            </p:cNvSpPr>
            <p:nvPr/>
          </p:nvSpPr>
          <p:spPr bwMode="auto">
            <a:xfrm>
              <a:off x="576009" y="5727943"/>
              <a:ext cx="8001000" cy="523220"/>
            </a:xfrm>
            <a:prstGeom prst="rect">
              <a:avLst/>
            </a:prstGeom>
            <a:noFill/>
            <a:ln w="9525">
              <a:noFill/>
              <a:miter lim="800000"/>
              <a:headEnd/>
              <a:tailEnd/>
            </a:ln>
          </p:spPr>
          <p:txBody>
            <a:bodyPr wrap="square">
              <a:spAutoFit/>
            </a:bodyPr>
            <a:lstStyle/>
            <a:p>
              <a:pPr eaLnBrk="0" hangingPunct="0">
                <a:lnSpc>
                  <a:spcPct val="80000"/>
                </a:lnSpc>
                <a:spcBef>
                  <a:spcPct val="20000"/>
                </a:spcBef>
                <a:buClr>
                  <a:schemeClr val="tx1"/>
                </a:buClr>
              </a:pPr>
              <a:r>
                <a:rPr lang="en-US" sz="1000" i="1" baseline="30000" dirty="0"/>
                <a:t>1</a:t>
              </a:r>
              <a:r>
                <a:rPr lang="en-US" sz="1000" dirty="0"/>
                <a:t>“Share of LTCI Claims Starting with Nursing Care Falls: AALTCI”, </a:t>
              </a:r>
              <a:r>
                <a:rPr lang="en-US" sz="1000" dirty="0" err="1"/>
                <a:t>ThinkAdvisor</a:t>
              </a:r>
              <a:r>
                <a:rPr lang="en-US" sz="1000" dirty="0"/>
                <a:t>, Allison Bell – April 20, 2018</a:t>
              </a:r>
            </a:p>
            <a:p>
              <a:pPr eaLnBrk="0" hangingPunct="0">
                <a:lnSpc>
                  <a:spcPct val="80000"/>
                </a:lnSpc>
                <a:spcBef>
                  <a:spcPct val="20000"/>
                </a:spcBef>
                <a:buClr>
                  <a:schemeClr val="tx1"/>
                </a:buClr>
              </a:pPr>
              <a:r>
                <a:rPr lang="en-US" sz="1000" i="1" baseline="30000" dirty="0"/>
                <a:t>2 </a:t>
              </a:r>
              <a:r>
                <a:rPr lang="en-US" sz="1000" dirty="0"/>
                <a:t>National Care Planning Council (NCPC), August 2016</a:t>
              </a:r>
            </a:p>
            <a:p>
              <a:pPr eaLnBrk="0" hangingPunct="0">
                <a:lnSpc>
                  <a:spcPct val="80000"/>
                </a:lnSpc>
                <a:spcBef>
                  <a:spcPct val="20000"/>
                </a:spcBef>
                <a:buClr>
                  <a:schemeClr val="tx1"/>
                </a:buClr>
              </a:pPr>
              <a:endParaRPr lang="en-US" sz="1000" i="1" dirty="0"/>
            </a:p>
          </p:txBody>
        </p:sp>
      </p:grpSp>
      <p:grpSp>
        <p:nvGrpSpPr>
          <p:cNvPr id="28" name="Group 27"/>
          <p:cNvGrpSpPr/>
          <p:nvPr/>
        </p:nvGrpSpPr>
        <p:grpSpPr>
          <a:xfrm>
            <a:off x="116948" y="1562326"/>
            <a:ext cx="8442995" cy="2343778"/>
            <a:chOff x="137769" y="1422761"/>
            <a:chExt cx="8442995" cy="2343778"/>
          </a:xfrm>
        </p:grpSpPr>
        <p:grpSp>
          <p:nvGrpSpPr>
            <p:cNvPr id="29" name="Group 28"/>
            <p:cNvGrpSpPr/>
            <p:nvPr/>
          </p:nvGrpSpPr>
          <p:grpSpPr>
            <a:xfrm>
              <a:off x="609600" y="1454433"/>
              <a:ext cx="7971164" cy="2312106"/>
              <a:chOff x="609600" y="1454433"/>
              <a:chExt cx="7971164" cy="2312106"/>
            </a:xfrm>
          </p:grpSpPr>
          <p:grpSp>
            <p:nvGrpSpPr>
              <p:cNvPr id="34" name="Group 33"/>
              <p:cNvGrpSpPr/>
              <p:nvPr/>
            </p:nvGrpSpPr>
            <p:grpSpPr>
              <a:xfrm>
                <a:off x="5685164" y="1454433"/>
                <a:ext cx="2895600" cy="1955800"/>
                <a:chOff x="5749332" y="1466119"/>
                <a:chExt cx="2895600" cy="1955800"/>
              </a:xfrm>
            </p:grpSpPr>
            <p:graphicFrame>
              <p:nvGraphicFramePr>
                <p:cNvPr id="38" name="Chart 37"/>
                <p:cNvGraphicFramePr/>
                <p:nvPr/>
              </p:nvGraphicFramePr>
              <p:xfrm>
                <a:off x="5749332" y="1466119"/>
                <a:ext cx="2895600" cy="195580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6744863" y="2111842"/>
                  <a:ext cx="1219200" cy="646331"/>
                </a:xfrm>
                <a:prstGeom prst="rect">
                  <a:avLst/>
                </a:prstGeom>
                <a:noFill/>
              </p:spPr>
              <p:txBody>
                <a:bodyPr wrap="square" rtlCol="0">
                  <a:spAutoFit/>
                </a:bodyPr>
                <a:lstStyle/>
                <a:p>
                  <a:r>
                    <a:rPr lang="en-US" sz="3600" dirty="0"/>
                    <a:t>28%</a:t>
                  </a:r>
                </a:p>
              </p:txBody>
            </p:sp>
          </p:grpSp>
          <p:sp>
            <p:nvSpPr>
              <p:cNvPr id="35" name="TextBox 34"/>
              <p:cNvSpPr txBox="1"/>
              <p:nvPr/>
            </p:nvSpPr>
            <p:spPr>
              <a:xfrm>
                <a:off x="609600" y="3387954"/>
                <a:ext cx="2172390" cy="369332"/>
              </a:xfrm>
              <a:prstGeom prst="rect">
                <a:avLst/>
              </a:prstGeom>
              <a:noFill/>
            </p:spPr>
            <p:txBody>
              <a:bodyPr wrap="none" rtlCol="0">
                <a:spAutoFit/>
              </a:bodyPr>
              <a:lstStyle/>
              <a:p>
                <a:r>
                  <a:rPr lang="en-US" b="1" dirty="0"/>
                  <a:t>Home Health Care</a:t>
                </a:r>
              </a:p>
            </p:txBody>
          </p:sp>
          <p:sp>
            <p:nvSpPr>
              <p:cNvPr id="36" name="TextBox 35"/>
              <p:cNvSpPr txBox="1"/>
              <p:nvPr/>
            </p:nvSpPr>
            <p:spPr>
              <a:xfrm>
                <a:off x="3580685" y="3397207"/>
                <a:ext cx="1890261" cy="369332"/>
              </a:xfrm>
              <a:prstGeom prst="rect">
                <a:avLst/>
              </a:prstGeom>
              <a:noFill/>
            </p:spPr>
            <p:txBody>
              <a:bodyPr wrap="none" rtlCol="0">
                <a:spAutoFit/>
              </a:bodyPr>
              <a:lstStyle/>
              <a:p>
                <a:r>
                  <a:rPr lang="en-US" b="1" dirty="0"/>
                  <a:t>Assisted Living</a:t>
                </a:r>
              </a:p>
            </p:txBody>
          </p:sp>
          <p:sp>
            <p:nvSpPr>
              <p:cNvPr id="37" name="TextBox 36"/>
              <p:cNvSpPr txBox="1"/>
              <p:nvPr/>
            </p:nvSpPr>
            <p:spPr>
              <a:xfrm>
                <a:off x="6409285" y="3397207"/>
                <a:ext cx="1762021" cy="369332"/>
              </a:xfrm>
              <a:prstGeom prst="rect">
                <a:avLst/>
              </a:prstGeom>
              <a:noFill/>
            </p:spPr>
            <p:txBody>
              <a:bodyPr wrap="none" rtlCol="0">
                <a:spAutoFit/>
              </a:bodyPr>
              <a:lstStyle/>
              <a:p>
                <a:r>
                  <a:rPr lang="en-US" b="1" dirty="0"/>
                  <a:t>Nursing Home</a:t>
                </a:r>
              </a:p>
            </p:txBody>
          </p:sp>
        </p:grpSp>
        <p:graphicFrame>
          <p:nvGraphicFramePr>
            <p:cNvPr id="30" name="Chart 29"/>
            <p:cNvGraphicFramePr/>
            <p:nvPr/>
          </p:nvGraphicFramePr>
          <p:xfrm>
            <a:off x="2970096" y="1452628"/>
            <a:ext cx="2895600" cy="195580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3968169" y="2062047"/>
              <a:ext cx="1219200" cy="646331"/>
            </a:xfrm>
            <a:prstGeom prst="rect">
              <a:avLst/>
            </a:prstGeom>
            <a:noFill/>
          </p:spPr>
          <p:txBody>
            <a:bodyPr wrap="square" rtlCol="0">
              <a:spAutoFit/>
            </a:bodyPr>
            <a:lstStyle/>
            <a:p>
              <a:r>
                <a:rPr lang="en-US" sz="3600" dirty="0"/>
                <a:t>20%</a:t>
              </a:r>
            </a:p>
          </p:txBody>
        </p:sp>
        <p:graphicFrame>
          <p:nvGraphicFramePr>
            <p:cNvPr id="32" name="Chart 31"/>
            <p:cNvGraphicFramePr/>
            <p:nvPr/>
          </p:nvGraphicFramePr>
          <p:xfrm>
            <a:off x="137769" y="1422761"/>
            <a:ext cx="2895600" cy="19558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p:cNvSpPr txBox="1"/>
            <p:nvPr/>
          </p:nvSpPr>
          <p:spPr>
            <a:xfrm>
              <a:off x="1135842" y="2032180"/>
              <a:ext cx="1219200" cy="646331"/>
            </a:xfrm>
            <a:prstGeom prst="rect">
              <a:avLst/>
            </a:prstGeom>
            <a:noFill/>
          </p:spPr>
          <p:txBody>
            <a:bodyPr wrap="square" rtlCol="0">
              <a:spAutoFit/>
            </a:bodyPr>
            <a:lstStyle/>
            <a:p>
              <a:r>
                <a:rPr lang="en-US" sz="3600" dirty="0"/>
                <a:t>52%</a:t>
              </a:r>
            </a:p>
          </p:txBody>
        </p:sp>
      </p:grpSp>
    </p:spTree>
    <p:extLst>
      <p:ext uri="{BB962C8B-B14F-4D97-AF65-F5344CB8AC3E}">
        <p14:creationId xmlns:p14="http://schemas.microsoft.com/office/powerpoint/2010/main" val="217013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4" name="Straight Connector 3"/>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304800" y="1219200"/>
            <a:ext cx="8991600" cy="5443855"/>
            <a:chOff x="152400" y="1219200"/>
            <a:chExt cx="8991600" cy="5443855"/>
          </a:xfrm>
        </p:grpSpPr>
        <p:grpSp>
          <p:nvGrpSpPr>
            <p:cNvPr id="7" name="Group 5"/>
            <p:cNvGrpSpPr/>
            <p:nvPr/>
          </p:nvGrpSpPr>
          <p:grpSpPr>
            <a:xfrm>
              <a:off x="152400" y="1219200"/>
              <a:ext cx="8991600" cy="5443855"/>
              <a:chOff x="152400" y="1219200"/>
              <a:chExt cx="8991600" cy="5443855"/>
            </a:xfrm>
          </p:grpSpPr>
          <p:grpSp>
            <p:nvGrpSpPr>
              <p:cNvPr id="9" name="Group 17"/>
              <p:cNvGrpSpPr/>
              <p:nvPr/>
            </p:nvGrpSpPr>
            <p:grpSpPr>
              <a:xfrm>
                <a:off x="1219200" y="1219200"/>
                <a:ext cx="7924800" cy="5443855"/>
                <a:chOff x="533400" y="1016000"/>
                <a:chExt cx="7924800" cy="5443855"/>
              </a:xfrm>
            </p:grpSpPr>
            <p:sp>
              <p:nvSpPr>
                <p:cNvPr id="12" name="TextBox 11"/>
                <p:cNvSpPr txBox="1"/>
                <p:nvPr/>
              </p:nvSpPr>
              <p:spPr>
                <a:xfrm>
                  <a:off x="1981200" y="1016000"/>
                  <a:ext cx="5562600" cy="1354217"/>
                </a:xfrm>
                <a:prstGeom prst="rect">
                  <a:avLst/>
                </a:prstGeom>
                <a:noFill/>
              </p:spPr>
              <p:txBody>
                <a:bodyPr wrap="square" rtlCol="0">
                  <a:spAutoFit/>
                </a:bodyPr>
                <a:lstStyle/>
                <a:p>
                  <a:pPr algn="ctr"/>
                  <a:endParaRPr lang="en-US" sz="2400" b="1" dirty="0">
                    <a:solidFill>
                      <a:srgbClr val="FF0000"/>
                    </a:solidFill>
                  </a:endParaRPr>
                </a:p>
                <a:p>
                  <a:pPr algn="ctr"/>
                  <a:endParaRPr lang="en-US" b="1" dirty="0">
                    <a:solidFill>
                      <a:srgbClr val="084789"/>
                    </a:solidFill>
                  </a:endParaRPr>
                </a:p>
                <a:p>
                  <a:pPr algn="ctr"/>
                  <a:endParaRPr lang="en-US" b="1" dirty="0">
                    <a:solidFill>
                      <a:srgbClr val="084789"/>
                    </a:solidFill>
                  </a:endParaRPr>
                </a:p>
                <a:p>
                  <a:pPr algn="ctr"/>
                  <a:r>
                    <a:rPr lang="en-US" sz="2200" b="1" dirty="0">
                      <a:solidFill>
                        <a:srgbClr val="084789"/>
                      </a:solidFill>
                    </a:rPr>
                    <a:t>IN REALITY……….. Just for one person</a:t>
                  </a:r>
                  <a:endParaRPr lang="en-US" sz="2200" dirty="0"/>
                </a:p>
              </p:txBody>
            </p:sp>
            <p:grpSp>
              <p:nvGrpSpPr>
                <p:cNvPr id="13" name="Group 31"/>
                <p:cNvGrpSpPr/>
                <p:nvPr/>
              </p:nvGrpSpPr>
              <p:grpSpPr>
                <a:xfrm>
                  <a:off x="533400" y="2590800"/>
                  <a:ext cx="7924800" cy="3869055"/>
                  <a:chOff x="1905000" y="1828800"/>
                  <a:chExt cx="7924800" cy="4097655"/>
                </a:xfrm>
              </p:grpSpPr>
              <p:grpSp>
                <p:nvGrpSpPr>
                  <p:cNvPr id="14" name="Group 30"/>
                  <p:cNvGrpSpPr/>
                  <p:nvPr/>
                </p:nvGrpSpPr>
                <p:grpSpPr>
                  <a:xfrm>
                    <a:off x="1905000" y="1828800"/>
                    <a:ext cx="7924800" cy="4097655"/>
                    <a:chOff x="-1087216" y="2186041"/>
                    <a:chExt cx="9814045" cy="5124255"/>
                  </a:xfrm>
                </p:grpSpPr>
                <p:grpSp>
                  <p:nvGrpSpPr>
                    <p:cNvPr id="18" name="Group 32"/>
                    <p:cNvGrpSpPr/>
                    <p:nvPr/>
                  </p:nvGrpSpPr>
                  <p:grpSpPr>
                    <a:xfrm>
                      <a:off x="2298705" y="2186041"/>
                      <a:ext cx="3071283" cy="1923388"/>
                      <a:chOff x="2667005" y="2300341"/>
                      <a:chExt cx="3071283" cy="1923388"/>
                    </a:xfrm>
                  </p:grpSpPr>
                  <p:pic>
                    <p:nvPicPr>
                      <p:cNvPr id="20" name="Picture 19"/>
                      <p:cNvPicPr>
                        <a:picLocks noChangeAspect="1"/>
                      </p:cNvPicPr>
                      <p:nvPr/>
                    </p:nvPicPr>
                    <p:blipFill>
                      <a:blip r:embed="rId3" cstate="print"/>
                      <a:stretch>
                        <a:fillRect/>
                      </a:stretch>
                    </p:blipFill>
                    <p:spPr bwMode="auto">
                      <a:xfrm>
                        <a:off x="2667005" y="2300341"/>
                        <a:ext cx="1028695" cy="1923388"/>
                      </a:xfrm>
                      <a:prstGeom prst="rect">
                        <a:avLst/>
                      </a:prstGeom>
                    </p:spPr>
                  </p:pic>
                  <p:pic>
                    <p:nvPicPr>
                      <p:cNvPr id="21" name="Picture 20"/>
                      <p:cNvPicPr>
                        <a:picLocks noChangeAspect="1"/>
                      </p:cNvPicPr>
                      <p:nvPr/>
                    </p:nvPicPr>
                    <p:blipFill>
                      <a:blip r:embed="rId4" cstate="print">
                        <a:grayscl/>
                      </a:blip>
                      <a:stretch>
                        <a:fillRect/>
                      </a:stretch>
                    </p:blipFill>
                    <p:spPr bwMode="auto">
                      <a:xfrm>
                        <a:off x="4754301" y="2300341"/>
                        <a:ext cx="983987" cy="1892098"/>
                      </a:xfrm>
                      <a:prstGeom prst="rect">
                        <a:avLst/>
                      </a:prstGeom>
                    </p:spPr>
                  </p:pic>
                </p:grpSp>
                <p:sp>
                  <p:nvSpPr>
                    <p:cNvPr id="19" name="TextBox 31"/>
                    <p:cNvSpPr txBox="1">
                      <a:spLocks noChangeArrowheads="1"/>
                    </p:cNvSpPr>
                    <p:nvPr/>
                  </p:nvSpPr>
                  <p:spPr bwMode="auto">
                    <a:xfrm>
                      <a:off x="-1087216" y="4346682"/>
                      <a:ext cx="9814045" cy="2963614"/>
                    </a:xfrm>
                    <a:prstGeom prst="rect">
                      <a:avLst/>
                    </a:prstGeom>
                    <a:noFill/>
                    <a:ln w="9525">
                      <a:noFill/>
                      <a:miter lim="800000"/>
                      <a:headEnd/>
                      <a:tailEnd/>
                    </a:ln>
                  </p:spPr>
                  <p:txBody>
                    <a:bodyPr wrap="square">
                      <a:spAutoFit/>
                    </a:bodyPr>
                    <a:lstStyle/>
                    <a:p>
                      <a:pPr algn="ctr"/>
                      <a:r>
                        <a:rPr lang="en-US" sz="3600" b="1" dirty="0"/>
                        <a:t>0% or 100%</a:t>
                      </a:r>
                      <a:endParaRPr lang="en-US" sz="2400" dirty="0"/>
                    </a:p>
                    <a:p>
                      <a:pPr algn="ctr"/>
                      <a:r>
                        <a:rPr lang="en-US" sz="2800" dirty="0"/>
                        <a:t>What if it turns out to be 100%?  </a:t>
                      </a:r>
                    </a:p>
                    <a:p>
                      <a:pPr algn="ctr"/>
                      <a:r>
                        <a:rPr lang="en-US" sz="2800" dirty="0"/>
                        <a:t>Now what?</a:t>
                      </a:r>
                    </a:p>
                    <a:p>
                      <a:pPr algn="ctr"/>
                      <a:endParaRPr lang="en-US" sz="2800" dirty="0"/>
                    </a:p>
                    <a:p>
                      <a:pPr algn="ctr"/>
                      <a:endParaRPr lang="en-US" sz="2800" dirty="0"/>
                    </a:p>
                  </p:txBody>
                </p:sp>
              </p:grpSp>
              <p:grpSp>
                <p:nvGrpSpPr>
                  <p:cNvPr id="15" name="Group 39"/>
                  <p:cNvGrpSpPr/>
                  <p:nvPr/>
                </p:nvGrpSpPr>
                <p:grpSpPr>
                  <a:xfrm>
                    <a:off x="4546816" y="2015673"/>
                    <a:ext cx="1107561" cy="1108527"/>
                    <a:chOff x="444500" y="3111500"/>
                    <a:chExt cx="1371600" cy="1280713"/>
                  </a:xfrm>
                </p:grpSpPr>
                <p:sp>
                  <p:nvSpPr>
                    <p:cNvPr id="16" name="Oval 15"/>
                    <p:cNvSpPr/>
                    <p:nvPr/>
                  </p:nvSpPr>
                  <p:spPr>
                    <a:xfrm>
                      <a:off x="444500" y="3124202"/>
                      <a:ext cx="1346200" cy="12680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444500" y="3111500"/>
                      <a:ext cx="1371600" cy="1280160"/>
                    </a:xfrm>
                    <a:prstGeom prst="line">
                      <a:avLst/>
                    </a:prstGeom>
                    <a:ln/>
                  </p:spPr>
                  <p:style>
                    <a:lnRef idx="3">
                      <a:schemeClr val="dk1"/>
                    </a:lnRef>
                    <a:fillRef idx="0">
                      <a:schemeClr val="dk1"/>
                    </a:fillRef>
                    <a:effectRef idx="2">
                      <a:schemeClr val="dk1"/>
                    </a:effectRef>
                    <a:fontRef idx="minor">
                      <a:schemeClr val="tx1"/>
                    </a:fontRef>
                  </p:style>
                </p:cxnSp>
              </p:grpSp>
            </p:grpSp>
          </p:grpSp>
          <p:sp>
            <p:nvSpPr>
              <p:cNvPr id="10" name="Cloud Callout 9"/>
              <p:cNvSpPr/>
              <p:nvPr/>
            </p:nvSpPr>
            <p:spPr>
              <a:xfrm>
                <a:off x="152400" y="1676400"/>
                <a:ext cx="2438400" cy="2209800"/>
              </a:xfrm>
              <a:prstGeom prst="cloudCallout">
                <a:avLst/>
              </a:prstGeom>
              <a:solidFill>
                <a:schemeClr val="accent1">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70% chance of needing LTC if you live to age 65</a:t>
                </a:r>
                <a:r>
                  <a:rPr lang="en-US" b="1" baseline="30000" dirty="0"/>
                  <a:t>1</a:t>
                </a:r>
              </a:p>
            </p:txBody>
          </p:sp>
          <p:sp>
            <p:nvSpPr>
              <p:cNvPr id="11" name="TextBox 10"/>
              <p:cNvSpPr txBox="1"/>
              <p:nvPr/>
            </p:nvSpPr>
            <p:spPr>
              <a:xfrm>
                <a:off x="537665" y="6246920"/>
                <a:ext cx="1715534" cy="246221"/>
              </a:xfrm>
              <a:prstGeom prst="rect">
                <a:avLst/>
              </a:prstGeom>
              <a:noFill/>
            </p:spPr>
            <p:txBody>
              <a:bodyPr wrap="none" rtlCol="0">
                <a:spAutoFit/>
              </a:bodyPr>
              <a:lstStyle/>
              <a:p>
                <a:r>
                  <a:rPr lang="en-US" sz="1000" baseline="30000" dirty="0"/>
                  <a:t>1 </a:t>
                </a:r>
                <a:r>
                  <a:rPr lang="en-US" sz="1000" dirty="0"/>
                  <a:t>2017 Medicare Handbook</a:t>
                </a:r>
              </a:p>
            </p:txBody>
          </p:sp>
        </p:grpSp>
        <p:sp>
          <p:nvSpPr>
            <p:cNvPr id="8" name="Flowchart: Punched Tape 7"/>
            <p:cNvSpPr/>
            <p:nvPr/>
          </p:nvSpPr>
          <p:spPr>
            <a:xfrm>
              <a:off x="457200" y="4191000"/>
              <a:ext cx="1676400" cy="83820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According to statistics</a:t>
              </a:r>
              <a:r>
                <a:rPr lang="en-US" baseline="30000" dirty="0">
                  <a:solidFill>
                    <a:schemeClr val="tx1"/>
                  </a:solidFill>
                </a:rPr>
                <a:t>1</a:t>
              </a:r>
            </a:p>
          </p:txBody>
        </p:sp>
      </p:grpSp>
      <p:sp>
        <p:nvSpPr>
          <p:cNvPr id="22" name="Title 1"/>
          <p:cNvSpPr>
            <a:spLocks noGrp="1"/>
          </p:cNvSpPr>
          <p:nvPr>
            <p:ph type="title"/>
          </p:nvPr>
        </p:nvSpPr>
        <p:spPr>
          <a:xfrm>
            <a:off x="355600" y="354113"/>
            <a:ext cx="8229600" cy="776187"/>
          </a:xfrm>
        </p:spPr>
        <p:txBody>
          <a:bodyPr>
            <a:normAutofit/>
          </a:bodyPr>
          <a:lstStyle/>
          <a:p>
            <a:pPr algn="ctr"/>
            <a:r>
              <a:rPr lang="en-US" sz="2800" dirty="0"/>
              <a:t>What are the chances </a:t>
            </a:r>
            <a:r>
              <a:rPr lang="en-US" sz="2800" b="1" dirty="0"/>
              <a:t>YOU</a:t>
            </a:r>
            <a:r>
              <a:rPr lang="en-US" sz="2800" dirty="0"/>
              <a:t> will need LTC?</a:t>
            </a:r>
          </a:p>
        </p:txBody>
      </p:sp>
    </p:spTree>
    <p:extLst>
      <p:ext uri="{BB962C8B-B14F-4D97-AF65-F5344CB8AC3E}">
        <p14:creationId xmlns:p14="http://schemas.microsoft.com/office/powerpoint/2010/main" val="139255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579" y="1430979"/>
            <a:ext cx="8610600" cy="5029200"/>
          </a:xfrm>
        </p:spPr>
        <p:txBody>
          <a:bodyPr/>
          <a:lstStyle/>
          <a:p>
            <a:r>
              <a:rPr lang="en-US" b="1" dirty="0">
                <a:solidFill>
                  <a:schemeClr val="accent5">
                    <a:lumMod val="25000"/>
                  </a:schemeClr>
                </a:solidFill>
              </a:rPr>
              <a:t>Health Insurance</a:t>
            </a:r>
            <a:r>
              <a:rPr lang="en-US" dirty="0"/>
              <a:t>	</a:t>
            </a:r>
            <a:r>
              <a:rPr lang="en-US" dirty="0">
                <a:solidFill>
                  <a:schemeClr val="bg2">
                    <a:lumMod val="50000"/>
                  </a:schemeClr>
                </a:solidFill>
              </a:rPr>
              <a:t>Does not cover long-term care</a:t>
            </a:r>
          </a:p>
          <a:p>
            <a:endParaRPr lang="en-US" sz="1400" dirty="0"/>
          </a:p>
          <a:p>
            <a:r>
              <a:rPr lang="en-US" b="1" dirty="0">
                <a:solidFill>
                  <a:schemeClr val="accent5">
                    <a:lumMod val="25000"/>
                  </a:schemeClr>
                </a:solidFill>
              </a:rPr>
              <a:t>Medicare</a:t>
            </a:r>
            <a:r>
              <a:rPr lang="en-US" dirty="0">
                <a:solidFill>
                  <a:schemeClr val="accent5">
                    <a:lumMod val="25000"/>
                  </a:schemeClr>
                </a:solidFill>
              </a:rPr>
              <a:t>		</a:t>
            </a:r>
            <a:r>
              <a:rPr lang="en-US" dirty="0">
                <a:solidFill>
                  <a:schemeClr val="bg2">
                    <a:lumMod val="50000"/>
                  </a:schemeClr>
                </a:solidFill>
              </a:rPr>
              <a:t>Will cover a portion of skilled care costs for up to 			100 days - after a 3-consecutive day-stay under 				 treatment in a hospital. The first 20 at 100%, the				 remaining 80 at a significant co-pay. </a:t>
            </a:r>
          </a:p>
          <a:p>
            <a:endParaRPr lang="en-US" sz="1400" dirty="0">
              <a:solidFill>
                <a:schemeClr val="bg2">
                  <a:lumMod val="50000"/>
                </a:schemeClr>
              </a:solidFill>
            </a:endParaRPr>
          </a:p>
          <a:p>
            <a:r>
              <a:rPr lang="en-US" b="1" dirty="0">
                <a:solidFill>
                  <a:schemeClr val="accent5">
                    <a:lumMod val="25000"/>
                  </a:schemeClr>
                </a:solidFill>
              </a:rPr>
              <a:t>Medicaid</a:t>
            </a:r>
            <a:r>
              <a:rPr lang="en-US" dirty="0"/>
              <a:t>		</a:t>
            </a:r>
            <a:r>
              <a:rPr lang="en-US" dirty="0">
                <a:solidFill>
                  <a:schemeClr val="bg2">
                    <a:lumMod val="50000"/>
                  </a:schemeClr>
                </a:solidFill>
              </a:rPr>
              <a:t>Covers people with less than $2000 in countable 			assets (according to Medicaid regulations and 				varies by state). Options for care limited</a:t>
            </a:r>
          </a:p>
          <a:p>
            <a:endParaRPr lang="en-US" b="1" dirty="0">
              <a:solidFill>
                <a:schemeClr val="bg2">
                  <a:lumMod val="50000"/>
                </a:schemeClr>
              </a:solidFill>
            </a:endParaRPr>
          </a:p>
          <a:p>
            <a:r>
              <a:rPr lang="en-US" b="1" dirty="0">
                <a:solidFill>
                  <a:schemeClr val="accent5">
                    <a:lumMod val="25000"/>
                  </a:schemeClr>
                </a:solidFill>
              </a:rPr>
              <a:t>Long-term Disability    </a:t>
            </a:r>
            <a:r>
              <a:rPr lang="en-US" dirty="0">
                <a:solidFill>
                  <a:schemeClr val="bg2">
                    <a:lumMod val="50000"/>
                  </a:schemeClr>
                </a:solidFill>
              </a:rPr>
              <a:t>Long-term Disability coverage from your employer                        	                          is for disability - not LTC insurance. It generally 	      			ends when your job ends. </a:t>
            </a:r>
          </a:p>
        </p:txBody>
      </p:sp>
      <p:sp>
        <p:nvSpPr>
          <p:cNvPr id="5" name="Rectangle 2"/>
          <p:cNvSpPr>
            <a:spLocks noGrp="1" noChangeArrowheads="1"/>
          </p:cNvSpPr>
          <p:nvPr>
            <p:ph type="title"/>
          </p:nvPr>
        </p:nvSpPr>
        <p:spPr bwMode="auto">
          <a:xfrm>
            <a:off x="152400" y="228599"/>
            <a:ext cx="8412678" cy="958935"/>
          </a:xfrm>
          <a:ln>
            <a:miter lim="800000"/>
            <a:headEnd/>
            <a:tailEnd/>
          </a:ln>
        </p:spPr>
        <p:txBody>
          <a:bodyPr wrap="square" lIns="91440" tIns="45720" rIns="91440" bIns="45720" numCol="1" anchor="t" anchorCtr="0" compatLnSpc="1">
            <a:prstTxWarp prst="textNoShape">
              <a:avLst/>
            </a:prstTxWarp>
          </a:bodyPr>
          <a:lstStyle/>
          <a:p>
            <a:pPr algn="ctr" eaLnBrk="1" hangingPunct="1">
              <a:defRPr/>
            </a:pPr>
            <a:r>
              <a:rPr lang="en-US" sz="3200" dirty="0">
                <a:solidFill>
                  <a:schemeClr val="tx1"/>
                </a:solidFill>
                <a:ea typeface="ＭＳ Ｐゴシック"/>
                <a:cs typeface="ＭＳ Ｐゴシック"/>
              </a:rPr>
              <a:t>Paying for Long-term Care - misconceptions</a:t>
            </a:r>
            <a:br>
              <a:rPr lang="en-US" sz="4000" dirty="0">
                <a:solidFill>
                  <a:srgbClr val="002060"/>
                </a:solidFill>
                <a:ea typeface="ＭＳ Ｐゴシック"/>
                <a:cs typeface="ＭＳ Ｐゴシック"/>
              </a:rPr>
            </a:br>
            <a:endParaRPr lang="en-US" sz="2800" dirty="0">
              <a:solidFill>
                <a:srgbClr val="002060"/>
              </a:solidFill>
              <a:ea typeface="ＭＳ Ｐゴシック"/>
              <a:cs typeface="ＭＳ Ｐゴシック"/>
            </a:endParaRPr>
          </a:p>
        </p:txBody>
      </p:sp>
      <p:grpSp>
        <p:nvGrpSpPr>
          <p:cNvPr id="6" name="Group 5"/>
          <p:cNvGrpSpPr/>
          <p:nvPr/>
        </p:nvGrpSpPr>
        <p:grpSpPr>
          <a:xfrm>
            <a:off x="152400" y="1981200"/>
            <a:ext cx="8260278" cy="2819400"/>
            <a:chOff x="228600" y="1676400"/>
            <a:chExt cx="8260278" cy="2819400"/>
          </a:xfrm>
        </p:grpSpPr>
        <p:cxnSp>
          <p:nvCxnSpPr>
            <p:cNvPr id="7" name="Straight Connector 6"/>
            <p:cNvCxnSpPr/>
            <p:nvPr/>
          </p:nvCxnSpPr>
          <p:spPr>
            <a:xfrm>
              <a:off x="228600" y="1676400"/>
              <a:ext cx="815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7195" y="3200400"/>
              <a:ext cx="815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5478" y="4495800"/>
              <a:ext cx="81534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259278" y="838200"/>
            <a:ext cx="81534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581009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6417C00C05EB4FBBD995CC24D142D8" ma:contentTypeVersion="60" ma:contentTypeDescription="Create a new document." ma:contentTypeScope="" ma:versionID="4d9b0b84955ccbe4c8fb39d5d279f403">
  <xsd:schema xmlns:xsd="http://www.w3.org/2001/XMLSchema" xmlns:xs="http://www.w3.org/2001/XMLSchema" xmlns:p="http://schemas.microsoft.com/office/2006/metadata/properties" xmlns:ns2="2a251eed-3f71-4796-b299-0f51e21cf060" xmlns:ns3="fe2c1a87-877b-49e2-8769-cd0f67619c00" targetNamespace="http://schemas.microsoft.com/office/2006/metadata/properties" ma:root="true" ma:fieldsID="0b7466cd82c46d860fe1e4f1522e5e2d" ns2:_="" ns3:_="">
    <xsd:import namespace="2a251eed-3f71-4796-b299-0f51e21cf060"/>
    <xsd:import namespace="fe2c1a87-877b-49e2-8769-cd0f67619c00"/>
    <xsd:element name="properties">
      <xsd:complexType>
        <xsd:sequence>
          <xsd:element name="documentManagement">
            <xsd:complexType>
              <xsd:all>
                <xsd:element ref="ns2:_dlc_DocId" minOccurs="0"/>
                <xsd:element ref="ns2:_dlc_DocIdUrl" minOccurs="0"/>
                <xsd:element ref="ns2:_dlc_DocIdPersistId" minOccurs="0"/>
                <xsd:element ref="ns3:test"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51eed-3f71-4796-b299-0f51e21cf060"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2c1a87-877b-49e2-8769-cd0f67619c00" elementFormDefault="qualified">
    <xsd:import namespace="http://schemas.microsoft.com/office/2006/documentManagement/types"/>
    <xsd:import namespace="http://schemas.microsoft.com/office/infopath/2007/PartnerControls"/>
    <xsd:element name="test" ma:index="7" nillable="true" ma:displayName="test" ma:internalName="test"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a251eed-3f71-4796-b299-0f51e21cf060">SZNSF2RZPXDJ-639454226-298</_dlc_DocId>
    <_dlc_DocIdUrl xmlns="2a251eed-3f71-4796-b299-0f51e21cf060">
      <Url>https://onyourside.sharepoint.com/sites/advancedconsultinggroup/_layouts/15/DocIdRedir.aspx?ID=SZNSF2RZPXDJ-639454226-298</Url>
      <Description>SZNSF2RZPXDJ-639454226-298</Description>
    </_dlc_DocIdUrl>
    <test xmlns="fe2c1a87-877b-49e2-8769-cd0f67619c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A182402-C193-4DC3-9087-A671F2229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51eed-3f71-4796-b299-0f51e21cf060"/>
    <ds:schemaRef ds:uri="fe2c1a87-877b-49e2-8769-cd0f67619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834EF-74AC-4DA4-A217-44D52E8B0B8A}">
  <ds:schemaRefs>
    <ds:schemaRef ds:uri="http://schemas.microsoft.com/office/2006/metadata/properties"/>
    <ds:schemaRef ds:uri="http://schemas.microsoft.com/office/infopath/2007/PartnerControls"/>
    <ds:schemaRef ds:uri="2a251eed-3f71-4796-b299-0f51e21cf060"/>
    <ds:schemaRef ds:uri="fe2c1a87-877b-49e2-8769-cd0f67619c00"/>
  </ds:schemaRefs>
</ds:datastoreItem>
</file>

<file path=customXml/itemProps3.xml><?xml version="1.0" encoding="utf-8"?>
<ds:datastoreItem xmlns:ds="http://schemas.openxmlformats.org/officeDocument/2006/customXml" ds:itemID="{D6891D0A-C255-410A-A897-56A001D536C9}">
  <ds:schemaRefs>
    <ds:schemaRef ds:uri="http://schemas.microsoft.com/sharepoint/v3/contenttype/forms"/>
  </ds:schemaRefs>
</ds:datastoreItem>
</file>

<file path=customXml/itemProps4.xml><?xml version="1.0" encoding="utf-8"?>
<ds:datastoreItem xmlns:ds="http://schemas.openxmlformats.org/officeDocument/2006/customXml" ds:itemID="{97B6FF7D-18B1-434A-A35A-6C7539ED081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2333</TotalTime>
  <Words>5682</Words>
  <Application>Microsoft Office PowerPoint</Application>
  <PresentationFormat>Letter Paper (8.5x11 in)</PresentationFormat>
  <Paragraphs>407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Helping you plan for long-term care</vt:lpstr>
      <vt:lpstr>Some things you need to know</vt:lpstr>
      <vt:lpstr>PowerPoint Presentation</vt:lpstr>
      <vt:lpstr>Agenda</vt:lpstr>
      <vt:lpstr> ……….What is long-term care?</vt:lpstr>
      <vt:lpstr>What do the words “long-term care” mean to you?</vt:lpstr>
      <vt:lpstr> A LTC event will more likely be “care at home”</vt:lpstr>
      <vt:lpstr>What are the chances YOU will need LTC?</vt:lpstr>
      <vt:lpstr>Paying for Long-term Care - misconceptions </vt:lpstr>
      <vt:lpstr>Long term care is generally paid for by either…..</vt:lpstr>
      <vt:lpstr>Have you started to plan for long-term care?</vt:lpstr>
      <vt:lpstr>11th hour planning may leave you short</vt:lpstr>
      <vt:lpstr>Why include LTC coverage in your plan?</vt:lpstr>
      <vt:lpstr>Insuring your Plan ………</vt:lpstr>
      <vt:lpstr>……….Understand How Benefits are Paid </vt:lpstr>
      <vt:lpstr>How do you qualify for a LTC claim?</vt:lpstr>
      <vt:lpstr>……….What to look for in a solution</vt:lpstr>
      <vt:lpstr>PowerPoint Presentation</vt:lpstr>
      <vt:lpstr>PowerPoint Presentation</vt:lpstr>
      <vt:lpstr>PowerPoint Presentation</vt:lpstr>
      <vt:lpstr>PowerPoint Presentation</vt:lpstr>
      <vt:lpstr>Nationwide® solutions for LTC needs</vt:lpstr>
      <vt:lpstr>Why Nationwide®?</vt:lpstr>
      <vt:lpstr>Your Next Steps …….</vt:lpstr>
      <vt:lpstr>Here when you need us  National Sales Desk:   1-800-321-6064 Nationwide Financial Network®:  1-877-223-0795 Brokerage General Agents (BGAs): 1-888-767-7373  Option 9, extension:677-6500</vt:lpstr>
    </vt:vector>
  </TitlesOfParts>
  <Company>Nationwide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Nationwide</dc:creator>
  <cp:lastModifiedBy>Queen, Chad C</cp:lastModifiedBy>
  <cp:revision>105</cp:revision>
  <cp:lastPrinted>2014-12-16T15:14:17Z</cp:lastPrinted>
  <dcterms:created xsi:type="dcterms:W3CDTF">2011-03-24T20:25:45Z</dcterms:created>
  <dcterms:modified xsi:type="dcterms:W3CDTF">2022-05-04T14:45:13Z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0x010100C36417C00C05EB4FBBD995CC24D142D8</vt:lpwstr>
  </property>
  <property fmtid="{D5CDD505-2E9C-101B-9397-08002B2CF9AE}" pid="3" name="_dlc_DocIdItemGuid">
    <vt:lpwstr>50dee5ff-8e97-449e-8d7f-de925a17d30a</vt:lpwstr>
  </property>
</Properties>
</file>