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16" r:id="rId3"/>
    <p:sldId id="317" r:id="rId4"/>
    <p:sldId id="258" r:id="rId5"/>
    <p:sldId id="293" r:id="rId6"/>
    <p:sldId id="288" r:id="rId7"/>
    <p:sldId id="319" r:id="rId8"/>
    <p:sldId id="289" r:id="rId9"/>
    <p:sldId id="290" r:id="rId10"/>
    <p:sldId id="259"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329" r:id="rId29"/>
    <p:sldId id="320" r:id="rId30"/>
    <p:sldId id="260" r:id="rId31"/>
    <p:sldId id="294" r:id="rId32"/>
    <p:sldId id="323" r:id="rId33"/>
    <p:sldId id="295" r:id="rId34"/>
    <p:sldId id="296" r:id="rId35"/>
    <p:sldId id="325" r:id="rId36"/>
    <p:sldId id="324" r:id="rId37"/>
    <p:sldId id="261" r:id="rId38"/>
    <p:sldId id="326" r:id="rId39"/>
    <p:sldId id="283" r:id="rId40"/>
    <p:sldId id="262"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282" r:id="rId57"/>
    <p:sldId id="327" r:id="rId58"/>
    <p:sldId id="328" r:id="rId59"/>
    <p:sldId id="322" r:id="rId60"/>
    <p:sldId id="330" r:id="rId61"/>
    <p:sldId id="331" r:id="rId62"/>
    <p:sldId id="31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56" autoAdjust="0"/>
  </p:normalViewPr>
  <p:slideViewPr>
    <p:cSldViewPr>
      <p:cViewPr varScale="1">
        <p:scale>
          <a:sx n="64" d="100"/>
          <a:sy n="64" d="100"/>
        </p:scale>
        <p:origin x="-1704"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F8739B-DFE9-4BAA-842C-ACE568914229}" type="datetimeFigureOut">
              <a:rPr lang="en-US" smtClean="0"/>
              <a:t>4/6/17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81032-02E3-4300-A207-118F520E781F}" type="slidenum">
              <a:rPr lang="en-US" smtClean="0"/>
              <a:t>‹#›</a:t>
            </a:fld>
            <a:endParaRPr lang="en-US" dirty="0"/>
          </a:p>
        </p:txBody>
      </p:sp>
    </p:spTree>
    <p:extLst>
      <p:ext uri="{BB962C8B-B14F-4D97-AF65-F5344CB8AC3E}">
        <p14:creationId xmlns:p14="http://schemas.microsoft.com/office/powerpoint/2010/main" val="3824738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You will need an IWAS account to access the application.  Everyone that submits</a:t>
            </a:r>
            <a:r>
              <a:rPr lang="en-US" baseline="0" dirty="0"/>
              <a:t> a Letter of Intent, and is listed as the primary contact, will be given access to IWAS and the Charter Schools Program QSO grant.  Confirmation emails will be sent upon release of the RFP.</a:t>
            </a:r>
            <a:endParaRPr lang="en-US" dirty="0"/>
          </a:p>
          <a:p>
            <a:pPr eaLnBrk="1" hangingPunct="1">
              <a:spcBef>
                <a:spcPct val="0"/>
              </a:spcBef>
            </a:pPr>
            <a:endParaRPr lang="en-US" dirty="0"/>
          </a:p>
          <a:p>
            <a:pPr eaLnBrk="1" hangingPunct="1">
              <a:spcBef>
                <a:spcPct val="0"/>
              </a:spcBef>
            </a:pPr>
            <a:r>
              <a:rPr lang="en-US" dirty="0"/>
              <a:t>Go to the ISBE home page at www.ISBE.net</a:t>
            </a:r>
          </a:p>
          <a:p>
            <a:pPr eaLnBrk="1" hangingPunct="1">
              <a:spcBef>
                <a:spcPct val="0"/>
              </a:spcBef>
            </a:pPr>
            <a:r>
              <a:rPr lang="en-US" dirty="0"/>
              <a:t>	</a:t>
            </a:r>
          </a:p>
          <a:p>
            <a:pPr eaLnBrk="1" hangingPunct="1">
              <a:spcBef>
                <a:spcPct val="0"/>
              </a:spcBef>
            </a:pPr>
            <a:r>
              <a:rPr lang="en-US" dirty="0"/>
              <a:t>Click on the IWAS hyperlink </a:t>
            </a:r>
            <a:r>
              <a:rPr lang="en-US" baseline="0" dirty="0"/>
              <a:t> that can be found in the drop-down menu under System Quick Links at that top of the page</a:t>
            </a:r>
            <a:r>
              <a:rPr lang="en-US" dirty="0"/>
              <a:t>.</a:t>
            </a:r>
          </a:p>
          <a:p>
            <a:endParaRPr lang="en-US" baseline="0" dirty="0"/>
          </a:p>
        </p:txBody>
      </p:sp>
      <p:sp>
        <p:nvSpPr>
          <p:cNvPr id="4" name="Slide Number Placeholder 3"/>
          <p:cNvSpPr>
            <a:spLocks noGrp="1"/>
          </p:cNvSpPr>
          <p:nvPr>
            <p:ph type="sldNum" sz="quarter" idx="10"/>
          </p:nvPr>
        </p:nvSpPr>
        <p:spPr/>
        <p:txBody>
          <a:bodyPr/>
          <a:lstStyle/>
          <a:p>
            <a:fld id="{5BB528E3-3CA2-403C-B3FB-8411669453B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17638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everything matched, you should see this screen.</a:t>
            </a:r>
            <a:r>
              <a:rPr lang="en-US" baseline="0" dirty="0"/>
              <a:t>  Click continue</a:t>
            </a:r>
            <a:endParaRPr lang="en-US" dirty="0"/>
          </a:p>
        </p:txBody>
      </p:sp>
      <p:sp>
        <p:nvSpPr>
          <p:cNvPr id="4" name="Slide Number Placeholder 3"/>
          <p:cNvSpPr>
            <a:spLocks noGrp="1"/>
          </p:cNvSpPr>
          <p:nvPr>
            <p:ph type="sldNum" sz="quarter" idx="10"/>
          </p:nvPr>
        </p:nvSpPr>
        <p:spPr/>
        <p:txBody>
          <a:bodyPr/>
          <a:lstStyle/>
          <a:p>
            <a:fld id="{5BB528E3-3CA2-403C-B3FB-8411669453BC}" type="slidenum">
              <a:rPr lang="en-US" smtClean="0"/>
              <a:pPr/>
              <a:t>6</a:t>
            </a:fld>
            <a:endParaRPr lang="en-US" dirty="0"/>
          </a:p>
        </p:txBody>
      </p:sp>
    </p:spTree>
    <p:extLst>
      <p:ext uri="{BB962C8B-B14F-4D97-AF65-F5344CB8AC3E}">
        <p14:creationId xmlns:p14="http://schemas.microsoft.com/office/powerpoint/2010/main" val="243847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496">
              <a:defRPr/>
            </a:pPr>
            <a:r>
              <a:rPr lang="en-US" dirty="0"/>
              <a:t>A list of all possible grants will appear.  Click on the Sign Up Now button next to the Charter Schools Program on the listing.</a:t>
            </a:r>
          </a:p>
          <a:p>
            <a:endParaRPr lang="en-US" dirty="0"/>
          </a:p>
          <a:p>
            <a:endParaRPr lang="en-US" dirty="0"/>
          </a:p>
        </p:txBody>
      </p:sp>
      <p:sp>
        <p:nvSpPr>
          <p:cNvPr id="4" name="Slide Number Placeholder 3"/>
          <p:cNvSpPr>
            <a:spLocks noGrp="1"/>
          </p:cNvSpPr>
          <p:nvPr>
            <p:ph type="sldNum" sz="quarter" idx="10"/>
          </p:nvPr>
        </p:nvSpPr>
        <p:spPr/>
        <p:txBody>
          <a:bodyPr/>
          <a:lstStyle/>
          <a:p>
            <a:fld id="{5BB528E3-3CA2-403C-B3FB-8411669453BC}" type="slidenum">
              <a:rPr lang="en-US" smtClean="0"/>
              <a:pPr/>
              <a:t>8</a:t>
            </a:fld>
            <a:endParaRPr lang="en-US" dirty="0"/>
          </a:p>
        </p:txBody>
      </p:sp>
    </p:spTree>
    <p:extLst>
      <p:ext uri="{BB962C8B-B14F-4D97-AF65-F5344CB8AC3E}">
        <p14:creationId xmlns:p14="http://schemas.microsoft.com/office/powerpoint/2010/main" val="42631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496">
              <a:defRPr/>
            </a:pPr>
            <a:r>
              <a:rPr lang="en-US" dirty="0"/>
              <a:t>Complete the fields required.  Enter the Agreement Number that was sent via e-mail.  Copy from the email and paste into the Agreement Number window to ensure complete accuracy.  Enter the Organization Name exactly as it appears in the e-mail as well.  Enter the reason for needing access to the system.  Click on the SUBMIT button.</a:t>
            </a:r>
          </a:p>
          <a:p>
            <a:endParaRPr lang="en-US" dirty="0"/>
          </a:p>
        </p:txBody>
      </p:sp>
      <p:sp>
        <p:nvSpPr>
          <p:cNvPr id="4" name="Slide Number Placeholder 3"/>
          <p:cNvSpPr>
            <a:spLocks noGrp="1"/>
          </p:cNvSpPr>
          <p:nvPr>
            <p:ph type="sldNum" sz="quarter" idx="10"/>
          </p:nvPr>
        </p:nvSpPr>
        <p:spPr/>
        <p:txBody>
          <a:bodyPr/>
          <a:lstStyle/>
          <a:p>
            <a:fld id="{5BB528E3-3CA2-403C-B3FB-8411669453BC}" type="slidenum">
              <a:rPr lang="en-US" smtClean="0"/>
              <a:pPr/>
              <a:t>9</a:t>
            </a:fld>
            <a:endParaRPr lang="en-US" dirty="0"/>
          </a:p>
        </p:txBody>
      </p:sp>
    </p:spTree>
    <p:extLst>
      <p:ext uri="{BB962C8B-B14F-4D97-AF65-F5344CB8AC3E}">
        <p14:creationId xmlns:p14="http://schemas.microsoft.com/office/powerpoint/2010/main" val="397954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861990C-4C6C-4A52-9FEB-D21627E7DAEB}" type="datetimeFigureOut">
              <a:rPr lang="en-US" smtClean="0"/>
              <a:t>4/6/17</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A9573AC-84B2-4C76-A943-7EE3E8304015}"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61990C-4C6C-4A52-9FEB-D21627E7DAEB}" type="datetimeFigureOut">
              <a:rPr lang="en-US" smtClean="0"/>
              <a:t>4/6/17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9573AC-84B2-4C76-A943-7EE3E830401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61990C-4C6C-4A52-9FEB-D21627E7DAEB}" type="datetimeFigureOut">
              <a:rPr lang="en-US" smtClean="0"/>
              <a:t>4/6/17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A9573AC-84B2-4C76-A943-7EE3E830401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61990C-4C6C-4A52-9FEB-D21627E7DAEB}" type="datetimeFigureOut">
              <a:rPr lang="en-US" smtClean="0"/>
              <a:t>4/6/17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9573AC-84B2-4C76-A943-7EE3E8304015}"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861990C-4C6C-4A52-9FEB-D21627E7DAEB}" type="datetimeFigureOut">
              <a:rPr lang="en-US" smtClean="0"/>
              <a:t>4/6/17</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A9573AC-84B2-4C76-A943-7EE3E8304015}"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61990C-4C6C-4A52-9FEB-D21627E7DAEB}" type="datetimeFigureOut">
              <a:rPr lang="en-US" smtClean="0"/>
              <a:t>4/6/17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9573AC-84B2-4C76-A943-7EE3E8304015}"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61990C-4C6C-4A52-9FEB-D21627E7DAEB}" type="datetimeFigureOut">
              <a:rPr lang="en-US" smtClean="0"/>
              <a:t>4/6/17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9573AC-84B2-4C76-A943-7EE3E830401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61990C-4C6C-4A52-9FEB-D21627E7DAEB}" type="datetimeFigureOut">
              <a:rPr lang="en-US" smtClean="0"/>
              <a:t>4/6/17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9573AC-84B2-4C76-A943-7EE3E8304015}"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5861990C-4C6C-4A52-9FEB-D21627E7DAEB}" type="datetimeFigureOut">
              <a:rPr lang="en-US" smtClean="0"/>
              <a:t>4/6/17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9573AC-84B2-4C76-A943-7EE3E830401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61990C-4C6C-4A52-9FEB-D21627E7DAEB}" type="datetimeFigureOut">
              <a:rPr lang="en-US" smtClean="0"/>
              <a:t>4/6/17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A9573AC-84B2-4C76-A943-7EE3E8304015}"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61990C-4C6C-4A52-9FEB-D21627E7DAEB}" type="datetimeFigureOut">
              <a:rPr lang="en-US" smtClean="0"/>
              <a:t>4/6/17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9573AC-84B2-4C76-A943-7EE3E8304015}"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861990C-4C6C-4A52-9FEB-D21627E7DAEB}" type="datetimeFigureOut">
              <a:rPr lang="en-US" smtClean="0"/>
              <a:t>4/6/17</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A9573AC-84B2-4C76-A943-7EE3E830401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isbe.net/Pages/New-Census-Estimates-Released.aspx" TargetMode="External"/><Relationship Id="rId3" Type="http://schemas.openxmlformats.org/officeDocument/2006/relationships/hyperlink" Target="https://www.isbe.net/Pages/No-Child-Left-Behind-Federal-Funding.asp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mailto:klewis@isbe.net" TargetMode="External"/><Relationship Id="rId4" Type="http://schemas.openxmlformats.org/officeDocument/2006/relationships/hyperlink" Target="mailto:scray@isbe.net" TargetMode="External"/><Relationship Id="rId5" Type="http://schemas.openxmlformats.org/officeDocument/2006/relationships/hyperlink" Target="mailto:jwhitlow@isbe.net" TargetMode="External"/><Relationship Id="rId6" Type="http://schemas.openxmlformats.org/officeDocument/2006/relationships/hyperlink" Target="mailto:dgragg@isbe.net" TargetMode="External"/><Relationship Id="rId7" Type="http://schemas.openxmlformats.org/officeDocument/2006/relationships/hyperlink" Target="mailto:shopson@isbe.net" TargetMode="External"/><Relationship Id="rId8" Type="http://schemas.openxmlformats.org/officeDocument/2006/relationships/hyperlink" Target="mailto:jjonas@ibse.net" TargetMode="External"/><Relationship Id="rId1" Type="http://schemas.openxmlformats.org/officeDocument/2006/relationships/slideLayout" Target="../slideLayouts/slideLayout2.xml"/><Relationship Id="rId2" Type="http://schemas.openxmlformats.org/officeDocument/2006/relationships/hyperlink" Target="mailto:timler@isbe.ne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cfr.gov/cgi-bin/text-idx?tpl=/ecfrbrowse/Title02/2cfr200_main_02.tp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illinois.gov/sites/GATA/Grantee/Pages/default.aspx" TargetMode="External"/><Relationship Id="rId3" Type="http://schemas.openxmlformats.org/officeDocument/2006/relationships/hyperlink" Target="https://www.isbe.net/Pages/ISBE-Education-Data-Systems.asp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1752600"/>
            <a:ext cx="1981200" cy="3281040"/>
          </a:xfrm>
        </p:spPr>
        <p:txBody>
          <a:bodyPr>
            <a:normAutofit/>
          </a:bodyPr>
          <a:lstStyle/>
          <a:p>
            <a:r>
              <a:rPr lang="en-US" dirty="0"/>
              <a:t>Thursday, April 6, 2017</a:t>
            </a:r>
          </a:p>
          <a:p>
            <a:r>
              <a:rPr lang="en-US" dirty="0"/>
              <a:t>James R. Thompson Center</a:t>
            </a:r>
          </a:p>
          <a:p>
            <a:r>
              <a:rPr lang="en-US" dirty="0"/>
              <a:t>14</a:t>
            </a:r>
            <a:r>
              <a:rPr lang="en-US" baseline="30000" dirty="0"/>
              <a:t>th</a:t>
            </a:r>
            <a:r>
              <a:rPr lang="en-US" dirty="0"/>
              <a:t> Floor, </a:t>
            </a:r>
          </a:p>
          <a:p>
            <a:r>
              <a:rPr lang="en-US" dirty="0"/>
              <a:t>V-Tel Room</a:t>
            </a:r>
          </a:p>
        </p:txBody>
      </p:sp>
      <p:sp>
        <p:nvSpPr>
          <p:cNvPr id="2" name="Title 1"/>
          <p:cNvSpPr>
            <a:spLocks noGrp="1"/>
          </p:cNvSpPr>
          <p:nvPr>
            <p:ph type="title"/>
          </p:nvPr>
        </p:nvSpPr>
        <p:spPr/>
        <p:txBody>
          <a:bodyPr/>
          <a:lstStyle/>
          <a:p>
            <a:r>
              <a:rPr lang="en-US" dirty="0"/>
              <a:t/>
            </a:r>
            <a:br>
              <a:rPr lang="en-US" dirty="0"/>
            </a:br>
            <a:r>
              <a:rPr lang="en-US" dirty="0"/>
              <a:t>Commission collaborative </a:t>
            </a:r>
          </a:p>
        </p:txBody>
      </p:sp>
      <p:sp>
        <p:nvSpPr>
          <p:cNvPr id="4" name="TextBox 3"/>
          <p:cNvSpPr txBox="1"/>
          <p:nvPr/>
        </p:nvSpPr>
        <p:spPr>
          <a:xfrm>
            <a:off x="666135" y="5181600"/>
            <a:ext cx="6096000" cy="923330"/>
          </a:xfrm>
          <a:prstGeom prst="rect">
            <a:avLst/>
          </a:prstGeom>
          <a:noFill/>
        </p:spPr>
        <p:txBody>
          <a:bodyPr wrap="square" rtlCol="0">
            <a:spAutoFit/>
          </a:bodyPr>
          <a:lstStyle/>
          <a:p>
            <a:r>
              <a:rPr lang="en-US" dirty="0">
                <a:ln w="18415" cmpd="sng">
                  <a:solidFill>
                    <a:srgbClr val="FFFFFF"/>
                  </a:solidFill>
                  <a:prstDash val="solid"/>
                </a:ln>
                <a:solidFill>
                  <a:srgbClr val="FFFFFF"/>
                </a:solidFill>
                <a:latin typeface="Franklin Gothic Book" panose="020B0503020102020204" pitchFamily="34" charset="0"/>
              </a:rPr>
              <a:t>Illinois State Charter School Commission</a:t>
            </a:r>
          </a:p>
          <a:p>
            <a:r>
              <a:rPr lang="en-US" dirty="0">
                <a:ln w="18415" cmpd="sng">
                  <a:solidFill>
                    <a:srgbClr val="FFFFFF"/>
                  </a:solidFill>
                  <a:prstDash val="solid"/>
                </a:ln>
                <a:solidFill>
                  <a:srgbClr val="FFFFFF"/>
                </a:solidFill>
                <a:latin typeface="Franklin Gothic Book" panose="020B0503020102020204" pitchFamily="34" charset="0"/>
              </a:rPr>
              <a:t>&amp;</a:t>
            </a:r>
          </a:p>
          <a:p>
            <a:r>
              <a:rPr lang="en-US" dirty="0">
                <a:ln w="18415" cmpd="sng">
                  <a:solidFill>
                    <a:srgbClr val="FFFFFF"/>
                  </a:solidFill>
                  <a:prstDash val="solid"/>
                </a:ln>
                <a:solidFill>
                  <a:srgbClr val="FFFFFF"/>
                </a:solidFill>
                <a:latin typeface="Franklin Gothic Book" panose="020B0503020102020204" pitchFamily="34" charset="0"/>
              </a:rPr>
              <a:t>Illinois State Board of Education </a:t>
            </a:r>
            <a:endParaRPr lang="en-US" dirty="0">
              <a:latin typeface="Franklin Gothic Book" panose="020B0503020102020204" pitchFamily="34" charset="0"/>
            </a:endParaRPr>
          </a:p>
        </p:txBody>
      </p:sp>
    </p:spTree>
    <p:extLst>
      <p:ext uri="{BB962C8B-B14F-4D97-AF65-F5344CB8AC3E}">
        <p14:creationId xmlns:p14="http://schemas.microsoft.com/office/powerpoint/2010/main" val="30324105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ISBE Springfield</a:t>
            </a:r>
          </a:p>
        </p:txBody>
      </p:sp>
      <p:sp>
        <p:nvSpPr>
          <p:cNvPr id="3" name="Title 2"/>
          <p:cNvSpPr>
            <a:spLocks noGrp="1"/>
          </p:cNvSpPr>
          <p:nvPr>
            <p:ph type="title"/>
          </p:nvPr>
        </p:nvSpPr>
        <p:spPr/>
        <p:txBody>
          <a:bodyPr/>
          <a:lstStyle/>
          <a:p>
            <a:r>
              <a:rPr lang="en-US" b="1" dirty="0"/>
              <a:t>Overview of grants and claims</a:t>
            </a:r>
            <a:r>
              <a:rPr lang="en-US" dirty="0"/>
              <a:t/>
            </a:r>
            <a:br>
              <a:rPr lang="en-US" dirty="0"/>
            </a:br>
            <a:endParaRPr lang="en-US" dirty="0"/>
          </a:p>
        </p:txBody>
      </p:sp>
    </p:spTree>
    <p:extLst>
      <p:ext uri="{BB962C8B-B14F-4D97-AF65-F5344CB8AC3E}">
        <p14:creationId xmlns:p14="http://schemas.microsoft.com/office/powerpoint/2010/main" val="40315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lstStyle/>
          <a:p>
            <a:endParaRPr lang="en-US" dirty="0"/>
          </a:p>
          <a:p>
            <a:endParaRPr lang="en-US" dirty="0"/>
          </a:p>
          <a:p>
            <a:endParaRPr lang="en-US" dirty="0"/>
          </a:p>
          <a:p>
            <a:r>
              <a:rPr lang="en-US" sz="2800" dirty="0"/>
              <a:t>Tim Imler, Division Administrator</a:t>
            </a:r>
          </a:p>
          <a:p>
            <a:endParaRPr lang="en-US" sz="2800" dirty="0"/>
          </a:p>
          <a:p>
            <a:r>
              <a:rPr lang="en-US" sz="2800" dirty="0"/>
              <a:t>Kim Lewis and Sally Cray</a:t>
            </a:r>
          </a:p>
        </p:txBody>
      </p:sp>
      <p:sp>
        <p:nvSpPr>
          <p:cNvPr id="2" name="Title 1"/>
          <p:cNvSpPr>
            <a:spLocks noGrp="1"/>
          </p:cNvSpPr>
          <p:nvPr>
            <p:ph type="title"/>
          </p:nvPr>
        </p:nvSpPr>
        <p:spPr/>
        <p:txBody>
          <a:bodyPr>
            <a:noAutofit/>
          </a:bodyPr>
          <a:lstStyle/>
          <a:p>
            <a:r>
              <a:rPr lang="en-US" dirty="0"/>
              <a:t>Division of funding and disbursement services</a:t>
            </a:r>
          </a:p>
        </p:txBody>
      </p:sp>
    </p:spTree>
    <p:extLst>
      <p:ext uri="{BB962C8B-B14F-4D97-AF65-F5344CB8AC3E}">
        <p14:creationId xmlns:p14="http://schemas.microsoft.com/office/powerpoint/2010/main" val="124558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Mandated Categorical Claim Dates</a:t>
            </a:r>
          </a:p>
        </p:txBody>
      </p:sp>
      <p:pic>
        <p:nvPicPr>
          <p:cNvPr id="5" name="Picture 4"/>
          <p:cNvPicPr>
            <a:picLocks noChangeAspect="1"/>
          </p:cNvPicPr>
          <p:nvPr/>
        </p:nvPicPr>
        <p:blipFill>
          <a:blip r:embed="rId2"/>
          <a:stretch>
            <a:fillRect/>
          </a:stretch>
        </p:blipFill>
        <p:spPr>
          <a:xfrm>
            <a:off x="685800" y="1905000"/>
            <a:ext cx="7543800" cy="4495800"/>
          </a:xfrm>
          <a:prstGeom prst="rect">
            <a:avLst/>
          </a:prstGeom>
        </p:spPr>
      </p:pic>
    </p:spTree>
    <p:extLst>
      <p:ext uri="{BB962C8B-B14F-4D97-AF65-F5344CB8AC3E}">
        <p14:creationId xmlns:p14="http://schemas.microsoft.com/office/powerpoint/2010/main" val="44263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762000"/>
            <a:ext cx="8077200" cy="2238375"/>
          </a:xfrm>
          <a:prstGeom prst="rect">
            <a:avLst/>
          </a:prstGeom>
        </p:spPr>
      </p:pic>
      <p:sp>
        <p:nvSpPr>
          <p:cNvPr id="3" name="Content Placeholder 2"/>
          <p:cNvSpPr>
            <a:spLocks noGrp="1"/>
          </p:cNvSpPr>
          <p:nvPr>
            <p:ph idx="4294967295"/>
          </p:nvPr>
        </p:nvSpPr>
        <p:spPr>
          <a:xfrm>
            <a:off x="477982" y="3276600"/>
            <a:ext cx="8056418" cy="2493963"/>
          </a:xfrm>
        </p:spPr>
        <p:txBody>
          <a:bodyPr>
            <a:normAutofit/>
          </a:bodyPr>
          <a:lstStyle/>
          <a:p>
            <a:pPr marL="0" indent="0">
              <a:buNone/>
            </a:pPr>
            <a:r>
              <a:rPr lang="en-US" sz="2000" dirty="0"/>
              <a:t>Budget Based Grants have required quarterly expenditure reports:</a:t>
            </a:r>
          </a:p>
          <a:p>
            <a:pPr marL="0" indent="0">
              <a:buNone/>
            </a:pPr>
            <a:r>
              <a:rPr lang="en-US" sz="2000" dirty="0"/>
              <a:t>		</a:t>
            </a:r>
            <a:r>
              <a:rPr lang="en-US" sz="2000" u="sng" dirty="0"/>
              <a:t>Quarter</a:t>
            </a:r>
            <a:r>
              <a:rPr lang="en-US" sz="2000" dirty="0"/>
              <a:t>		</a:t>
            </a:r>
            <a:r>
              <a:rPr lang="en-US" sz="2000" u="sng" dirty="0"/>
              <a:t>Due Date</a:t>
            </a:r>
          </a:p>
          <a:p>
            <a:pPr marL="0" indent="0">
              <a:buNone/>
            </a:pPr>
            <a:r>
              <a:rPr lang="en-US" sz="2000" dirty="0"/>
              <a:t>		   9/30		   	10/20</a:t>
            </a:r>
            <a:br>
              <a:rPr lang="en-US" sz="2000" dirty="0"/>
            </a:br>
            <a:r>
              <a:rPr lang="en-US" sz="2000" dirty="0"/>
              <a:t>		  12/31		1/20</a:t>
            </a:r>
            <a:br>
              <a:rPr lang="en-US" sz="2000" dirty="0"/>
            </a:br>
            <a:r>
              <a:rPr lang="en-US" sz="2000" dirty="0"/>
              <a:t>		   3/31		     	4/20</a:t>
            </a:r>
            <a:br>
              <a:rPr lang="en-US" sz="2000" dirty="0"/>
            </a:br>
            <a:r>
              <a:rPr lang="en-US" sz="2000" dirty="0"/>
              <a:t>		   6/30		     	7/20</a:t>
            </a:r>
          </a:p>
        </p:txBody>
      </p:sp>
      <p:sp>
        <p:nvSpPr>
          <p:cNvPr id="5" name="TextBox 4"/>
          <p:cNvSpPr txBox="1"/>
          <p:nvPr/>
        </p:nvSpPr>
        <p:spPr>
          <a:xfrm>
            <a:off x="528934" y="5872766"/>
            <a:ext cx="7853065" cy="369332"/>
          </a:xfrm>
          <a:prstGeom prst="rect">
            <a:avLst/>
          </a:prstGeom>
          <a:noFill/>
        </p:spPr>
        <p:txBody>
          <a:bodyPr wrap="square" rtlCol="0">
            <a:spAutoFit/>
          </a:bodyPr>
          <a:lstStyle/>
          <a:p>
            <a:r>
              <a:rPr lang="en-US" dirty="0">
                <a:solidFill>
                  <a:schemeClr val="tx2"/>
                </a:solidFill>
              </a:rPr>
              <a:t>Source:   https://www.isbe.net/Documents/expend_reports_due.pdf</a:t>
            </a:r>
          </a:p>
        </p:txBody>
      </p:sp>
    </p:spTree>
    <p:extLst>
      <p:ext uri="{BB962C8B-B14F-4D97-AF65-F5344CB8AC3E}">
        <p14:creationId xmlns:p14="http://schemas.microsoft.com/office/powerpoint/2010/main" val="189924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53667" y="957265"/>
            <a:ext cx="7636669" cy="4943475"/>
          </a:xfrm>
          <a:prstGeom prst="rect">
            <a:avLst/>
          </a:prstGeom>
        </p:spPr>
      </p:pic>
    </p:spTree>
    <p:extLst>
      <p:ext uri="{BB962C8B-B14F-4D97-AF65-F5344CB8AC3E}">
        <p14:creationId xmlns:p14="http://schemas.microsoft.com/office/powerpoint/2010/main" val="285000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8164" y="467590"/>
            <a:ext cx="4551036" cy="5708015"/>
          </a:xfrm>
          <a:prstGeom prst="rect">
            <a:avLst/>
          </a:prstGeom>
        </p:spPr>
      </p:pic>
      <p:sp>
        <p:nvSpPr>
          <p:cNvPr id="3" name="TextBox 2"/>
          <p:cNvSpPr txBox="1"/>
          <p:nvPr/>
        </p:nvSpPr>
        <p:spPr>
          <a:xfrm>
            <a:off x="5334000" y="893620"/>
            <a:ext cx="3402157" cy="560153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rPr>
              <a:t>Messages:</a:t>
            </a:r>
          </a:p>
          <a:p>
            <a:pPr marL="742950" lvl="1" indent="-285750">
              <a:buFont typeface="Arial" panose="020B0604020202020204" pitchFamily="34" charset="0"/>
              <a:buChar char="•"/>
            </a:pPr>
            <a:r>
              <a:rPr lang="en-US" sz="2000" dirty="0">
                <a:solidFill>
                  <a:schemeClr val="tx2"/>
                </a:solidFill>
              </a:rPr>
              <a:t>IWAS Broadcast emails announcing grant availability</a:t>
            </a:r>
          </a:p>
          <a:p>
            <a:pPr marL="742950" lvl="1" indent="-285750">
              <a:buFont typeface="Arial" panose="020B0604020202020204" pitchFamily="34" charset="0"/>
              <a:buChar char="•"/>
            </a:pPr>
            <a:r>
              <a:rPr lang="en-US" sz="2000" dirty="0">
                <a:solidFill>
                  <a:schemeClr val="tx2"/>
                </a:solidFill>
              </a:rPr>
              <a:t>Programmatic messages</a:t>
            </a:r>
          </a:p>
          <a:p>
            <a:pPr marL="342900" indent="-342900">
              <a:buFont typeface="Arial" panose="020B0604020202020204" pitchFamily="34" charset="0"/>
              <a:buChar char="•"/>
            </a:pPr>
            <a:r>
              <a:rPr lang="en-US" sz="2000" dirty="0">
                <a:solidFill>
                  <a:schemeClr val="tx2"/>
                </a:solidFill>
              </a:rPr>
              <a:t>Require Action:</a:t>
            </a:r>
          </a:p>
          <a:p>
            <a:pPr marL="742950" lvl="1" indent="-285750">
              <a:buFont typeface="Arial" panose="020B0604020202020204" pitchFamily="34" charset="0"/>
              <a:buChar char="•"/>
            </a:pPr>
            <a:r>
              <a:rPr lang="en-US" sz="2000" dirty="0">
                <a:solidFill>
                  <a:schemeClr val="tx2"/>
                </a:solidFill>
              </a:rPr>
              <a:t>Your “To Do list”</a:t>
            </a:r>
          </a:p>
          <a:p>
            <a:pPr marL="342900" indent="-342900">
              <a:buFont typeface="Arial" panose="020B0604020202020204" pitchFamily="34" charset="0"/>
              <a:buChar char="•"/>
            </a:pPr>
            <a:r>
              <a:rPr lang="en-US" sz="2000" dirty="0">
                <a:solidFill>
                  <a:schemeClr val="tx2"/>
                </a:solidFill>
              </a:rPr>
              <a:t>News Items</a:t>
            </a:r>
          </a:p>
          <a:p>
            <a:pPr marL="342900" indent="-342900">
              <a:buFont typeface="Arial" panose="020B0604020202020204" pitchFamily="34" charset="0"/>
              <a:buChar char="•"/>
            </a:pPr>
            <a:r>
              <a:rPr lang="en-US" sz="2000" dirty="0">
                <a:solidFill>
                  <a:schemeClr val="tx2"/>
                </a:solidFill>
              </a:rPr>
              <a:t>System Listing:</a:t>
            </a:r>
          </a:p>
          <a:p>
            <a:pPr marL="742950" lvl="1" indent="-285750">
              <a:buFont typeface="Arial" panose="020B0604020202020204" pitchFamily="34" charset="0"/>
              <a:buChar char="•"/>
            </a:pPr>
            <a:r>
              <a:rPr lang="en-US" sz="2000" dirty="0">
                <a:solidFill>
                  <a:schemeClr val="tx2"/>
                </a:solidFill>
              </a:rPr>
              <a:t>Personalized to you and your responsibilities at your charter school</a:t>
            </a:r>
          </a:p>
          <a:p>
            <a:pPr marL="342900" indent="-342900">
              <a:buFont typeface="Arial" panose="020B0604020202020204" pitchFamily="34" charset="0"/>
              <a:buChar char="•"/>
            </a:pPr>
            <a:r>
              <a:rPr lang="en-US" sz="2000" dirty="0">
                <a:solidFill>
                  <a:schemeClr val="tx2"/>
                </a:solidFill>
              </a:rPr>
              <a:t>Email Address:</a:t>
            </a:r>
          </a:p>
          <a:p>
            <a:pPr marL="742950" lvl="1" indent="-285750">
              <a:buFont typeface="Arial" panose="020B0604020202020204" pitchFamily="34" charset="0"/>
              <a:buChar char="•"/>
            </a:pPr>
            <a:r>
              <a:rPr lang="en-US" sz="2000" dirty="0">
                <a:solidFill>
                  <a:schemeClr val="tx2"/>
                </a:solidFill>
              </a:rPr>
              <a:t>Ensures delivery of messages</a:t>
            </a:r>
          </a:p>
          <a:p>
            <a:endParaRPr lang="en-US" dirty="0">
              <a:solidFill>
                <a:prstClr val="black"/>
              </a:solidFill>
            </a:endParaRPr>
          </a:p>
        </p:txBody>
      </p:sp>
    </p:spTree>
    <p:extLst>
      <p:ext uri="{BB962C8B-B14F-4D97-AF65-F5344CB8AC3E}">
        <p14:creationId xmlns:p14="http://schemas.microsoft.com/office/powerpoint/2010/main" val="678475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179" y="590550"/>
            <a:ext cx="8579644" cy="5676900"/>
          </a:xfrm>
          <a:prstGeom prst="rect">
            <a:avLst/>
          </a:prstGeom>
        </p:spPr>
      </p:pic>
    </p:spTree>
    <p:extLst>
      <p:ext uri="{BB962C8B-B14F-4D97-AF65-F5344CB8AC3E}">
        <p14:creationId xmlns:p14="http://schemas.microsoft.com/office/powerpoint/2010/main" val="33388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IWAS based grant applications</a:t>
            </a:r>
          </a:p>
        </p:txBody>
      </p:sp>
      <p:pic>
        <p:nvPicPr>
          <p:cNvPr id="9" name="Content Placeholder 8" descr="Bank forecloses on wrong house, changes locks, steals tons of stuff ..."/>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114800" y="2133600"/>
            <a:ext cx="4008437" cy="3513137"/>
          </a:xfrm>
        </p:spPr>
      </p:pic>
      <p:sp>
        <p:nvSpPr>
          <p:cNvPr id="5" name="TextBox 4"/>
          <p:cNvSpPr txBox="1"/>
          <p:nvPr/>
        </p:nvSpPr>
        <p:spPr>
          <a:xfrm>
            <a:off x="609600" y="3505200"/>
            <a:ext cx="3200400" cy="1446550"/>
          </a:xfrm>
          <a:prstGeom prst="rect">
            <a:avLst/>
          </a:prstGeom>
          <a:noFill/>
        </p:spPr>
        <p:txBody>
          <a:bodyPr wrap="square" rtlCol="0">
            <a:spAutoFit/>
          </a:bodyPr>
          <a:lstStyle/>
          <a:p>
            <a:r>
              <a:rPr lang="en-US" sz="4400" dirty="0">
                <a:solidFill>
                  <a:schemeClr val="tx2"/>
                </a:solidFill>
                <a:latin typeface="Calibri Light" panose="020F0302020204030204"/>
              </a:rPr>
              <a:t>From today</a:t>
            </a:r>
          </a:p>
          <a:p>
            <a:r>
              <a:rPr lang="en-US" sz="4400" dirty="0">
                <a:solidFill>
                  <a:schemeClr val="tx2"/>
                </a:solidFill>
                <a:latin typeface="Calibri Light" panose="020F0302020204030204"/>
              </a:rPr>
              <a:t>…..forward!</a:t>
            </a:r>
          </a:p>
        </p:txBody>
      </p:sp>
    </p:spTree>
    <p:extLst>
      <p:ext uri="{BB962C8B-B14F-4D97-AF65-F5344CB8AC3E}">
        <p14:creationId xmlns:p14="http://schemas.microsoft.com/office/powerpoint/2010/main" val="2658580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Fiscal year 2017</a:t>
            </a:r>
          </a:p>
        </p:txBody>
      </p:sp>
      <p:sp>
        <p:nvSpPr>
          <p:cNvPr id="5" name="Content Placeholder 4"/>
          <p:cNvSpPr>
            <a:spLocks noGrp="1"/>
          </p:cNvSpPr>
          <p:nvPr>
            <p:ph sz="half" idx="4294967295"/>
          </p:nvPr>
        </p:nvSpPr>
        <p:spPr>
          <a:xfrm>
            <a:off x="4495800" y="1752600"/>
            <a:ext cx="4314825" cy="5030787"/>
          </a:xfrm>
        </p:spPr>
        <p:txBody>
          <a:bodyPr>
            <a:noAutofit/>
          </a:bodyPr>
          <a:lstStyle/>
          <a:p>
            <a:pPr marL="0" indent="0">
              <a:buNone/>
            </a:pPr>
            <a:r>
              <a:rPr lang="en-US" sz="1600" dirty="0"/>
              <a:t>June:</a:t>
            </a:r>
          </a:p>
          <a:p>
            <a:pPr marL="285750" indent="-285750"/>
            <a:r>
              <a:rPr lang="en-US" sz="1600" dirty="0"/>
              <a:t>Status of FY17 amendments</a:t>
            </a:r>
          </a:p>
          <a:p>
            <a:pPr marL="285750" indent="-285750"/>
            <a:r>
              <a:rPr lang="en-US" sz="1600" dirty="0"/>
              <a:t>FY18 planning and application completion and submission</a:t>
            </a:r>
          </a:p>
          <a:p>
            <a:pPr marL="0" indent="0">
              <a:buNone/>
            </a:pPr>
            <a:r>
              <a:rPr lang="en-US" sz="1600" dirty="0"/>
              <a:t>July:</a:t>
            </a:r>
          </a:p>
          <a:p>
            <a:pPr marL="285750" indent="-285750"/>
            <a:r>
              <a:rPr lang="en-US" sz="1600" dirty="0"/>
              <a:t>Fourth quarter expenditure report due July 20</a:t>
            </a:r>
          </a:p>
          <a:p>
            <a:pPr marL="285750" indent="-285750"/>
            <a:r>
              <a:rPr lang="en-US" sz="1600" dirty="0"/>
              <a:t>Status of FY17 amendment</a:t>
            </a:r>
          </a:p>
          <a:p>
            <a:pPr marL="742950" lvl="1" indent="-285750"/>
            <a:r>
              <a:rPr lang="en-US" sz="1600" dirty="0"/>
              <a:t>Amendments must be submitted 30 days prior to project end date. If end date is August 31, July 31</a:t>
            </a:r>
          </a:p>
          <a:p>
            <a:pPr marL="0" indent="0">
              <a:buNone/>
            </a:pPr>
            <a:r>
              <a:rPr lang="en-US" sz="1600" dirty="0"/>
              <a:t>August:</a:t>
            </a:r>
          </a:p>
          <a:p>
            <a:pPr marL="285750" indent="-285750"/>
            <a:r>
              <a:rPr lang="en-US" sz="1600" dirty="0"/>
              <a:t>Liquidate outstanding obligations</a:t>
            </a:r>
          </a:p>
          <a:p>
            <a:pPr marL="0" indent="0">
              <a:buNone/>
            </a:pPr>
            <a:r>
              <a:rPr lang="en-US" sz="1600" dirty="0"/>
              <a:t>September:</a:t>
            </a:r>
          </a:p>
          <a:p>
            <a:pPr marL="285750" indent="-285750"/>
            <a:r>
              <a:rPr lang="en-US" sz="1600" dirty="0"/>
              <a:t>If a project had an August 31 end date, expenditure report is due September 20</a:t>
            </a:r>
          </a:p>
          <a:p>
            <a:endParaRPr lang="en-US" sz="2200" dirty="0"/>
          </a:p>
        </p:txBody>
      </p:sp>
      <p:sp>
        <p:nvSpPr>
          <p:cNvPr id="4" name="Content Placeholder 3"/>
          <p:cNvSpPr>
            <a:spLocks noGrp="1"/>
          </p:cNvSpPr>
          <p:nvPr>
            <p:ph sz="half" idx="4294967295"/>
          </p:nvPr>
        </p:nvSpPr>
        <p:spPr>
          <a:xfrm>
            <a:off x="304800" y="1676400"/>
            <a:ext cx="3886200" cy="5532438"/>
          </a:xfrm>
        </p:spPr>
        <p:txBody>
          <a:bodyPr>
            <a:normAutofit/>
          </a:bodyPr>
          <a:lstStyle/>
          <a:p>
            <a:pPr marL="0" indent="0">
              <a:buNone/>
            </a:pPr>
            <a:r>
              <a:rPr lang="en-US" sz="1600" dirty="0"/>
              <a:t>March:</a:t>
            </a:r>
          </a:p>
          <a:p>
            <a:pPr marL="285750" indent="-285750"/>
            <a:r>
              <a:rPr lang="en-US" sz="1600" dirty="0"/>
              <a:t>Consider amending approved grants</a:t>
            </a:r>
          </a:p>
          <a:p>
            <a:pPr marL="285750" indent="-285750"/>
            <a:r>
              <a:rPr lang="en-US" sz="1600" dirty="0"/>
              <a:t>Gather data for third quarter expenditure reports</a:t>
            </a:r>
          </a:p>
          <a:p>
            <a:pPr marL="0" indent="0">
              <a:buNone/>
            </a:pPr>
            <a:r>
              <a:rPr lang="en-US" sz="1600" dirty="0"/>
              <a:t>April:</a:t>
            </a:r>
          </a:p>
          <a:p>
            <a:pPr marL="285750" indent="-285750"/>
            <a:r>
              <a:rPr lang="en-US" sz="1600" dirty="0"/>
              <a:t>Third quarter expenditure report due April 20</a:t>
            </a:r>
          </a:p>
          <a:p>
            <a:pPr marL="0" indent="0">
              <a:buNone/>
            </a:pPr>
            <a:r>
              <a:rPr lang="en-US" sz="1600" dirty="0"/>
              <a:t>May:</a:t>
            </a:r>
          </a:p>
          <a:p>
            <a:pPr marL="285750" indent="-285750"/>
            <a:r>
              <a:rPr lang="en-US" sz="1600" dirty="0"/>
              <a:t>Status of FY17 amendments</a:t>
            </a:r>
          </a:p>
          <a:p>
            <a:pPr marL="742950" lvl="1" indent="-285750"/>
            <a:r>
              <a:rPr lang="en-US" sz="1600" dirty="0"/>
              <a:t>Amendments must be submitted 30 days prior to project end date.  May 31 if June 30</a:t>
            </a:r>
          </a:p>
          <a:p>
            <a:pPr marL="285750" indent="-285750"/>
            <a:r>
              <a:rPr lang="en-US" sz="1600" dirty="0"/>
              <a:t>FY18 planning and application completion</a:t>
            </a:r>
          </a:p>
          <a:p>
            <a:pPr marL="0" indent="0">
              <a:buNone/>
            </a:pPr>
            <a:endParaRPr lang="en-US" dirty="0"/>
          </a:p>
        </p:txBody>
      </p:sp>
    </p:spTree>
    <p:extLst>
      <p:ext uri="{BB962C8B-B14F-4D97-AF65-F5344CB8AC3E}">
        <p14:creationId xmlns:p14="http://schemas.microsoft.com/office/powerpoint/2010/main" val="2796745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09800"/>
            <a:ext cx="7727324" cy="3785652"/>
          </a:xfrm>
          <a:prstGeom prst="rect">
            <a:avLst/>
          </a:prstGeom>
        </p:spPr>
        <p:txBody>
          <a:bodyPr wrap="square">
            <a:spAutoFit/>
          </a:bodyPr>
          <a:lstStyle/>
          <a:p>
            <a:r>
              <a:rPr lang="en-US" sz="1600" dirty="0">
                <a:solidFill>
                  <a:schemeClr val="tx2"/>
                </a:solidFill>
              </a:rPr>
              <a:t>March and April:</a:t>
            </a:r>
          </a:p>
          <a:p>
            <a:pPr marL="285750" indent="-285750">
              <a:buFont typeface="Arial" panose="020B0604020202020204" pitchFamily="34" charset="0"/>
              <a:buChar char="•"/>
            </a:pPr>
            <a:r>
              <a:rPr lang="en-US" sz="1600" dirty="0">
                <a:solidFill>
                  <a:schemeClr val="tx2"/>
                </a:solidFill>
              </a:rPr>
              <a:t>Planning for FY18</a:t>
            </a:r>
          </a:p>
          <a:p>
            <a:pPr marL="285750" indent="-285750">
              <a:buFont typeface="Arial" panose="020B0604020202020204" pitchFamily="34" charset="0"/>
              <a:buChar char="•"/>
            </a:pPr>
            <a:endParaRPr lang="en-US" sz="1600" dirty="0">
              <a:solidFill>
                <a:schemeClr val="tx2"/>
              </a:solidFill>
            </a:endParaRPr>
          </a:p>
          <a:p>
            <a:pPr algn="ctr"/>
            <a:r>
              <a:rPr lang="en-US" sz="1600" dirty="0">
                <a:solidFill>
                  <a:schemeClr val="accent1"/>
                </a:solidFill>
              </a:rPr>
              <a:t>Notification of grant funds for your charter school will be announced via IWAS Broadcast emails and general articles in the Weekly Superintendent emails.</a:t>
            </a:r>
          </a:p>
          <a:p>
            <a:endParaRPr lang="en-US" sz="1600" dirty="0">
              <a:solidFill>
                <a:schemeClr val="tx2"/>
              </a:solidFill>
            </a:endParaRPr>
          </a:p>
          <a:p>
            <a:r>
              <a:rPr lang="en-US" sz="1600" dirty="0">
                <a:solidFill>
                  <a:schemeClr val="tx2"/>
                </a:solidFill>
              </a:rPr>
              <a:t>May:</a:t>
            </a:r>
          </a:p>
          <a:p>
            <a:pPr marL="285750" indent="-285750">
              <a:buFont typeface="Arial" panose="020B0604020202020204" pitchFamily="34" charset="0"/>
              <a:buChar char="•"/>
            </a:pPr>
            <a:r>
              <a:rPr lang="en-US" sz="1600" dirty="0">
                <a:solidFill>
                  <a:schemeClr val="tx2"/>
                </a:solidFill>
              </a:rPr>
              <a:t>Completion of grant applications</a:t>
            </a:r>
          </a:p>
          <a:p>
            <a:endParaRPr lang="en-US" sz="1600" dirty="0">
              <a:solidFill>
                <a:schemeClr val="tx2"/>
              </a:solidFill>
            </a:endParaRPr>
          </a:p>
          <a:p>
            <a:r>
              <a:rPr lang="en-US" sz="1600" dirty="0">
                <a:solidFill>
                  <a:schemeClr val="tx2"/>
                </a:solidFill>
              </a:rPr>
              <a:t>June:</a:t>
            </a:r>
          </a:p>
          <a:p>
            <a:pPr marL="285750" indent="-285750">
              <a:buFont typeface="Arial" panose="020B0604020202020204" pitchFamily="34" charset="0"/>
              <a:buChar char="•"/>
            </a:pPr>
            <a:r>
              <a:rPr lang="en-US" sz="1600" dirty="0">
                <a:solidFill>
                  <a:schemeClr val="tx2"/>
                </a:solidFill>
              </a:rPr>
              <a:t>Completion of grant applications</a:t>
            </a:r>
          </a:p>
          <a:p>
            <a:pPr marL="1200150" lvl="2" indent="-285750">
              <a:buFont typeface="Arial" panose="020B0604020202020204" pitchFamily="34" charset="0"/>
              <a:buChar char="•"/>
            </a:pPr>
            <a:r>
              <a:rPr lang="en-US" sz="1600" dirty="0">
                <a:solidFill>
                  <a:schemeClr val="tx2"/>
                </a:solidFill>
              </a:rPr>
              <a:t>Applications must be submitted on or before July 1 to establish earliest begin date</a:t>
            </a:r>
          </a:p>
          <a:p>
            <a:r>
              <a:rPr lang="en-US" sz="1600" dirty="0">
                <a:solidFill>
                  <a:schemeClr val="tx2"/>
                </a:solidFill>
              </a:rPr>
              <a:t>July:</a:t>
            </a:r>
          </a:p>
          <a:p>
            <a:pPr marL="285750" indent="-285750">
              <a:buFont typeface="Arial" panose="020B0604020202020204" pitchFamily="34" charset="0"/>
              <a:buChar char="•"/>
            </a:pPr>
            <a:r>
              <a:rPr lang="en-US" sz="1600" dirty="0">
                <a:solidFill>
                  <a:schemeClr val="tx2"/>
                </a:solidFill>
              </a:rPr>
              <a:t>Work towards obtaining grant approval</a:t>
            </a:r>
          </a:p>
        </p:txBody>
      </p:sp>
      <p:sp>
        <p:nvSpPr>
          <p:cNvPr id="3" name="Title 2"/>
          <p:cNvSpPr>
            <a:spLocks noGrp="1"/>
          </p:cNvSpPr>
          <p:nvPr>
            <p:ph type="title"/>
          </p:nvPr>
        </p:nvSpPr>
        <p:spPr/>
        <p:txBody>
          <a:bodyPr/>
          <a:lstStyle/>
          <a:p>
            <a:r>
              <a:rPr lang="en-US" sz="3600" dirty="0"/>
              <a:t>Fiscal year 2018</a:t>
            </a:r>
          </a:p>
        </p:txBody>
      </p:sp>
    </p:spTree>
    <p:extLst>
      <p:ext uri="{BB962C8B-B14F-4D97-AF65-F5344CB8AC3E}">
        <p14:creationId xmlns:p14="http://schemas.microsoft.com/office/powerpoint/2010/main" val="176686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33400" y="457200"/>
            <a:ext cx="8305800" cy="5867400"/>
          </a:xfrm>
        </p:spPr>
      </p:pic>
    </p:spTree>
    <p:extLst>
      <p:ext uri="{BB962C8B-B14F-4D97-AF65-F5344CB8AC3E}">
        <p14:creationId xmlns:p14="http://schemas.microsoft.com/office/powerpoint/2010/main" val="10601173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u="sng" dirty="0"/>
              <a:t>Submission to ISBE</a:t>
            </a:r>
          </a:p>
        </p:txBody>
      </p:sp>
      <p:sp>
        <p:nvSpPr>
          <p:cNvPr id="6" name="Content Placeholder 5"/>
          <p:cNvSpPr>
            <a:spLocks noGrp="1"/>
          </p:cNvSpPr>
          <p:nvPr>
            <p:ph sz="half" idx="2"/>
          </p:nvPr>
        </p:nvSpPr>
        <p:spPr/>
        <p:txBody>
          <a:bodyPr/>
          <a:lstStyle/>
          <a:p>
            <a:r>
              <a:rPr lang="en-US" dirty="0"/>
              <a:t>Allows for expenditures to be made according to the “substantially approvable” budget included in the grant application</a:t>
            </a:r>
          </a:p>
        </p:txBody>
      </p:sp>
      <p:sp>
        <p:nvSpPr>
          <p:cNvPr id="7" name="Text Placeholder 6"/>
          <p:cNvSpPr>
            <a:spLocks noGrp="1"/>
          </p:cNvSpPr>
          <p:nvPr>
            <p:ph type="body" sz="quarter" idx="3"/>
          </p:nvPr>
        </p:nvSpPr>
        <p:spPr/>
        <p:txBody>
          <a:bodyPr/>
          <a:lstStyle/>
          <a:p>
            <a:r>
              <a:rPr lang="en-US" u="sng" dirty="0"/>
              <a:t>Approval</a:t>
            </a:r>
          </a:p>
        </p:txBody>
      </p:sp>
      <p:sp>
        <p:nvSpPr>
          <p:cNvPr id="8" name="Content Placeholder 7"/>
          <p:cNvSpPr>
            <a:spLocks noGrp="1"/>
          </p:cNvSpPr>
          <p:nvPr>
            <p:ph sz="quarter" idx="4"/>
          </p:nvPr>
        </p:nvSpPr>
        <p:spPr/>
        <p:txBody>
          <a:bodyPr/>
          <a:lstStyle/>
          <a:p>
            <a:r>
              <a:rPr lang="en-US" dirty="0"/>
              <a:t>Allows for expenditure reports to be submitted</a:t>
            </a:r>
          </a:p>
          <a:p>
            <a:r>
              <a:rPr lang="en-US" dirty="0"/>
              <a:t>Allows for amendments to be created and submitted</a:t>
            </a:r>
          </a:p>
        </p:txBody>
      </p:sp>
      <p:sp>
        <p:nvSpPr>
          <p:cNvPr id="4" name="Title 3"/>
          <p:cNvSpPr>
            <a:spLocks noGrp="1"/>
          </p:cNvSpPr>
          <p:nvPr>
            <p:ph type="title"/>
          </p:nvPr>
        </p:nvSpPr>
        <p:spPr/>
        <p:txBody>
          <a:bodyPr/>
          <a:lstStyle/>
          <a:p>
            <a:pPr algn="ctr"/>
            <a:r>
              <a:rPr lang="en-US" sz="3600" dirty="0"/>
              <a:t>Status of a grant application</a:t>
            </a:r>
          </a:p>
        </p:txBody>
      </p:sp>
    </p:spTree>
    <p:extLst>
      <p:ext uri="{BB962C8B-B14F-4D97-AF65-F5344CB8AC3E}">
        <p14:creationId xmlns:p14="http://schemas.microsoft.com/office/powerpoint/2010/main" val="264011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p:txBody>
          <a:bodyPr>
            <a:normAutofit/>
          </a:bodyPr>
          <a:lstStyle/>
          <a:p>
            <a:r>
              <a:rPr lang="en-US" dirty="0"/>
              <a:t>IDEA Part B Flow Through</a:t>
            </a:r>
          </a:p>
          <a:p>
            <a:r>
              <a:rPr lang="en-US" dirty="0"/>
              <a:t>IDEA Part B Preschool</a:t>
            </a:r>
          </a:p>
          <a:p>
            <a:r>
              <a:rPr lang="en-US" dirty="0"/>
              <a:t>ELL</a:t>
            </a:r>
          </a:p>
          <a:p>
            <a:r>
              <a:rPr lang="en-US" dirty="0"/>
              <a:t>Title I</a:t>
            </a:r>
          </a:p>
          <a:p>
            <a:r>
              <a:rPr lang="en-US" dirty="0"/>
              <a:t>Title IIA</a:t>
            </a:r>
          </a:p>
          <a:p>
            <a:pPr marL="0" indent="0">
              <a:buNone/>
            </a:pPr>
            <a:endParaRPr lang="en-US" dirty="0"/>
          </a:p>
          <a:p>
            <a:pPr marL="0" indent="0" algn="ctr">
              <a:buNone/>
            </a:pPr>
            <a:r>
              <a:rPr lang="en-US" dirty="0"/>
              <a:t>**ALLOCATION BASED**</a:t>
            </a:r>
          </a:p>
          <a:p>
            <a:endParaRPr lang="en-US" dirty="0"/>
          </a:p>
        </p:txBody>
      </p:sp>
      <p:sp>
        <p:nvSpPr>
          <p:cNvPr id="9" name="Content Placeholder 8"/>
          <p:cNvSpPr>
            <a:spLocks noGrp="1"/>
          </p:cNvSpPr>
          <p:nvPr>
            <p:ph sz="quarter" idx="4"/>
          </p:nvPr>
        </p:nvSpPr>
        <p:spPr/>
        <p:txBody>
          <a:bodyPr>
            <a:normAutofit fontScale="92500"/>
          </a:bodyPr>
          <a:lstStyle/>
          <a:p>
            <a:r>
              <a:rPr lang="en-US" dirty="0"/>
              <a:t>Allocations are announced and provided within the application</a:t>
            </a:r>
          </a:p>
          <a:p>
            <a:r>
              <a:rPr lang="en-US" dirty="0"/>
              <a:t>Questions – contact the program staff </a:t>
            </a:r>
          </a:p>
          <a:p>
            <a:r>
              <a:rPr lang="en-US" dirty="0"/>
              <a:t>Allocations often change</a:t>
            </a:r>
          </a:p>
          <a:p>
            <a:pPr lvl="1"/>
            <a:r>
              <a:rPr lang="en-US" dirty="0"/>
              <a:t>Carryover becomes available</a:t>
            </a:r>
          </a:p>
          <a:p>
            <a:pPr lvl="1"/>
            <a:r>
              <a:rPr lang="en-US" dirty="0"/>
              <a:t>Projected allocations evolve to final allocations</a:t>
            </a:r>
          </a:p>
          <a:p>
            <a:pPr lvl="1"/>
            <a:endParaRPr lang="en-US" dirty="0"/>
          </a:p>
          <a:p>
            <a:pPr marL="457200" lvl="1" indent="0">
              <a:buNone/>
            </a:pPr>
            <a:endParaRPr lang="en-US" dirty="0"/>
          </a:p>
        </p:txBody>
      </p:sp>
      <p:sp>
        <p:nvSpPr>
          <p:cNvPr id="7" name="Title 6"/>
          <p:cNvSpPr>
            <a:spLocks noGrp="1"/>
          </p:cNvSpPr>
          <p:nvPr>
            <p:ph type="title"/>
          </p:nvPr>
        </p:nvSpPr>
        <p:spPr/>
        <p:txBody>
          <a:bodyPr/>
          <a:lstStyle/>
          <a:p>
            <a:r>
              <a:rPr lang="en-US" sz="3600" dirty="0"/>
              <a:t>Grant Specifics</a:t>
            </a:r>
            <a:endParaRPr lang="en-US" dirty="0"/>
          </a:p>
        </p:txBody>
      </p:sp>
    </p:spTree>
    <p:extLst>
      <p:ext uri="{BB962C8B-B14F-4D97-AF65-F5344CB8AC3E}">
        <p14:creationId xmlns:p14="http://schemas.microsoft.com/office/powerpoint/2010/main" val="514802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Title I and IIA</a:t>
            </a:r>
            <a:r>
              <a:rPr lang="en-US" dirty="0"/>
              <a:t>	</a:t>
            </a:r>
          </a:p>
        </p:txBody>
      </p:sp>
      <p:sp>
        <p:nvSpPr>
          <p:cNvPr id="3" name="Content Placeholder 2"/>
          <p:cNvSpPr>
            <a:spLocks noGrp="1"/>
          </p:cNvSpPr>
          <p:nvPr>
            <p:ph sz="half" idx="4294967295"/>
          </p:nvPr>
        </p:nvSpPr>
        <p:spPr>
          <a:xfrm>
            <a:off x="228600" y="1828800"/>
            <a:ext cx="8118475" cy="5164138"/>
          </a:xfrm>
        </p:spPr>
        <p:txBody>
          <a:bodyPr>
            <a:normAutofit/>
          </a:bodyPr>
          <a:lstStyle/>
          <a:p>
            <a:r>
              <a:rPr lang="en-US" dirty="0"/>
              <a:t>Preliminary eligibility released mid-winter</a:t>
            </a:r>
          </a:p>
          <a:p>
            <a:pPr lvl="1"/>
            <a:r>
              <a:rPr lang="en-US" dirty="0">
                <a:hlinkClick r:id="rId2"/>
              </a:rPr>
              <a:t>https://www.isbe.net/Pages/New-Census-Estimates-Released.aspx</a:t>
            </a:r>
            <a:r>
              <a:rPr lang="en-US" dirty="0"/>
              <a:t> </a:t>
            </a:r>
          </a:p>
          <a:p>
            <a:pPr lvl="1"/>
            <a:endParaRPr lang="en-US" dirty="0"/>
          </a:p>
          <a:p>
            <a:r>
              <a:rPr lang="en-US" dirty="0"/>
              <a:t>Projected allocations released in spring</a:t>
            </a:r>
          </a:p>
          <a:p>
            <a:pPr lvl="1"/>
            <a:r>
              <a:rPr lang="en-US" dirty="0"/>
              <a:t>Application will have allocation available for budgeting</a:t>
            </a:r>
          </a:p>
          <a:p>
            <a:pPr lvl="1"/>
            <a:endParaRPr lang="en-US" dirty="0"/>
          </a:p>
          <a:p>
            <a:r>
              <a:rPr lang="en-US" dirty="0"/>
              <a:t>Final allocations available in the fall</a:t>
            </a:r>
          </a:p>
          <a:p>
            <a:pPr lvl="1"/>
            <a:r>
              <a:rPr lang="en-US" dirty="0"/>
              <a:t>Application will have final allocation and carryover (if final expenditure report for previous year submitted) available for budgeting</a:t>
            </a:r>
          </a:p>
          <a:p>
            <a:pPr lvl="1"/>
            <a:endParaRPr lang="en-US" dirty="0"/>
          </a:p>
          <a:p>
            <a:pPr marL="0" indent="0">
              <a:buNone/>
            </a:pPr>
            <a:r>
              <a:rPr lang="en-US" dirty="0">
                <a:hlinkClick r:id="rId3"/>
              </a:rPr>
              <a:t>https://www.isbe.net/Pages/No-Child-Left-Behind-Federal-Funding.aspx</a:t>
            </a:r>
            <a:r>
              <a:rPr lang="en-US" dirty="0"/>
              <a:t> </a:t>
            </a:r>
          </a:p>
        </p:txBody>
      </p:sp>
    </p:spTree>
    <p:extLst>
      <p:ext uri="{BB962C8B-B14F-4D97-AF65-F5344CB8AC3E}">
        <p14:creationId xmlns:p14="http://schemas.microsoft.com/office/powerpoint/2010/main" val="643036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IDEA Part B 611 and 619 Funding</a:t>
            </a:r>
          </a:p>
        </p:txBody>
      </p:sp>
      <p:sp>
        <p:nvSpPr>
          <p:cNvPr id="3" name="Content Placeholder 2"/>
          <p:cNvSpPr>
            <a:spLocks noGrp="1"/>
          </p:cNvSpPr>
          <p:nvPr>
            <p:ph sz="half" idx="4294967295"/>
          </p:nvPr>
        </p:nvSpPr>
        <p:spPr>
          <a:xfrm>
            <a:off x="381000" y="1752600"/>
            <a:ext cx="8305800" cy="4776788"/>
          </a:xfrm>
        </p:spPr>
        <p:txBody>
          <a:bodyPr>
            <a:normAutofit/>
          </a:bodyPr>
          <a:lstStyle/>
          <a:p>
            <a:r>
              <a:rPr lang="en-US" dirty="0"/>
              <a:t>The federal formula for calculating district allocations under IDEA Part B are determined based upon three components: Base Year, Total Public and Non-Public Enrollment and Poverty.</a:t>
            </a:r>
          </a:p>
          <a:p>
            <a:r>
              <a:rPr lang="en-US" dirty="0"/>
              <a:t>Base Year – Computed from resident district and adjusted if: an individual charter school’s enrollment is at a minimum student enrollment of 100, and the increase of students with disabilities ages 3-21 as of Dec 1 of each year is 20% or higher than the previous year</a:t>
            </a:r>
          </a:p>
          <a:p>
            <a:r>
              <a:rPr lang="en-US" dirty="0"/>
              <a:t>Public Enrollment – September 30 </a:t>
            </a:r>
          </a:p>
          <a:p>
            <a:r>
              <a:rPr lang="en-US" dirty="0"/>
              <a:t>Poverty – Ratio of State charter to resident district enrollment</a:t>
            </a:r>
          </a:p>
          <a:p>
            <a:r>
              <a:rPr lang="en-US" dirty="0"/>
              <a:t>Preliminary allocations in Spring – Final in August/September</a:t>
            </a:r>
          </a:p>
        </p:txBody>
      </p:sp>
    </p:spTree>
    <p:extLst>
      <p:ext uri="{BB962C8B-B14F-4D97-AF65-F5344CB8AC3E}">
        <p14:creationId xmlns:p14="http://schemas.microsoft.com/office/powerpoint/2010/main" val="3098184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dirty="0"/>
          </a:p>
          <a:p>
            <a:endParaRPr lang="en-US" dirty="0"/>
          </a:p>
          <a:p>
            <a:r>
              <a:rPr lang="en-US" dirty="0"/>
              <a:t>Intent to Apply was due January 31, 2017</a:t>
            </a:r>
          </a:p>
          <a:p>
            <a:endParaRPr lang="en-US" dirty="0"/>
          </a:p>
          <a:p>
            <a:r>
              <a:rPr lang="en-US" dirty="0"/>
              <a:t>Application includes 3 programs:</a:t>
            </a:r>
          </a:p>
          <a:p>
            <a:pPr lvl="1"/>
            <a:r>
              <a:rPr lang="en-US" dirty="0"/>
              <a:t>TBE/TPI – Transitional Bilingual/Transitional Program of Instruction</a:t>
            </a:r>
          </a:p>
          <a:p>
            <a:pPr lvl="1"/>
            <a:r>
              <a:rPr lang="en-US" dirty="0"/>
              <a:t>LIPLEPS – Language Instruction Program for Limited English Proficient Students</a:t>
            </a:r>
          </a:p>
          <a:p>
            <a:pPr lvl="1"/>
            <a:r>
              <a:rPr lang="en-US" dirty="0"/>
              <a:t>IEP – Immigrant Education Program</a:t>
            </a:r>
          </a:p>
          <a:p>
            <a:pPr lvl="1"/>
            <a:endParaRPr lang="en-US" dirty="0"/>
          </a:p>
          <a:p>
            <a:r>
              <a:rPr lang="en-US" dirty="0"/>
              <a:t>TBE/TPI = state funding, no carryover</a:t>
            </a:r>
          </a:p>
          <a:p>
            <a:endParaRPr lang="en-US" dirty="0"/>
          </a:p>
          <a:p>
            <a:r>
              <a:rPr lang="en-US" dirty="0"/>
              <a:t>LIPLEPS and IEP = federal funding with carryover allowed</a:t>
            </a:r>
          </a:p>
        </p:txBody>
      </p:sp>
      <p:sp>
        <p:nvSpPr>
          <p:cNvPr id="2" name="Title 1"/>
          <p:cNvSpPr>
            <a:spLocks noGrp="1"/>
          </p:cNvSpPr>
          <p:nvPr>
            <p:ph type="title"/>
          </p:nvPr>
        </p:nvSpPr>
        <p:spPr/>
        <p:txBody>
          <a:bodyPr/>
          <a:lstStyle/>
          <a:p>
            <a:r>
              <a:rPr lang="en-US" sz="3600" dirty="0"/>
              <a:t>English Language Learning (ELL)</a:t>
            </a:r>
          </a:p>
        </p:txBody>
      </p:sp>
    </p:spTree>
    <p:extLst>
      <p:ext uri="{BB962C8B-B14F-4D97-AF65-F5344CB8AC3E}">
        <p14:creationId xmlns:p14="http://schemas.microsoft.com/office/powerpoint/2010/main" val="51563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304801" y="1905000"/>
            <a:ext cx="5171812" cy="4114800"/>
          </a:xfrm>
          <a:prstGeom prst="rect">
            <a:avLst/>
          </a:prstGeom>
        </p:spPr>
      </p:pic>
      <p:sp>
        <p:nvSpPr>
          <p:cNvPr id="5" name="Title 4"/>
          <p:cNvSpPr>
            <a:spLocks noGrp="1"/>
          </p:cNvSpPr>
          <p:nvPr>
            <p:ph type="title"/>
          </p:nvPr>
        </p:nvSpPr>
        <p:spPr/>
        <p:txBody>
          <a:bodyPr/>
          <a:lstStyle/>
          <a:p>
            <a:r>
              <a:rPr lang="en-US" dirty="0"/>
              <a:t>FRIS Inquiry</a:t>
            </a:r>
            <a:br>
              <a:rPr lang="en-US" dirty="0"/>
            </a:br>
            <a:r>
              <a:rPr lang="en-US" sz="2000" dirty="0"/>
              <a:t>Financial Reimbursement Information System</a:t>
            </a:r>
            <a:endParaRPr lang="en-US" dirty="0"/>
          </a:p>
        </p:txBody>
      </p:sp>
      <p:sp>
        <p:nvSpPr>
          <p:cNvPr id="3" name="TextBox 2"/>
          <p:cNvSpPr txBox="1"/>
          <p:nvPr/>
        </p:nvSpPr>
        <p:spPr>
          <a:xfrm>
            <a:off x="5715000" y="2286000"/>
            <a:ext cx="3124200" cy="3539430"/>
          </a:xfrm>
          <a:prstGeom prst="rect">
            <a:avLst/>
          </a:prstGeom>
          <a:noFill/>
        </p:spPr>
        <p:txBody>
          <a:bodyPr wrap="square" rtlCol="0">
            <a:spAutoFit/>
          </a:bodyPr>
          <a:lstStyle/>
          <a:p>
            <a:r>
              <a:rPr lang="en-US" sz="1400" dirty="0">
                <a:solidFill>
                  <a:schemeClr val="tx2"/>
                </a:solidFill>
              </a:rPr>
              <a:t>From ISBE Home Page</a:t>
            </a:r>
          </a:p>
          <a:p>
            <a:r>
              <a:rPr lang="en-US" sz="1400" dirty="0">
                <a:solidFill>
                  <a:schemeClr val="tx2"/>
                </a:solidFill>
              </a:rPr>
              <a:t>	-System Quick Links</a:t>
            </a:r>
          </a:p>
          <a:p>
            <a:endParaRPr lang="en-US" sz="1400" dirty="0">
              <a:solidFill>
                <a:schemeClr val="tx2"/>
              </a:solidFill>
            </a:endParaRPr>
          </a:p>
          <a:p>
            <a:r>
              <a:rPr lang="en-US" sz="1400" dirty="0">
                <a:solidFill>
                  <a:schemeClr val="tx2"/>
                </a:solidFill>
              </a:rPr>
              <a:t>-HELP Screen </a:t>
            </a:r>
          </a:p>
          <a:p>
            <a:endParaRPr lang="en-US" sz="1400" dirty="0">
              <a:solidFill>
                <a:schemeClr val="tx2"/>
              </a:solidFill>
            </a:endParaRPr>
          </a:p>
          <a:p>
            <a:r>
              <a:rPr lang="en-US" sz="1400" dirty="0">
                <a:solidFill>
                  <a:schemeClr val="tx2"/>
                </a:solidFill>
              </a:rPr>
              <a:t>-FRIS Inquiry has info back to 1995</a:t>
            </a:r>
          </a:p>
          <a:p>
            <a:endParaRPr lang="en-US" sz="1400" dirty="0">
              <a:solidFill>
                <a:schemeClr val="tx2"/>
              </a:solidFill>
            </a:endParaRPr>
          </a:p>
          <a:p>
            <a:r>
              <a:rPr lang="en-US" sz="1400" dirty="0">
                <a:solidFill>
                  <a:schemeClr val="tx2"/>
                </a:solidFill>
              </a:rPr>
              <a:t>-Includes:</a:t>
            </a:r>
          </a:p>
          <a:p>
            <a:r>
              <a:rPr lang="en-US" sz="1400" dirty="0">
                <a:solidFill>
                  <a:schemeClr val="tx2"/>
                </a:solidFill>
              </a:rPr>
              <a:t>	-Project Info</a:t>
            </a:r>
          </a:p>
          <a:p>
            <a:r>
              <a:rPr lang="en-US" sz="1400" dirty="0">
                <a:solidFill>
                  <a:schemeClr val="tx2"/>
                </a:solidFill>
              </a:rPr>
              <a:t>	-Payment Info</a:t>
            </a:r>
          </a:p>
          <a:p>
            <a:r>
              <a:rPr lang="en-US" sz="1400" dirty="0">
                <a:solidFill>
                  <a:schemeClr val="tx2"/>
                </a:solidFill>
              </a:rPr>
              <a:t>	-Reports</a:t>
            </a:r>
          </a:p>
          <a:p>
            <a:r>
              <a:rPr lang="en-US" sz="1400" dirty="0">
                <a:solidFill>
                  <a:schemeClr val="tx2"/>
                </a:solidFill>
              </a:rPr>
              <a:t>	-Project based </a:t>
            </a:r>
          </a:p>
          <a:p>
            <a:r>
              <a:rPr lang="en-US" sz="1400" dirty="0">
                <a:solidFill>
                  <a:schemeClr val="tx2"/>
                </a:solidFill>
              </a:rPr>
              <a:t>	-State Wide Summary</a:t>
            </a:r>
          </a:p>
          <a:p>
            <a:endParaRPr lang="en-US" sz="1400" dirty="0">
              <a:solidFill>
                <a:schemeClr val="tx2"/>
              </a:solidFill>
            </a:endParaRPr>
          </a:p>
          <a:p>
            <a:r>
              <a:rPr lang="en-US" sz="1400" dirty="0">
                <a:solidFill>
                  <a:schemeClr val="tx2"/>
                </a:solidFill>
              </a:rPr>
              <a:t>-Includes only funding/financial information (no text included)</a:t>
            </a:r>
          </a:p>
        </p:txBody>
      </p:sp>
    </p:spTree>
    <p:extLst>
      <p:ext uri="{BB962C8B-B14F-4D97-AF65-F5344CB8AC3E}">
        <p14:creationId xmlns:p14="http://schemas.microsoft.com/office/powerpoint/2010/main" val="920693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0" y="1676400"/>
            <a:ext cx="5411264" cy="4648199"/>
          </a:xfrm>
          <a:prstGeom prst="rect">
            <a:avLst/>
          </a:prstGeom>
        </p:spPr>
      </p:pic>
      <p:sp>
        <p:nvSpPr>
          <p:cNvPr id="2" name="Title 1"/>
          <p:cNvSpPr>
            <a:spLocks noGrp="1"/>
          </p:cNvSpPr>
          <p:nvPr>
            <p:ph type="title"/>
          </p:nvPr>
        </p:nvSpPr>
        <p:spPr/>
        <p:txBody>
          <a:bodyPr/>
          <a:lstStyle/>
          <a:p>
            <a:r>
              <a:rPr lang="en-US" dirty="0"/>
              <a:t>FRIS Inquiry</a:t>
            </a:r>
            <a:br>
              <a:rPr lang="en-US" dirty="0"/>
            </a:br>
            <a:r>
              <a:rPr lang="en-US" sz="2000" dirty="0"/>
              <a:t>Financial Reimbursement Information System</a:t>
            </a:r>
          </a:p>
        </p:txBody>
      </p:sp>
      <p:sp>
        <p:nvSpPr>
          <p:cNvPr id="5" name="TextBox 4"/>
          <p:cNvSpPr txBox="1"/>
          <p:nvPr/>
        </p:nvSpPr>
        <p:spPr>
          <a:xfrm>
            <a:off x="5791201" y="1905000"/>
            <a:ext cx="3048000" cy="4431983"/>
          </a:xfrm>
          <a:prstGeom prst="rect">
            <a:avLst/>
          </a:prstGeom>
          <a:noFill/>
        </p:spPr>
        <p:txBody>
          <a:bodyPr wrap="square" rtlCol="0">
            <a:spAutoFit/>
          </a:bodyPr>
          <a:lstStyle/>
          <a:p>
            <a:r>
              <a:rPr lang="en-US" sz="1200" dirty="0">
                <a:solidFill>
                  <a:schemeClr val="tx2"/>
                </a:solidFill>
              </a:rPr>
              <a:t>Program codes:</a:t>
            </a:r>
          </a:p>
          <a:p>
            <a:r>
              <a:rPr lang="en-US" sz="1200" dirty="0">
                <a:solidFill>
                  <a:schemeClr val="tx2"/>
                </a:solidFill>
              </a:rPr>
              <a:t>-beginning 3 = State funded programs</a:t>
            </a:r>
          </a:p>
          <a:p>
            <a:r>
              <a:rPr lang="en-US" sz="1200" dirty="0">
                <a:solidFill>
                  <a:schemeClr val="tx2"/>
                </a:solidFill>
              </a:rPr>
              <a:t>-beginning 4 = Federal funded programs</a:t>
            </a:r>
          </a:p>
          <a:p>
            <a:endParaRPr lang="en-US" sz="1200" dirty="0">
              <a:solidFill>
                <a:schemeClr val="tx2"/>
              </a:solidFill>
            </a:endParaRPr>
          </a:p>
          <a:p>
            <a:r>
              <a:rPr lang="en-US" sz="1200" dirty="0">
                <a:solidFill>
                  <a:schemeClr val="tx2"/>
                </a:solidFill>
              </a:rPr>
              <a:t>Summary includes:</a:t>
            </a:r>
          </a:p>
          <a:p>
            <a:r>
              <a:rPr lang="en-US" sz="1200" dirty="0">
                <a:solidFill>
                  <a:schemeClr val="tx2"/>
                </a:solidFill>
              </a:rPr>
              <a:t>	-Project contact info</a:t>
            </a:r>
          </a:p>
          <a:p>
            <a:r>
              <a:rPr lang="en-US" sz="1200" dirty="0">
                <a:solidFill>
                  <a:schemeClr val="tx2"/>
                </a:solidFill>
              </a:rPr>
              <a:t>	-Allotment info</a:t>
            </a:r>
          </a:p>
          <a:p>
            <a:r>
              <a:rPr lang="en-US" sz="1200" dirty="0">
                <a:solidFill>
                  <a:schemeClr val="tx2"/>
                </a:solidFill>
              </a:rPr>
              <a:t>	-Disbursements</a:t>
            </a:r>
          </a:p>
          <a:p>
            <a:r>
              <a:rPr lang="en-US" sz="1200" dirty="0">
                <a:solidFill>
                  <a:schemeClr val="tx2"/>
                </a:solidFill>
              </a:rPr>
              <a:t>	-Budget</a:t>
            </a:r>
          </a:p>
          <a:p>
            <a:r>
              <a:rPr lang="en-US" sz="1200" dirty="0">
                <a:solidFill>
                  <a:schemeClr val="tx2"/>
                </a:solidFill>
              </a:rPr>
              <a:t>	-Expenditures</a:t>
            </a:r>
          </a:p>
          <a:p>
            <a:r>
              <a:rPr lang="en-US" sz="1200" dirty="0">
                <a:solidFill>
                  <a:schemeClr val="tx2"/>
                </a:solidFill>
              </a:rPr>
              <a:t>	-Payment Schedule</a:t>
            </a:r>
          </a:p>
          <a:p>
            <a:endParaRPr lang="en-US" sz="1200" dirty="0">
              <a:solidFill>
                <a:schemeClr val="tx2"/>
              </a:solidFill>
            </a:endParaRPr>
          </a:p>
          <a:p>
            <a:r>
              <a:rPr lang="en-US" sz="1200" dirty="0">
                <a:solidFill>
                  <a:schemeClr val="tx2"/>
                </a:solidFill>
              </a:rPr>
              <a:t>Payment Information includes:</a:t>
            </a:r>
          </a:p>
          <a:p>
            <a:r>
              <a:rPr lang="en-US" sz="1200" dirty="0">
                <a:solidFill>
                  <a:schemeClr val="tx2"/>
                </a:solidFill>
              </a:rPr>
              <a:t>-Payments made to a payee or recipient</a:t>
            </a:r>
          </a:p>
          <a:p>
            <a:r>
              <a:rPr lang="en-US" sz="1200" dirty="0">
                <a:solidFill>
                  <a:schemeClr val="tx2"/>
                </a:solidFill>
              </a:rPr>
              <a:t>-Can search for a payment by:</a:t>
            </a:r>
          </a:p>
          <a:p>
            <a:r>
              <a:rPr lang="en-US" sz="1200" dirty="0">
                <a:solidFill>
                  <a:schemeClr val="tx2"/>
                </a:solidFill>
              </a:rPr>
              <a:t>	-voucher number</a:t>
            </a:r>
          </a:p>
          <a:p>
            <a:r>
              <a:rPr lang="en-US" sz="1200" dirty="0">
                <a:solidFill>
                  <a:schemeClr val="tx2"/>
                </a:solidFill>
              </a:rPr>
              <a:t>	-date range</a:t>
            </a:r>
          </a:p>
          <a:p>
            <a:r>
              <a:rPr lang="en-US" sz="1200" dirty="0">
                <a:solidFill>
                  <a:schemeClr val="tx2"/>
                </a:solidFill>
              </a:rPr>
              <a:t>	-amount</a:t>
            </a:r>
          </a:p>
          <a:p>
            <a:endParaRPr lang="en-US" sz="1200" dirty="0">
              <a:solidFill>
                <a:schemeClr val="tx2"/>
              </a:solidFill>
            </a:endParaRPr>
          </a:p>
          <a:p>
            <a:r>
              <a:rPr lang="en-US" sz="1200" dirty="0">
                <a:solidFill>
                  <a:schemeClr val="tx2"/>
                </a:solidFill>
              </a:rPr>
              <a:t>Reports include:</a:t>
            </a:r>
          </a:p>
          <a:p>
            <a:r>
              <a:rPr lang="en-US" sz="1200" dirty="0">
                <a:solidFill>
                  <a:schemeClr val="tx2"/>
                </a:solidFill>
              </a:rPr>
              <a:t>	-project based reports</a:t>
            </a:r>
          </a:p>
          <a:p>
            <a:r>
              <a:rPr lang="en-US" sz="1200" dirty="0">
                <a:solidFill>
                  <a:schemeClr val="tx2"/>
                </a:solidFill>
              </a:rPr>
              <a:t>	-state-wide summary reports</a:t>
            </a:r>
          </a:p>
          <a:p>
            <a:r>
              <a:rPr lang="en-US" dirty="0">
                <a:solidFill>
                  <a:prstClr val="black"/>
                </a:solidFill>
              </a:rPr>
              <a:t>	</a:t>
            </a:r>
          </a:p>
        </p:txBody>
      </p:sp>
    </p:spTree>
    <p:extLst>
      <p:ext uri="{BB962C8B-B14F-4D97-AF65-F5344CB8AC3E}">
        <p14:creationId xmlns:p14="http://schemas.microsoft.com/office/powerpoint/2010/main" val="9211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Division of Funding and Disbursement Services</a:t>
            </a:r>
          </a:p>
          <a:p>
            <a:pPr lvl="1"/>
            <a:r>
              <a:rPr lang="en-US" dirty="0"/>
              <a:t>217/782-5256</a:t>
            </a:r>
          </a:p>
          <a:p>
            <a:pPr lvl="1"/>
            <a:r>
              <a:rPr lang="en-US" dirty="0">
                <a:hlinkClick r:id="rId2"/>
              </a:rPr>
              <a:t>timler@isbe.net</a:t>
            </a:r>
            <a:r>
              <a:rPr lang="en-US" dirty="0"/>
              <a:t>  </a:t>
            </a:r>
            <a:r>
              <a:rPr lang="en-US" dirty="0">
                <a:hlinkClick r:id="rId3"/>
              </a:rPr>
              <a:t>klewis@isbe.net</a:t>
            </a:r>
            <a:r>
              <a:rPr lang="en-US" dirty="0"/>
              <a:t>  </a:t>
            </a:r>
            <a:r>
              <a:rPr lang="en-US" dirty="0">
                <a:hlinkClick r:id="rId4"/>
              </a:rPr>
              <a:t>scray@isbe.net</a:t>
            </a:r>
            <a:r>
              <a:rPr lang="en-US" dirty="0"/>
              <a:t> </a:t>
            </a:r>
          </a:p>
          <a:p>
            <a:pPr lvl="1"/>
            <a:r>
              <a:rPr lang="en-US" dirty="0"/>
              <a:t>Expenditure Reports:</a:t>
            </a:r>
          </a:p>
          <a:p>
            <a:pPr lvl="2"/>
            <a:r>
              <a:rPr lang="en-US" dirty="0"/>
              <a:t>IDEA - Jodi Whitlow  </a:t>
            </a:r>
            <a:r>
              <a:rPr lang="en-US" dirty="0">
                <a:hlinkClick r:id="rId5"/>
              </a:rPr>
              <a:t>jwhitlow@isbe.net</a:t>
            </a:r>
            <a:r>
              <a:rPr lang="en-US" dirty="0"/>
              <a:t> </a:t>
            </a:r>
          </a:p>
          <a:p>
            <a:pPr lvl="2"/>
            <a:r>
              <a:rPr lang="en-US" dirty="0"/>
              <a:t>ELL – (LIPLEP and IEP) Diann Gragg </a:t>
            </a:r>
            <a:r>
              <a:rPr lang="en-US" dirty="0">
                <a:hlinkClick r:id="rId6"/>
              </a:rPr>
              <a:t>dgragg@isbe.net</a:t>
            </a:r>
            <a:endParaRPr lang="en-US" dirty="0"/>
          </a:p>
          <a:p>
            <a:pPr lvl="2"/>
            <a:r>
              <a:rPr lang="en-US" dirty="0"/>
              <a:t>ELL – (TBE/TPI) Sharon Hopson </a:t>
            </a:r>
            <a:r>
              <a:rPr lang="en-US" dirty="0">
                <a:hlinkClick r:id="rId7"/>
              </a:rPr>
              <a:t>shopson@isbe.net</a:t>
            </a:r>
            <a:r>
              <a:rPr lang="en-US" dirty="0"/>
              <a:t> </a:t>
            </a:r>
          </a:p>
          <a:p>
            <a:pPr lvl="2"/>
            <a:r>
              <a:rPr lang="en-US" dirty="0"/>
              <a:t>Title I – Jennifer Jonas </a:t>
            </a:r>
            <a:r>
              <a:rPr lang="en-US" dirty="0">
                <a:hlinkClick r:id="rId8"/>
              </a:rPr>
              <a:t>jjonas@ibse.net</a:t>
            </a:r>
            <a:r>
              <a:rPr lang="en-US" dirty="0"/>
              <a:t> </a:t>
            </a:r>
          </a:p>
          <a:p>
            <a:pPr lvl="2"/>
            <a:r>
              <a:rPr lang="en-US" dirty="0"/>
              <a:t>Title IIA – Diann Gragg </a:t>
            </a:r>
            <a:r>
              <a:rPr lang="en-US" dirty="0">
                <a:hlinkClick r:id="rId6"/>
              </a:rPr>
              <a:t>dgragg@isbe.net</a:t>
            </a:r>
            <a:endParaRPr lang="en-US" dirty="0"/>
          </a:p>
          <a:p>
            <a:r>
              <a:rPr lang="en-US" dirty="0"/>
              <a:t>Special Education Services</a:t>
            </a:r>
          </a:p>
          <a:p>
            <a:pPr lvl="1"/>
            <a:r>
              <a:rPr lang="en-US" dirty="0"/>
              <a:t>Chicago office 312/814-5560   Springfield office  217/782-5589</a:t>
            </a:r>
          </a:p>
          <a:p>
            <a:r>
              <a:rPr lang="en-US" dirty="0"/>
              <a:t>Title Grant Administration</a:t>
            </a:r>
          </a:p>
          <a:p>
            <a:pPr lvl="1"/>
            <a:r>
              <a:rPr lang="en-US" dirty="0"/>
              <a:t>217/524-4832</a:t>
            </a:r>
          </a:p>
          <a:p>
            <a:pPr lvl="1"/>
            <a:endParaRPr lang="en-US" dirty="0"/>
          </a:p>
        </p:txBody>
      </p:sp>
      <p:sp>
        <p:nvSpPr>
          <p:cNvPr id="5" name="Title 4"/>
          <p:cNvSpPr>
            <a:spLocks noGrp="1"/>
          </p:cNvSpPr>
          <p:nvPr>
            <p:ph type="title"/>
          </p:nvPr>
        </p:nvSpPr>
        <p:spPr/>
        <p:txBody>
          <a:bodyPr/>
          <a:lstStyle/>
          <a:p>
            <a:r>
              <a:rPr lang="en-US" sz="3600" dirty="0"/>
              <a:t>Contact Information</a:t>
            </a:r>
          </a:p>
        </p:txBody>
      </p:sp>
    </p:spTree>
    <p:extLst>
      <p:ext uri="{BB962C8B-B14F-4D97-AF65-F5344CB8AC3E}">
        <p14:creationId xmlns:p14="http://schemas.microsoft.com/office/powerpoint/2010/main" val="4278386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idx="4294967295"/>
          </p:nvPr>
        </p:nvPicPr>
        <p:blipFill>
          <a:blip r:embed="rId2">
            <a:extLst>
              <a:ext uri="{28A0092B-C50C-407E-A947-70E740481C1C}">
                <a14:useLocalDpi xmlns:a14="http://schemas.microsoft.com/office/drawing/2010/main" val="0"/>
              </a:ext>
            </a:extLst>
          </a:blip>
          <a:srcRect l="12327" r="12327"/>
          <a:stretch>
            <a:fillRect/>
          </a:stretch>
        </p:blipFill>
        <p:spPr>
          <a:xfrm>
            <a:off x="304800" y="381000"/>
            <a:ext cx="8382000" cy="6180138"/>
          </a:xfrm>
        </p:spPr>
      </p:pic>
    </p:spTree>
    <p:extLst>
      <p:ext uri="{BB962C8B-B14F-4D97-AF65-F5344CB8AC3E}">
        <p14:creationId xmlns:p14="http://schemas.microsoft.com/office/powerpoint/2010/main" val="781529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85800" y="381000"/>
            <a:ext cx="7848600" cy="5791200"/>
          </a:xfrm>
        </p:spPr>
      </p:pic>
    </p:spTree>
    <p:extLst>
      <p:ext uri="{BB962C8B-B14F-4D97-AF65-F5344CB8AC3E}">
        <p14:creationId xmlns:p14="http://schemas.microsoft.com/office/powerpoint/2010/main" val="216083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fontScale="85000" lnSpcReduction="20000"/>
          </a:bodyPr>
          <a:lstStyle/>
          <a:p>
            <a:pPr marL="560070" indent="-514350">
              <a:buFont typeface="+mj-lt"/>
              <a:buAutoNum type="romanUcPeriod"/>
            </a:pPr>
            <a:r>
              <a:rPr lang="en-US" dirty="0"/>
              <a:t>I Who, I What IWAS 			10:15 – 10:45 AM </a:t>
            </a:r>
          </a:p>
          <a:p>
            <a:pPr marL="560070" indent="-514350">
              <a:buFont typeface="+mj-lt"/>
              <a:buAutoNum type="romanUcPeriod"/>
            </a:pPr>
            <a:endParaRPr lang="en-US" dirty="0"/>
          </a:p>
          <a:p>
            <a:pPr marL="560070" indent="-514350">
              <a:buFont typeface="+mj-lt"/>
              <a:buAutoNum type="romanUcPeriod"/>
            </a:pPr>
            <a:r>
              <a:rPr lang="en-US" dirty="0"/>
              <a:t>Overview of Categorical Funding 		10:45 – 12:00 PM </a:t>
            </a:r>
          </a:p>
          <a:p>
            <a:pPr marL="560070" indent="-514350">
              <a:buFont typeface="+mj-lt"/>
              <a:buAutoNum type="romanUcPeriod"/>
            </a:pPr>
            <a:endParaRPr lang="en-US" dirty="0"/>
          </a:p>
          <a:p>
            <a:pPr marL="560070" indent="-514350">
              <a:buFont typeface="+mj-lt"/>
              <a:buAutoNum type="romanUcPeriod"/>
            </a:pPr>
            <a:r>
              <a:rPr lang="en-US" dirty="0"/>
              <a:t>Lunch 					12 – 12:45 PM </a:t>
            </a:r>
          </a:p>
          <a:p>
            <a:pPr marL="560070" indent="-514350">
              <a:buFont typeface="+mj-lt"/>
              <a:buAutoNum type="romanUcPeriod"/>
            </a:pPr>
            <a:endParaRPr lang="en-US" dirty="0"/>
          </a:p>
          <a:p>
            <a:pPr marL="560070" indent="-514350">
              <a:buFont typeface="+mj-lt"/>
              <a:buAutoNum type="romanUcPeriod"/>
            </a:pPr>
            <a:r>
              <a:rPr lang="en-US" dirty="0"/>
              <a:t>GATA, Get It, Good 				12:50 – 1:15 PM </a:t>
            </a:r>
          </a:p>
          <a:p>
            <a:pPr marL="560070" indent="-514350">
              <a:buFont typeface="+mj-lt"/>
              <a:buAutoNum type="romanUcPeriod"/>
            </a:pPr>
            <a:endParaRPr lang="en-US" dirty="0"/>
          </a:p>
          <a:p>
            <a:pPr marL="560070" indent="-514350">
              <a:buFont typeface="+mj-lt"/>
              <a:buAutoNum type="romanUcPeriod"/>
            </a:pPr>
            <a:r>
              <a:rPr lang="en-US" dirty="0"/>
              <a:t>Authorizer Announcements 			1:15 – 1:45 PM </a:t>
            </a:r>
          </a:p>
          <a:p>
            <a:pPr marL="560070" indent="-514350">
              <a:buFont typeface="+mj-lt"/>
              <a:buAutoNum type="romanUcPeriod"/>
            </a:pPr>
            <a:endParaRPr lang="en-US" dirty="0"/>
          </a:p>
          <a:p>
            <a:pPr marL="560070" indent="-514350">
              <a:buFont typeface="+mj-lt"/>
              <a:buAutoNum type="romanUcPeriod"/>
            </a:pPr>
            <a:r>
              <a:rPr lang="en-US" dirty="0"/>
              <a:t>I’m an LEA Now What			1:45 – 2:50 PM </a:t>
            </a:r>
          </a:p>
          <a:p>
            <a:pPr marL="834390" lvl="1" indent="-514350">
              <a:buFont typeface="+mj-lt"/>
              <a:buAutoNum type="romanUcPeriod"/>
            </a:pPr>
            <a:endParaRPr lang="en-US" dirty="0"/>
          </a:p>
          <a:p>
            <a:pPr marL="560070" indent="-514350">
              <a:buFont typeface="+mj-lt"/>
              <a:buAutoNum type="romanUcPeriod"/>
            </a:pPr>
            <a:r>
              <a:rPr lang="en-US" dirty="0"/>
              <a:t>Questions and Evaluations 			2:55 – 3:25 PM </a:t>
            </a:r>
          </a:p>
          <a:p>
            <a:pPr marL="560070" indent="-514350">
              <a:buFont typeface="+mj-lt"/>
              <a:buAutoNum type="romanUcPeriod"/>
            </a:pPr>
            <a:endParaRPr lang="en-US" dirty="0"/>
          </a:p>
          <a:p>
            <a:pPr marL="560070" indent="-514350">
              <a:buFont typeface="+mj-lt"/>
              <a:buAutoNum type="romanUcPeriod"/>
            </a:pPr>
            <a:r>
              <a:rPr lang="en-US" dirty="0"/>
              <a:t>Closing Remarks 				3:25 – 3:30 PM</a:t>
            </a:r>
          </a:p>
          <a:p>
            <a:pPr marL="560070" indent="-514350">
              <a:buFont typeface="+mj-lt"/>
              <a:buAutoNum type="romanUcPeriod"/>
            </a:pPr>
            <a:endParaRPr lang="en-US" dirty="0"/>
          </a:p>
          <a:p>
            <a:pPr marL="1828800" indent="-855663"/>
            <a:r>
              <a:rPr lang="en-US" dirty="0"/>
              <a:t>Parking Lot </a:t>
            </a:r>
          </a:p>
          <a:p>
            <a:pPr marL="1828800" indent="-855663"/>
            <a:r>
              <a:rPr lang="en-US" dirty="0"/>
              <a:t>Housekeeping</a:t>
            </a:r>
          </a:p>
          <a:p>
            <a:pPr marL="1828800" indent="-855663"/>
            <a:r>
              <a:rPr lang="en-US" dirty="0"/>
              <a:t>Ice Breaker</a:t>
            </a:r>
          </a:p>
          <a:p>
            <a:pPr marL="4572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5237061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ISBE Chicago</a:t>
            </a:r>
          </a:p>
        </p:txBody>
      </p:sp>
      <p:sp>
        <p:nvSpPr>
          <p:cNvPr id="3" name="Title 2"/>
          <p:cNvSpPr>
            <a:spLocks noGrp="1"/>
          </p:cNvSpPr>
          <p:nvPr>
            <p:ph type="title"/>
          </p:nvPr>
        </p:nvSpPr>
        <p:spPr/>
        <p:txBody>
          <a:bodyPr/>
          <a:lstStyle/>
          <a:p>
            <a:r>
              <a:rPr lang="en-US" b="1" dirty="0"/>
              <a:t>GATA, Get it, Good	</a:t>
            </a:r>
            <a:endParaRPr lang="en-US" dirty="0"/>
          </a:p>
        </p:txBody>
      </p:sp>
    </p:spTree>
    <p:extLst>
      <p:ext uri="{BB962C8B-B14F-4D97-AF65-F5344CB8AC3E}">
        <p14:creationId xmlns:p14="http://schemas.microsoft.com/office/powerpoint/2010/main" val="3682995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sz="3600" dirty="0"/>
              <a:t>Purpose &amp; Goals of GATA</a:t>
            </a:r>
          </a:p>
        </p:txBody>
      </p:sp>
      <p:sp>
        <p:nvSpPr>
          <p:cNvPr id="3" name="Content Placeholder 2"/>
          <p:cNvSpPr>
            <a:spLocks noGrp="1"/>
          </p:cNvSpPr>
          <p:nvPr>
            <p:ph idx="1"/>
          </p:nvPr>
        </p:nvSpPr>
        <p:spPr>
          <a:xfrm>
            <a:off x="457200" y="1752600"/>
            <a:ext cx="8229600" cy="4648200"/>
          </a:xfrm>
        </p:spPr>
        <p:txBody>
          <a:bodyPr>
            <a:normAutofit/>
          </a:bodyPr>
          <a:lstStyle/>
          <a:p>
            <a:pPr marL="0" lvl="0" indent="0" fontAlgn="auto">
              <a:spcAft>
                <a:spcPts val="0"/>
              </a:spcAft>
              <a:buClr>
                <a:srgbClr val="629DD1"/>
              </a:buClr>
              <a:buSzPct val="85000"/>
              <a:buNone/>
            </a:pPr>
            <a:endParaRPr lang="en-US" sz="2600" dirty="0"/>
          </a:p>
          <a:p>
            <a:pPr marL="0" lvl="0" indent="0" fontAlgn="auto">
              <a:spcAft>
                <a:spcPts val="0"/>
              </a:spcAft>
              <a:buClr>
                <a:srgbClr val="629DD1"/>
              </a:buClr>
              <a:buSzPct val="85000"/>
              <a:buNone/>
            </a:pPr>
            <a:r>
              <a:rPr lang="en-US" sz="2600" dirty="0"/>
              <a:t>The purpose of GATA is to provide for the development of a </a:t>
            </a:r>
            <a:r>
              <a:rPr lang="en-US" sz="2600" b="1" dirty="0"/>
              <a:t>coordinated, non-redundant process </a:t>
            </a:r>
            <a:r>
              <a:rPr lang="en-US" sz="2600" dirty="0"/>
              <a:t>for the provision of </a:t>
            </a:r>
            <a:r>
              <a:rPr lang="en-US" sz="2600" i="1" dirty="0"/>
              <a:t>effective and efficient oversight of the selection and monitoring of grant recipients, ensuring quality programs; limiting fraud, waste, and abuse; and defining the purpose, scope, applicability, and responsibilities in the life cycle of a grant</a:t>
            </a:r>
            <a:r>
              <a:rPr lang="en-US" sz="2600" dirty="0"/>
              <a:t>.</a:t>
            </a:r>
          </a:p>
          <a:p>
            <a:endParaRPr lang="en-US" dirty="0"/>
          </a:p>
        </p:txBody>
      </p:sp>
      <p:sp>
        <p:nvSpPr>
          <p:cNvPr id="4" name="Slide Number Placeholder 3"/>
          <p:cNvSpPr>
            <a:spLocks noGrp="1"/>
          </p:cNvSpPr>
          <p:nvPr>
            <p:ph type="sldNum" sz="quarter" idx="12"/>
          </p:nvPr>
        </p:nvSpPr>
        <p:spPr/>
        <p:txBody>
          <a:bodyPr/>
          <a:lstStyle/>
          <a:p>
            <a:pPr>
              <a:defRPr/>
            </a:pPr>
            <a:fld id="{E41135E7-1624-4330-A484-BE3B83ECFF8B}"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34550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sz="3600" dirty="0"/>
              <a:t>Purpose &amp; Goals of GATA</a:t>
            </a:r>
          </a:p>
        </p:txBody>
      </p:sp>
      <p:sp>
        <p:nvSpPr>
          <p:cNvPr id="3" name="Content Placeholder 2"/>
          <p:cNvSpPr>
            <a:spLocks noGrp="1"/>
          </p:cNvSpPr>
          <p:nvPr>
            <p:ph idx="1"/>
          </p:nvPr>
        </p:nvSpPr>
        <p:spPr>
          <a:xfrm>
            <a:off x="457200" y="1752600"/>
            <a:ext cx="8229600" cy="4648200"/>
          </a:xfrm>
        </p:spPr>
        <p:txBody>
          <a:bodyPr>
            <a:normAutofit fontScale="92500" lnSpcReduction="20000"/>
          </a:bodyPr>
          <a:lstStyle/>
          <a:p>
            <a:pPr marL="0" lvl="0" indent="0" fontAlgn="auto">
              <a:spcAft>
                <a:spcPts val="0"/>
              </a:spcAft>
              <a:buClr>
                <a:srgbClr val="629DD1"/>
              </a:buClr>
              <a:buSzPct val="85000"/>
              <a:buNone/>
            </a:pPr>
            <a:r>
              <a:rPr lang="en-US" sz="2800" dirty="0"/>
              <a:t>The overarching goals of GATA are to </a:t>
            </a:r>
          </a:p>
          <a:p>
            <a:pPr marL="1371600" lvl="0" indent="-457200" fontAlgn="auto">
              <a:spcAft>
                <a:spcPts val="0"/>
              </a:spcAft>
              <a:buClr>
                <a:srgbClr val="629DD1"/>
              </a:buClr>
              <a:buSzPct val="85000"/>
              <a:buFont typeface="+mj-lt"/>
              <a:buAutoNum type="alphaLcParenR"/>
            </a:pPr>
            <a:r>
              <a:rPr lang="en-US" sz="2800" b="1" dirty="0"/>
              <a:t>eliminate duplicative grant requirements, and </a:t>
            </a:r>
          </a:p>
          <a:p>
            <a:pPr marL="1371600" lvl="0" indent="-457200" fontAlgn="auto">
              <a:spcAft>
                <a:spcPts val="0"/>
              </a:spcAft>
              <a:buClr>
                <a:srgbClr val="629DD1"/>
              </a:buClr>
              <a:buSzPct val="85000"/>
              <a:buFont typeface="+mj-lt"/>
              <a:buAutoNum type="alphaLcParenR"/>
            </a:pPr>
            <a:r>
              <a:rPr lang="en-US" sz="2800" b="1" dirty="0"/>
              <a:t>reduce administrative burdens </a:t>
            </a:r>
            <a:r>
              <a:rPr lang="en-US" sz="2800" dirty="0"/>
              <a:t>while</a:t>
            </a:r>
          </a:p>
          <a:p>
            <a:pPr marL="1371600" lvl="0" indent="-457200" fontAlgn="auto">
              <a:spcAft>
                <a:spcPts val="0"/>
              </a:spcAft>
              <a:buClr>
                <a:srgbClr val="629DD1"/>
              </a:buClr>
              <a:buSzPct val="85000"/>
              <a:buFont typeface="+mj-lt"/>
              <a:buAutoNum type="alphaLcParenR"/>
            </a:pPr>
            <a:r>
              <a:rPr lang="en-US" sz="2800" b="1" dirty="0"/>
              <a:t>increasing accountability and transparency </a:t>
            </a:r>
            <a:r>
              <a:rPr lang="en-US" sz="2800" dirty="0"/>
              <a:t>through the application of standardized processes. </a:t>
            </a:r>
          </a:p>
          <a:p>
            <a:pPr marL="914400" lvl="0" indent="0" fontAlgn="auto">
              <a:spcAft>
                <a:spcPts val="0"/>
              </a:spcAft>
              <a:buClr>
                <a:srgbClr val="629DD1"/>
              </a:buClr>
              <a:buSzPct val="85000"/>
              <a:buNone/>
            </a:pPr>
            <a:endParaRPr lang="en-US" sz="2800" dirty="0"/>
          </a:p>
          <a:p>
            <a:pPr marL="914400" indent="0">
              <a:buClr>
                <a:srgbClr val="629DD1"/>
              </a:buClr>
              <a:buSzPct val="85000"/>
              <a:buNone/>
            </a:pPr>
            <a:r>
              <a:rPr lang="en-US" sz="2800" b="1" i="1" dirty="0"/>
              <a:t>Adopts the federal uniform guidance </a:t>
            </a:r>
            <a:r>
              <a:rPr lang="en-US" sz="2800" i="1" dirty="0"/>
              <a:t>(</a:t>
            </a:r>
            <a:r>
              <a:rPr lang="en-US" sz="2800" i="1" dirty="0">
                <a:hlinkClick r:id="rId2"/>
              </a:rPr>
              <a:t>2 CFR 200</a:t>
            </a:r>
            <a:r>
              <a:rPr lang="en-US" sz="2800" i="1" dirty="0"/>
              <a:t> “super circular”) for all grants and develops supplemental rules for areas not addressed by the federal regulations.</a:t>
            </a:r>
          </a:p>
          <a:p>
            <a:pPr marL="914400" lvl="0" indent="0" fontAlgn="auto">
              <a:spcAft>
                <a:spcPts val="0"/>
              </a:spcAft>
              <a:buClr>
                <a:srgbClr val="629DD1"/>
              </a:buClr>
              <a:buSzPct val="85000"/>
              <a:buNone/>
            </a:pP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E41135E7-1624-4330-A484-BE3B83ECFF8B}"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2517368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fontScale="90000"/>
          </a:bodyPr>
          <a:lstStyle/>
          <a:p>
            <a:r>
              <a:rPr lang="en-US" sz="4000" spc="-100" dirty="0"/>
              <a:t>GATA Registration Process </a:t>
            </a:r>
            <a:endParaRPr lang="en-US" dirty="0"/>
          </a:p>
        </p:txBody>
      </p:sp>
      <p:sp>
        <p:nvSpPr>
          <p:cNvPr id="3" name="Content Placeholder 2"/>
          <p:cNvSpPr>
            <a:spLocks noGrp="1"/>
          </p:cNvSpPr>
          <p:nvPr>
            <p:ph idx="1"/>
          </p:nvPr>
        </p:nvSpPr>
        <p:spPr>
          <a:xfrm>
            <a:off x="304800" y="1676400"/>
            <a:ext cx="8382000" cy="5169310"/>
          </a:xfrm>
        </p:spPr>
        <p:txBody>
          <a:bodyPr>
            <a:normAutofit fontScale="92500" lnSpcReduction="20000"/>
          </a:bodyPr>
          <a:lstStyle/>
          <a:p>
            <a:pPr marL="457200" lvl="0" indent="-457200" fontAlgn="auto">
              <a:spcAft>
                <a:spcPts val="0"/>
              </a:spcAft>
              <a:buClr>
                <a:srgbClr val="629DD1"/>
              </a:buClr>
              <a:buSzPct val="85000"/>
              <a:buFont typeface="Arial" pitchFamily="34" charset="0"/>
              <a:buChar char="•"/>
            </a:pPr>
            <a:r>
              <a:rPr lang="en-US" dirty="0">
                <a:solidFill>
                  <a:prstClr val="black"/>
                </a:solidFill>
              </a:rPr>
              <a:t>Grantees must </a:t>
            </a:r>
            <a:r>
              <a:rPr lang="en-US" b="1" dirty="0">
                <a:solidFill>
                  <a:prstClr val="black"/>
                </a:solidFill>
              </a:rPr>
              <a:t>be prequalified prior to applying </a:t>
            </a:r>
            <a:r>
              <a:rPr lang="en-US" dirty="0">
                <a:solidFill>
                  <a:prstClr val="black"/>
                </a:solidFill>
              </a:rPr>
              <a:t>for an award in FY 2018.  </a:t>
            </a:r>
          </a:p>
          <a:p>
            <a:pPr marL="0" lvl="0" indent="0" fontAlgn="auto">
              <a:spcAft>
                <a:spcPts val="0"/>
              </a:spcAft>
              <a:buClr>
                <a:srgbClr val="629DD1"/>
              </a:buClr>
              <a:buSzPct val="85000"/>
              <a:buNone/>
            </a:pPr>
            <a:endParaRPr lang="en-US" dirty="0">
              <a:solidFill>
                <a:prstClr val="black"/>
              </a:solidFill>
            </a:endParaRPr>
          </a:p>
          <a:p>
            <a:pPr marL="457200" lvl="0" indent="-457200" fontAlgn="auto">
              <a:spcAft>
                <a:spcPts val="0"/>
              </a:spcAft>
              <a:buClr>
                <a:srgbClr val="629DD1"/>
              </a:buClr>
              <a:buSzPct val="85000"/>
              <a:buFont typeface="Arial" pitchFamily="34" charset="0"/>
              <a:buChar char="•"/>
            </a:pPr>
            <a:r>
              <a:rPr lang="en-US" dirty="0">
                <a:solidFill>
                  <a:prstClr val="black"/>
                </a:solidFill>
              </a:rPr>
              <a:t>Prequalification is an </a:t>
            </a:r>
            <a:r>
              <a:rPr lang="en-US" b="1" dirty="0">
                <a:solidFill>
                  <a:prstClr val="black"/>
                </a:solidFill>
              </a:rPr>
              <a:t>annual process</a:t>
            </a:r>
            <a:r>
              <a:rPr lang="en-US" dirty="0">
                <a:solidFill>
                  <a:prstClr val="black"/>
                </a:solidFill>
              </a:rPr>
              <a:t>.  </a:t>
            </a:r>
          </a:p>
          <a:p>
            <a:pPr marL="0" lvl="0" indent="0" fontAlgn="auto">
              <a:spcAft>
                <a:spcPts val="0"/>
              </a:spcAft>
              <a:buClr>
                <a:srgbClr val="629DD1"/>
              </a:buClr>
              <a:buSzPct val="85000"/>
              <a:buNone/>
            </a:pPr>
            <a:endParaRPr lang="en-US" dirty="0">
              <a:solidFill>
                <a:prstClr val="black"/>
              </a:solidFill>
            </a:endParaRPr>
          </a:p>
          <a:p>
            <a:pPr marL="457200" indent="-457200">
              <a:buClr>
                <a:srgbClr val="629DD1"/>
              </a:buClr>
              <a:buSzPct val="85000"/>
              <a:buFont typeface="Arial" pitchFamily="34" charset="0"/>
              <a:buChar char="•"/>
            </a:pPr>
            <a:r>
              <a:rPr lang="en-US" dirty="0">
                <a:solidFill>
                  <a:prstClr val="black"/>
                </a:solidFill>
              </a:rPr>
              <a:t>Grantees must register at </a:t>
            </a:r>
            <a:r>
              <a:rPr lang="en-US" dirty="0">
                <a:solidFill>
                  <a:prstClr val="black"/>
                </a:solidFill>
                <a:hlinkClick r:id="rId2"/>
              </a:rPr>
              <a:t>GATA</a:t>
            </a:r>
            <a:r>
              <a:rPr lang="en-US" dirty="0">
                <a:solidFill>
                  <a:prstClr val="black"/>
                </a:solidFill>
              </a:rPr>
              <a:t> and complete an Internal Control Questionnaire.</a:t>
            </a:r>
          </a:p>
          <a:p>
            <a:pPr marL="0" indent="0">
              <a:buClr>
                <a:srgbClr val="629DD1"/>
              </a:buClr>
              <a:buSzPct val="85000"/>
              <a:buNone/>
            </a:pPr>
            <a:endParaRPr lang="en-US" dirty="0">
              <a:solidFill>
                <a:prstClr val="black"/>
              </a:solidFill>
            </a:endParaRPr>
          </a:p>
          <a:p>
            <a:pPr marL="457200" indent="-457200">
              <a:buClr>
                <a:srgbClr val="629DD1"/>
              </a:buClr>
              <a:buSzPct val="85000"/>
              <a:buFont typeface="Arial" pitchFamily="34" charset="0"/>
              <a:buChar char="•"/>
            </a:pPr>
            <a:r>
              <a:rPr lang="en-US" dirty="0">
                <a:solidFill>
                  <a:prstClr val="black"/>
                </a:solidFill>
              </a:rPr>
              <a:t>Grantees must also complete a GATA Risk Assessment in the </a:t>
            </a:r>
            <a:r>
              <a:rPr lang="en-US" dirty="0">
                <a:solidFill>
                  <a:prstClr val="black"/>
                </a:solidFill>
                <a:hlinkClick r:id="rId3"/>
              </a:rPr>
              <a:t>ISBE IWAS </a:t>
            </a:r>
            <a:r>
              <a:rPr lang="en-US" dirty="0">
                <a:solidFill>
                  <a:prstClr val="black"/>
                </a:solidFill>
              </a:rPr>
              <a:t>system to be eligible. </a:t>
            </a:r>
          </a:p>
          <a:p>
            <a:pPr marL="0" indent="0">
              <a:buClr>
                <a:srgbClr val="629DD1"/>
              </a:buClr>
              <a:buSzPct val="85000"/>
              <a:buNone/>
            </a:pPr>
            <a:endParaRPr lang="en-US" dirty="0">
              <a:solidFill>
                <a:prstClr val="black"/>
              </a:solidFill>
            </a:endParaRPr>
          </a:p>
          <a:p>
            <a:pPr marL="457200" lvl="0" indent="-457200" fontAlgn="auto">
              <a:spcAft>
                <a:spcPts val="0"/>
              </a:spcAft>
              <a:buClr>
                <a:srgbClr val="629DD1"/>
              </a:buClr>
              <a:buSzPct val="85000"/>
              <a:buFont typeface="Arial" pitchFamily="34" charset="0"/>
              <a:buChar char="•"/>
            </a:pPr>
            <a:r>
              <a:rPr lang="en-US" dirty="0">
                <a:solidFill>
                  <a:prstClr val="black"/>
                </a:solidFill>
              </a:rPr>
              <a:t>Grantees must have an </a:t>
            </a:r>
          </a:p>
          <a:p>
            <a:pPr marL="1198563" lvl="1" indent="-342900">
              <a:buClr>
                <a:srgbClr val="629DD1"/>
              </a:buClr>
              <a:buSzPct val="85000"/>
              <a:buFont typeface="+mj-lt"/>
              <a:buAutoNum type="alphaLcParenR"/>
            </a:pPr>
            <a:r>
              <a:rPr lang="en-US" sz="2000" dirty="0">
                <a:solidFill>
                  <a:prstClr val="black"/>
                </a:solidFill>
              </a:rPr>
              <a:t>FEIN number, </a:t>
            </a:r>
          </a:p>
          <a:p>
            <a:pPr marL="1198563" lvl="1" indent="-342900">
              <a:buClr>
                <a:srgbClr val="629DD1"/>
              </a:buClr>
              <a:buSzPct val="85000"/>
              <a:buFont typeface="+mj-lt"/>
              <a:buAutoNum type="alphaLcParenR"/>
            </a:pPr>
            <a:r>
              <a:rPr lang="en-US" sz="2000" dirty="0">
                <a:solidFill>
                  <a:prstClr val="black"/>
                </a:solidFill>
              </a:rPr>
              <a:t>DUNS number, and c</a:t>
            </a:r>
          </a:p>
          <a:p>
            <a:pPr marL="1198563" lvl="1" indent="-342900">
              <a:buClr>
                <a:srgbClr val="629DD1"/>
              </a:buClr>
              <a:buSzPct val="85000"/>
              <a:buFont typeface="+mj-lt"/>
              <a:buAutoNum type="alphaLcParenR"/>
            </a:pPr>
            <a:r>
              <a:rPr lang="en-US" sz="2000" dirty="0">
                <a:solidFill>
                  <a:prstClr val="black"/>
                </a:solidFill>
              </a:rPr>
              <a:t>current SAMS CAGE code to begin the process. </a:t>
            </a:r>
          </a:p>
          <a:p>
            <a:pPr marL="855663" lvl="1" indent="0">
              <a:buClr>
                <a:srgbClr val="629DD1"/>
              </a:buClr>
              <a:buSzPct val="85000"/>
              <a:buNone/>
            </a:pPr>
            <a:r>
              <a:rPr lang="en-US" sz="2000" dirty="0">
                <a:solidFill>
                  <a:prstClr val="black"/>
                </a:solidFill>
              </a:rPr>
              <a:t> </a:t>
            </a:r>
          </a:p>
          <a:p>
            <a:pPr marL="457200" lvl="0" indent="-457200" fontAlgn="auto">
              <a:spcAft>
                <a:spcPts val="0"/>
              </a:spcAft>
              <a:buClr>
                <a:srgbClr val="629DD1"/>
              </a:buClr>
              <a:buSzPct val="85000"/>
              <a:buFont typeface="Arial" pitchFamily="34" charset="0"/>
              <a:buChar char="•"/>
            </a:pPr>
            <a:r>
              <a:rPr lang="en-US" dirty="0">
                <a:solidFill>
                  <a:prstClr val="black"/>
                </a:solidFill>
              </a:rPr>
              <a:t>Information and numbers must be consistent between the </a:t>
            </a:r>
            <a:r>
              <a:rPr lang="en-US" b="1" dirty="0">
                <a:solidFill>
                  <a:prstClr val="black"/>
                </a:solidFill>
              </a:rPr>
              <a:t>two systems</a:t>
            </a:r>
            <a:r>
              <a:rPr lang="en-US" dirty="0">
                <a:solidFill>
                  <a:prstClr val="black"/>
                </a:solidFill>
              </a:rPr>
              <a:t>.</a:t>
            </a:r>
            <a:endParaRPr lang="en-US" dirty="0"/>
          </a:p>
        </p:txBody>
      </p:sp>
      <p:sp>
        <p:nvSpPr>
          <p:cNvPr id="4" name="Slide Number Placeholder 3"/>
          <p:cNvSpPr>
            <a:spLocks noGrp="1"/>
          </p:cNvSpPr>
          <p:nvPr>
            <p:ph type="sldNum" sz="quarter" idx="12"/>
          </p:nvPr>
        </p:nvSpPr>
        <p:spPr/>
        <p:txBody>
          <a:bodyPr/>
          <a:lstStyle/>
          <a:p>
            <a:pPr>
              <a:defRPr/>
            </a:pPr>
            <a:fld id="{E41135E7-1624-4330-A484-BE3B83ECFF8B}" type="slidenum">
              <a:rPr lang="en-US" smtClean="0">
                <a:solidFill>
                  <a:prstClr val="black">
                    <a:tint val="75000"/>
                  </a:prstClr>
                </a:solidFill>
              </a:rPr>
              <a:pPr>
                <a:defRPr/>
              </a:pPr>
              <a:t>33</a:t>
            </a:fld>
            <a:endParaRPr lang="en-US" dirty="0">
              <a:solidFill>
                <a:prstClr val="black">
                  <a:tint val="75000"/>
                </a:prstClr>
              </a:solidFill>
            </a:endParaRPr>
          </a:p>
        </p:txBody>
      </p:sp>
    </p:spTree>
    <p:extLst>
      <p:ext uri="{BB962C8B-B14F-4D97-AF65-F5344CB8AC3E}">
        <p14:creationId xmlns:p14="http://schemas.microsoft.com/office/powerpoint/2010/main" val="1895093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95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 y="533400"/>
            <a:ext cx="7772400" cy="707886"/>
          </a:xfrm>
          <a:prstGeom prst="rect">
            <a:avLst/>
          </a:prstGeom>
          <a:noFill/>
        </p:spPr>
        <p:txBody>
          <a:bodyPr wrap="square" rtlCol="0">
            <a:spAutoFit/>
          </a:bodyPr>
          <a:lstStyle/>
          <a:p>
            <a:pPr algn="ctr"/>
            <a:r>
              <a:rPr lang="en-US" sz="4000" cap="all" spc="-100" dirty="0">
                <a:solidFill>
                  <a:prstClr val="white"/>
                </a:solidFill>
                <a:ea typeface="+mj-ea"/>
                <a:cs typeface="+mj-cs"/>
              </a:rPr>
              <a:t>Gata pre-award</a:t>
            </a:r>
            <a:endParaRPr lang="en-US" dirty="0"/>
          </a:p>
        </p:txBody>
      </p:sp>
    </p:spTree>
    <p:extLst>
      <p:ext uri="{BB962C8B-B14F-4D97-AF65-F5344CB8AC3E}">
        <p14:creationId xmlns:p14="http://schemas.microsoft.com/office/powerpoint/2010/main" val="389732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sz="4000" spc="-100" dirty="0"/>
              <a:t>Anticipated for FY 2018</a:t>
            </a:r>
            <a:endParaRPr lang="en-US" dirty="0"/>
          </a:p>
        </p:txBody>
      </p:sp>
      <p:sp>
        <p:nvSpPr>
          <p:cNvPr id="3" name="Content Placeholder 2"/>
          <p:cNvSpPr>
            <a:spLocks noGrp="1"/>
          </p:cNvSpPr>
          <p:nvPr>
            <p:ph idx="1"/>
          </p:nvPr>
        </p:nvSpPr>
        <p:spPr>
          <a:xfrm>
            <a:off x="457200" y="1676400"/>
            <a:ext cx="8229600" cy="4800600"/>
          </a:xfrm>
        </p:spPr>
        <p:txBody>
          <a:bodyPr>
            <a:normAutofit lnSpcReduction="10000"/>
          </a:bodyPr>
          <a:lstStyle/>
          <a:p>
            <a:pPr marL="182880" indent="-182880" fontAlgn="auto">
              <a:spcAft>
                <a:spcPts val="0"/>
              </a:spcAft>
              <a:buClr>
                <a:srgbClr val="629DD1"/>
              </a:buClr>
              <a:buSzPct val="85000"/>
              <a:buFont typeface="Arial" pitchFamily="34" charset="0"/>
              <a:buChar char="•"/>
            </a:pPr>
            <a:endParaRPr lang="en-US" sz="1800" dirty="0">
              <a:solidFill>
                <a:prstClr val="black"/>
              </a:solidFill>
            </a:endParaRPr>
          </a:p>
          <a:p>
            <a:pPr marL="182880" indent="-182880" fontAlgn="auto">
              <a:spcAft>
                <a:spcPts val="0"/>
              </a:spcAft>
              <a:buClr>
                <a:srgbClr val="629DD1"/>
              </a:buClr>
              <a:buSzPct val="85000"/>
              <a:buFont typeface="Arial" pitchFamily="34" charset="0"/>
              <a:buChar char="•"/>
            </a:pPr>
            <a:r>
              <a:rPr lang="en-US" dirty="0"/>
              <a:t>Governor’s Office of Management and Budget and state agencies have developed a policy framework called Grantee Compliance Enforcement System (GCES). </a:t>
            </a:r>
          </a:p>
          <a:p>
            <a:pPr marL="0" indent="0" fontAlgn="auto">
              <a:spcAft>
                <a:spcPts val="0"/>
              </a:spcAft>
              <a:buClr>
                <a:srgbClr val="629DD1"/>
              </a:buClr>
              <a:buSzPct val="85000"/>
              <a:buNone/>
            </a:pPr>
            <a:endParaRPr lang="en-US" dirty="0"/>
          </a:p>
          <a:p>
            <a:pPr marL="182880" indent="-182880" fontAlgn="auto">
              <a:spcAft>
                <a:spcPts val="0"/>
              </a:spcAft>
              <a:buClr>
                <a:srgbClr val="629DD1"/>
              </a:buClr>
              <a:buSzPct val="85000"/>
              <a:buFont typeface="Arial" pitchFamily="34" charset="0"/>
              <a:buChar char="•"/>
            </a:pPr>
            <a:r>
              <a:rPr lang="en-US" dirty="0"/>
              <a:t>The Illinois </a:t>
            </a:r>
            <a:r>
              <a:rPr lang="en-US" b="1" dirty="0"/>
              <a:t>Stop Payment List </a:t>
            </a:r>
            <a:r>
              <a:rPr lang="en-US" dirty="0"/>
              <a:t>is a component of the GCES. </a:t>
            </a:r>
          </a:p>
          <a:p>
            <a:pPr marL="0" indent="0" fontAlgn="auto">
              <a:spcAft>
                <a:spcPts val="0"/>
              </a:spcAft>
              <a:buClr>
                <a:srgbClr val="629DD1"/>
              </a:buClr>
              <a:buSzPct val="85000"/>
              <a:buNone/>
            </a:pPr>
            <a:endParaRPr lang="en-US" dirty="0"/>
          </a:p>
          <a:p>
            <a:pPr marL="182880" indent="-182880" fontAlgn="auto">
              <a:spcAft>
                <a:spcPts val="0"/>
              </a:spcAft>
              <a:buClr>
                <a:srgbClr val="629DD1"/>
              </a:buClr>
              <a:buSzPct val="85000"/>
              <a:buFont typeface="Arial" pitchFamily="34" charset="0"/>
              <a:buChar char="•"/>
            </a:pPr>
            <a:r>
              <a:rPr lang="en-US" dirty="0"/>
              <a:t>Effective January 1, 2017, the GCES establishes a </a:t>
            </a:r>
            <a:r>
              <a:rPr lang="en-US" b="1" dirty="0"/>
              <a:t>uniform framework </a:t>
            </a:r>
            <a:r>
              <a:rPr lang="en-US" dirty="0"/>
              <a:t>for all state grant-making agencies to respond to grantee noncompliance. </a:t>
            </a:r>
          </a:p>
          <a:p>
            <a:pPr marL="0" indent="0" fontAlgn="auto">
              <a:spcAft>
                <a:spcPts val="0"/>
              </a:spcAft>
              <a:buClr>
                <a:srgbClr val="629DD1"/>
              </a:buClr>
              <a:buSzPct val="85000"/>
              <a:buNone/>
            </a:pPr>
            <a:endParaRPr lang="en-US" dirty="0"/>
          </a:p>
          <a:p>
            <a:pPr marL="182880" indent="-182880" fontAlgn="auto">
              <a:spcAft>
                <a:spcPts val="0"/>
              </a:spcAft>
              <a:buClr>
                <a:srgbClr val="629DD1"/>
              </a:buClr>
              <a:buSzPct val="85000"/>
              <a:buFont typeface="Arial" pitchFamily="34" charset="0"/>
              <a:buChar char="•"/>
            </a:pPr>
            <a:r>
              <a:rPr lang="en-US" dirty="0"/>
              <a:t>The GCES outlines procedures for notifying grantees of noncompliance issues that </a:t>
            </a:r>
            <a:r>
              <a:rPr lang="en-US" b="1" dirty="0"/>
              <a:t>include, but are not limited to</a:t>
            </a:r>
            <a:r>
              <a:rPr lang="en-US" dirty="0"/>
              <a:t>, failure to provide required reports, return unexpended funds, or submit audits.  </a:t>
            </a:r>
          </a:p>
          <a:p>
            <a:pPr marL="45720" indent="0">
              <a:buNone/>
            </a:pPr>
            <a:endParaRPr lang="en-US" dirty="0"/>
          </a:p>
        </p:txBody>
      </p:sp>
      <p:sp>
        <p:nvSpPr>
          <p:cNvPr id="4" name="Slide Number Placeholder 3"/>
          <p:cNvSpPr>
            <a:spLocks noGrp="1"/>
          </p:cNvSpPr>
          <p:nvPr>
            <p:ph type="sldNum" sz="quarter" idx="12"/>
          </p:nvPr>
        </p:nvSpPr>
        <p:spPr/>
        <p:txBody>
          <a:bodyPr/>
          <a:lstStyle/>
          <a:p>
            <a:pPr>
              <a:defRPr/>
            </a:pPr>
            <a:fld id="{E41135E7-1624-4330-A484-BE3B83ECFF8B}"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524446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sz="4000" spc="-100" dirty="0"/>
              <a:t>Anticipated for FY 2018</a:t>
            </a:r>
            <a:endParaRPr lang="en-US" dirty="0"/>
          </a:p>
        </p:txBody>
      </p:sp>
      <p:sp>
        <p:nvSpPr>
          <p:cNvPr id="3" name="Content Placeholder 2"/>
          <p:cNvSpPr>
            <a:spLocks noGrp="1"/>
          </p:cNvSpPr>
          <p:nvPr>
            <p:ph idx="1"/>
          </p:nvPr>
        </p:nvSpPr>
        <p:spPr>
          <a:xfrm>
            <a:off x="457200" y="1676400"/>
            <a:ext cx="8229600" cy="4800600"/>
          </a:xfrm>
        </p:spPr>
        <p:txBody>
          <a:bodyPr>
            <a:normAutofit/>
          </a:bodyPr>
          <a:lstStyle/>
          <a:p>
            <a:pPr marL="0" indent="0" fontAlgn="auto">
              <a:spcAft>
                <a:spcPts val="0"/>
              </a:spcAft>
              <a:buClr>
                <a:srgbClr val="629DD1"/>
              </a:buClr>
              <a:buSzPct val="85000"/>
              <a:buNone/>
            </a:pPr>
            <a:endParaRPr lang="en-US" sz="1800" dirty="0"/>
          </a:p>
          <a:p>
            <a:pPr marL="182880" indent="-182880" fontAlgn="auto">
              <a:spcAft>
                <a:spcPts val="0"/>
              </a:spcAft>
              <a:buClr>
                <a:srgbClr val="629DD1"/>
              </a:buClr>
              <a:buSzPct val="85000"/>
              <a:buFont typeface="Arial" pitchFamily="34" charset="0"/>
              <a:buChar char="•"/>
            </a:pPr>
            <a:r>
              <a:rPr lang="en-US" sz="2400" dirty="0"/>
              <a:t>The GCES </a:t>
            </a:r>
            <a:r>
              <a:rPr lang="en-US" sz="2400" b="1" dirty="0"/>
              <a:t>protocol allows grantees the opportunity to respond and resolve </a:t>
            </a:r>
            <a:r>
              <a:rPr lang="en-US" sz="2400" dirty="0"/>
              <a:t>noncompliance issues.  </a:t>
            </a:r>
          </a:p>
          <a:p>
            <a:pPr marL="0" indent="0" fontAlgn="auto">
              <a:spcAft>
                <a:spcPts val="0"/>
              </a:spcAft>
              <a:buClr>
                <a:srgbClr val="629DD1"/>
              </a:buClr>
              <a:buSzPct val="85000"/>
              <a:buNone/>
            </a:pPr>
            <a:endParaRPr lang="en-US" sz="2400" dirty="0"/>
          </a:p>
          <a:p>
            <a:pPr marL="182880" indent="-182880" fontAlgn="auto">
              <a:spcAft>
                <a:spcPts val="0"/>
              </a:spcAft>
              <a:buClr>
                <a:srgbClr val="629DD1"/>
              </a:buClr>
              <a:buSzPct val="85000"/>
              <a:buFont typeface="Arial" pitchFamily="34" charset="0"/>
              <a:buChar char="•"/>
            </a:pPr>
            <a:r>
              <a:rPr lang="en-US" sz="2400" dirty="0"/>
              <a:t>Grantees on the Illinois Stop Payment List </a:t>
            </a:r>
            <a:r>
              <a:rPr lang="en-US" sz="2400" b="1" dirty="0"/>
              <a:t>may have grant funding withheld </a:t>
            </a:r>
            <a:r>
              <a:rPr lang="en-US" sz="2400" dirty="0"/>
              <a:t>from other agencies until the noncompliance issue is resolved. </a:t>
            </a:r>
          </a:p>
          <a:p>
            <a:pPr marL="0" indent="0" fontAlgn="auto">
              <a:spcAft>
                <a:spcPts val="0"/>
              </a:spcAft>
              <a:buClr>
                <a:srgbClr val="629DD1"/>
              </a:buClr>
              <a:buSzPct val="85000"/>
              <a:buNone/>
            </a:pPr>
            <a:endParaRPr lang="en-US" sz="2400" dirty="0"/>
          </a:p>
          <a:p>
            <a:pPr marL="182880" indent="-182880" fontAlgn="auto">
              <a:spcAft>
                <a:spcPts val="0"/>
              </a:spcAft>
              <a:buClr>
                <a:srgbClr val="629DD1"/>
              </a:buClr>
              <a:buSzPct val="85000"/>
              <a:buFont typeface="Arial" pitchFamily="34" charset="0"/>
              <a:buChar char="•"/>
            </a:pPr>
            <a:r>
              <a:rPr lang="en-US" sz="2400" dirty="0"/>
              <a:t>State agencies are prioritizing resources to support </a:t>
            </a:r>
            <a:r>
              <a:rPr lang="en-US" sz="2400" b="1" dirty="0"/>
              <a:t>full implementation of the GCES by the start of FY 2018</a:t>
            </a:r>
            <a:r>
              <a:rPr lang="en-US" sz="2400" dirty="0"/>
              <a:t>.</a:t>
            </a:r>
          </a:p>
          <a:p>
            <a:endParaRPr lang="en-US" dirty="0"/>
          </a:p>
        </p:txBody>
      </p:sp>
      <p:sp>
        <p:nvSpPr>
          <p:cNvPr id="4" name="Slide Number Placeholder 3"/>
          <p:cNvSpPr>
            <a:spLocks noGrp="1"/>
          </p:cNvSpPr>
          <p:nvPr>
            <p:ph type="sldNum" sz="quarter" idx="12"/>
          </p:nvPr>
        </p:nvSpPr>
        <p:spPr/>
        <p:txBody>
          <a:bodyPr/>
          <a:lstStyle/>
          <a:p>
            <a:pPr>
              <a:defRPr/>
            </a:pPr>
            <a:fld id="{E41135E7-1624-4330-A484-BE3B83ECFF8B}" type="slidenum">
              <a:rPr lang="en-US" smtClean="0">
                <a:solidFill>
                  <a:prstClr val="black">
                    <a:tint val="75000"/>
                  </a:prstClr>
                </a:solidFill>
              </a:rPr>
              <a:pPr>
                <a:defRPr/>
              </a:pPr>
              <a:t>36</a:t>
            </a:fld>
            <a:endParaRPr lang="en-US" dirty="0">
              <a:solidFill>
                <a:prstClr val="black">
                  <a:tint val="75000"/>
                </a:prstClr>
              </a:solidFill>
            </a:endParaRPr>
          </a:p>
        </p:txBody>
      </p:sp>
    </p:spTree>
    <p:extLst>
      <p:ext uri="{BB962C8B-B14F-4D97-AF65-F5344CB8AC3E}">
        <p14:creationId xmlns:p14="http://schemas.microsoft.com/office/powerpoint/2010/main" val="334718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62799" y="2892276"/>
            <a:ext cx="1752601" cy="1832123"/>
          </a:xfrm>
        </p:spPr>
        <p:txBody>
          <a:bodyPr/>
          <a:lstStyle/>
          <a:p>
            <a:r>
              <a:rPr lang="en-US" dirty="0"/>
              <a:t>State Charter School Commission</a:t>
            </a:r>
          </a:p>
        </p:txBody>
      </p:sp>
      <p:sp>
        <p:nvSpPr>
          <p:cNvPr id="3" name="Title 2"/>
          <p:cNvSpPr>
            <a:spLocks noGrp="1"/>
          </p:cNvSpPr>
          <p:nvPr>
            <p:ph type="title"/>
          </p:nvPr>
        </p:nvSpPr>
        <p:spPr/>
        <p:txBody>
          <a:bodyPr/>
          <a:lstStyle/>
          <a:p>
            <a:r>
              <a:rPr lang="en-US" b="1" dirty="0"/>
              <a:t>Authorizer Announcements</a:t>
            </a:r>
            <a:endParaRPr lang="en-US" dirty="0"/>
          </a:p>
        </p:txBody>
      </p:sp>
    </p:spTree>
    <p:extLst>
      <p:ext uri="{BB962C8B-B14F-4D97-AF65-F5344CB8AC3E}">
        <p14:creationId xmlns:p14="http://schemas.microsoft.com/office/powerpoint/2010/main" val="1034778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85000" lnSpcReduction="20000"/>
          </a:bodyPr>
          <a:lstStyle/>
          <a:p>
            <a:r>
              <a:rPr lang="en-US" sz="2700" dirty="0"/>
              <a:t>Commission</a:t>
            </a:r>
          </a:p>
          <a:p>
            <a:pPr marL="796925" lvl="1" indent="-222250"/>
            <a:r>
              <a:rPr lang="en-US" sz="2000" dirty="0"/>
              <a:t>Commissioners </a:t>
            </a:r>
          </a:p>
          <a:p>
            <a:pPr marL="796925" lvl="1" indent="-222250"/>
            <a:r>
              <a:rPr lang="en-US" sz="2200" dirty="0"/>
              <a:t>Commission Connection </a:t>
            </a:r>
          </a:p>
          <a:p>
            <a:pPr marL="1150938" lvl="2" indent="-295275"/>
            <a:r>
              <a:rPr lang="en-US" sz="2000" dirty="0"/>
              <a:t>Upcoming Meetings </a:t>
            </a:r>
          </a:p>
          <a:p>
            <a:pPr marL="1150938" lvl="2" indent="-295275"/>
            <a:r>
              <a:rPr lang="en-US" sz="2000" dirty="0"/>
              <a:t>End of Year School Activities </a:t>
            </a:r>
          </a:p>
          <a:p>
            <a:pPr marL="45720" indent="0">
              <a:buNone/>
            </a:pPr>
            <a:endParaRPr lang="en-US" sz="2200" dirty="0"/>
          </a:p>
          <a:p>
            <a:r>
              <a:rPr lang="en-US" sz="2700" dirty="0"/>
              <a:t>Annual Review Performance Reports </a:t>
            </a:r>
          </a:p>
          <a:p>
            <a:pPr marL="796925" lvl="1" indent="-222250"/>
            <a:r>
              <a:rPr lang="en-US" sz="2200" dirty="0"/>
              <a:t>School Support </a:t>
            </a:r>
          </a:p>
          <a:p>
            <a:pPr marL="796925" lvl="1" indent="-222250"/>
            <a:r>
              <a:rPr lang="en-US" sz="2200" dirty="0"/>
              <a:t>SpEd</a:t>
            </a:r>
            <a:br>
              <a:rPr lang="en-US" sz="2200" dirty="0"/>
            </a:br>
            <a:endParaRPr lang="en-US" sz="2200" dirty="0"/>
          </a:p>
          <a:p>
            <a:endParaRPr lang="en-US" sz="2700" dirty="0"/>
          </a:p>
          <a:p>
            <a:r>
              <a:rPr lang="en-US" sz="3200" dirty="0"/>
              <a:t>4</a:t>
            </a:r>
            <a:r>
              <a:rPr lang="en-US" sz="3200" baseline="30000" dirty="0"/>
              <a:t>th</a:t>
            </a:r>
            <a:r>
              <a:rPr lang="en-US" sz="3200" dirty="0"/>
              <a:t> Quarter Activities </a:t>
            </a:r>
          </a:p>
          <a:p>
            <a:pPr lvl="1"/>
            <a:r>
              <a:rPr lang="en-US" sz="2500" dirty="0"/>
              <a:t>Facility Reviews </a:t>
            </a:r>
          </a:p>
          <a:p>
            <a:pPr lvl="1"/>
            <a:r>
              <a:rPr lang="en-US" sz="2700" dirty="0"/>
              <a:t>Enrollment Policy </a:t>
            </a:r>
          </a:p>
          <a:p>
            <a:pPr lvl="1"/>
            <a:r>
              <a:rPr lang="en-US" sz="2700" dirty="0"/>
              <a:t>Accountability Plan U</a:t>
            </a:r>
          </a:p>
          <a:p>
            <a:pPr marL="45720" indent="0">
              <a:buNone/>
            </a:pPr>
            <a:endParaRPr lang="en-US" dirty="0"/>
          </a:p>
          <a:p>
            <a:pPr lvl="1"/>
            <a:endParaRPr lang="en-US" dirty="0"/>
          </a:p>
          <a:p>
            <a:pPr marL="365760" lvl="1" indent="0">
              <a:buNone/>
            </a:pPr>
            <a:endParaRPr lang="en-US" dirty="0"/>
          </a:p>
        </p:txBody>
      </p:sp>
      <p:sp>
        <p:nvSpPr>
          <p:cNvPr id="3" name="Title 2"/>
          <p:cNvSpPr>
            <a:spLocks noGrp="1"/>
          </p:cNvSpPr>
          <p:nvPr>
            <p:ph type="title"/>
          </p:nvPr>
        </p:nvSpPr>
        <p:spPr/>
        <p:txBody>
          <a:bodyPr/>
          <a:lstStyle/>
          <a:p>
            <a:r>
              <a:rPr lang="en-US" dirty="0"/>
              <a:t>Updates and announcements</a:t>
            </a:r>
          </a:p>
        </p:txBody>
      </p:sp>
    </p:spTree>
    <p:extLst>
      <p:ext uri="{BB962C8B-B14F-4D97-AF65-F5344CB8AC3E}">
        <p14:creationId xmlns:p14="http://schemas.microsoft.com/office/powerpoint/2010/main" val="3177489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770702"/>
            <a:ext cx="4040188" cy="435053"/>
          </a:xfrm>
        </p:spPr>
        <p:txBody>
          <a:bodyPr>
            <a:normAutofit lnSpcReduction="10000"/>
          </a:bodyPr>
          <a:lstStyle/>
          <a:p>
            <a:r>
              <a:rPr lang="en-US" dirty="0"/>
              <a:t>Current </a:t>
            </a:r>
          </a:p>
        </p:txBody>
      </p:sp>
      <p:sp>
        <p:nvSpPr>
          <p:cNvPr id="4" name="Content Placeholder 3"/>
          <p:cNvSpPr>
            <a:spLocks noGrp="1"/>
          </p:cNvSpPr>
          <p:nvPr>
            <p:ph sz="half" idx="2"/>
          </p:nvPr>
        </p:nvSpPr>
        <p:spPr/>
        <p:txBody>
          <a:bodyPr/>
          <a:lstStyle/>
          <a:p>
            <a:r>
              <a:rPr lang="en-US" dirty="0">
                <a:latin typeface="+mj-lt"/>
              </a:rPr>
              <a:t>July, October, December, March </a:t>
            </a:r>
          </a:p>
          <a:p>
            <a:r>
              <a:rPr lang="en-US" dirty="0">
                <a:latin typeface="+mj-lt"/>
              </a:rPr>
              <a:t>Certification form &amp; enrollment list </a:t>
            </a:r>
          </a:p>
          <a:p>
            <a:r>
              <a:rPr lang="en-US" dirty="0">
                <a:latin typeface="+mj-lt"/>
              </a:rPr>
              <a:t>No limits on enrollment within cap</a:t>
            </a:r>
          </a:p>
          <a:p>
            <a:r>
              <a:rPr lang="en-US" dirty="0">
                <a:latin typeface="+mj-lt"/>
              </a:rPr>
              <a:t>No notice to Resident District </a:t>
            </a:r>
          </a:p>
          <a:p>
            <a:r>
              <a:rPr lang="en-US" dirty="0">
                <a:latin typeface="+mj-lt"/>
              </a:rPr>
              <a:t>No “true-up” </a:t>
            </a:r>
          </a:p>
          <a:p>
            <a:endParaRPr lang="en-US" dirty="0"/>
          </a:p>
        </p:txBody>
      </p:sp>
      <p:sp>
        <p:nvSpPr>
          <p:cNvPr id="5" name="Text Placeholder 4"/>
          <p:cNvSpPr>
            <a:spLocks noGrp="1"/>
          </p:cNvSpPr>
          <p:nvPr>
            <p:ph type="body" sz="quarter" idx="3"/>
          </p:nvPr>
        </p:nvSpPr>
        <p:spPr>
          <a:xfrm>
            <a:off x="4598669" y="1604868"/>
            <a:ext cx="4041775" cy="537408"/>
          </a:xfrm>
        </p:spPr>
        <p:txBody>
          <a:bodyPr/>
          <a:lstStyle/>
          <a:p>
            <a:r>
              <a:rPr lang="en-US" dirty="0"/>
              <a:t>Proposed Policy</a:t>
            </a:r>
          </a:p>
        </p:txBody>
      </p:sp>
      <p:sp>
        <p:nvSpPr>
          <p:cNvPr id="6" name="Content Placeholder 5"/>
          <p:cNvSpPr>
            <a:spLocks noGrp="1"/>
          </p:cNvSpPr>
          <p:nvPr>
            <p:ph sz="quarter" idx="4"/>
          </p:nvPr>
        </p:nvSpPr>
        <p:spPr>
          <a:xfrm>
            <a:off x="4645025" y="2438399"/>
            <a:ext cx="4041775" cy="4114801"/>
          </a:xfrm>
        </p:spPr>
        <p:txBody>
          <a:bodyPr>
            <a:normAutofit lnSpcReduction="10000"/>
          </a:bodyPr>
          <a:lstStyle/>
          <a:p>
            <a:r>
              <a:rPr lang="en-US" dirty="0">
                <a:latin typeface="+mj-lt"/>
              </a:rPr>
              <a:t>August, October, January, April </a:t>
            </a:r>
          </a:p>
          <a:p>
            <a:r>
              <a:rPr lang="en-US" dirty="0">
                <a:latin typeface="+mj-lt"/>
              </a:rPr>
              <a:t>Certification form, enrollment, transfer &amp; waitlist; and ISBE SIS</a:t>
            </a:r>
          </a:p>
          <a:p>
            <a:r>
              <a:rPr lang="en-US" dirty="0">
                <a:latin typeface="+mj-lt"/>
              </a:rPr>
              <a:t>Annual Enrollment Projection </a:t>
            </a:r>
            <a:br>
              <a:rPr lang="en-US" dirty="0">
                <a:latin typeface="+mj-lt"/>
              </a:rPr>
            </a:br>
            <a:endParaRPr lang="en-US" dirty="0">
              <a:latin typeface="+mj-lt"/>
            </a:endParaRPr>
          </a:p>
          <a:p>
            <a:r>
              <a:rPr lang="en-US" dirty="0">
                <a:latin typeface="+mj-lt"/>
              </a:rPr>
              <a:t>Notice to Resident District </a:t>
            </a:r>
          </a:p>
          <a:p>
            <a:r>
              <a:rPr lang="en-US" dirty="0">
                <a:latin typeface="+mj-lt"/>
              </a:rPr>
              <a:t>“True-Up” twice per year</a:t>
            </a:r>
          </a:p>
        </p:txBody>
      </p:sp>
      <p:sp>
        <p:nvSpPr>
          <p:cNvPr id="2" name="Title 1"/>
          <p:cNvSpPr>
            <a:spLocks noGrp="1"/>
          </p:cNvSpPr>
          <p:nvPr>
            <p:ph type="title"/>
          </p:nvPr>
        </p:nvSpPr>
        <p:spPr/>
        <p:txBody>
          <a:bodyPr/>
          <a:lstStyle/>
          <a:p>
            <a:r>
              <a:rPr lang="en-US" sz="3600" dirty="0"/>
              <a:t>Enrollment policy</a:t>
            </a:r>
          </a:p>
        </p:txBody>
      </p:sp>
      <p:cxnSp>
        <p:nvCxnSpPr>
          <p:cNvPr id="8" name="Straight Connector 7"/>
          <p:cNvCxnSpPr/>
          <p:nvPr/>
        </p:nvCxnSpPr>
        <p:spPr>
          <a:xfrm>
            <a:off x="4268788" y="1757933"/>
            <a:ext cx="0" cy="50245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142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ISBE Chicago</a:t>
            </a:r>
          </a:p>
          <a:p>
            <a:endParaRPr lang="en-US" dirty="0"/>
          </a:p>
        </p:txBody>
      </p:sp>
      <p:sp>
        <p:nvSpPr>
          <p:cNvPr id="3" name="Title 2"/>
          <p:cNvSpPr>
            <a:spLocks noGrp="1"/>
          </p:cNvSpPr>
          <p:nvPr>
            <p:ph type="title"/>
          </p:nvPr>
        </p:nvSpPr>
        <p:spPr/>
        <p:txBody>
          <a:bodyPr/>
          <a:lstStyle/>
          <a:p>
            <a:pPr algn="ctr"/>
            <a:r>
              <a:rPr lang="en-US" dirty="0"/>
              <a:t>I Who? I what?</a:t>
            </a:r>
            <a:br>
              <a:rPr lang="en-US" dirty="0"/>
            </a:br>
            <a:r>
              <a:rPr lang="en-US" dirty="0"/>
              <a:t>Iwas</a:t>
            </a:r>
          </a:p>
        </p:txBody>
      </p:sp>
    </p:spTree>
    <p:extLst>
      <p:ext uri="{BB962C8B-B14F-4D97-AF65-F5344CB8AC3E}">
        <p14:creationId xmlns:p14="http://schemas.microsoft.com/office/powerpoint/2010/main" val="7626326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62799" y="2895600"/>
            <a:ext cx="1752601" cy="1828799"/>
          </a:xfrm>
        </p:spPr>
        <p:txBody>
          <a:bodyPr>
            <a:normAutofit fontScale="77500" lnSpcReduction="20000"/>
          </a:bodyPr>
          <a:lstStyle/>
          <a:p>
            <a:r>
              <a:rPr lang="en-US" dirty="0"/>
              <a:t>Southland Charter School </a:t>
            </a:r>
          </a:p>
          <a:p>
            <a:r>
              <a:rPr lang="en-US" dirty="0"/>
              <a:t>and </a:t>
            </a:r>
          </a:p>
          <a:p>
            <a:r>
              <a:rPr lang="en-US" dirty="0"/>
              <a:t>Prairie Crossing Charter School</a:t>
            </a:r>
          </a:p>
        </p:txBody>
      </p:sp>
      <p:sp>
        <p:nvSpPr>
          <p:cNvPr id="3" name="Title 2"/>
          <p:cNvSpPr>
            <a:spLocks noGrp="1"/>
          </p:cNvSpPr>
          <p:nvPr>
            <p:ph type="title"/>
          </p:nvPr>
        </p:nvSpPr>
        <p:spPr/>
        <p:txBody>
          <a:bodyPr/>
          <a:lstStyle/>
          <a:p>
            <a:r>
              <a:rPr lang="en-US" b="1" dirty="0"/>
              <a:t>I’m an LEA, now What?</a:t>
            </a:r>
            <a:r>
              <a:rPr lang="en-US" dirty="0"/>
              <a:t> </a:t>
            </a:r>
          </a:p>
        </p:txBody>
      </p:sp>
    </p:spTree>
    <p:extLst>
      <p:ext uri="{BB962C8B-B14F-4D97-AF65-F5344CB8AC3E}">
        <p14:creationId xmlns:p14="http://schemas.microsoft.com/office/powerpoint/2010/main" val="1873089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Funding</a:t>
            </a:r>
          </a:p>
        </p:txBody>
      </p:sp>
      <p:sp>
        <p:nvSpPr>
          <p:cNvPr id="3" name="Content Placeholder 2"/>
          <p:cNvSpPr>
            <a:spLocks noGrp="1"/>
          </p:cNvSpPr>
          <p:nvPr>
            <p:ph idx="1"/>
          </p:nvPr>
        </p:nvSpPr>
        <p:spPr/>
        <p:txBody>
          <a:bodyPr/>
          <a:lstStyle/>
          <a:p>
            <a:endParaRPr lang="en-US" dirty="0"/>
          </a:p>
          <a:p>
            <a:endParaRPr lang="en-US" dirty="0"/>
          </a:p>
          <a:p>
            <a:r>
              <a:rPr lang="en-US" sz="4000" dirty="0"/>
              <a:t>PCTC (General State Aid)</a:t>
            </a:r>
          </a:p>
          <a:p>
            <a:r>
              <a:rPr lang="en-US" sz="4000" dirty="0"/>
              <a:t>State Categorical Funding</a:t>
            </a:r>
          </a:p>
          <a:p>
            <a:r>
              <a:rPr lang="en-US" sz="4000" dirty="0"/>
              <a:t>Federal Funding</a:t>
            </a:r>
          </a:p>
        </p:txBody>
      </p:sp>
    </p:spTree>
    <p:extLst>
      <p:ext uri="{BB962C8B-B14F-4D97-AF65-F5344CB8AC3E}">
        <p14:creationId xmlns:p14="http://schemas.microsoft.com/office/powerpoint/2010/main" val="2664014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PCTC</a:t>
            </a:r>
          </a:p>
        </p:txBody>
      </p:sp>
      <p:sp>
        <p:nvSpPr>
          <p:cNvPr id="3" name="Content Placeholder 2"/>
          <p:cNvSpPr>
            <a:spLocks noGrp="1"/>
          </p:cNvSpPr>
          <p:nvPr>
            <p:ph idx="1"/>
          </p:nvPr>
        </p:nvSpPr>
        <p:spPr/>
        <p:txBody>
          <a:bodyPr/>
          <a:lstStyle/>
          <a:p>
            <a:endParaRPr lang="en-US" sz="3200" dirty="0"/>
          </a:p>
          <a:p>
            <a:r>
              <a:rPr lang="en-US" sz="3200" dirty="0"/>
              <a:t>Maximize PCTC by staying on top of waiting list</a:t>
            </a:r>
          </a:p>
          <a:p>
            <a:r>
              <a:rPr lang="en-US" sz="3200" dirty="0"/>
              <a:t>Pay attention to your host district’s financial plans</a:t>
            </a:r>
          </a:p>
          <a:p>
            <a:r>
              <a:rPr lang="en-US" sz="3200" dirty="0"/>
              <a:t>Maintain good records of transfers in and out</a:t>
            </a:r>
          </a:p>
          <a:p>
            <a:pPr marL="0" indent="0">
              <a:buNone/>
            </a:pP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021631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State Categorical Funding</a:t>
            </a:r>
          </a:p>
        </p:txBody>
      </p:sp>
      <p:sp>
        <p:nvSpPr>
          <p:cNvPr id="3" name="Content Placeholder 2"/>
          <p:cNvSpPr>
            <a:spLocks noGrp="1"/>
          </p:cNvSpPr>
          <p:nvPr>
            <p:ph idx="1"/>
          </p:nvPr>
        </p:nvSpPr>
        <p:spPr/>
        <p:txBody>
          <a:bodyPr>
            <a:normAutofit/>
          </a:bodyPr>
          <a:lstStyle/>
          <a:p>
            <a:endParaRPr lang="en-US" sz="2400" b="1" dirty="0"/>
          </a:p>
          <a:p>
            <a:r>
              <a:rPr lang="en-US" sz="2400" b="1" dirty="0"/>
              <a:t>Special Education Private Facility Tuition</a:t>
            </a:r>
          </a:p>
          <a:p>
            <a:r>
              <a:rPr lang="en-US" sz="2400" b="1" dirty="0"/>
              <a:t>Funding for Children Requiring Special Education Services</a:t>
            </a:r>
          </a:p>
          <a:p>
            <a:r>
              <a:rPr lang="en-US" sz="2400" b="1" dirty="0"/>
              <a:t>Special Education Personnel</a:t>
            </a:r>
          </a:p>
          <a:p>
            <a:r>
              <a:rPr lang="en-US" sz="2400" b="1" dirty="0"/>
              <a:t>Orphanage Individual Tuition</a:t>
            </a:r>
          </a:p>
          <a:p>
            <a:r>
              <a:rPr lang="en-US" sz="2400" b="1" dirty="0"/>
              <a:t>Excess Cost</a:t>
            </a:r>
          </a:p>
          <a:p>
            <a:r>
              <a:rPr lang="en-US" sz="2400" b="1" dirty="0"/>
              <a:t>State Free Lunch &amp; Breakfast</a:t>
            </a:r>
          </a:p>
          <a:p>
            <a:r>
              <a:rPr lang="en-US" sz="2400" b="1" dirty="0"/>
              <a:t>Transportation – Regular</a:t>
            </a:r>
          </a:p>
          <a:p>
            <a:r>
              <a:rPr lang="en-US" sz="2400" b="1" dirty="0"/>
              <a:t>Transportation – Special Ed</a:t>
            </a:r>
          </a:p>
          <a:p>
            <a:endParaRPr lang="en-US" b="1" dirty="0"/>
          </a:p>
        </p:txBody>
      </p:sp>
    </p:spTree>
    <p:extLst>
      <p:ext uri="{BB962C8B-B14F-4D97-AF65-F5344CB8AC3E}">
        <p14:creationId xmlns:p14="http://schemas.microsoft.com/office/powerpoint/2010/main" val="3080572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Special Ed Private Facilities</a:t>
            </a:r>
          </a:p>
        </p:txBody>
      </p:sp>
      <p:sp>
        <p:nvSpPr>
          <p:cNvPr id="3" name="Content Placeholder 2"/>
          <p:cNvSpPr>
            <a:spLocks noGrp="1"/>
          </p:cNvSpPr>
          <p:nvPr>
            <p:ph idx="1"/>
          </p:nvPr>
        </p:nvSpPr>
        <p:spPr/>
        <p:txBody>
          <a:bodyPr/>
          <a:lstStyle/>
          <a:p>
            <a:r>
              <a:rPr lang="en-US" sz="2800" dirty="0"/>
              <a:t>Pays anything above 2X the district per capita tuition cost</a:t>
            </a:r>
          </a:p>
          <a:p>
            <a:r>
              <a:rPr lang="en-US" sz="2800" dirty="0"/>
              <a:t>Reimbursed quarterly in the following year</a:t>
            </a:r>
          </a:p>
          <a:p>
            <a:r>
              <a:rPr lang="en-US" sz="2800" dirty="0"/>
              <a:t>Be sure you have done the following:</a:t>
            </a:r>
          </a:p>
          <a:p>
            <a:pPr lvl="1"/>
            <a:r>
              <a:rPr lang="en-US" sz="2800" dirty="0"/>
              <a:t>Have a signed contract with the facility</a:t>
            </a:r>
          </a:p>
          <a:p>
            <a:pPr lvl="1"/>
            <a:r>
              <a:rPr lang="en-US" sz="2800" dirty="0"/>
              <a:t>Include the information in i-Star immediately</a:t>
            </a:r>
          </a:p>
          <a:p>
            <a:pPr lvl="1"/>
            <a:r>
              <a:rPr lang="en-US" sz="2800" dirty="0"/>
              <a:t>Stay up to date with date in i-Star</a:t>
            </a:r>
          </a:p>
          <a:p>
            <a:pPr lvl="1"/>
            <a:r>
              <a:rPr lang="en-US" sz="2800" dirty="0"/>
              <a:t>WATCH THE FACILITY CODES!!</a:t>
            </a:r>
          </a:p>
          <a:p>
            <a:pPr marL="411480" lvl="1" indent="0">
              <a:buNone/>
            </a:pPr>
            <a:endParaRPr lang="en-US" dirty="0"/>
          </a:p>
          <a:p>
            <a:pPr lvl="1"/>
            <a:endParaRPr lang="en-US" dirty="0"/>
          </a:p>
        </p:txBody>
      </p:sp>
    </p:spTree>
    <p:extLst>
      <p:ext uri="{BB962C8B-B14F-4D97-AF65-F5344CB8AC3E}">
        <p14:creationId xmlns:p14="http://schemas.microsoft.com/office/powerpoint/2010/main" val="2972002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Funding for Children Requiring Special Ed Services</a:t>
            </a:r>
          </a:p>
        </p:txBody>
      </p:sp>
      <p:sp>
        <p:nvSpPr>
          <p:cNvPr id="3" name="Content Placeholder 2"/>
          <p:cNvSpPr>
            <a:spLocks noGrp="1"/>
          </p:cNvSpPr>
          <p:nvPr>
            <p:ph idx="1"/>
          </p:nvPr>
        </p:nvSpPr>
        <p:spPr/>
        <p:txBody>
          <a:bodyPr>
            <a:normAutofit/>
          </a:bodyPr>
          <a:lstStyle/>
          <a:p>
            <a:endParaRPr lang="en-US" sz="4000" dirty="0"/>
          </a:p>
          <a:p>
            <a:r>
              <a:rPr lang="en-US" sz="3600" dirty="0"/>
              <a:t>Determined by ISBE based on attendance (85%) and poverty (15%)</a:t>
            </a:r>
          </a:p>
          <a:p>
            <a:r>
              <a:rPr lang="en-US" sz="3600" dirty="0"/>
              <a:t>No claim to process </a:t>
            </a:r>
          </a:p>
        </p:txBody>
      </p:sp>
    </p:spTree>
    <p:extLst>
      <p:ext uri="{BB962C8B-B14F-4D97-AF65-F5344CB8AC3E}">
        <p14:creationId xmlns:p14="http://schemas.microsoft.com/office/powerpoint/2010/main" val="1065165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Special Education Personnel Reimbursement</a:t>
            </a:r>
          </a:p>
        </p:txBody>
      </p:sp>
      <p:sp>
        <p:nvSpPr>
          <p:cNvPr id="3" name="Content Placeholder 2"/>
          <p:cNvSpPr>
            <a:spLocks noGrp="1"/>
          </p:cNvSpPr>
          <p:nvPr>
            <p:ph idx="1"/>
          </p:nvPr>
        </p:nvSpPr>
        <p:spPr/>
        <p:txBody>
          <a:bodyPr>
            <a:normAutofit/>
          </a:bodyPr>
          <a:lstStyle/>
          <a:p>
            <a:endParaRPr lang="en-US" sz="2800" dirty="0"/>
          </a:p>
          <a:p>
            <a:r>
              <a:rPr lang="en-US" sz="2400" dirty="0"/>
              <a:t>Reimbursed quarterly the following year</a:t>
            </a:r>
          </a:p>
          <a:p>
            <a:r>
              <a:rPr lang="en-US" sz="2400" dirty="0"/>
              <a:t>$9,000 for every 1.0 FTE of certified special education staff working in a special education position</a:t>
            </a:r>
          </a:p>
          <a:p>
            <a:r>
              <a:rPr lang="en-US" sz="2400" dirty="0"/>
              <a:t>$3,500 for every 1.0 FTE of non-certified staff working in a special education position</a:t>
            </a:r>
          </a:p>
          <a:p>
            <a:r>
              <a:rPr lang="en-US" sz="2400" dirty="0"/>
              <a:t>Be sure you are keeping data up to date in i-Star</a:t>
            </a:r>
          </a:p>
        </p:txBody>
      </p:sp>
    </p:spTree>
    <p:extLst>
      <p:ext uri="{BB962C8B-B14F-4D97-AF65-F5344CB8AC3E}">
        <p14:creationId xmlns:p14="http://schemas.microsoft.com/office/powerpoint/2010/main" val="4012071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Special Education Orphanage Tuition </a:t>
            </a:r>
          </a:p>
        </p:txBody>
      </p:sp>
      <p:sp>
        <p:nvSpPr>
          <p:cNvPr id="3" name="Content Placeholder 2"/>
          <p:cNvSpPr>
            <a:spLocks noGrp="1"/>
          </p:cNvSpPr>
          <p:nvPr>
            <p:ph idx="1"/>
          </p:nvPr>
        </p:nvSpPr>
        <p:spPr/>
        <p:txBody>
          <a:bodyPr>
            <a:normAutofit/>
          </a:bodyPr>
          <a:lstStyle/>
          <a:p>
            <a:r>
              <a:rPr lang="en-US" sz="2400" dirty="0"/>
              <a:t>Pays for 100% of costs for special education wards of the state</a:t>
            </a:r>
          </a:p>
          <a:p>
            <a:r>
              <a:rPr lang="en-US" sz="2400" dirty="0"/>
              <a:t>Coded as “E” in i-Star</a:t>
            </a:r>
          </a:p>
          <a:p>
            <a:r>
              <a:rPr lang="en-US" sz="2400" dirty="0"/>
              <a:t>BE SURE YOU IDENTIFY THESE STUDENTS THROUGHOUT THE YEAR</a:t>
            </a:r>
          </a:p>
          <a:p>
            <a:r>
              <a:rPr lang="en-US" sz="2400" dirty="0"/>
              <a:t>Must deduct these students from your transportation claim</a:t>
            </a:r>
          </a:p>
          <a:p>
            <a:r>
              <a:rPr lang="en-US" sz="2400" dirty="0"/>
              <a:t>Estimated amounts during the year of occurrence.  Final claim paid (or invoiced) in August.</a:t>
            </a:r>
          </a:p>
        </p:txBody>
      </p:sp>
    </p:spTree>
    <p:extLst>
      <p:ext uri="{BB962C8B-B14F-4D97-AF65-F5344CB8AC3E}">
        <p14:creationId xmlns:p14="http://schemas.microsoft.com/office/powerpoint/2010/main" val="650107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Transportation</a:t>
            </a:r>
          </a:p>
        </p:txBody>
      </p:sp>
      <p:sp>
        <p:nvSpPr>
          <p:cNvPr id="3" name="Content Placeholder 2"/>
          <p:cNvSpPr>
            <a:spLocks noGrp="1"/>
          </p:cNvSpPr>
          <p:nvPr>
            <p:ph idx="1"/>
          </p:nvPr>
        </p:nvSpPr>
        <p:spPr/>
        <p:txBody>
          <a:bodyPr>
            <a:normAutofit/>
          </a:bodyPr>
          <a:lstStyle/>
          <a:p>
            <a:r>
              <a:rPr lang="en-US" sz="2800" dirty="0"/>
              <a:t>Special Ed Transportation-</a:t>
            </a:r>
          </a:p>
          <a:p>
            <a:pPr lvl="1"/>
            <a:r>
              <a:rPr lang="en-US" sz="2800" dirty="0"/>
              <a:t>Pays for 80% of special education transportation</a:t>
            </a:r>
          </a:p>
          <a:p>
            <a:pPr lvl="1"/>
            <a:r>
              <a:rPr lang="en-US" sz="2800" dirty="0"/>
              <a:t>Paid quarterly the following year</a:t>
            </a:r>
          </a:p>
          <a:p>
            <a:pPr lvl="1"/>
            <a:r>
              <a:rPr lang="en-US" sz="2800" dirty="0"/>
              <a:t>Claims submitted in IWAS in July with a correction period generally in October</a:t>
            </a:r>
          </a:p>
          <a:p>
            <a:pPr lvl="1"/>
            <a:r>
              <a:rPr lang="en-US" sz="2800" dirty="0"/>
              <a:t>MAKE SURE YOU HAVE TRANSPORTATION LISTED AS A RELATED SERVICE ON THE IEP AND IN i-Star</a:t>
            </a:r>
          </a:p>
        </p:txBody>
      </p:sp>
    </p:spTree>
    <p:extLst>
      <p:ext uri="{BB962C8B-B14F-4D97-AF65-F5344CB8AC3E}">
        <p14:creationId xmlns:p14="http://schemas.microsoft.com/office/powerpoint/2010/main" val="980497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Transportation</a:t>
            </a:r>
          </a:p>
        </p:txBody>
      </p:sp>
      <p:sp>
        <p:nvSpPr>
          <p:cNvPr id="3" name="Content Placeholder 2"/>
          <p:cNvSpPr>
            <a:spLocks noGrp="1"/>
          </p:cNvSpPr>
          <p:nvPr>
            <p:ph idx="1"/>
          </p:nvPr>
        </p:nvSpPr>
        <p:spPr/>
        <p:txBody>
          <a:bodyPr/>
          <a:lstStyle/>
          <a:p>
            <a:r>
              <a:rPr lang="en-US" sz="2800" dirty="0"/>
              <a:t>Regular Transportation-</a:t>
            </a:r>
          </a:p>
          <a:p>
            <a:pPr lvl="1"/>
            <a:r>
              <a:rPr lang="en-US" sz="2800" dirty="0"/>
              <a:t>Pays for costs of transportation for students living more than 1 ½ miles from school or crossing a hazardous route</a:t>
            </a:r>
          </a:p>
          <a:p>
            <a:pPr lvl="1"/>
            <a:r>
              <a:rPr lang="en-US" sz="2800" dirty="0"/>
              <a:t>Paid quarterly the following year</a:t>
            </a:r>
          </a:p>
          <a:p>
            <a:pPr lvl="1"/>
            <a:r>
              <a:rPr lang="en-US" sz="2800" dirty="0"/>
              <a:t>Commissioned Charter Schools will almost always receive the flat grant reimbursement amount of $16 per student</a:t>
            </a:r>
          </a:p>
          <a:p>
            <a:pPr marL="0" indent="0">
              <a:buNone/>
            </a:pPr>
            <a:endParaRPr lang="en-US" dirty="0"/>
          </a:p>
        </p:txBody>
      </p:sp>
    </p:spTree>
    <p:extLst>
      <p:ext uri="{BB962C8B-B14F-4D97-AF65-F5344CB8AC3E}">
        <p14:creationId xmlns:p14="http://schemas.microsoft.com/office/powerpoint/2010/main" val="3334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89857" y="713015"/>
            <a:ext cx="8229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kern="1200">
                <a:solidFill>
                  <a:schemeClr val="tx1"/>
                </a:solidFill>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en-US" sz="3600" dirty="0">
                <a:solidFill>
                  <a:schemeClr val="bg1"/>
                </a:solidFill>
                <a:latin typeface="Franklin Gothic Book" panose="020B0503020102020204" pitchFamily="34" charset="0"/>
              </a:rPr>
              <a:t>IWAS LINK ON ISBE HOME PAGE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86000"/>
            <a:ext cx="6149483" cy="377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3984335" y="2714464"/>
            <a:ext cx="1440543" cy="54610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228600" y="4716165"/>
            <a:ext cx="1903085" cy="923330"/>
          </a:xfrm>
          <a:prstGeom prst="rect">
            <a:avLst/>
          </a:prstGeom>
          <a:ln w="38100">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a:solidFill>
                  <a:prstClr val="black"/>
                </a:solidFill>
              </a:rPr>
              <a:t>Click the </a:t>
            </a:r>
            <a:r>
              <a:rPr lang="en-US" b="1" dirty="0">
                <a:solidFill>
                  <a:prstClr val="black"/>
                </a:solidFill>
              </a:rPr>
              <a:t>IWAS</a:t>
            </a:r>
          </a:p>
          <a:p>
            <a:pPr algn="ctr"/>
            <a:r>
              <a:rPr lang="en-US" dirty="0">
                <a:solidFill>
                  <a:prstClr val="black"/>
                </a:solidFill>
              </a:rPr>
              <a:t>Link on the ISBE</a:t>
            </a:r>
          </a:p>
          <a:p>
            <a:pPr algn="ctr"/>
            <a:r>
              <a:rPr lang="en-US" dirty="0">
                <a:solidFill>
                  <a:prstClr val="black"/>
                </a:solidFill>
              </a:rPr>
              <a:t>Main Page</a:t>
            </a:r>
          </a:p>
        </p:txBody>
      </p:sp>
      <p:cxnSp>
        <p:nvCxnSpPr>
          <p:cNvPr id="12" name="Straight Connector 11"/>
          <p:cNvCxnSpPr/>
          <p:nvPr/>
        </p:nvCxnSpPr>
        <p:spPr>
          <a:xfrm flipV="1">
            <a:off x="2108594" y="3246710"/>
            <a:ext cx="2198614" cy="1623953"/>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360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Other State Categoricals</a:t>
            </a:r>
          </a:p>
        </p:txBody>
      </p:sp>
      <p:sp>
        <p:nvSpPr>
          <p:cNvPr id="3" name="Content Placeholder 2"/>
          <p:cNvSpPr>
            <a:spLocks noGrp="1"/>
          </p:cNvSpPr>
          <p:nvPr>
            <p:ph idx="1"/>
          </p:nvPr>
        </p:nvSpPr>
        <p:spPr/>
        <p:txBody>
          <a:bodyPr>
            <a:normAutofit/>
          </a:bodyPr>
          <a:lstStyle/>
          <a:p>
            <a:r>
              <a:rPr lang="en-US" sz="4000" dirty="0"/>
              <a:t>Excess Cost- Special Education students whose cost exceed 4X the per capita of the charter school</a:t>
            </a:r>
          </a:p>
          <a:p>
            <a:r>
              <a:rPr lang="en-US" sz="4000" dirty="0"/>
              <a:t>State Free Lunch</a:t>
            </a:r>
          </a:p>
        </p:txBody>
      </p:sp>
    </p:spTree>
    <p:extLst>
      <p:ext uri="{BB962C8B-B14F-4D97-AF65-F5344CB8AC3E}">
        <p14:creationId xmlns:p14="http://schemas.microsoft.com/office/powerpoint/2010/main" val="1025707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i-Star </a:t>
            </a:r>
          </a:p>
        </p:txBody>
      </p:sp>
      <p:sp>
        <p:nvSpPr>
          <p:cNvPr id="3" name="Content Placeholder 2"/>
          <p:cNvSpPr>
            <a:spLocks noGrp="1"/>
          </p:cNvSpPr>
          <p:nvPr>
            <p:ph idx="1"/>
          </p:nvPr>
        </p:nvSpPr>
        <p:spPr/>
        <p:txBody>
          <a:bodyPr>
            <a:normAutofit/>
          </a:bodyPr>
          <a:lstStyle/>
          <a:p>
            <a:r>
              <a:rPr lang="en-US" sz="3600" dirty="0"/>
              <a:t>Be sure all information is current and accurate in i-Star at all times to insure proper funding</a:t>
            </a:r>
          </a:p>
          <a:p>
            <a:r>
              <a:rPr lang="en-US" sz="3600" dirty="0"/>
              <a:t>Watch Fund Codes (B, E, X)</a:t>
            </a:r>
          </a:p>
          <a:p>
            <a:r>
              <a:rPr lang="en-US" sz="3600" dirty="0"/>
              <a:t>Private Facility Codes</a:t>
            </a:r>
          </a:p>
          <a:p>
            <a:r>
              <a:rPr lang="en-US" sz="3600" dirty="0"/>
              <a:t>Don’t miss claim dates</a:t>
            </a:r>
          </a:p>
        </p:txBody>
      </p:sp>
    </p:spTree>
    <p:extLst>
      <p:ext uri="{BB962C8B-B14F-4D97-AF65-F5344CB8AC3E}">
        <p14:creationId xmlns:p14="http://schemas.microsoft.com/office/powerpoint/2010/main" val="3255404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Federal Funding</a:t>
            </a:r>
          </a:p>
        </p:txBody>
      </p:sp>
      <p:sp>
        <p:nvSpPr>
          <p:cNvPr id="3" name="Content Placeholder 2"/>
          <p:cNvSpPr>
            <a:spLocks noGrp="1"/>
          </p:cNvSpPr>
          <p:nvPr>
            <p:ph idx="1"/>
          </p:nvPr>
        </p:nvSpPr>
        <p:spPr/>
        <p:txBody>
          <a:bodyPr/>
          <a:lstStyle/>
          <a:p>
            <a:endParaRPr lang="en-US" sz="2800" dirty="0"/>
          </a:p>
          <a:p>
            <a:r>
              <a:rPr lang="en-US" sz="2800" dirty="0"/>
              <a:t>National School Lunch</a:t>
            </a:r>
          </a:p>
          <a:p>
            <a:r>
              <a:rPr lang="en-US" sz="2800" dirty="0"/>
              <a:t>School Breakfast</a:t>
            </a:r>
          </a:p>
          <a:p>
            <a:r>
              <a:rPr lang="en-US" sz="2800" dirty="0"/>
              <a:t>Title I</a:t>
            </a:r>
          </a:p>
          <a:p>
            <a:r>
              <a:rPr lang="en-US" sz="2800" dirty="0"/>
              <a:t>Title II</a:t>
            </a:r>
          </a:p>
          <a:p>
            <a:r>
              <a:rPr lang="en-US" sz="2800" dirty="0"/>
              <a:t>IDEA</a:t>
            </a:r>
          </a:p>
          <a:p>
            <a:r>
              <a:rPr lang="en-US" sz="2800" dirty="0"/>
              <a:t>E-rate</a:t>
            </a:r>
          </a:p>
          <a:p>
            <a:endParaRPr lang="en-US" dirty="0"/>
          </a:p>
        </p:txBody>
      </p:sp>
    </p:spTree>
    <p:extLst>
      <p:ext uri="{BB962C8B-B14F-4D97-AF65-F5344CB8AC3E}">
        <p14:creationId xmlns:p14="http://schemas.microsoft.com/office/powerpoint/2010/main" val="2811558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School Lunch &amp; Breakfast</a:t>
            </a:r>
          </a:p>
        </p:txBody>
      </p:sp>
      <p:sp>
        <p:nvSpPr>
          <p:cNvPr id="3" name="Content Placeholder 2"/>
          <p:cNvSpPr>
            <a:spLocks noGrp="1"/>
          </p:cNvSpPr>
          <p:nvPr>
            <p:ph idx="1"/>
          </p:nvPr>
        </p:nvSpPr>
        <p:spPr/>
        <p:txBody>
          <a:bodyPr>
            <a:normAutofit/>
          </a:bodyPr>
          <a:lstStyle/>
          <a:p>
            <a:endParaRPr lang="en-US" sz="3600" dirty="0"/>
          </a:p>
          <a:p>
            <a:r>
              <a:rPr lang="en-US" sz="3600" dirty="0"/>
              <a:t>Stepped up financial compliance audits this year</a:t>
            </a:r>
          </a:p>
          <a:p>
            <a:r>
              <a:rPr lang="en-US" sz="3600" dirty="0"/>
              <a:t>Focus on non-program revenue and expenditures</a:t>
            </a:r>
          </a:p>
        </p:txBody>
      </p:sp>
    </p:spTree>
    <p:extLst>
      <p:ext uri="{BB962C8B-B14F-4D97-AF65-F5344CB8AC3E}">
        <p14:creationId xmlns:p14="http://schemas.microsoft.com/office/powerpoint/2010/main" val="682077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Title I &amp; Title II</a:t>
            </a:r>
          </a:p>
        </p:txBody>
      </p:sp>
      <p:sp>
        <p:nvSpPr>
          <p:cNvPr id="3" name="Content Placeholder 2"/>
          <p:cNvSpPr>
            <a:spLocks noGrp="1"/>
          </p:cNvSpPr>
          <p:nvPr>
            <p:ph idx="1"/>
          </p:nvPr>
        </p:nvSpPr>
        <p:spPr/>
        <p:txBody>
          <a:bodyPr>
            <a:normAutofit/>
          </a:bodyPr>
          <a:lstStyle/>
          <a:p>
            <a:r>
              <a:rPr lang="en-US" dirty="0"/>
              <a:t>Title I &amp; II</a:t>
            </a:r>
          </a:p>
          <a:p>
            <a:pPr lvl="2"/>
            <a:r>
              <a:rPr lang="en-US" sz="2000" dirty="0"/>
              <a:t>Student support services and professional development</a:t>
            </a:r>
          </a:p>
          <a:p>
            <a:pPr lvl="2"/>
            <a:r>
              <a:rPr lang="en-US" sz="2000" dirty="0"/>
              <a:t>Funding can be extended through August 31st</a:t>
            </a:r>
          </a:p>
          <a:p>
            <a:pPr lvl="2"/>
            <a:r>
              <a:rPr lang="en-US" sz="2000" dirty="0"/>
              <a:t>Allocations generally released in May</a:t>
            </a:r>
          </a:p>
          <a:p>
            <a:pPr lvl="2"/>
            <a:r>
              <a:rPr lang="en-US" sz="2000" dirty="0"/>
              <a:t>Budgets and claims submitted on IWAS</a:t>
            </a:r>
          </a:p>
          <a:p>
            <a:pPr lvl="2"/>
            <a:r>
              <a:rPr lang="en-US" sz="2000" dirty="0"/>
              <a:t>Allowed 10% overage in a single line item before amending</a:t>
            </a:r>
          </a:p>
          <a:p>
            <a:pPr lvl="2"/>
            <a:r>
              <a:rPr lang="en-US" sz="2000" dirty="0"/>
              <a:t>Can only carry over 15% to following year</a:t>
            </a:r>
          </a:p>
          <a:p>
            <a:pPr lvl="2"/>
            <a:r>
              <a:rPr lang="en-US" sz="2000" dirty="0"/>
              <a:t>Can incur expenses once a substantially approvable budget is submitted.  Try to do by June 30</a:t>
            </a:r>
            <a:r>
              <a:rPr lang="en-US" sz="2000" baseline="30000" dirty="0"/>
              <a:t>th</a:t>
            </a:r>
            <a:r>
              <a:rPr lang="en-US" sz="2000" dirty="0"/>
              <a:t> to capture July 1</a:t>
            </a:r>
            <a:r>
              <a:rPr lang="en-US" sz="2000" baseline="30000" dirty="0"/>
              <a:t>st</a:t>
            </a:r>
            <a:r>
              <a:rPr lang="en-US" sz="2000" dirty="0"/>
              <a:t> expenditures</a:t>
            </a:r>
          </a:p>
          <a:p>
            <a:pPr lvl="2"/>
            <a:r>
              <a:rPr lang="en-US" sz="2000" dirty="0"/>
              <a:t>TRS penalties </a:t>
            </a:r>
          </a:p>
          <a:p>
            <a:pPr lvl="2"/>
            <a:r>
              <a:rPr lang="en-US" sz="2000" dirty="0"/>
              <a:t>Work closely with your assigned project manager at ISBE</a:t>
            </a:r>
          </a:p>
        </p:txBody>
      </p:sp>
    </p:spTree>
    <p:extLst>
      <p:ext uri="{BB962C8B-B14F-4D97-AF65-F5344CB8AC3E}">
        <p14:creationId xmlns:p14="http://schemas.microsoft.com/office/powerpoint/2010/main" val="252595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IDEA</a:t>
            </a:r>
          </a:p>
        </p:txBody>
      </p:sp>
      <p:sp>
        <p:nvSpPr>
          <p:cNvPr id="3" name="Content Placeholder 2"/>
          <p:cNvSpPr>
            <a:spLocks noGrp="1"/>
          </p:cNvSpPr>
          <p:nvPr>
            <p:ph idx="1"/>
          </p:nvPr>
        </p:nvSpPr>
        <p:spPr/>
        <p:txBody>
          <a:bodyPr>
            <a:normAutofit/>
          </a:bodyPr>
          <a:lstStyle/>
          <a:p>
            <a:endParaRPr lang="en-US" dirty="0"/>
          </a:p>
          <a:p>
            <a:r>
              <a:rPr lang="en-US" dirty="0"/>
              <a:t>Supplemental special education expenditures ages 3-22 </a:t>
            </a:r>
          </a:p>
          <a:p>
            <a:r>
              <a:rPr lang="en-US" dirty="0"/>
              <a:t>Budgets and claims in IWAS</a:t>
            </a:r>
          </a:p>
          <a:p>
            <a:r>
              <a:rPr lang="en-US" dirty="0"/>
              <a:t>Can carry over 100% of each year’s allocation</a:t>
            </a:r>
          </a:p>
          <a:p>
            <a:r>
              <a:rPr lang="en-US" dirty="0"/>
              <a:t>Can incur expenses once a substantially approvable budget is submitted.  Try to do by June 30</a:t>
            </a:r>
            <a:r>
              <a:rPr lang="en-US" baseline="30000" dirty="0"/>
              <a:t>th</a:t>
            </a:r>
            <a:r>
              <a:rPr lang="en-US" dirty="0"/>
              <a:t> to capture July 1</a:t>
            </a:r>
            <a:r>
              <a:rPr lang="en-US" baseline="30000" dirty="0"/>
              <a:t>st</a:t>
            </a:r>
            <a:r>
              <a:rPr lang="en-US" dirty="0"/>
              <a:t> expenditures</a:t>
            </a:r>
          </a:p>
          <a:p>
            <a:r>
              <a:rPr lang="en-US" dirty="0"/>
              <a:t>10% budget line overage also applies</a:t>
            </a:r>
          </a:p>
          <a:p>
            <a:r>
              <a:rPr lang="en-US" dirty="0"/>
              <a:t>Watch out for supplement vs supplant (Excess Cost) and Maintenance of Effort</a:t>
            </a:r>
          </a:p>
          <a:p>
            <a:r>
              <a:rPr lang="en-US" dirty="0"/>
              <a:t>TRS Penalties</a:t>
            </a:r>
          </a:p>
        </p:txBody>
      </p:sp>
    </p:spTree>
    <p:extLst>
      <p:ext uri="{BB962C8B-B14F-4D97-AF65-F5344CB8AC3E}">
        <p14:creationId xmlns:p14="http://schemas.microsoft.com/office/powerpoint/2010/main" val="499844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Excelling at the isbe audit</a:t>
            </a:r>
          </a:p>
        </p:txBody>
      </p:sp>
      <p:sp>
        <p:nvSpPr>
          <p:cNvPr id="3" name="Rectangle 2"/>
          <p:cNvSpPr/>
          <p:nvPr/>
        </p:nvSpPr>
        <p:spPr>
          <a:xfrm>
            <a:off x="228600" y="1676400"/>
            <a:ext cx="8686800" cy="5278368"/>
          </a:xfrm>
          <a:prstGeom prst="rect">
            <a:avLst/>
          </a:prstGeom>
        </p:spPr>
        <p:txBody>
          <a:bodyPr wrap="square">
            <a:spAutoFit/>
          </a:bodyPr>
          <a:lstStyle/>
          <a:p>
            <a:pPr algn="ctr"/>
            <a:r>
              <a:rPr lang="en-US" sz="2400" b="1" dirty="0">
                <a:solidFill>
                  <a:schemeClr val="tx2"/>
                </a:solidFill>
              </a:rPr>
              <a:t>General Record Checklist for General State Aid (3001) Audit</a:t>
            </a:r>
          </a:p>
          <a:p>
            <a:endParaRPr lang="en-US" sz="2300" dirty="0">
              <a:solidFill>
                <a:schemeClr val="tx2"/>
              </a:solidFill>
            </a:endParaRPr>
          </a:p>
          <a:p>
            <a:pPr marL="457200" indent="-457200">
              <a:buAutoNum type="arabicPeriod"/>
            </a:pPr>
            <a:r>
              <a:rPr lang="en-US" sz="2300" dirty="0">
                <a:solidFill>
                  <a:schemeClr val="tx2"/>
                </a:solidFill>
              </a:rPr>
              <a:t>Written residency policy.</a:t>
            </a:r>
          </a:p>
          <a:p>
            <a:endParaRPr lang="en-US" sz="2300" dirty="0">
              <a:solidFill>
                <a:schemeClr val="tx2"/>
              </a:solidFill>
            </a:endParaRPr>
          </a:p>
          <a:p>
            <a:r>
              <a:rPr lang="en-US" sz="2300" dirty="0">
                <a:solidFill>
                  <a:schemeClr val="tx2"/>
                </a:solidFill>
              </a:rPr>
              <a:t>2. The district’s work papers and other supporting documentation that show how the claim was prepared.</a:t>
            </a:r>
          </a:p>
          <a:p>
            <a:endParaRPr lang="en-US" sz="2300" dirty="0">
              <a:solidFill>
                <a:schemeClr val="tx2"/>
              </a:solidFill>
            </a:endParaRPr>
          </a:p>
          <a:p>
            <a:r>
              <a:rPr lang="en-US" sz="2300" dirty="0">
                <a:solidFill>
                  <a:schemeClr val="tx2"/>
                </a:solidFill>
              </a:rPr>
              <a:t>3. Summary monthly enrollment/attendance reports (or registers) from all attendance centers.</a:t>
            </a:r>
          </a:p>
          <a:p>
            <a:endParaRPr lang="en-US" sz="2300" dirty="0">
              <a:solidFill>
                <a:schemeClr val="tx2"/>
              </a:solidFill>
            </a:endParaRPr>
          </a:p>
          <a:p>
            <a:r>
              <a:rPr lang="en-US" sz="2300" dirty="0">
                <a:solidFill>
                  <a:schemeClr val="tx2"/>
                </a:solidFill>
              </a:rPr>
              <a:t>4. The detail monthly enrollment/attendance reports (or registers) from all district attendance centers.</a:t>
            </a:r>
          </a:p>
          <a:p>
            <a:pPr marL="914400" indent="-457200"/>
            <a:r>
              <a:rPr lang="en-US" sz="2000" dirty="0">
                <a:solidFill>
                  <a:schemeClr val="tx2"/>
                </a:solidFill>
              </a:rPr>
              <a:t>• Must have detail by student names.</a:t>
            </a:r>
          </a:p>
          <a:p>
            <a:pPr marL="914400" indent="-457200"/>
            <a:endParaRPr lang="en-US" sz="2000" dirty="0">
              <a:solidFill>
                <a:schemeClr val="tx2"/>
              </a:solidFill>
            </a:endParaRPr>
          </a:p>
          <a:p>
            <a:endParaRPr lang="en-US" sz="2000" dirty="0">
              <a:solidFill>
                <a:schemeClr val="tx2"/>
              </a:solidFill>
            </a:endParaRPr>
          </a:p>
        </p:txBody>
      </p:sp>
    </p:spTree>
    <p:extLst>
      <p:ext uri="{BB962C8B-B14F-4D97-AF65-F5344CB8AC3E}">
        <p14:creationId xmlns:p14="http://schemas.microsoft.com/office/powerpoint/2010/main" val="5677799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Excelling at the isbe audit</a:t>
            </a:r>
          </a:p>
        </p:txBody>
      </p:sp>
      <p:sp>
        <p:nvSpPr>
          <p:cNvPr id="3" name="Rectangle 2"/>
          <p:cNvSpPr/>
          <p:nvPr/>
        </p:nvSpPr>
        <p:spPr>
          <a:xfrm>
            <a:off x="381000" y="1676400"/>
            <a:ext cx="8534400" cy="4847481"/>
          </a:xfrm>
          <a:prstGeom prst="rect">
            <a:avLst/>
          </a:prstGeom>
        </p:spPr>
        <p:txBody>
          <a:bodyPr wrap="square">
            <a:spAutoFit/>
          </a:bodyPr>
          <a:lstStyle/>
          <a:p>
            <a:pPr algn="ctr"/>
            <a:r>
              <a:rPr lang="en-US" sz="2300" b="1" dirty="0">
                <a:solidFill>
                  <a:schemeClr val="tx2"/>
                </a:solidFill>
              </a:rPr>
              <a:t>General Record Checklist for General State Aid (3001) Audit</a:t>
            </a:r>
          </a:p>
          <a:p>
            <a:endParaRPr lang="en-US" sz="2200" dirty="0">
              <a:solidFill>
                <a:schemeClr val="tx2"/>
              </a:solidFill>
            </a:endParaRPr>
          </a:p>
          <a:p>
            <a:r>
              <a:rPr lang="en-US" sz="2200" dirty="0">
                <a:solidFill>
                  <a:schemeClr val="tx2"/>
                </a:solidFill>
              </a:rPr>
              <a:t>5. The final amended school calendar for the year under audit.</a:t>
            </a:r>
          </a:p>
          <a:p>
            <a:endParaRPr lang="en-US" sz="2200" dirty="0">
              <a:solidFill>
                <a:schemeClr val="tx2"/>
              </a:solidFill>
            </a:endParaRPr>
          </a:p>
          <a:p>
            <a:r>
              <a:rPr lang="en-US" sz="2200" dirty="0">
                <a:solidFill>
                  <a:schemeClr val="tx2"/>
                </a:solidFill>
              </a:rPr>
              <a:t>6. The final amended school calendar for year-round attendance centers (If Applicable).</a:t>
            </a:r>
          </a:p>
          <a:p>
            <a:endParaRPr lang="en-US" sz="2200" dirty="0">
              <a:solidFill>
                <a:schemeClr val="tx2"/>
              </a:solidFill>
            </a:endParaRPr>
          </a:p>
          <a:p>
            <a:r>
              <a:rPr lang="en-US" sz="2200" dirty="0">
                <a:solidFill>
                  <a:schemeClr val="tx2"/>
                </a:solidFill>
              </a:rPr>
              <a:t>7. Monthly enrollment/attendance reports from all special education sites outside of the district (If Applicable).</a:t>
            </a:r>
          </a:p>
          <a:p>
            <a:endParaRPr lang="en-US" sz="2200" dirty="0">
              <a:solidFill>
                <a:schemeClr val="tx2"/>
              </a:solidFill>
            </a:endParaRPr>
          </a:p>
          <a:p>
            <a:r>
              <a:rPr lang="en-US" sz="2200" dirty="0">
                <a:solidFill>
                  <a:schemeClr val="tx2"/>
                </a:solidFill>
              </a:rPr>
              <a:t>8. Monthly enrollment/attendance reports from other local education agencies where eligible students (such as School Choice) are attending (If Applicable).</a:t>
            </a:r>
          </a:p>
          <a:p>
            <a:endParaRPr lang="en-US" sz="2200" b="1" dirty="0">
              <a:solidFill>
                <a:schemeClr val="tx2"/>
              </a:solidFill>
            </a:endParaRPr>
          </a:p>
        </p:txBody>
      </p:sp>
    </p:spTree>
    <p:extLst>
      <p:ext uri="{BB962C8B-B14F-4D97-AF65-F5344CB8AC3E}">
        <p14:creationId xmlns:p14="http://schemas.microsoft.com/office/powerpoint/2010/main" val="3920316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Excelling at the isbe audit</a:t>
            </a:r>
          </a:p>
        </p:txBody>
      </p:sp>
      <p:sp>
        <p:nvSpPr>
          <p:cNvPr id="3" name="Rectangle 2"/>
          <p:cNvSpPr/>
          <p:nvPr/>
        </p:nvSpPr>
        <p:spPr>
          <a:xfrm>
            <a:off x="228600" y="1676400"/>
            <a:ext cx="8686800" cy="4816703"/>
          </a:xfrm>
          <a:prstGeom prst="rect">
            <a:avLst/>
          </a:prstGeom>
        </p:spPr>
        <p:txBody>
          <a:bodyPr wrap="square">
            <a:spAutoFit/>
          </a:bodyPr>
          <a:lstStyle/>
          <a:p>
            <a:pPr algn="ctr"/>
            <a:r>
              <a:rPr lang="en-US" sz="2300" b="1" dirty="0">
                <a:solidFill>
                  <a:schemeClr val="tx2"/>
                </a:solidFill>
              </a:rPr>
              <a:t>General Record Checklist for General State Aid (3001) Audit</a:t>
            </a:r>
          </a:p>
          <a:p>
            <a:endParaRPr lang="en-US" sz="2000" dirty="0">
              <a:solidFill>
                <a:schemeClr val="tx2"/>
              </a:solidFill>
            </a:endParaRPr>
          </a:p>
          <a:p>
            <a:r>
              <a:rPr lang="en-US" sz="2200" dirty="0">
                <a:solidFill>
                  <a:schemeClr val="tx2"/>
                </a:solidFill>
              </a:rPr>
              <a:t>9. Schedules and/or grade cards for all part time students (If Applicable).</a:t>
            </a:r>
          </a:p>
          <a:p>
            <a:endParaRPr lang="en-US" sz="2200" dirty="0">
              <a:solidFill>
                <a:schemeClr val="tx2"/>
              </a:solidFill>
            </a:endParaRPr>
          </a:p>
          <a:p>
            <a:r>
              <a:rPr lang="en-US" sz="2200" dirty="0">
                <a:solidFill>
                  <a:schemeClr val="tx2"/>
                </a:solidFill>
              </a:rPr>
              <a:t>10.Attendance sheets/ Time sheets for Homebound/Hospital students (If Applicable).</a:t>
            </a:r>
          </a:p>
          <a:p>
            <a:endParaRPr lang="en-US" sz="2200" dirty="0">
              <a:solidFill>
                <a:schemeClr val="tx2"/>
              </a:solidFill>
            </a:endParaRPr>
          </a:p>
          <a:p>
            <a:r>
              <a:rPr lang="en-US" sz="2200" dirty="0">
                <a:solidFill>
                  <a:schemeClr val="tx2"/>
                </a:solidFill>
              </a:rPr>
              <a:t>11.The detailed general ledger Tuition Revenue accounts for the year being audited.</a:t>
            </a:r>
          </a:p>
          <a:p>
            <a:endParaRPr lang="en-US" sz="2200" dirty="0">
              <a:solidFill>
                <a:schemeClr val="tx2"/>
              </a:solidFill>
            </a:endParaRPr>
          </a:p>
          <a:p>
            <a:r>
              <a:rPr lang="en-US" sz="2200" b="1" dirty="0">
                <a:solidFill>
                  <a:schemeClr val="tx2"/>
                </a:solidFill>
              </a:rPr>
              <a:t>12.Attendance records for non-claimable students must also be kept such as students from other districts paying tuition, students listed on the Special Education Orphanage Claim, Pre-Kindergarten At Risk, etc</a:t>
            </a:r>
            <a:r>
              <a:rPr lang="en-US" sz="2000" b="1" dirty="0">
                <a:solidFill>
                  <a:schemeClr val="tx2"/>
                </a:solidFill>
              </a:rPr>
              <a:t>.</a:t>
            </a:r>
          </a:p>
        </p:txBody>
      </p:sp>
    </p:spTree>
    <p:extLst>
      <p:ext uri="{BB962C8B-B14F-4D97-AF65-F5344CB8AC3E}">
        <p14:creationId xmlns:p14="http://schemas.microsoft.com/office/powerpoint/2010/main" val="3090178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471827" cy="6052651"/>
          </a:xfrm>
          <a:prstGeom prst="rect">
            <a:avLst/>
          </a:prstGeom>
        </p:spPr>
      </p:pic>
    </p:spTree>
    <p:extLst>
      <p:ext uri="{BB962C8B-B14F-4D97-AF65-F5344CB8AC3E}">
        <p14:creationId xmlns:p14="http://schemas.microsoft.com/office/powerpoint/2010/main" val="346312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Log in or Sign up</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86" y="1676400"/>
            <a:ext cx="76771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09600" y="3080951"/>
            <a:ext cx="1618736" cy="3707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195474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438400" y="1295400"/>
            <a:ext cx="4206875" cy="4206875"/>
          </a:xfrm>
        </p:spPr>
      </p:pic>
    </p:spTree>
    <p:extLst>
      <p:ext uri="{BB962C8B-B14F-4D97-AF65-F5344CB8AC3E}">
        <p14:creationId xmlns:p14="http://schemas.microsoft.com/office/powerpoint/2010/main" val="23489195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892277"/>
            <a:ext cx="6324600" cy="1645920"/>
          </a:xfrm>
        </p:spPr>
        <p:txBody>
          <a:bodyPr/>
          <a:lstStyle/>
          <a:p>
            <a:r>
              <a:rPr lang="en-US" b="1" dirty="0"/>
              <a:t>Questions</a:t>
            </a:r>
            <a:endParaRPr lang="en-US" dirty="0"/>
          </a:p>
        </p:txBody>
      </p:sp>
    </p:spTree>
    <p:extLst>
      <p:ext uri="{BB962C8B-B14F-4D97-AF65-F5344CB8AC3E}">
        <p14:creationId xmlns:p14="http://schemas.microsoft.com/office/powerpoint/2010/main" val="791259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72283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1630" y="1905000"/>
            <a:ext cx="4038600" cy="4407408"/>
          </a:xfrm>
        </p:spPr>
        <p:txBody>
          <a:bodyPr>
            <a:normAutofit fontScale="92500" lnSpcReduction="20000"/>
          </a:bodyPr>
          <a:lstStyle/>
          <a:p>
            <a:pPr marL="457200" lvl="1" indent="0">
              <a:buNone/>
            </a:pPr>
            <a:endParaRPr lang="en-US" sz="2000" dirty="0"/>
          </a:p>
          <a:p>
            <a:pPr marL="1371600" lvl="1" indent="-1006475"/>
            <a:r>
              <a:rPr lang="en-US" sz="2200" b="1" dirty="0">
                <a:solidFill>
                  <a:prstClr val="black"/>
                </a:solidFill>
              </a:rPr>
              <a:t>District Admin </a:t>
            </a:r>
          </a:p>
          <a:p>
            <a:pPr marL="1371600" lvl="1" indent="-1006475">
              <a:buNone/>
            </a:pPr>
            <a:endParaRPr lang="en-US" sz="2200" b="1" dirty="0">
              <a:solidFill>
                <a:prstClr val="black"/>
              </a:solidFill>
            </a:endParaRPr>
          </a:p>
          <a:p>
            <a:pPr marL="1371600" lvl="1" indent="-1006475"/>
            <a:r>
              <a:rPr lang="en-US" sz="2200" b="1" dirty="0">
                <a:solidFill>
                  <a:prstClr val="black"/>
                </a:solidFill>
              </a:rPr>
              <a:t>RCDT Admin </a:t>
            </a:r>
          </a:p>
          <a:p>
            <a:pPr marL="1371600" lvl="1" indent="-1006475">
              <a:buNone/>
            </a:pPr>
            <a:endParaRPr lang="en-US" sz="2200" b="1" dirty="0">
              <a:solidFill>
                <a:prstClr val="black"/>
              </a:solidFill>
            </a:endParaRPr>
          </a:p>
          <a:p>
            <a:pPr marL="1371600" lvl="1" indent="-1006475"/>
            <a:r>
              <a:rPr lang="en-US" sz="2200" b="1" dirty="0">
                <a:solidFill>
                  <a:prstClr val="black"/>
                </a:solidFill>
              </a:rPr>
              <a:t>District Entry</a:t>
            </a:r>
          </a:p>
          <a:p>
            <a:pPr marL="1371600" lvl="1" indent="-1006475">
              <a:buNone/>
            </a:pPr>
            <a:endParaRPr lang="en-US" sz="2200" b="1" dirty="0">
              <a:solidFill>
                <a:prstClr val="black"/>
              </a:solidFill>
            </a:endParaRPr>
          </a:p>
          <a:p>
            <a:pPr marL="1371600" lvl="1" indent="-1006475"/>
            <a:r>
              <a:rPr lang="en-US" sz="2200" b="1" dirty="0">
                <a:solidFill>
                  <a:prstClr val="black"/>
                </a:solidFill>
              </a:rPr>
              <a:t>District View </a:t>
            </a:r>
          </a:p>
          <a:p>
            <a:pPr marL="1371600" lvl="1" indent="-1006475">
              <a:buNone/>
            </a:pPr>
            <a:endParaRPr lang="en-US" sz="2200" dirty="0">
              <a:solidFill>
                <a:prstClr val="black"/>
              </a:solidFill>
            </a:endParaRPr>
          </a:p>
          <a:p>
            <a:pPr marL="1371600" lvl="1" indent="-1006475"/>
            <a:r>
              <a:rPr lang="en-US" sz="2200" b="1" dirty="0">
                <a:solidFill>
                  <a:prstClr val="black"/>
                </a:solidFill>
              </a:rPr>
              <a:t>Business Manager</a:t>
            </a:r>
          </a:p>
          <a:p>
            <a:pPr marL="1371600" lvl="1" indent="-1006475">
              <a:buNone/>
            </a:pPr>
            <a:endParaRPr lang="en-US" sz="2200" dirty="0">
              <a:solidFill>
                <a:prstClr val="black"/>
              </a:solidFill>
            </a:endParaRPr>
          </a:p>
          <a:p>
            <a:pPr marL="1371600" lvl="1" indent="-1006475"/>
            <a:r>
              <a:rPr lang="en-US" sz="2200" b="1" dirty="0">
                <a:solidFill>
                  <a:prstClr val="black"/>
                </a:solidFill>
              </a:rPr>
              <a:t>Admin Level 1-4</a:t>
            </a:r>
          </a:p>
          <a:p>
            <a:pPr marL="1371600" lvl="1" indent="-1006475"/>
            <a:endParaRPr lang="en-US" sz="2200" dirty="0">
              <a:solidFill>
                <a:prstClr val="black"/>
              </a:solidFill>
            </a:endParaRPr>
          </a:p>
          <a:p>
            <a:pPr marL="1371600" lvl="1" indent="-1006475"/>
            <a:r>
              <a:rPr lang="en-US" sz="2200" b="1" dirty="0">
                <a:solidFill>
                  <a:prstClr val="black"/>
                </a:solidFill>
              </a:rPr>
              <a:t>Document Author</a:t>
            </a:r>
            <a:endParaRPr lang="en-US" sz="2200" dirty="0">
              <a:solidFill>
                <a:prstClr val="black"/>
              </a:solidFill>
            </a:endParaRPr>
          </a:p>
          <a:p>
            <a:endParaRPr lang="en-US" dirty="0"/>
          </a:p>
        </p:txBody>
      </p:sp>
      <p:sp>
        <p:nvSpPr>
          <p:cNvPr id="6" name="Content Placeholder 5"/>
          <p:cNvSpPr>
            <a:spLocks noGrp="1"/>
          </p:cNvSpPr>
          <p:nvPr>
            <p:ph sz="half" idx="2"/>
          </p:nvPr>
        </p:nvSpPr>
        <p:spPr>
          <a:xfrm>
            <a:off x="395748" y="2057400"/>
            <a:ext cx="4038600" cy="4407408"/>
          </a:xfrm>
        </p:spPr>
        <p:txBody>
          <a:bodyPr>
            <a:normAutofit fontScale="92500" lnSpcReduction="20000"/>
          </a:bodyPr>
          <a:lstStyle/>
          <a:p>
            <a:r>
              <a:rPr lang="en-US" dirty="0"/>
              <a:t>School Leader assigns Access Level and Authority </a:t>
            </a:r>
          </a:p>
          <a:p>
            <a:pPr marL="45720" indent="0">
              <a:buNone/>
            </a:pPr>
            <a:endParaRPr lang="en-US" dirty="0"/>
          </a:p>
          <a:p>
            <a:r>
              <a:rPr lang="en-US" dirty="0"/>
              <a:t>Access Level and Authority is distinguished across programs</a:t>
            </a:r>
          </a:p>
          <a:p>
            <a:pPr marL="45720" indent="0">
              <a:buNone/>
            </a:pPr>
            <a:endParaRPr lang="en-US" dirty="0"/>
          </a:p>
          <a:p>
            <a:r>
              <a:rPr lang="en-US" dirty="0"/>
              <a:t>Ability to modify?  </a:t>
            </a:r>
          </a:p>
        </p:txBody>
      </p:sp>
      <p:sp>
        <p:nvSpPr>
          <p:cNvPr id="4" name="Title 3"/>
          <p:cNvSpPr>
            <a:spLocks noGrp="1"/>
          </p:cNvSpPr>
          <p:nvPr>
            <p:ph type="title"/>
          </p:nvPr>
        </p:nvSpPr>
        <p:spPr/>
        <p:txBody>
          <a:bodyPr/>
          <a:lstStyle/>
          <a:p>
            <a:r>
              <a:rPr lang="en-US" dirty="0"/>
              <a:t>IWAS ACCESS </a:t>
            </a:r>
          </a:p>
        </p:txBody>
      </p:sp>
    </p:spTree>
    <p:extLst>
      <p:ext uri="{BB962C8B-B14F-4D97-AF65-F5344CB8AC3E}">
        <p14:creationId xmlns:p14="http://schemas.microsoft.com/office/powerpoint/2010/main" val="303495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08038"/>
          </a:xfrm>
        </p:spPr>
        <p:txBody>
          <a:bodyPr/>
          <a:lstStyle/>
          <a:p>
            <a:r>
              <a:rPr lang="en-US" sz="3600" dirty="0"/>
              <a:t/>
            </a:r>
            <a:br>
              <a:rPr lang="en-US" sz="3600" dirty="0"/>
            </a:br>
            <a:r>
              <a:rPr lang="en-US" sz="3600" dirty="0"/>
              <a:t>Log in or Sign up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87703"/>
            <a:ext cx="7543800" cy="462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6610864" y="6145998"/>
            <a:ext cx="1618736" cy="3707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745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8" y="76200"/>
            <a:ext cx="8229600" cy="655638"/>
          </a:xfrm>
        </p:spPr>
        <p:txBody>
          <a:bodyPr>
            <a:normAutofit fontScale="90000"/>
          </a:bodyPr>
          <a:lstStyle/>
          <a:p>
            <a:r>
              <a:rPr lang="en-US" dirty="0">
                <a:solidFill>
                  <a:prstClr val="black"/>
                </a:solidFill>
              </a:rPr>
              <a:t/>
            </a:r>
            <a:br>
              <a:rPr lang="en-US" dirty="0">
                <a:solidFill>
                  <a:prstClr val="black"/>
                </a:solidFill>
              </a:rPr>
            </a:br>
            <a:r>
              <a:rPr lang="en-US" dirty="0">
                <a:solidFill>
                  <a:prstClr val="black"/>
                </a:solidFill>
              </a:rPr>
              <a:t/>
            </a:r>
            <a:br>
              <a:rPr lang="en-US" dirty="0">
                <a:solidFill>
                  <a:prstClr val="black"/>
                </a:solidFill>
              </a:rPr>
            </a:br>
            <a:r>
              <a:rPr lang="en-US" sz="4000" dirty="0"/>
              <a:t>Log in or Sign up</a:t>
            </a:r>
          </a:p>
        </p:txBody>
      </p:sp>
      <p:sp>
        <p:nvSpPr>
          <p:cNvPr id="5" name="Rectangle 4"/>
          <p:cNvSpPr/>
          <p:nvPr/>
        </p:nvSpPr>
        <p:spPr>
          <a:xfrm>
            <a:off x="5013960" y="4229100"/>
            <a:ext cx="2011680" cy="403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67238" y="4300538"/>
            <a:ext cx="204787" cy="104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567238" y="4519611"/>
            <a:ext cx="254793" cy="104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68" y="1752600"/>
            <a:ext cx="790813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3826750" y="6085633"/>
            <a:ext cx="774700" cy="279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352800" y="3429000"/>
            <a:ext cx="1469231" cy="184666"/>
          </a:xfrm>
          <a:prstGeom prst="rect">
            <a:avLst/>
          </a:prstGeom>
          <a:solidFill>
            <a:schemeClr val="bg1"/>
          </a:solidFill>
        </p:spPr>
        <p:txBody>
          <a:bodyPr wrap="square" rtlCol="0">
            <a:spAutoFit/>
          </a:bodyPr>
          <a:lstStyle/>
          <a:p>
            <a:endParaRPr lang="en-US" sz="600" dirty="0"/>
          </a:p>
        </p:txBody>
      </p:sp>
    </p:spTree>
    <p:extLst>
      <p:ext uri="{BB962C8B-B14F-4D97-AF65-F5344CB8AC3E}">
        <p14:creationId xmlns:p14="http://schemas.microsoft.com/office/powerpoint/2010/main" val="1210821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TotalTime>
  <Words>2433</Words>
  <Application>Microsoft Macintosh PowerPoint</Application>
  <PresentationFormat>On-screen Show (4:3)</PresentationFormat>
  <Paragraphs>449</Paragraphs>
  <Slides>62</Slides>
  <Notes>4</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Grid</vt:lpstr>
      <vt:lpstr> Commission collaborative </vt:lpstr>
      <vt:lpstr>PowerPoint Presentation</vt:lpstr>
      <vt:lpstr>Agenda</vt:lpstr>
      <vt:lpstr>I Who? I what? Iwas</vt:lpstr>
      <vt:lpstr>PowerPoint Presentation</vt:lpstr>
      <vt:lpstr>Log in or Sign up</vt:lpstr>
      <vt:lpstr>IWAS ACCESS </vt:lpstr>
      <vt:lpstr> Log in or Sign up</vt:lpstr>
      <vt:lpstr>  Log in or Sign up</vt:lpstr>
      <vt:lpstr>Overview of grants and claims </vt:lpstr>
      <vt:lpstr>Division of funding and disbursement services</vt:lpstr>
      <vt:lpstr>Mandated Categorical Claim Dates</vt:lpstr>
      <vt:lpstr>PowerPoint Presentation</vt:lpstr>
      <vt:lpstr>PowerPoint Presentation</vt:lpstr>
      <vt:lpstr>PowerPoint Presentation</vt:lpstr>
      <vt:lpstr>PowerPoint Presentation</vt:lpstr>
      <vt:lpstr>IWAS based grant applications</vt:lpstr>
      <vt:lpstr>Fiscal year 2017</vt:lpstr>
      <vt:lpstr>Fiscal year 2018</vt:lpstr>
      <vt:lpstr>Status of a grant application</vt:lpstr>
      <vt:lpstr>Grant Specifics</vt:lpstr>
      <vt:lpstr>Title I and IIA </vt:lpstr>
      <vt:lpstr>IDEA Part B 611 and 619 Funding</vt:lpstr>
      <vt:lpstr>English Language Learning (ELL)</vt:lpstr>
      <vt:lpstr>FRIS Inquiry Financial Reimbursement Information System</vt:lpstr>
      <vt:lpstr>FRIS Inquiry Financial Reimbursement Information System</vt:lpstr>
      <vt:lpstr>Contact Information</vt:lpstr>
      <vt:lpstr>PowerPoint Presentation</vt:lpstr>
      <vt:lpstr>PowerPoint Presentation</vt:lpstr>
      <vt:lpstr>GATA, Get it, Good </vt:lpstr>
      <vt:lpstr>Purpose &amp; Goals of GATA</vt:lpstr>
      <vt:lpstr>Purpose &amp; Goals of GATA</vt:lpstr>
      <vt:lpstr>GATA Registration Process </vt:lpstr>
      <vt:lpstr>PowerPoint Presentation</vt:lpstr>
      <vt:lpstr>Anticipated for FY 2018</vt:lpstr>
      <vt:lpstr>Anticipated for FY 2018</vt:lpstr>
      <vt:lpstr>Authorizer Announcements</vt:lpstr>
      <vt:lpstr>Updates and announcements</vt:lpstr>
      <vt:lpstr>Enrollment policy</vt:lpstr>
      <vt:lpstr>I’m an LEA, now What? </vt:lpstr>
      <vt:lpstr>Funding</vt:lpstr>
      <vt:lpstr>PCTC</vt:lpstr>
      <vt:lpstr>State Categorical Funding</vt:lpstr>
      <vt:lpstr>Special Ed Private Facilities</vt:lpstr>
      <vt:lpstr>Funding for Children Requiring Special Ed Services</vt:lpstr>
      <vt:lpstr>Special Education Personnel Reimbursement</vt:lpstr>
      <vt:lpstr>Special Education Orphanage Tuition </vt:lpstr>
      <vt:lpstr>Transportation</vt:lpstr>
      <vt:lpstr>Transportation</vt:lpstr>
      <vt:lpstr>Other State Categoricals</vt:lpstr>
      <vt:lpstr>i-Star </vt:lpstr>
      <vt:lpstr>Federal Funding</vt:lpstr>
      <vt:lpstr>National School Lunch &amp; Breakfast</vt:lpstr>
      <vt:lpstr>Title I &amp; Title II</vt:lpstr>
      <vt:lpstr>IDEA</vt:lpstr>
      <vt:lpstr>Excelling at the isbe audit</vt:lpstr>
      <vt:lpstr>Excelling at the isbe audit</vt:lpstr>
      <vt:lpstr>Excelling at the isbe audit</vt:lpstr>
      <vt:lpstr>PowerPoint Presentation</vt:lpstr>
      <vt:lpstr>PowerPoint Presentation</vt:lpstr>
      <vt:lpstr>Questions</vt:lpstr>
      <vt:lpstr>Thank you</vt:lpstr>
    </vt:vector>
  </TitlesOfParts>
  <Company>State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collaborative workshop</dc:title>
  <dc:creator>Teresa Diaz</dc:creator>
  <cp:lastModifiedBy>Teresa Diaz</cp:lastModifiedBy>
  <cp:revision>26</cp:revision>
  <dcterms:created xsi:type="dcterms:W3CDTF">2017-04-03T17:13:33Z</dcterms:created>
  <dcterms:modified xsi:type="dcterms:W3CDTF">2017-04-07T03:08:03Z</dcterms:modified>
</cp:coreProperties>
</file>