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8" r:id="rId4"/>
    <p:sldId id="260" r:id="rId5"/>
    <p:sldId id="267" r:id="rId6"/>
    <p:sldId id="265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33288B-DEF5-4BD1-BB09-9DB3E9768530}" v="155" dt="2023-11-06T14:19:04.1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32A16-7C2E-6C79-476D-5E4748AA2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A8EEBF-FF71-ABF6-B5D6-E3616C1DF0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CA42-CB1A-A77D-97C7-949198A1A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613C85-AE7B-17CD-8A5B-0C8D67D14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59496B-DB9C-743D-7C22-22CE361FB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974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667D5-F000-1E41-A762-7830B23F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7B075-65A3-DA06-667F-E81099078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365FD3-6CF9-0F53-FF87-7A9012C8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D8D11-0749-F623-3CD1-4EABCE1DD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2BE7A-92B5-3609-5FB4-3EE8BE794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96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591E5-0789-9F5F-1A6E-A040C4EA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F87FC-17B3-9B66-C649-1F7C2537C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E6AB0-5EB3-A4F9-4C72-8488BDA52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2FFD4-ECD7-9AB7-95C2-F19978BDE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7D2EB-D28B-7CF6-61B4-DA4224F1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1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52F38-3066-A4CC-CED7-B873C5290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837A5-7EB0-15A4-D408-285A9CDA9E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D260D-FF5A-90ED-D6CB-68A6BCE4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7B8D5B-59D5-4E6A-3AA8-9CEDFE596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965A17-8B4A-8C04-E681-23D207C14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FE4EB4-9B69-A151-F3CF-B36A04E08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4EBAA-F1AE-25F8-8606-69A68BBD1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B0E47C-ED26-BDAE-2BEB-5293B66D2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EA9E6-7B30-A43F-6DBC-B2A2B24DFB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834EAD-1F7B-1364-48A6-EA3AFC0E71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DE0F80-23F6-483F-4611-15D20D9430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4E47EC-999E-B46F-F370-CC4AFB8F0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30BBE9-74EB-3941-ABB4-B8DF36C55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E5EE16-0D1F-D031-31DF-8EADFD052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62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8CFE-BFE7-EACB-95B5-177DCED04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81856A-7C91-20B9-0204-0A563E1F5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3527D-6A2D-5B13-6E57-591874C5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D22797-E9A9-116B-78B3-CC9F9FFF9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65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6A403C-A6AE-AE59-3DD2-947E8D931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D6150B-0C55-066A-CBEE-4C249F70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CADFF-DCF5-F13E-9E2A-3576A5C58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0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E1A15-CD74-F74A-BD84-2C5EB1B93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74768-B525-2988-0DD1-A882414A7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65C334-C872-6559-7B42-46747D2F5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BBBFFB-3A92-1AA9-80D1-F26D5251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D95F-B020-37FF-32F5-C6E6C127A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11C82-7ECB-4A48-98AA-213F60EF1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23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E8C29-E639-AD56-3C20-AC12D37FA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85587C-004D-11E9-CCC0-6D4049173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025D8-0033-A712-1D85-470E7AB75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43C90-A035-0EBD-67EE-3FAD670FC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A5752-A554-601E-6D1C-351582FA0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CCD21-99C9-FE33-C12F-2B1FB9CFB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92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566B-93F2-5AE3-38BB-1DCAB4E68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6FFFC7-6A4D-1A72-CCE0-22D2757E8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4E588-3058-C271-8F0E-DA9E47659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4B7B7-F191-CE13-83BA-63E3ABE64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AE5AB-38C7-3283-D076-184741B54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44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31EE48-FC1A-12C3-EE88-B10FC6398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3FCC20-C9B4-C0BA-3D7B-1697E136A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A6023-E8AA-632E-8106-33565C285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A143B-5FE2-F53A-20C2-DE9112908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B91CC-F9A4-2AE1-17B1-7B1E0BA1B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52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78E1A4-E100-8908-5CDB-4E531F142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9651A-1346-CFD3-2880-FAA17A602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34AE0-1489-3989-6A9D-2F7558108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12806-E821-4E69-9DB7-767D96A9C658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CAA6F-62AA-4635-22FC-FEBA6ADD9B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EAC75-7940-FEBD-DBA5-E8B7EDB43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D4EA2-BAE9-4CC4-A3D9-6EB7258F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912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BA182E-57BC-3CD4-740C-EC6EEFD0A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2653" y="760114"/>
            <a:ext cx="4036334" cy="2387600"/>
          </a:xfrm>
        </p:spPr>
        <p:txBody>
          <a:bodyPr anchor="t">
            <a:normAutofit fontScale="90000"/>
          </a:bodyPr>
          <a:lstStyle/>
          <a:p>
            <a:r>
              <a:rPr lang="en-US" sz="4000" b="1" kern="1200" dirty="0">
                <a:latin typeface="+mn-lt"/>
                <a:ea typeface="+mj-ea"/>
                <a:cs typeface="+mj-cs"/>
              </a:rPr>
              <a:t>Maryland 250 Commission </a:t>
            </a:r>
            <a:br>
              <a:rPr lang="en-US" sz="4000" b="1" kern="1200" dirty="0">
                <a:latin typeface="+mn-lt"/>
                <a:ea typeface="+mj-ea"/>
                <a:cs typeface="+mj-cs"/>
              </a:rPr>
            </a:br>
            <a:br>
              <a:rPr lang="en-US" sz="4000" b="1" kern="1200" dirty="0">
                <a:latin typeface="+mn-lt"/>
                <a:ea typeface="+mj-ea"/>
                <a:cs typeface="+mj-cs"/>
              </a:rPr>
            </a:br>
            <a:r>
              <a:rPr lang="en-US" sz="4000" b="1" kern="1200" dirty="0">
                <a:latin typeface="+mn-lt"/>
                <a:ea typeface="+mj-ea"/>
                <a:cs typeface="+mj-cs"/>
              </a:rPr>
              <a:t>The US </a:t>
            </a:r>
            <a:r>
              <a:rPr lang="en-US" sz="4000" b="1" kern="1200" dirty="0" err="1">
                <a:latin typeface="+mn-lt"/>
                <a:ea typeface="+mj-ea"/>
                <a:cs typeface="+mj-cs"/>
              </a:rPr>
              <a:t>Semiquincentennial</a:t>
            </a:r>
            <a:r>
              <a:rPr lang="en-US" sz="4000" b="1" kern="1200" dirty="0">
                <a:latin typeface="+mn-lt"/>
                <a:ea typeface="+mj-ea"/>
                <a:cs typeface="+mj-cs"/>
              </a:rPr>
              <a:t> in Maryland</a:t>
            </a:r>
            <a:br>
              <a:rPr lang="en-US" sz="4000" b="1" kern="1200" dirty="0">
                <a:latin typeface="+mn-lt"/>
                <a:ea typeface="+mj-ea"/>
                <a:cs typeface="+mj-cs"/>
              </a:rPr>
            </a:br>
            <a:br>
              <a:rPr lang="en-US" sz="4000" b="1" kern="1200" dirty="0">
                <a:latin typeface="+mn-lt"/>
                <a:ea typeface="+mj-ea"/>
                <a:cs typeface="+mj-cs"/>
              </a:rPr>
            </a:br>
            <a:r>
              <a:rPr lang="en-US" sz="4000" b="1" kern="1200" dirty="0">
                <a:latin typeface="+mn-lt"/>
                <a:ea typeface="+mj-ea"/>
                <a:cs typeface="+mj-cs"/>
              </a:rPr>
              <a:t>2026 </a:t>
            </a:r>
            <a:br>
              <a:rPr lang="en-US" sz="5400" dirty="0"/>
            </a:br>
            <a:endParaRPr lang="en-US" sz="54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C7A05616-5476-3F78-4BFE-81AF5278D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55476" y="4618374"/>
            <a:ext cx="1188619" cy="158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2B92F2-8531-EBF4-82DF-B4EFE0561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7085" y="760114"/>
            <a:ext cx="3146816" cy="27001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2CE9E1-4C17-4996-354D-1A62223CDC99}"/>
              </a:ext>
            </a:extLst>
          </p:cNvPr>
          <p:cNvSpPr txBox="1"/>
          <p:nvPr/>
        </p:nvSpPr>
        <p:spPr>
          <a:xfrm>
            <a:off x="2149434" y="5178231"/>
            <a:ext cx="7906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Maryland’s Story is America’s Story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895381-E6D0-36EA-2DA7-C6EE0884A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653" y="4979072"/>
            <a:ext cx="1303901" cy="111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68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8A82791C-CA70-67C9-E82E-0CDCC4A29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1447" y="4760202"/>
            <a:ext cx="967811" cy="128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E8D995-9974-211B-04C2-A0BF4E488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09" y="4964545"/>
            <a:ext cx="1303901" cy="11188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7A6BDB-FB7D-9F52-35CE-576B0B0EC9F5}"/>
              </a:ext>
            </a:extLst>
          </p:cNvPr>
          <p:cNvSpPr txBox="1"/>
          <p:nvPr/>
        </p:nvSpPr>
        <p:spPr>
          <a:xfrm>
            <a:off x="2149434" y="5178231"/>
            <a:ext cx="7906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Maryland’s Story is America’s Story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9792F8-F9F6-6AFB-E44E-1C9CECDA9CB1}"/>
              </a:ext>
            </a:extLst>
          </p:cNvPr>
          <p:cNvSpPr txBox="1"/>
          <p:nvPr/>
        </p:nvSpPr>
        <p:spPr>
          <a:xfrm>
            <a:off x="1579377" y="916496"/>
            <a:ext cx="434340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Remember the US Bicentennial in 1976? </a:t>
            </a:r>
          </a:p>
          <a:p>
            <a:endParaRPr lang="en-US" sz="1400" b="1" dirty="0"/>
          </a:p>
          <a:p>
            <a:r>
              <a:rPr lang="en-US" sz="3600" b="1" dirty="0"/>
              <a:t>50 years later, Maryland 250 gives another opportunity to tell our story.</a:t>
            </a:r>
          </a:p>
        </p:txBody>
      </p:sp>
      <p:pic>
        <p:nvPicPr>
          <p:cNvPr id="5" name="Picture 6" descr="Annapolis Parade | Military Bowl">
            <a:extLst>
              <a:ext uri="{FF2B5EF4-FFF2-40B4-BE49-F238E27FC236}">
                <a16:creationId xmlns:a16="http://schemas.microsoft.com/office/drawing/2014/main" id="{607BE850-9FD0-1A64-C0DA-3FB419021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69224" y="916496"/>
            <a:ext cx="4400258" cy="201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4th of July Fireworks Near Frederick Md - Housewives of Frederick County">
            <a:extLst>
              <a:ext uri="{FF2B5EF4-FFF2-40B4-BE49-F238E27FC236}">
                <a16:creationId xmlns:a16="http://schemas.microsoft.com/office/drawing/2014/main" id="{529F4960-9F4B-1B7A-568E-6C3876112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2064" y="3027979"/>
            <a:ext cx="2014577" cy="2014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0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8A82791C-CA70-67C9-E82E-0CDCC4A29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1447" y="4760202"/>
            <a:ext cx="967811" cy="128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63F617-DECA-49EF-6563-C7EFD4C06CD0}"/>
              </a:ext>
            </a:extLst>
          </p:cNvPr>
          <p:cNvSpPr txBox="1"/>
          <p:nvPr/>
        </p:nvSpPr>
        <p:spPr>
          <a:xfrm>
            <a:off x="987903" y="1121371"/>
            <a:ext cx="74257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About Maryland 250</a:t>
            </a:r>
          </a:p>
          <a:p>
            <a:endParaRPr lang="en-US" sz="1200" b="1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National </a:t>
            </a:r>
            <a:r>
              <a:rPr lang="en-US" sz="3200" b="1" dirty="0"/>
              <a:t>initiative for America’s 250</a:t>
            </a:r>
            <a:r>
              <a:rPr lang="en-US" sz="3200" b="1" baseline="30000" dirty="0"/>
              <a:t>th</a:t>
            </a:r>
            <a:r>
              <a:rPr lang="en-US" sz="3200" b="1" dirty="0"/>
              <a:t>: state/local execution (39 states)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New</a:t>
            </a:r>
            <a:r>
              <a:rPr lang="en-US" sz="3200" b="1" dirty="0"/>
              <a:t> Executive Order (MD): 3 themes (history, civics, service)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Opportunity</a:t>
            </a:r>
            <a:r>
              <a:rPr lang="en-US" sz="3200" b="1" dirty="0"/>
              <a:t>: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/>
              <a:t>tourism, historians, philanthropy, business, education, etc.</a:t>
            </a:r>
          </a:p>
        </p:txBody>
      </p:sp>
      <p:pic>
        <p:nvPicPr>
          <p:cNvPr id="1026" name="Picture 2" descr="Maryland's Moore fights national hype to stay focused on state business –  CNS Maryland">
            <a:extLst>
              <a:ext uri="{FF2B5EF4-FFF2-40B4-BE49-F238E27FC236}">
                <a16:creationId xmlns:a16="http://schemas.microsoft.com/office/drawing/2014/main" id="{F4809F70-116A-351D-8F59-AFEBE02FC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106" y="2200347"/>
            <a:ext cx="3270716" cy="205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E8D995-9974-211B-04C2-A0BF4E488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09" y="4964545"/>
            <a:ext cx="1303901" cy="11188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37A6BDB-FB7D-9F52-35CE-576B0B0EC9F5}"/>
              </a:ext>
            </a:extLst>
          </p:cNvPr>
          <p:cNvSpPr txBox="1"/>
          <p:nvPr/>
        </p:nvSpPr>
        <p:spPr>
          <a:xfrm>
            <a:off x="2149434" y="5178231"/>
            <a:ext cx="7906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Maryland’s Story is America’s Story </a:t>
            </a:r>
          </a:p>
        </p:txBody>
      </p:sp>
    </p:spTree>
    <p:extLst>
      <p:ext uri="{BB962C8B-B14F-4D97-AF65-F5344CB8AC3E}">
        <p14:creationId xmlns:p14="http://schemas.microsoft.com/office/powerpoint/2010/main" val="92412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8A82791C-CA70-67C9-E82E-0CDCC4A29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1447" y="4760202"/>
            <a:ext cx="967811" cy="128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63F617-DECA-49EF-6563-C7EFD4C06CD0}"/>
              </a:ext>
            </a:extLst>
          </p:cNvPr>
          <p:cNvSpPr txBox="1"/>
          <p:nvPr/>
        </p:nvSpPr>
        <p:spPr>
          <a:xfrm>
            <a:off x="1744210" y="1424751"/>
            <a:ext cx="8716488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Maryland 250 Shall </a:t>
            </a:r>
          </a:p>
          <a:p>
            <a:endParaRPr lang="en-US" sz="1400" b="1" dirty="0"/>
          </a:p>
          <a:p>
            <a:pPr marL="571500" indent="-571500">
              <a:buFont typeface="+mj-lt"/>
              <a:buAutoNum type="arabicPeriod"/>
            </a:pPr>
            <a:r>
              <a:rPr lang="en-US" sz="3200" b="1" dirty="0"/>
              <a:t>Acknowledge </a:t>
            </a:r>
            <a:r>
              <a:rPr lang="en-US" sz="3200" b="1" dirty="0">
                <a:solidFill>
                  <a:srgbClr val="C00000"/>
                </a:solidFill>
              </a:rPr>
              <a:t>confiscation of Indigenous land &amp; displacement of Indigenous people</a:t>
            </a:r>
            <a:r>
              <a:rPr lang="en-US" sz="3200" b="1" dirty="0"/>
              <a:t>.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3200" b="1" dirty="0"/>
              <a:t>Honor the legacy of both </a:t>
            </a:r>
            <a:r>
              <a:rPr lang="en-US" sz="3200" b="1" dirty="0">
                <a:solidFill>
                  <a:srgbClr val="C00000"/>
                </a:solidFill>
              </a:rPr>
              <a:t>free &amp; enslaved African Americans</a:t>
            </a:r>
            <a:r>
              <a:rPr lang="en-US" sz="3200" b="1" dirty="0"/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E244CE-1DEF-6A7A-DD8D-4CE0AD2E5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24" y="5054808"/>
            <a:ext cx="1303901" cy="11188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92CFA5-FC15-9016-58AC-D5EEA86F5DFA}"/>
              </a:ext>
            </a:extLst>
          </p:cNvPr>
          <p:cNvSpPr txBox="1"/>
          <p:nvPr/>
        </p:nvSpPr>
        <p:spPr>
          <a:xfrm>
            <a:off x="2149434" y="5178231"/>
            <a:ext cx="7906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Maryland’s Story is America’s Story </a:t>
            </a:r>
          </a:p>
        </p:txBody>
      </p:sp>
    </p:spTree>
    <p:extLst>
      <p:ext uri="{BB962C8B-B14F-4D97-AF65-F5344CB8AC3E}">
        <p14:creationId xmlns:p14="http://schemas.microsoft.com/office/powerpoint/2010/main" val="3015247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8A82791C-CA70-67C9-E82E-0CDCC4A29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1447" y="4760202"/>
            <a:ext cx="967811" cy="128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63F617-DECA-49EF-6563-C7EFD4C06CD0}"/>
              </a:ext>
            </a:extLst>
          </p:cNvPr>
          <p:cNvSpPr txBox="1"/>
          <p:nvPr/>
        </p:nvSpPr>
        <p:spPr>
          <a:xfrm>
            <a:off x="1604675" y="873688"/>
            <a:ext cx="899555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Maryland 250 Shall</a:t>
            </a:r>
          </a:p>
          <a:p>
            <a:endParaRPr lang="en-US" sz="1400" b="1" dirty="0"/>
          </a:p>
          <a:p>
            <a:pPr marL="571500" indent="-571500">
              <a:buFont typeface="+mj-lt"/>
              <a:buAutoNum type="arabicPeriod" startAt="3"/>
            </a:pPr>
            <a:r>
              <a:rPr lang="en-US" sz="3200" b="1" dirty="0"/>
              <a:t>Support </a:t>
            </a:r>
            <a:r>
              <a:rPr lang="en-US" sz="3200" b="1" dirty="0">
                <a:solidFill>
                  <a:srgbClr val="C00000"/>
                </a:solidFill>
              </a:rPr>
              <a:t>identification &amp; enhancement of cultural assets</a:t>
            </a:r>
            <a:r>
              <a:rPr lang="en-US" sz="3200" b="1" dirty="0"/>
              <a:t>.</a:t>
            </a:r>
          </a:p>
          <a:p>
            <a:pPr marL="571500" indent="-571500">
              <a:buFont typeface="+mj-lt"/>
              <a:buAutoNum type="arabicPeriod" startAt="3"/>
            </a:pPr>
            <a:r>
              <a:rPr lang="en-US" sz="3200" b="1" dirty="0"/>
              <a:t>Engage </a:t>
            </a:r>
            <a:r>
              <a:rPr lang="en-US" sz="3200" b="1" dirty="0">
                <a:solidFill>
                  <a:srgbClr val="C00000"/>
                </a:solidFill>
              </a:rPr>
              <a:t>youth, new Americans, lifelong learners</a:t>
            </a:r>
            <a:r>
              <a:rPr lang="en-US" sz="3200" b="1" dirty="0"/>
              <a:t>.</a:t>
            </a:r>
          </a:p>
          <a:p>
            <a:pPr marL="571500" indent="-571500">
              <a:buFont typeface="+mj-lt"/>
              <a:buAutoNum type="arabicPeriod" startAt="3"/>
            </a:pPr>
            <a:r>
              <a:rPr lang="en-US" sz="3200" b="1" dirty="0"/>
              <a:t>Celebrate</a:t>
            </a:r>
            <a:r>
              <a:rPr lang="en-US" sz="3200" b="1" dirty="0">
                <a:solidFill>
                  <a:srgbClr val="C00000"/>
                </a:solidFill>
              </a:rPr>
              <a:t> service</a:t>
            </a:r>
            <a:r>
              <a:rPr lang="en-US" sz="3200" b="1" dirty="0"/>
              <a:t> and create</a:t>
            </a:r>
            <a:r>
              <a:rPr lang="en-US" sz="3200" b="1" dirty="0">
                <a:solidFill>
                  <a:srgbClr val="C00000"/>
                </a:solidFill>
              </a:rPr>
              <a:t> opportunities </a:t>
            </a:r>
            <a:r>
              <a:rPr lang="en-US" sz="3200" b="1" dirty="0"/>
              <a:t>that promote social responsibility and </a:t>
            </a:r>
            <a:r>
              <a:rPr lang="en-US" sz="3200" b="1" dirty="0">
                <a:solidFill>
                  <a:srgbClr val="C00000"/>
                </a:solidFill>
              </a:rPr>
              <a:t>unite and strengthen </a:t>
            </a:r>
            <a:r>
              <a:rPr lang="en-US" sz="3200" b="1" dirty="0"/>
              <a:t>Maryland’s</a:t>
            </a:r>
            <a:r>
              <a:rPr lang="en-US" sz="3200" b="1" dirty="0">
                <a:solidFill>
                  <a:srgbClr val="C00000"/>
                </a:solidFill>
              </a:rPr>
              <a:t> diverse communities</a:t>
            </a:r>
            <a:r>
              <a:rPr lang="en-US" sz="3200" b="1" dirty="0"/>
              <a:t>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E244CE-1DEF-6A7A-DD8D-4CE0AD2E5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24" y="5054808"/>
            <a:ext cx="1303901" cy="11188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92CFA5-FC15-9016-58AC-D5EEA86F5DFA}"/>
              </a:ext>
            </a:extLst>
          </p:cNvPr>
          <p:cNvSpPr txBox="1"/>
          <p:nvPr/>
        </p:nvSpPr>
        <p:spPr>
          <a:xfrm>
            <a:off x="2149434" y="5178231"/>
            <a:ext cx="7906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Maryland’s Story is America’s Story </a:t>
            </a:r>
          </a:p>
        </p:txBody>
      </p:sp>
    </p:spTree>
    <p:extLst>
      <p:ext uri="{BB962C8B-B14F-4D97-AF65-F5344CB8AC3E}">
        <p14:creationId xmlns:p14="http://schemas.microsoft.com/office/powerpoint/2010/main" val="375893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8A82791C-CA70-67C9-E82E-0CDCC4A29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1447" y="4760202"/>
            <a:ext cx="967811" cy="128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63F617-DECA-49EF-6563-C7EFD4C06CD0}"/>
              </a:ext>
            </a:extLst>
          </p:cNvPr>
          <p:cNvSpPr txBox="1"/>
          <p:nvPr/>
        </p:nvSpPr>
        <p:spPr>
          <a:xfrm>
            <a:off x="1288474" y="1477459"/>
            <a:ext cx="951807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Maryland 250  Vision </a:t>
            </a:r>
            <a:r>
              <a:rPr lang="en-US" sz="3600" b="1"/>
              <a:t>(Pre-Commission)</a:t>
            </a:r>
            <a:endParaRPr lang="en-US" sz="3600" b="1" dirty="0"/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1200" b="1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C00000"/>
                </a:solidFill>
              </a:rPr>
              <a:t>9 words: </a:t>
            </a:r>
            <a:r>
              <a:rPr lang="en-US" sz="2800" b="1" dirty="0"/>
              <a:t>democracy, unity, patriotism, innovation, engagement, inclusive, statewide, yearlong, legacy 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C00000"/>
                </a:solidFill>
              </a:rPr>
              <a:t>History</a:t>
            </a:r>
            <a:r>
              <a:rPr lang="en-US" sz="2800" b="1" dirty="0"/>
              <a:t>: local commissions planning local commemorations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C00000"/>
                </a:solidFill>
              </a:rPr>
              <a:t>Civics</a:t>
            </a:r>
            <a:r>
              <a:rPr lang="en-US" sz="2800" b="1" dirty="0"/>
              <a:t>: local citizen academies; voter reg; advocacy training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C00000"/>
                </a:solidFill>
              </a:rPr>
              <a:t>Service</a:t>
            </a:r>
            <a:r>
              <a:rPr lang="en-US" sz="2800" b="1" dirty="0"/>
              <a:t> opportunities statewide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C7982F-1B40-6908-26DE-61ABFE12B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09" y="4958364"/>
            <a:ext cx="1303901" cy="11188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86AB14-AE29-4AF1-32A5-6A28479502B5}"/>
              </a:ext>
            </a:extLst>
          </p:cNvPr>
          <p:cNvSpPr txBox="1"/>
          <p:nvPr/>
        </p:nvSpPr>
        <p:spPr>
          <a:xfrm>
            <a:off x="2149434" y="5178231"/>
            <a:ext cx="7906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Maryland’s Story is America’s Story </a:t>
            </a:r>
          </a:p>
        </p:txBody>
      </p:sp>
    </p:spTree>
    <p:extLst>
      <p:ext uri="{BB962C8B-B14F-4D97-AF65-F5344CB8AC3E}">
        <p14:creationId xmlns:p14="http://schemas.microsoft.com/office/powerpoint/2010/main" val="678642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8A82791C-CA70-67C9-E82E-0CDCC4A29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1447" y="4760202"/>
            <a:ext cx="967811" cy="128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63F617-DECA-49EF-6563-C7EFD4C06CD0}"/>
              </a:ext>
            </a:extLst>
          </p:cNvPr>
          <p:cNvSpPr txBox="1"/>
          <p:nvPr/>
        </p:nvSpPr>
        <p:spPr>
          <a:xfrm>
            <a:off x="1100230" y="903053"/>
            <a:ext cx="1018902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Maryland 250: The Ask</a:t>
            </a:r>
          </a:p>
          <a:p>
            <a:endParaRPr lang="en-US" sz="1400" b="1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/>
              <a:t>Start or join a </a:t>
            </a:r>
            <a:r>
              <a:rPr lang="en-US" sz="3200" b="1" dirty="0">
                <a:solidFill>
                  <a:srgbClr val="C00000"/>
                </a:solidFill>
              </a:rPr>
              <a:t>local 250 planning committee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Launch a 250 fund </a:t>
            </a:r>
            <a:r>
              <a:rPr lang="en-US" sz="3200" b="1" dirty="0"/>
              <a:t>for community projects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Engage</a:t>
            </a:r>
            <a:r>
              <a:rPr lang="en-US" sz="3200" b="1" dirty="0"/>
              <a:t> community in programs, legacy projects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C00000"/>
                </a:solidFill>
              </a:rPr>
              <a:t>Share stories </a:t>
            </a:r>
            <a:r>
              <a:rPr lang="en-US" sz="3200" b="1" dirty="0"/>
              <a:t>with us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/>
              <a:t>Tell us about </a:t>
            </a:r>
            <a:r>
              <a:rPr lang="en-US" sz="3200" b="1" dirty="0">
                <a:solidFill>
                  <a:srgbClr val="C00000"/>
                </a:solidFill>
              </a:rPr>
              <a:t>local events </a:t>
            </a:r>
            <a:r>
              <a:rPr lang="en-US" sz="3200" b="1" dirty="0"/>
              <a:t>so we can promote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b="1" dirty="0"/>
              <a:t>Help </a:t>
            </a:r>
            <a:r>
              <a:rPr lang="en-US" sz="3200" b="1" dirty="0">
                <a:solidFill>
                  <a:srgbClr val="C00000"/>
                </a:solidFill>
              </a:rPr>
              <a:t>build</a:t>
            </a:r>
            <a:r>
              <a:rPr lang="en-US" sz="3200" b="1" dirty="0"/>
              <a:t> interest and excitement in the 250</a:t>
            </a:r>
            <a:r>
              <a:rPr lang="en-US" sz="3200" b="1" baseline="30000" dirty="0"/>
              <a:t>th</a:t>
            </a:r>
            <a:r>
              <a:rPr lang="en-US" sz="3200" b="1" dirty="0"/>
              <a:t> </a:t>
            </a:r>
            <a:endParaRPr lang="en-US" sz="3600" b="1" dirty="0"/>
          </a:p>
        </p:txBody>
      </p:sp>
      <p:pic>
        <p:nvPicPr>
          <p:cNvPr id="5" name="Picture 4" descr="US Digital Service to NYC designers: “We need you”">
            <a:extLst>
              <a:ext uri="{FF2B5EF4-FFF2-40B4-BE49-F238E27FC236}">
                <a16:creationId xmlns:a16="http://schemas.microsoft.com/office/drawing/2014/main" id="{D26639D3-2321-E915-BC9C-7CEF1CBF2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929" y="810189"/>
            <a:ext cx="2016260" cy="1440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65CA1E1-890C-F122-9665-A396D0EB8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987" y="4962357"/>
            <a:ext cx="1303901" cy="11188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B8BC51-A727-CD34-583E-028763DEEF51}"/>
              </a:ext>
            </a:extLst>
          </p:cNvPr>
          <p:cNvSpPr txBox="1"/>
          <p:nvPr/>
        </p:nvSpPr>
        <p:spPr>
          <a:xfrm>
            <a:off x="2149434" y="5178231"/>
            <a:ext cx="7906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Maryland’s Story is America’s Story </a:t>
            </a:r>
          </a:p>
        </p:txBody>
      </p:sp>
    </p:spTree>
    <p:extLst>
      <p:ext uri="{BB962C8B-B14F-4D97-AF65-F5344CB8AC3E}">
        <p14:creationId xmlns:p14="http://schemas.microsoft.com/office/powerpoint/2010/main" val="2680550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8A82791C-CA70-67C9-E82E-0CDCC4A29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21447" y="4760202"/>
            <a:ext cx="967811" cy="128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95D65C-F64F-0618-EB5B-0E8E9B92B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75" y="4927816"/>
            <a:ext cx="1303901" cy="11188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25FE9BE-B9B6-1072-CAF1-F6E2FC36C5F3}"/>
              </a:ext>
            </a:extLst>
          </p:cNvPr>
          <p:cNvSpPr txBox="1"/>
          <p:nvPr/>
        </p:nvSpPr>
        <p:spPr>
          <a:xfrm>
            <a:off x="2149434" y="5178231"/>
            <a:ext cx="7906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Maryland’s Story is America’s Story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CE552-8E1A-5C0D-21DB-BA29B9ABE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3130" y="813744"/>
            <a:ext cx="3905738" cy="390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84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278</Words>
  <Application>Microsoft Office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Maryland 250 Commission   The US Semiquincentennial in Maryland  2026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Maryland 250 Commission   The US Semiquincentennial in Maryland  2026</dc:title>
  <dc:creator>Michele Johnson</dc:creator>
  <cp:lastModifiedBy>Ruth Toomey</cp:lastModifiedBy>
  <cp:revision>4</cp:revision>
  <dcterms:created xsi:type="dcterms:W3CDTF">2023-09-28T13:09:01Z</dcterms:created>
  <dcterms:modified xsi:type="dcterms:W3CDTF">2023-11-07T15:32:05Z</dcterms:modified>
</cp:coreProperties>
</file>