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61"/>
  </p:notesMasterIdLst>
  <p:sldIdLst>
    <p:sldId id="329" r:id="rId3"/>
    <p:sldId id="315" r:id="rId4"/>
    <p:sldId id="267" r:id="rId5"/>
    <p:sldId id="317" r:id="rId6"/>
    <p:sldId id="301" r:id="rId7"/>
    <p:sldId id="300" r:id="rId8"/>
    <p:sldId id="270" r:id="rId9"/>
    <p:sldId id="269" r:id="rId10"/>
    <p:sldId id="268" r:id="rId11"/>
    <p:sldId id="287" r:id="rId12"/>
    <p:sldId id="318" r:id="rId13"/>
    <p:sldId id="302" r:id="rId14"/>
    <p:sldId id="288" r:id="rId15"/>
    <p:sldId id="319" r:id="rId16"/>
    <p:sldId id="303" r:id="rId17"/>
    <p:sldId id="266" r:id="rId18"/>
    <p:sldId id="306" r:id="rId19"/>
    <p:sldId id="305" r:id="rId20"/>
    <p:sldId id="304" r:id="rId21"/>
    <p:sldId id="320" r:id="rId22"/>
    <p:sldId id="307" r:id="rId23"/>
    <p:sldId id="321" r:id="rId24"/>
    <p:sldId id="309" r:id="rId25"/>
    <p:sldId id="308" r:id="rId26"/>
    <p:sldId id="295" r:id="rId27"/>
    <p:sldId id="281" r:id="rId28"/>
    <p:sldId id="322" r:id="rId29"/>
    <p:sldId id="272" r:id="rId30"/>
    <p:sldId id="323" r:id="rId31"/>
    <p:sldId id="310" r:id="rId32"/>
    <p:sldId id="273" r:id="rId33"/>
    <p:sldId id="324" r:id="rId34"/>
    <p:sldId id="325" r:id="rId35"/>
    <p:sldId id="278" r:id="rId36"/>
    <p:sldId id="326" r:id="rId37"/>
    <p:sldId id="312" r:id="rId38"/>
    <p:sldId id="327" r:id="rId39"/>
    <p:sldId id="314" r:id="rId40"/>
    <p:sldId id="339" r:id="rId41"/>
    <p:sldId id="340" r:id="rId42"/>
    <p:sldId id="341" r:id="rId43"/>
    <p:sldId id="280" r:id="rId44"/>
    <p:sldId id="333" r:id="rId45"/>
    <p:sldId id="282" r:id="rId46"/>
    <p:sldId id="298" r:id="rId47"/>
    <p:sldId id="276" r:id="rId48"/>
    <p:sldId id="293" r:id="rId49"/>
    <p:sldId id="299" r:id="rId50"/>
    <p:sldId id="285" r:id="rId51"/>
    <p:sldId id="334" r:id="rId52"/>
    <p:sldId id="335" r:id="rId53"/>
    <p:sldId id="286" r:id="rId54"/>
    <p:sldId id="336" r:id="rId55"/>
    <p:sldId id="337" r:id="rId56"/>
    <p:sldId id="338" r:id="rId57"/>
    <p:sldId id="294" r:id="rId58"/>
    <p:sldId id="292" r:id="rId59"/>
    <p:sldId id="296" r:id="rId6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779" autoAdjust="0"/>
  </p:normalViewPr>
  <p:slideViewPr>
    <p:cSldViewPr snapToGrid="0">
      <p:cViewPr varScale="1">
        <p:scale>
          <a:sx n="80" d="100"/>
          <a:sy n="80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367A3D-71FC-450F-9759-F60CC02B8F4E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34C263-80C7-4404-B870-B9EF2435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These awards are presented to all agencies who had 25 or more claims in 2017 and saw a 10% or greater reduction in claims </a:t>
            </a:r>
            <a:r>
              <a:rPr lang="en-US"/>
              <a:t>in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0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29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F4592-D472-C570-EA4C-62927A38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2825D-D743-61F6-C950-041790473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8BFD8-A486-0207-716B-0569A0F8D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864F1-AF53-8E5D-509D-91F4D9CC6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0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08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27296-FFF3-6447-19F2-5EEC80F5A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7E7C7-8F88-E255-021B-902CCB7F8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3C697-F1A4-A609-9A2A-041381D63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19385-EF32-F2EC-FAE4-DBC0C0071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0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2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85443-7FBF-9A82-00C1-D10C86248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8D56A-36F5-57E3-4CE7-D64252101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25C89-9B9B-AB76-3F81-2C83A09F2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9F12B-D092-433E-4FF9-D6AB3F310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7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6122F-8090-1454-D244-A979C841D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D5DBC-5110-045B-AE80-65A7945FA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EDFD38-D104-56DD-B778-A6CA4E8E8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52203-8351-192A-2A23-EFB5792CA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54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5B5D8-608A-8A0B-2184-E49E5D133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15480-3C94-BDDA-F5A4-A99E4A25D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BAF2C-D466-9710-8616-18893D8D7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F4EB2-5BE1-D686-9D57-01FE752B5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3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8FD24-E314-0BE6-0DB8-570AC43F2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8A9E-0223-EE51-BB39-BCD9DE7AA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27D71-1388-5EF7-D67C-1B4509EA2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2AF1B-6960-EC1B-0A34-D11F34F43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8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33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47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4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6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9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1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324FF-DF1C-BB7D-28CC-93501880B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0B8482-2560-1C3C-5F48-C306EEF55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2A54B-0D51-4858-0A35-FEBEA4161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FD7F5-62A3-1B8B-DA59-79A2A7DA9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86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 may be missing???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3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87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528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85915-80F6-70B1-4240-E876F320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44767E-8468-6B7E-5980-CD2BFEFD2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7678F-E271-D9B4-FC2F-A979F9E66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4455A-A058-482B-1536-B35CFAE54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5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3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E52F1-D500-95BC-403C-B0E31A730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79457-D9CA-ECA4-986D-C6EEC318D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FD33E-5721-A2C5-1B42-51D107F02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C26D0-2428-944A-AE18-87E3BDBDA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25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70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18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073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66182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88980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1150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Tashy</a:t>
            </a:r>
            <a:r>
              <a:rPr lang="en-US" sz="1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998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Wendy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57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CAF0-5B53-4A01-0549-F3433054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DE764-B503-5ABD-E8CE-7443951A3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071DF4-5045-5157-4F1A-C365E82B5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Wendy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B1D42-D0E4-39A1-A442-4C573DA10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48672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Wendy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1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Wendy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926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5DD80-9B57-1D26-2321-64DE210CA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A4B3F-552E-0334-76EE-767612937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EBAB9-9C5E-A385-2938-2DC086FD3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F8E7-3D67-8EC8-5EBE-E510DD714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43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Wendy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32977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Wendy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3912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Tashy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04854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79A15-BABA-3912-3A86-F21F9FC18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BB8ED-AC0E-36CB-6173-3B03B8B6C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43A2D-F68A-28BA-B233-8FC1C6CB2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Tashy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2B03F-FAD9-EBDE-66CC-9411A6393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54816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Tashy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C263-80C7-4404-B870-B9EF243584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69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Tashy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6EB012A-BBAF-4812-8473-4926CC7AB0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1378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A5C71-10E2-38BB-1D07-1D29E002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20B8E-08E1-97D8-CE73-FADC3618A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03081-4CF6-7D17-C2CE-661E153D8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Tashy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CE9C9-14D5-DDC7-B321-1B1295391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B012A-BBAF-4812-8473-4926CC7AB06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984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Tashy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B012A-BBAF-4812-8473-4926CC7AB06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750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FC02-07BE-BC19-D588-C3813463D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6E21B-4B3A-5E2F-3604-0BE1AC23C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662B4-1567-F7BB-846F-D26C87AD6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Tashy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E5A15-9D8E-CA79-7D18-5458C037F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B012A-BBAF-4812-8473-4926CC7AB06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6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FC3B5-0E26-00CC-DCE1-E22463E68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C74CF-CD58-8733-FFED-A8361CA4C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5BE55-1D52-081A-2636-CECD76B8B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DF2B3-1A46-8DA1-CA23-D77FA72D0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Trachell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CC4F-1AEA-4051-B19E-4FAD943233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4630-DC50-8A7B-D578-BD5CE363E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4C6B4-5C84-61EC-C766-41AD8049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0024F-2E4E-5627-2793-8EB83D53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A50B-7239-1E3A-70D8-365EB6F1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FE97C-EFF4-F31A-9CB5-E6B2F3B9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6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939E-247F-687E-1C0F-3A7A7975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ACDB2-6110-F3A1-65D4-379035336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AE65-C61A-0075-AD42-253DAD7F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0523-AE1F-5FE8-E7D4-61FFE325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85C45-809A-7BDD-92AC-4D1B69B8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DEAEE-A404-833D-511C-975366BAA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0EB93-E5F7-C867-2CE3-B0CBEA8FD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5153E-B42A-54F3-E136-4E2083CE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0957-0C22-B399-F61F-466588F0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F9427-6CE5-89CE-ADE0-1020B5EF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ward Winn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09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d Head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233" y="1986535"/>
            <a:ext cx="9675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Award Name</a:t>
            </a:r>
          </a:p>
        </p:txBody>
      </p:sp>
    </p:spTree>
    <p:extLst>
      <p:ext uri="{BB962C8B-B14F-4D97-AF65-F5344CB8AC3E}">
        <p14:creationId xmlns:p14="http://schemas.microsoft.com/office/powerpoint/2010/main" val="173951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d Winn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602" y="333391"/>
            <a:ext cx="10515600" cy="92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Certificate 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07E46D-6636-836D-A81A-741BF6849C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9602" y="2819842"/>
            <a:ext cx="6589598" cy="121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50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Winner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BA15B-1B2C-0AA4-02AF-791F8FD96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7600" y="3013075"/>
            <a:ext cx="1895288" cy="831850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2691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P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474205-F880-DA27-1363-E3845CD820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57362" y="4681947"/>
            <a:ext cx="4298622" cy="202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Additional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235024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ward Winn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69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233" y="19865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0" b="1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Add Name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474205-F880-DA27-1363-E3845CD820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4031497"/>
            <a:ext cx="5593237" cy="202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Additional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7C52E-00CF-1D89-BD27-5847924E40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421" y="816083"/>
            <a:ext cx="4646069" cy="54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Enter Welcome, Speaker, etc.</a:t>
            </a:r>
          </a:p>
        </p:txBody>
      </p:sp>
    </p:spTree>
    <p:extLst>
      <p:ext uri="{BB962C8B-B14F-4D97-AF65-F5344CB8AC3E}">
        <p14:creationId xmlns:p14="http://schemas.microsoft.com/office/powerpoint/2010/main" val="46326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 Head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233" y="1986535"/>
            <a:ext cx="9675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Award Name</a:t>
            </a:r>
          </a:p>
        </p:txBody>
      </p:sp>
    </p:spTree>
    <p:extLst>
      <p:ext uri="{BB962C8B-B14F-4D97-AF65-F5344CB8AC3E}">
        <p14:creationId xmlns:p14="http://schemas.microsoft.com/office/powerpoint/2010/main" val="347424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oinal Se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0424"/>
            <a:ext cx="10515600" cy="982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Educational Session #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A8FCBFD-0A76-AE63-51A7-C96D6FC36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0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40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9C64-0DF6-5E3A-C0B2-D22FEF7E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6B55-ADF0-9A9C-1D0F-572AFDE9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E04D6-843E-E094-064A-BCB529C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5C32-9159-3035-9680-2DE8BB75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5467E-CBA6-5D54-C860-7836EE70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24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catoinal Se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962025"/>
            <a:ext cx="3532106" cy="321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 b="1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83690-FD98-5EDF-C39A-AC2A3CBD1E3F}"/>
              </a:ext>
            </a:extLst>
          </p:cNvPr>
          <p:cNvSpPr/>
          <p:nvPr userDrawn="1"/>
        </p:nvSpPr>
        <p:spPr>
          <a:xfrm>
            <a:off x="10934700" y="5600700"/>
            <a:ext cx="1095375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96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Hearing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602" y="333391"/>
            <a:ext cx="10515600" cy="92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Certificate 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07E46D-6636-836D-A81A-741BF684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1740784"/>
            <a:ext cx="10515600" cy="344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576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Heading w/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602" y="333391"/>
            <a:ext cx="10515600" cy="92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Certificate 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07E46D-6636-836D-A81A-741BF684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1740784"/>
            <a:ext cx="4817883" cy="392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5B6977-CE3A-DB16-44F7-32B372C1C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1413" y="1740784"/>
            <a:ext cx="4167187" cy="467906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7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 Winn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00BC3-F14E-67A2-73EE-38F1A99EA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602" y="333391"/>
            <a:ext cx="10515600" cy="92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Certificate 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07E46D-6636-836D-A81A-741BF6849C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9602" y="2819842"/>
            <a:ext cx="6589598" cy="121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50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Winner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BA15B-1B2C-0AA4-02AF-791F8FD96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7600" y="3013075"/>
            <a:ext cx="1895288" cy="831850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2927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035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Award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463C-FCF0-4C9B-B438-9A0150EAAF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9675" y="1925967"/>
            <a:ext cx="8522525" cy="1503033"/>
          </a:xfrm>
        </p:spPr>
        <p:txBody>
          <a:bodyPr anchor="b">
            <a:normAutofit/>
          </a:bodyPr>
          <a:lstStyle>
            <a:lvl1pPr algn="r">
              <a:defRPr sz="8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Add Name</a:t>
            </a:r>
          </a:p>
        </p:txBody>
      </p:sp>
    </p:spTree>
    <p:extLst>
      <p:ext uri="{BB962C8B-B14F-4D97-AF65-F5344CB8AC3E}">
        <p14:creationId xmlns:p14="http://schemas.microsoft.com/office/powerpoint/2010/main" val="242237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03A-DE0E-4322-A642-7CF18F22D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701"/>
            <a:ext cx="10515600" cy="1016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Certificate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727D-1AB5-4B0A-8BED-23CC8AE67B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7900" y="2921000"/>
            <a:ext cx="5448300" cy="1016000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Winner Name</a:t>
            </a:r>
          </a:p>
        </p:txBody>
      </p:sp>
    </p:spTree>
    <p:extLst>
      <p:ext uri="{BB962C8B-B14F-4D97-AF65-F5344CB8AC3E}">
        <p14:creationId xmlns:p14="http://schemas.microsoft.com/office/powerpoint/2010/main" val="19828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57BD-ACC2-7B9E-AE09-6B8A26F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6FB51-27FF-FEE9-2C9E-52C4D7C16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BE33A-1625-F540-757E-5F34B563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EFE35-7303-61F0-0258-4A2784FC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76B60-631F-71A4-BE09-3B9CC569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0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BE43-C7D2-0F6B-5CDA-B8860D4C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2458-6EE8-6E69-E77A-800F373A7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CC23C-4BCB-79BE-AE05-10DCE9521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80027-7E49-069D-3835-5D10C0DA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3E5BF-9898-6A66-738C-965B3FA9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FA9F5-25C4-4FE2-12CA-5B687E87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81D4-26B5-1DD4-8170-48FA3A21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AF16D-137B-FB8F-F8AE-CB5E0E4E9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38F5B-7581-A571-3B13-016022F79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C167D-73C8-4BAD-CCBF-0DEA7C011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3EAF8-A754-4482-BD90-A24F969BA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8A873-AE3A-FDDE-30E6-08CED5EF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6B5D8-EA8E-3A4E-3A25-1683717B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95D4D-D213-7BDA-1065-394B36DF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C033-C873-3859-37A2-D2BD7D7F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A1F9C-41F6-2BD6-A5EA-175A6A93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6D233-CDE3-1447-F448-66D1C9D1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83125-FFA4-FB77-1DC3-B04F09ED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7FDBE-76DD-1664-BF0D-F36579F9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54EB6-A529-85D4-3BC6-1B689360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70152-1B77-D5B1-C65D-85E87347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23D9-3F84-7EB5-5888-E52FDEB0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FF9C-40B0-4AA6-781A-89044068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4D13F-0A69-9793-3C81-F7D20586E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B225E-B717-1DC9-412E-2C06CA02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E0998-056B-C06F-D330-6725BE09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0E737-0A22-6EEE-6582-0226FA14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825B-3339-B9E1-273E-0F45F547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D876E-AA38-B94C-A1B1-B07102B2B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A7CBA-FC63-E0CC-8D6F-65933E1BC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242ED-90EE-F375-8C94-EE6D7BFF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D2A83-0C70-21A8-523C-BC19CB9D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CA8FE-CC6A-A897-0C25-0836A896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18032-C9E5-EC98-ADDE-259C91CC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498E-8DB7-7060-4A74-93E6B5870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87EDE-837A-AC0E-9F5C-13ABD5EF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413789-784D-4BE7-AF35-8C056BDBB7F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758F3-F835-392D-EE44-DDFB8E5EE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64CE-2AE7-39ED-CEF8-BF818F3DB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7E0AC-27B3-4B76-9F03-BDEB57362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BA08B-9407-423D-ABB7-B6F2B44D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91B9B-152E-4612-865E-4F5BA3CB7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684F2-34A3-4C3A-9E9A-F5E174EAB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1C090-60AD-4FA8-9730-8A04B9144D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D0FE8-7AC3-47A2-921C-DE47F2071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F6D1E-0C3B-421E-ABA8-90AD2E4FD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DDB9-371D-4F1D-8A09-D2CB65F3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75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53" y="2381692"/>
            <a:ext cx="6601447" cy="1218316"/>
          </a:xfrm>
        </p:spPr>
        <p:txBody>
          <a:bodyPr>
            <a:noAutofit/>
          </a:bodyPr>
          <a:lstStyle/>
          <a:p>
            <a:r>
              <a:rPr lang="en-US" dirty="0"/>
              <a:t>Maryland Department of Health Laboratories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091C1-D1AD-D81B-AB04-43AFD78E6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-36%</a:t>
            </a:r>
          </a:p>
        </p:txBody>
      </p:sp>
    </p:spTree>
    <p:extLst>
      <p:ext uri="{BB962C8B-B14F-4D97-AF65-F5344CB8AC3E}">
        <p14:creationId xmlns:p14="http://schemas.microsoft.com/office/powerpoint/2010/main" val="92633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2428-333F-8E71-0CD9-518D1201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51010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B4F37-5BFD-9E77-44C2-1E65CDAB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F998-0AFB-B2F8-EDCB-A7B25CE4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</a:t>
            </a:r>
            <a:r>
              <a:rPr lang="en-US" sz="5400" dirty="0"/>
              <a:t> of Human Services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C8461E-7B7C-2149-B026-2E2F6312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381692"/>
            <a:ext cx="5294198" cy="1218316"/>
          </a:xfrm>
        </p:spPr>
        <p:txBody>
          <a:bodyPr>
            <a:noAutofit/>
          </a:bodyPr>
          <a:lstStyle/>
          <a:p>
            <a:r>
              <a:rPr lang="en-US" dirty="0"/>
              <a:t>Baltimore City Department of Social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CC9F9-BD3D-0CD0-D6DF-1C949B2DC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-19%</a:t>
            </a:r>
          </a:p>
        </p:txBody>
      </p:sp>
    </p:spTree>
    <p:extLst>
      <p:ext uri="{BB962C8B-B14F-4D97-AF65-F5344CB8AC3E}">
        <p14:creationId xmlns:p14="http://schemas.microsoft.com/office/powerpoint/2010/main" val="193331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</a:t>
            </a:r>
            <a:r>
              <a:rPr lang="en-US" sz="5400" dirty="0"/>
              <a:t> of Human Services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381692"/>
            <a:ext cx="6589598" cy="1218316"/>
          </a:xfrm>
        </p:spPr>
        <p:txBody>
          <a:bodyPr>
            <a:noAutofit/>
          </a:bodyPr>
          <a:lstStyle/>
          <a:p>
            <a:r>
              <a:rPr lang="en-US" dirty="0"/>
              <a:t>Washington County Department of Social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035E-E5D1-E1C6-57AA-903493BEB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-47%</a:t>
            </a:r>
          </a:p>
        </p:txBody>
      </p:sp>
    </p:spTree>
    <p:extLst>
      <p:ext uri="{BB962C8B-B14F-4D97-AF65-F5344CB8AC3E}">
        <p14:creationId xmlns:p14="http://schemas.microsoft.com/office/powerpoint/2010/main" val="89113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8D2A-A2CB-F94F-431D-FE851BC4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Systems</a:t>
            </a:r>
            <a:br>
              <a:rPr lang="en-US" dirty="0"/>
            </a:br>
            <a:r>
              <a:rPr lang="en-US" dirty="0"/>
              <a:t>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380126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AAE6C-C881-CFFE-147E-FFA60B96D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9BF9-4BFE-B647-BF14-1041D9B0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University Systems &amp; Education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6B33AA-DAA7-68D0-C70C-9E58FCF9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648834"/>
            <a:ext cx="6589598" cy="1218316"/>
          </a:xfrm>
        </p:spPr>
        <p:txBody>
          <a:bodyPr>
            <a:noAutofit/>
          </a:bodyPr>
          <a:lstStyle/>
          <a:p>
            <a:r>
              <a:rPr lang="en-US" dirty="0"/>
              <a:t>Baltimore City Community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26B68-F38E-EBC9-727C-501CF1470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-21%</a:t>
            </a:r>
          </a:p>
        </p:txBody>
      </p:sp>
    </p:spTree>
    <p:extLst>
      <p:ext uri="{BB962C8B-B14F-4D97-AF65-F5344CB8AC3E}">
        <p14:creationId xmlns:p14="http://schemas.microsoft.com/office/powerpoint/2010/main" val="4126111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University Systems &amp; Education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648834"/>
            <a:ext cx="6589598" cy="1218316"/>
          </a:xfrm>
        </p:spPr>
        <p:txBody>
          <a:bodyPr>
            <a:noAutofit/>
          </a:bodyPr>
          <a:lstStyle/>
          <a:p>
            <a:r>
              <a:rPr lang="en-US" dirty="0"/>
              <a:t>Maryland School for the Deaf - Columbia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8821C-3096-3153-D0AB-0EE15FBB8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-43%</a:t>
            </a:r>
          </a:p>
        </p:txBody>
      </p:sp>
    </p:spTree>
    <p:extLst>
      <p:ext uri="{BB962C8B-B14F-4D97-AF65-F5344CB8AC3E}">
        <p14:creationId xmlns:p14="http://schemas.microsoft.com/office/powerpoint/2010/main" val="142542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88991-35A9-25DA-0DE6-72188998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41EE-B68E-4D39-D107-31506BA4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University Systems &amp; Education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23C812-5AF9-5AF8-6B2B-0FC751FA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University of Baltimore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E95B0-A820-008E-9EA1-0EB561174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-25%</a:t>
            </a:r>
          </a:p>
        </p:txBody>
      </p:sp>
    </p:spTree>
    <p:extLst>
      <p:ext uri="{BB962C8B-B14F-4D97-AF65-F5344CB8AC3E}">
        <p14:creationId xmlns:p14="http://schemas.microsoft.com/office/powerpoint/2010/main" val="2833182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21973-35F2-76FF-19A6-2ADB1191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EF45-FBAB-0A12-A9D5-FD0C8AF8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University Systems &amp; Education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29E803-3270-D3F1-8F1D-4082D9E5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University of Maryland Eastern Shore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41293-3F18-073D-3BF8-713B6BC7F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-43%</a:t>
            </a:r>
          </a:p>
        </p:txBody>
      </p:sp>
    </p:spTree>
    <p:extLst>
      <p:ext uri="{BB962C8B-B14F-4D97-AF65-F5344CB8AC3E}">
        <p14:creationId xmlns:p14="http://schemas.microsoft.com/office/powerpoint/2010/main" val="38572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5BFEF-CBAF-3968-5202-6D0E0BBB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29C3-904C-219B-4E37-06CEEFC5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University Systems &amp; Education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423867-3E85-E49A-1C79-A9DF289C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Salisbury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3F7A0-6D60-C41F-D1B1-CC5BCB3A6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-55%</a:t>
            </a:r>
          </a:p>
        </p:txBody>
      </p:sp>
    </p:spTree>
    <p:extLst>
      <p:ext uri="{BB962C8B-B14F-4D97-AF65-F5344CB8AC3E}">
        <p14:creationId xmlns:p14="http://schemas.microsoft.com/office/powerpoint/2010/main" val="349259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7BA2-D400-3AA4-DF73-35EA6E94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Circuit Court</a:t>
            </a:r>
          </a:p>
        </p:txBody>
      </p:sp>
    </p:spTree>
    <p:extLst>
      <p:ext uri="{BB962C8B-B14F-4D97-AF65-F5344CB8AC3E}">
        <p14:creationId xmlns:p14="http://schemas.microsoft.com/office/powerpoint/2010/main" val="205926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F86E-174D-6E2D-C611-10BA726D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Department</a:t>
            </a:r>
          </a:p>
        </p:txBody>
      </p:sp>
    </p:spTree>
    <p:extLst>
      <p:ext uri="{BB962C8B-B14F-4D97-AF65-F5344CB8AC3E}">
        <p14:creationId xmlns:p14="http://schemas.microsoft.com/office/powerpoint/2010/main" val="382106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3602B-7B06-5A4C-2A67-8F950952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6349-AE05-1866-D68B-C7291F2A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Executive Department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255717-EDC1-C782-904F-23C70817A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Maryland Military Department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C8E81-1EAC-9BDA-5EEA-F1CFED47E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-10%</a:t>
            </a:r>
          </a:p>
        </p:txBody>
      </p:sp>
    </p:spTree>
    <p:extLst>
      <p:ext uri="{BB962C8B-B14F-4D97-AF65-F5344CB8AC3E}">
        <p14:creationId xmlns:p14="http://schemas.microsoft.com/office/powerpoint/2010/main" val="352538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FE15-C5F1-96CF-FCA5-0F30A9A4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of Public Safety &amp; Correction Services</a:t>
            </a:r>
          </a:p>
        </p:txBody>
      </p:sp>
    </p:spTree>
    <p:extLst>
      <p:ext uri="{BB962C8B-B14F-4D97-AF65-F5344CB8AC3E}">
        <p14:creationId xmlns:p14="http://schemas.microsoft.com/office/powerpoint/2010/main" val="2174163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5E313-43E5-4B87-FEC7-F53BDF49B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E454-000E-DA2A-F6E5-677BD95E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Public Safety &amp; Correctional Services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75808A-60F0-F413-D268-53D86371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648834"/>
            <a:ext cx="6589598" cy="1218316"/>
          </a:xfrm>
        </p:spPr>
        <p:txBody>
          <a:bodyPr>
            <a:noAutofit/>
          </a:bodyPr>
          <a:lstStyle/>
          <a:p>
            <a:r>
              <a:rPr lang="en-US" dirty="0"/>
              <a:t>Jessup Correctional Institution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3DD15-5C92-AF94-3C28-B25848360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-26%</a:t>
            </a:r>
          </a:p>
        </p:txBody>
      </p:sp>
    </p:spTree>
    <p:extLst>
      <p:ext uri="{BB962C8B-B14F-4D97-AF65-F5344CB8AC3E}">
        <p14:creationId xmlns:p14="http://schemas.microsoft.com/office/powerpoint/2010/main" val="383544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7E543-62D2-F779-F9CA-C0CD047DF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048F-0B7B-4C81-663F-D80C1DAE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Public Safety &amp; Correctional Services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258425-DE78-6A54-0A1E-3B7A4599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489642"/>
            <a:ext cx="6764806" cy="1218316"/>
          </a:xfrm>
        </p:spPr>
        <p:txBody>
          <a:bodyPr>
            <a:noAutofit/>
          </a:bodyPr>
          <a:lstStyle/>
          <a:p>
            <a:r>
              <a:rPr lang="en-US" dirty="0"/>
              <a:t>Department of Parole </a:t>
            </a:r>
            <a:br>
              <a:rPr lang="en-US" dirty="0"/>
            </a:br>
            <a:r>
              <a:rPr lang="en-US" dirty="0"/>
              <a:t>and Probation – Baltimore Metro Region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52308-938B-A36E-0A7E-C153BC69E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-31%</a:t>
            </a:r>
          </a:p>
        </p:txBody>
      </p:sp>
    </p:spTree>
    <p:extLst>
      <p:ext uri="{BB962C8B-B14F-4D97-AF65-F5344CB8AC3E}">
        <p14:creationId xmlns:p14="http://schemas.microsoft.com/office/powerpoint/2010/main" val="33195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3607-B2DC-F900-BF67-5F459BC2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Public Safety &amp; Correctional Services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Baltimore Pretrial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0A3A-2FC4-6702-C91B-741CF041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-38%</a:t>
            </a:r>
          </a:p>
        </p:txBody>
      </p:sp>
    </p:spTree>
    <p:extLst>
      <p:ext uri="{BB962C8B-B14F-4D97-AF65-F5344CB8AC3E}">
        <p14:creationId xmlns:p14="http://schemas.microsoft.com/office/powerpoint/2010/main" val="276856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6ED7-0A55-A099-A860-A56A5F9B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Public Safety &amp; Correctional Services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648834"/>
            <a:ext cx="6589598" cy="1218316"/>
          </a:xfrm>
        </p:spPr>
        <p:txBody>
          <a:bodyPr>
            <a:noAutofit/>
          </a:bodyPr>
          <a:lstStyle/>
          <a:p>
            <a:r>
              <a:rPr lang="en-US" dirty="0"/>
              <a:t>Baltimore City Correctional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1FC63-12B3-39AD-EE7B-8D7C9E424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-58%</a:t>
            </a:r>
          </a:p>
        </p:txBody>
      </p:sp>
    </p:spTree>
    <p:extLst>
      <p:ext uri="{BB962C8B-B14F-4D97-AF65-F5344CB8AC3E}">
        <p14:creationId xmlns:p14="http://schemas.microsoft.com/office/powerpoint/2010/main" val="243876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E8CA-1445-882A-2234-FA276C8C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&amp; Comptroller</a:t>
            </a:r>
          </a:p>
        </p:txBody>
      </p:sp>
    </p:spTree>
    <p:extLst>
      <p:ext uri="{BB962C8B-B14F-4D97-AF65-F5344CB8AC3E}">
        <p14:creationId xmlns:p14="http://schemas.microsoft.com/office/powerpoint/2010/main" val="1383411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Revenue and Comptroller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Maryland Lottery and Gaming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545E8-A82F-4273-5557-1F6A4FEF0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-25%</a:t>
            </a:r>
          </a:p>
        </p:txBody>
      </p:sp>
    </p:spTree>
    <p:extLst>
      <p:ext uri="{BB962C8B-B14F-4D97-AF65-F5344CB8AC3E}">
        <p14:creationId xmlns:p14="http://schemas.microsoft.com/office/powerpoint/2010/main" val="421191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FF02-7850-7529-60AD-C4EB8C51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14806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/>
              <a:t>Circuit Court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819842"/>
            <a:ext cx="6183198" cy="1218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Prince George’s County Circuit Court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84EE3-57F8-9F73-04FF-BBE01CF4C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-15%</a:t>
            </a:r>
          </a:p>
        </p:txBody>
      </p:sp>
    </p:spTree>
    <p:extLst>
      <p:ext uri="{BB962C8B-B14F-4D97-AF65-F5344CB8AC3E}">
        <p14:creationId xmlns:p14="http://schemas.microsoft.com/office/powerpoint/2010/main" val="400639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2093-F789-809D-6199-2A5EDAD9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ED3D-A01F-95D3-2401-B642DDFD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Transportation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BA95B2D0-E2F1-57AD-0224-9EEE3D22E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648834"/>
            <a:ext cx="6589598" cy="1218316"/>
          </a:xfrm>
        </p:spPr>
        <p:txBody>
          <a:bodyPr>
            <a:noAutofit/>
          </a:bodyPr>
          <a:lstStyle/>
          <a:p>
            <a:r>
              <a:rPr lang="en-US" dirty="0"/>
              <a:t>Maryland Port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6670-4B36-1DA5-64E4-D5D097C6D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1015275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Transportation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F9E8E6E-78CB-0E9E-E50D-F40F7956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Motor Vehicle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77ADA-B3ED-9341-39F0-03FEB2C91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-22%</a:t>
            </a:r>
          </a:p>
        </p:txBody>
      </p:sp>
    </p:spTree>
    <p:extLst>
      <p:ext uri="{BB962C8B-B14F-4D97-AF65-F5344CB8AC3E}">
        <p14:creationId xmlns:p14="http://schemas.microsoft.com/office/powerpoint/2010/main" val="2100761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85D4-02CF-F42A-ABC1-FBCE7888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233" y="1986535"/>
            <a:ext cx="10615367" cy="1325563"/>
          </a:xfrm>
        </p:spPr>
        <p:txBody>
          <a:bodyPr>
            <a:normAutofit/>
          </a:bodyPr>
          <a:lstStyle/>
          <a:p>
            <a:r>
              <a:rPr lang="en-US" dirty="0"/>
              <a:t>Department of Judicial Services</a:t>
            </a:r>
          </a:p>
        </p:txBody>
      </p:sp>
    </p:spTree>
    <p:extLst>
      <p:ext uri="{BB962C8B-B14F-4D97-AF65-F5344CB8AC3E}">
        <p14:creationId xmlns:p14="http://schemas.microsoft.com/office/powerpoint/2010/main" val="3535608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8AA8-A69C-740C-C49B-3CFE65B0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933" y="1986535"/>
            <a:ext cx="10869367" cy="1325563"/>
          </a:xfrm>
        </p:spPr>
        <p:txBody>
          <a:bodyPr>
            <a:normAutofit/>
          </a:bodyPr>
          <a:lstStyle/>
          <a:p>
            <a:r>
              <a:rPr lang="en-US" dirty="0"/>
              <a:t>Department of Juvenile Services</a:t>
            </a:r>
          </a:p>
        </p:txBody>
      </p:sp>
    </p:spTree>
    <p:extLst>
      <p:ext uri="{BB962C8B-B14F-4D97-AF65-F5344CB8AC3E}">
        <p14:creationId xmlns:p14="http://schemas.microsoft.com/office/powerpoint/2010/main" val="2867402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Juvenile Services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Lower Eastern Shore Children’s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33F7E-2BD6-2EE7-FC32-B4AE808A0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-11%</a:t>
            </a:r>
          </a:p>
        </p:txBody>
      </p:sp>
    </p:spTree>
    <p:extLst>
      <p:ext uri="{BB962C8B-B14F-4D97-AF65-F5344CB8AC3E}">
        <p14:creationId xmlns:p14="http://schemas.microsoft.com/office/powerpoint/2010/main" val="433586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D056-0D82-0D5D-D446-250593F8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1050228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7DB2F-2327-D886-B6E3-2A06FE69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630F-2BFE-E011-1751-9F54B344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the Environment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81882F-57BF-E75A-B951-843058EA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819842"/>
            <a:ext cx="5906390" cy="1218316"/>
          </a:xfrm>
        </p:spPr>
        <p:txBody>
          <a:bodyPr>
            <a:noAutofit/>
          </a:bodyPr>
          <a:lstStyle/>
          <a:p>
            <a:r>
              <a:rPr lang="en-US" dirty="0"/>
              <a:t>Maryland Department of the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B39AB-7422-414C-9383-EAB83B80A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-25%</a:t>
            </a:r>
          </a:p>
        </p:txBody>
      </p:sp>
    </p:spTree>
    <p:extLst>
      <p:ext uri="{BB962C8B-B14F-4D97-AF65-F5344CB8AC3E}">
        <p14:creationId xmlns:p14="http://schemas.microsoft.com/office/powerpoint/2010/main" val="2949928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7965-AA3E-E1C0-CFF8-8647A115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State Police</a:t>
            </a:r>
          </a:p>
        </p:txBody>
      </p:sp>
    </p:spTree>
    <p:extLst>
      <p:ext uri="{BB962C8B-B14F-4D97-AF65-F5344CB8AC3E}">
        <p14:creationId xmlns:p14="http://schemas.microsoft.com/office/powerpoint/2010/main" val="672716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C389E-DADC-67AB-6B1B-4AE61CFE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81DF-C235-D228-FE27-210FC4C5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Maryland State Police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A9FFC9-0200-4EE1-5304-1E7D5B7B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Maryland State Police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E5C8E-7120-F603-8C1A-BEBBCCB57E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2597272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66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5168-E217-1EEF-9F77-BFD5F06A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497070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9D2C-538C-72AF-6B12-AC8CD45AC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975" y="2205367"/>
            <a:ext cx="8522525" cy="150303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Health and Safety Award of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25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Health &amp; Safety Award of Excellence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931"/>
            <a:ext cx="6438900" cy="1660331"/>
          </a:xfrm>
        </p:spPr>
        <p:txBody>
          <a:bodyPr>
            <a:noAutofit/>
          </a:bodyPr>
          <a:lstStyle/>
          <a:p>
            <a:pPr marL="0" marR="0">
              <a:buNone/>
            </a:pPr>
            <a:r>
              <a:rPr lang="en-US" sz="4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Risk Management Team </a:t>
            </a:r>
          </a:p>
          <a:p>
            <a:pPr marL="0" marR="0">
              <a:buNone/>
            </a:pP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Washington County Department of Social Services, 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170542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Safety Award of Excellence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39" y="2725446"/>
            <a:ext cx="4978400" cy="1407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</a:rPr>
              <a:t>Office of Safety, Health &amp; Environment</a:t>
            </a:r>
          </a:p>
          <a:p>
            <a:pPr marL="0" indent="0">
              <a:buNone/>
            </a:pPr>
            <a:r>
              <a:rPr lang="en-US" sz="2800" i="1" dirty="0"/>
              <a:t>Morgan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01174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Safety Award of Excellence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797"/>
            <a:ext cx="6029131" cy="2163147"/>
          </a:xfrm>
        </p:spPr>
        <p:txBody>
          <a:bodyPr>
            <a:noAutofit/>
          </a:bodyPr>
          <a:lstStyle/>
          <a:p>
            <a:pPr marL="0" marR="0" lvl="0" indent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People Experiencing Homelessness Outreach Initiative/Task Force</a:t>
            </a:r>
            <a:endParaRPr lang="en-US" sz="44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Maryland Aviation Administration</a:t>
            </a:r>
            <a:r>
              <a:rPr lang="en-US" sz="2800" i="1" dirty="0"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Maryland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036298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Safety Award of Excellence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802" y="2858342"/>
            <a:ext cx="6464300" cy="1141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</a:rPr>
              <a:t>Springfield Hospital Center</a:t>
            </a: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i="1" dirty="0"/>
              <a:t>Maryland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2183966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E3DB-B939-264F-B6CA-E0C288E7F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Best Practice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59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 Award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2858342"/>
            <a:ext cx="6426200" cy="1141316"/>
          </a:xfrm>
        </p:spPr>
        <p:txBody>
          <a:bodyPr>
            <a:noAutofit/>
          </a:bodyPr>
          <a:lstStyle/>
          <a:p>
            <a:pPr marL="0" marR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Tim Cosgrove &amp; Hunter Noha</a:t>
            </a:r>
          </a:p>
          <a:p>
            <a:pPr marL="0" marR="0" indent="0">
              <a:buNone/>
            </a:pP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Maryland Port Administration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6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2A8C2-5A7E-09C6-6DC0-093FFD976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A27C-48C2-D76C-D57B-EB4D9DC1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 Award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52C7A1-651C-2780-78A1-53F9060E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4549"/>
            <a:ext cx="5142722" cy="2590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Office of Central Services Risk Management Team </a:t>
            </a:r>
          </a:p>
          <a:p>
            <a:pPr marL="0" marR="0">
              <a:buNone/>
            </a:pP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Prince George’s County Department of Social Services  </a:t>
            </a:r>
          </a:p>
        </p:txBody>
      </p:sp>
    </p:spTree>
    <p:extLst>
      <p:ext uri="{BB962C8B-B14F-4D97-AF65-F5344CB8AC3E}">
        <p14:creationId xmlns:p14="http://schemas.microsoft.com/office/powerpoint/2010/main" val="3740077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83A7-7C06-71C9-AD2C-A24CDFDC0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/>
              <a:t>Unsung Hero Award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Unsung Hero Award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6705"/>
            <a:ext cx="6540500" cy="1301361"/>
          </a:xfrm>
        </p:spPr>
        <p:txBody>
          <a:bodyPr>
            <a:noAutofit/>
          </a:bodyPr>
          <a:lstStyle/>
          <a:p>
            <a:pPr marL="0" marR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Rich Rehberger</a:t>
            </a:r>
          </a:p>
          <a:p>
            <a:pPr marL="0" marR="0" indent="0">
              <a:buNone/>
            </a:pP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Maryland Port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97254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AAEFB-1246-72DF-471B-A398D80A6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5DA6-8823-4F75-9322-1B750B58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1BA25C-15A9-A3C6-89A2-F0F9B28E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Spring Grove Hospital Center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D16E-7976-CA6E-9435-E951BA117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-14%</a:t>
            </a:r>
          </a:p>
        </p:txBody>
      </p:sp>
    </p:spTree>
    <p:extLst>
      <p:ext uri="{BB962C8B-B14F-4D97-AF65-F5344CB8AC3E}">
        <p14:creationId xmlns:p14="http://schemas.microsoft.com/office/powerpoint/2010/main" val="2343903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Unsung Hero Award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69" y="2598834"/>
            <a:ext cx="6438123" cy="1660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kern="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Tanya Foster-Flack</a:t>
            </a:r>
          </a:p>
          <a:p>
            <a:pPr marL="0" indent="0">
              <a:buNone/>
            </a:pPr>
            <a:r>
              <a:rPr lang="en-US" sz="2800" i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Environmental Safety Program Manager, Morgan State University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6880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Unsung Hero Award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78" y="2644580"/>
            <a:ext cx="5448300" cy="1568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kern="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Tyneissa Brown</a:t>
            </a:r>
          </a:p>
          <a:p>
            <a:pPr marL="0" indent="0">
              <a:buNone/>
            </a:pPr>
            <a:r>
              <a:rPr lang="en-US" sz="2800" i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Program Administrative Specialist, Morgan State University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6199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Unsung Hero Award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5808"/>
            <a:ext cx="5833188" cy="2369457"/>
          </a:xfrm>
        </p:spPr>
        <p:txBody>
          <a:bodyPr>
            <a:noAutofit/>
          </a:bodyPr>
          <a:lstStyle/>
          <a:p>
            <a:pPr marL="0" marR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Vincent Winters </a:t>
            </a:r>
            <a:br>
              <a:rPr lang="en-US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Correctional Supply Officer II,</a:t>
            </a:r>
            <a:br>
              <a:rPr lang="en-US" sz="2800" i="1" dirty="0"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North Branch Correctional Institution, Maryland Department of Public Safety and Correctional Services</a:t>
            </a:r>
            <a:endParaRPr lang="en-US" sz="3200" i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9365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29D21-80C6-D373-8B29-1072C04C4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C2B7-9571-48EF-4DE7-9B1F822F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Unsung Hero Award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1D6408-95F1-71E1-5C7E-0F9DECF3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696"/>
            <a:ext cx="6946900" cy="1440608"/>
          </a:xfrm>
        </p:spPr>
        <p:txBody>
          <a:bodyPr>
            <a:noAutofit/>
          </a:bodyPr>
          <a:lstStyle/>
          <a:p>
            <a:pPr marL="0" marR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Corporal Clinton Kelly, MDTA</a:t>
            </a:r>
          </a:p>
          <a:p>
            <a:pPr marL="0" marR="0">
              <a:buNone/>
            </a:pP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Maryland Aviation Administration, Maryland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956588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5B68-9411-1D81-A45D-0C5D57649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1" y="2205367"/>
            <a:ext cx="9867900" cy="150303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SERMA Award for </a:t>
            </a:r>
            <a:br>
              <a:rPr lang="en-US" sz="8000" dirty="0"/>
            </a:br>
            <a:r>
              <a:rPr lang="en-US" sz="8000" dirty="0"/>
              <a:t>Individual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02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54001"/>
            <a:ext cx="11557000" cy="1016000"/>
          </a:xfrm>
        </p:spPr>
        <p:txBody>
          <a:bodyPr>
            <a:noAutofit/>
          </a:bodyPr>
          <a:lstStyle/>
          <a:p>
            <a:r>
              <a:rPr lang="en-US" dirty="0"/>
              <a:t>SERMA Award for Individual Achievement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B27AE-FB28-A9EE-F033-CBC4E6AF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510195"/>
            <a:ext cx="7362371" cy="2145781"/>
          </a:xfrm>
        </p:spPr>
        <p:txBody>
          <a:bodyPr>
            <a:noAutofit/>
          </a:bodyPr>
          <a:lstStyle/>
          <a:p>
            <a:pPr marL="0" marR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Janean Hazelton</a:t>
            </a:r>
          </a:p>
          <a:p>
            <a:pPr marL="0" marR="0">
              <a:buNone/>
            </a:pP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Deputy Director, Office of Safety and Risk Management, Maryland Aviation Administration, </a:t>
            </a:r>
            <a:r>
              <a:rPr lang="en-US" sz="2800" i="1" dirty="0">
                <a:ea typeface="Aptos" panose="020B0004020202020204" pitchFamily="34" charset="0"/>
                <a:cs typeface="Aptos" panose="020B0004020202020204" pitchFamily="34" charset="0"/>
              </a:rPr>
              <a:t>Maryland Department of Transportation</a:t>
            </a:r>
            <a:endParaRPr lang="en-US" sz="2800" i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909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50178-A435-83C6-0AAE-AD2F20064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6D73-4F23-CE76-2291-5DF7646C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66701"/>
            <a:ext cx="11353800" cy="1016000"/>
          </a:xfrm>
        </p:spPr>
        <p:txBody>
          <a:bodyPr>
            <a:noAutofit/>
          </a:bodyPr>
          <a:lstStyle/>
          <a:p>
            <a:r>
              <a:rPr lang="en-US" dirty="0"/>
              <a:t>SERMA Award for Individual Achievement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6915B-1AA5-71A5-CDB3-B6040727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2622940"/>
            <a:ext cx="7023100" cy="1543440"/>
          </a:xfrm>
        </p:spPr>
        <p:txBody>
          <a:bodyPr>
            <a:noAutofit/>
          </a:bodyPr>
          <a:lstStyle/>
          <a:p>
            <a:pPr marL="0" marR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Alisha Gomez</a:t>
            </a:r>
          </a:p>
          <a:p>
            <a:pPr marL="0" marR="0">
              <a:buNone/>
            </a:pPr>
            <a:r>
              <a:rPr lang="en-US" sz="2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Maryland Aviation Administration, Maryland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7411978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66701"/>
            <a:ext cx="11442700" cy="1016000"/>
          </a:xfrm>
        </p:spPr>
        <p:txBody>
          <a:bodyPr>
            <a:noAutofit/>
          </a:bodyPr>
          <a:lstStyle/>
          <a:p>
            <a:r>
              <a:rPr lang="en-US" dirty="0"/>
              <a:t>SERMA Award for Individual Achievement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B27AE-FB28-A9EE-F033-CBC4E6AF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2652939"/>
            <a:ext cx="6870700" cy="1552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</a:rPr>
              <a:t>Dwayne Jackson</a:t>
            </a:r>
          </a:p>
          <a:p>
            <a:pPr marL="0" indent="0">
              <a:buNone/>
            </a:pPr>
            <a:r>
              <a:rPr lang="en-US" sz="2800" i="1" dirty="0"/>
              <a:t>Director of the Office of Safety, Health and Environment, Morgan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55201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DEE3-44BF-81EF-108F-F65933295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A3A2-4B4D-9772-CE9B-65BECAC7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79401"/>
            <a:ext cx="11836400" cy="1016000"/>
          </a:xfrm>
        </p:spPr>
        <p:txBody>
          <a:bodyPr>
            <a:noAutofit/>
          </a:bodyPr>
          <a:lstStyle/>
          <a:p>
            <a:r>
              <a:rPr lang="en-US" dirty="0"/>
              <a:t>SERMA Award for Individual Achievement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DDB44-F946-0C8C-9DD4-FD40CA5F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714949"/>
            <a:ext cx="6106367" cy="1428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0" i="0" u="none" strike="noStrike" baseline="0" dirty="0">
                <a:solidFill>
                  <a:srgbClr val="C00000"/>
                </a:solidFill>
              </a:rPr>
              <a:t>Trooper First Class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b="0" i="0" u="none" strike="noStrike" baseline="0" dirty="0">
                <a:solidFill>
                  <a:srgbClr val="C00000"/>
                </a:solidFill>
              </a:rPr>
              <a:t>Hayley </a:t>
            </a:r>
            <a:r>
              <a:rPr lang="en-US" sz="4400" b="0" i="0" u="none" strike="noStrike" baseline="0" dirty="0" err="1">
                <a:solidFill>
                  <a:srgbClr val="C00000"/>
                </a:solidFill>
              </a:rPr>
              <a:t>Dassoulas</a:t>
            </a:r>
            <a:endParaRPr lang="en-US" sz="4400" b="0" i="0" u="none" strike="noStrike" baseline="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0" i="1" u="none" strike="noStrike" baseline="0" dirty="0">
                <a:solidFill>
                  <a:srgbClr val="000000"/>
                </a:solidFill>
              </a:rPr>
              <a:t>Flight Paramedic, Maryland State Police</a:t>
            </a:r>
            <a:endParaRPr lang="en-US" sz="2800" i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3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AC99D-7EC8-34D4-13E5-9DB37C8A9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FEA6-A44B-BBF4-D850-B68116CD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D8FE01-3AF8-B775-D14D-69BE23F1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819842"/>
            <a:ext cx="6589598" cy="1218316"/>
          </a:xfrm>
        </p:spPr>
        <p:txBody>
          <a:bodyPr>
            <a:noAutofit/>
          </a:bodyPr>
          <a:lstStyle/>
          <a:p>
            <a:r>
              <a:rPr lang="en-US" dirty="0"/>
              <a:t>Local Health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46BE-5522-CD2A-5944-55E2E04BA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-15%</a:t>
            </a:r>
          </a:p>
        </p:txBody>
      </p:sp>
    </p:spTree>
    <p:extLst>
      <p:ext uri="{BB962C8B-B14F-4D97-AF65-F5344CB8AC3E}">
        <p14:creationId xmlns:p14="http://schemas.microsoft.com/office/powerpoint/2010/main" val="349139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819842"/>
            <a:ext cx="6589598" cy="1218316"/>
          </a:xfrm>
        </p:spPr>
        <p:txBody>
          <a:bodyPr>
            <a:noAutofit/>
          </a:bodyPr>
          <a:lstStyle/>
          <a:p>
            <a:r>
              <a:rPr lang="en-US" dirty="0"/>
              <a:t>Office of Health Care Quality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A17BF-4084-DCEC-9D78-AE33202EF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328377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Holly Center	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1223-0272-1A6D-56EE-26A1E7A0A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-29%</a:t>
            </a:r>
          </a:p>
        </p:txBody>
      </p:sp>
    </p:spTree>
    <p:extLst>
      <p:ext uri="{BB962C8B-B14F-4D97-AF65-F5344CB8AC3E}">
        <p14:creationId xmlns:p14="http://schemas.microsoft.com/office/powerpoint/2010/main" val="379267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4381-9736-4AD2-B2DB-FBC665B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Department of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7173BE-C67E-493D-8D2C-805D81AF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Springfield Hospital Center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70BAC-233C-13A2-D03F-3CA5E13A1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-34%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4C017-3AB1-5985-3838-61D395B644F6}"/>
              </a:ext>
            </a:extLst>
          </p:cNvPr>
          <p:cNvSpPr txBox="1"/>
          <p:nvPr/>
        </p:nvSpPr>
        <p:spPr>
          <a:xfrm>
            <a:off x="3047338" y="324234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Trachell</a:t>
            </a:r>
          </a:p>
        </p:txBody>
      </p:sp>
    </p:spTree>
    <p:extLst>
      <p:ext uri="{BB962C8B-B14F-4D97-AF65-F5344CB8AC3E}">
        <p14:creationId xmlns:p14="http://schemas.microsoft.com/office/powerpoint/2010/main" val="255014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737</Words>
  <Application>Microsoft Office PowerPoint</Application>
  <PresentationFormat>Widescreen</PresentationFormat>
  <Paragraphs>240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Aptos</vt:lpstr>
      <vt:lpstr>Aptos Display</vt:lpstr>
      <vt:lpstr>Arial</vt:lpstr>
      <vt:lpstr>Calibri</vt:lpstr>
      <vt:lpstr>Franklin Gothic Book</vt:lpstr>
      <vt:lpstr>Franklin Gothic Demi</vt:lpstr>
      <vt:lpstr>Franklin Gothic Demi Cond</vt:lpstr>
      <vt:lpstr>Times New Roman</vt:lpstr>
      <vt:lpstr>Office Theme</vt:lpstr>
      <vt:lpstr>1_Office Theme</vt:lpstr>
      <vt:lpstr>PowerPoint Presentation</vt:lpstr>
      <vt:lpstr>Circuit Court</vt:lpstr>
      <vt:lpstr>Circuit Court</vt:lpstr>
      <vt:lpstr>Department of Health</vt:lpstr>
      <vt:lpstr>Department of Health</vt:lpstr>
      <vt:lpstr>Department of Health</vt:lpstr>
      <vt:lpstr>Department of Health</vt:lpstr>
      <vt:lpstr>Department of Health</vt:lpstr>
      <vt:lpstr>Department of Health</vt:lpstr>
      <vt:lpstr>Department of Health</vt:lpstr>
      <vt:lpstr>Department of Human Services</vt:lpstr>
      <vt:lpstr>Department of Human Services</vt:lpstr>
      <vt:lpstr>Department of Human Services</vt:lpstr>
      <vt:lpstr>University Systems &amp; Education</vt:lpstr>
      <vt:lpstr>University Systems &amp; Education</vt:lpstr>
      <vt:lpstr>University Systems &amp; Education</vt:lpstr>
      <vt:lpstr>University Systems &amp; Education</vt:lpstr>
      <vt:lpstr>University Systems &amp; Education</vt:lpstr>
      <vt:lpstr>University Systems &amp; Education</vt:lpstr>
      <vt:lpstr>Executive Department</vt:lpstr>
      <vt:lpstr>Executive Department</vt:lpstr>
      <vt:lpstr>Department of Public Safety &amp; Correction Services</vt:lpstr>
      <vt:lpstr>Department of Public Safety &amp; Correctional Services</vt:lpstr>
      <vt:lpstr>Department of Public Safety &amp; Correctional Services</vt:lpstr>
      <vt:lpstr>Department of Public Safety &amp; Correctional Services</vt:lpstr>
      <vt:lpstr>Department of Public Safety &amp; Correctional Services</vt:lpstr>
      <vt:lpstr>Revenue &amp; Comptroller</vt:lpstr>
      <vt:lpstr>Revenue and Comptroller</vt:lpstr>
      <vt:lpstr>Department of Transportation</vt:lpstr>
      <vt:lpstr>Department of Transportation</vt:lpstr>
      <vt:lpstr>Department of Transportation</vt:lpstr>
      <vt:lpstr>Department of Judicial Services</vt:lpstr>
      <vt:lpstr>Department of Juvenile Services</vt:lpstr>
      <vt:lpstr>Department of Juvenile Services</vt:lpstr>
      <vt:lpstr>Department of Environment</vt:lpstr>
      <vt:lpstr>Department of the Environment</vt:lpstr>
      <vt:lpstr>Maryland State Police</vt:lpstr>
      <vt:lpstr>Maryland State Police</vt:lpstr>
      <vt:lpstr>PowerPoint Presentation</vt:lpstr>
      <vt:lpstr>Health and Safety Award of Excellence</vt:lpstr>
      <vt:lpstr>Health &amp; Safety Award of Excellence</vt:lpstr>
      <vt:lpstr>Health &amp; Safety Award of Excellence</vt:lpstr>
      <vt:lpstr>Health &amp; Safety Award of Excellence</vt:lpstr>
      <vt:lpstr>Health &amp; Safety Award of Excellence</vt:lpstr>
      <vt:lpstr>Best Practice Award</vt:lpstr>
      <vt:lpstr>Best Practice Award</vt:lpstr>
      <vt:lpstr>Best Practice Award</vt:lpstr>
      <vt:lpstr>Unsung Hero Award</vt:lpstr>
      <vt:lpstr>Unsung Hero Award</vt:lpstr>
      <vt:lpstr>Unsung Hero Award</vt:lpstr>
      <vt:lpstr>Unsung Hero Award</vt:lpstr>
      <vt:lpstr>Unsung Hero Award</vt:lpstr>
      <vt:lpstr>Unsung Hero Award</vt:lpstr>
      <vt:lpstr>SERMA Award for  Individual Achievement</vt:lpstr>
      <vt:lpstr>SERMA Award for Individual Achievement</vt:lpstr>
      <vt:lpstr>SERMA Award for Individual Achievement</vt:lpstr>
      <vt:lpstr>SERMA Award for Individual Achievement</vt:lpstr>
      <vt:lpstr>SERMA Award for Individual Achievement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Klein, Kristin</dc:creator>
  <cp:lastModifiedBy>Basnight, Adrianne</cp:lastModifiedBy>
  <cp:revision>6</cp:revision>
  <cp:lastPrinted>2025-05-21T13:10:47Z</cp:lastPrinted>
  <dcterms:created xsi:type="dcterms:W3CDTF">2025-05-15T19:03:02Z</dcterms:created>
  <dcterms:modified xsi:type="dcterms:W3CDTF">2025-06-04T20:08:17Z</dcterms:modified>
</cp:coreProperties>
</file>