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  <p:sldId id="274" r:id="rId6"/>
    <p:sldId id="280" r:id="rId7"/>
    <p:sldId id="275" r:id="rId8"/>
    <p:sldId id="262" r:id="rId9"/>
    <p:sldId id="263" r:id="rId10"/>
    <p:sldId id="260" r:id="rId11"/>
    <p:sldId id="259" r:id="rId12"/>
    <p:sldId id="276" r:id="rId13"/>
    <p:sldId id="277" r:id="rId14"/>
    <p:sldId id="256" r:id="rId15"/>
    <p:sldId id="272" r:id="rId16"/>
    <p:sldId id="278" r:id="rId17"/>
    <p:sldId id="258" r:id="rId18"/>
    <p:sldId id="273" r:id="rId19"/>
    <p:sldId id="27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nika McClain" initials="TM" lastIdx="1" clrIdx="0">
    <p:extLst>
      <p:ext uri="{19B8F6BF-5375-455C-9EA6-DF929625EA0E}">
        <p15:presenceInfo xmlns:p15="http://schemas.microsoft.com/office/powerpoint/2012/main" userId="S::TMcClain@columbusga.org::f55ace60-f97c-4e87-bc55-851a7c19a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9C5CC7-6A3D-8355-2735-0A5637DF7BA9}" v="57" dt="2023-07-12T14:45:40.406"/>
    <p1510:client id="{0EE0CE35-7D11-FC79-FED1-4FBEA2616D53}" v="26" dt="2023-07-12T14:21:22.8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ika McClain" userId="S::tmcclain@columbusga.org::f55ace60-f97c-4e87-bc55-851a7c19a491" providerId="AD" clId="Web-{0D9C5CC7-6A3D-8355-2735-0A5637DF7BA9}"/>
    <pc:docChg chg="modSld">
      <pc:chgData name="Tanika McClain" userId="S::tmcclain@columbusga.org::f55ace60-f97c-4e87-bc55-851a7c19a491" providerId="AD" clId="Web-{0D9C5CC7-6A3D-8355-2735-0A5637DF7BA9}" dt="2023-07-12T14:45:40.406" v="57" actId="14100"/>
      <pc:docMkLst>
        <pc:docMk/>
      </pc:docMkLst>
      <pc:sldChg chg="modSp">
        <pc:chgData name="Tanika McClain" userId="S::tmcclain@columbusga.org::f55ace60-f97c-4e87-bc55-851a7c19a491" providerId="AD" clId="Web-{0D9C5CC7-6A3D-8355-2735-0A5637DF7BA9}" dt="2023-07-12T14:44:53.968" v="20" actId="20577"/>
        <pc:sldMkLst>
          <pc:docMk/>
          <pc:sldMk cId="271499544" sldId="256"/>
        </pc:sldMkLst>
        <pc:spChg chg="mod">
          <ac:chgData name="Tanika McClain" userId="S::tmcclain@columbusga.org::f55ace60-f97c-4e87-bc55-851a7c19a491" providerId="AD" clId="Web-{0D9C5CC7-6A3D-8355-2735-0A5637DF7BA9}" dt="2023-07-12T14:44:53.968" v="20" actId="20577"/>
          <ac:spMkLst>
            <pc:docMk/>
            <pc:sldMk cId="271499544" sldId="256"/>
            <ac:spMk id="5" creationId="{1AC46854-E70D-462B-84AA-35B25062D889}"/>
          </ac:spMkLst>
        </pc:spChg>
      </pc:sldChg>
      <pc:sldChg chg="modSp">
        <pc:chgData name="Tanika McClain" userId="S::tmcclain@columbusga.org::f55ace60-f97c-4e87-bc55-851a7c19a491" providerId="AD" clId="Web-{0D9C5CC7-6A3D-8355-2735-0A5637DF7BA9}" dt="2023-07-12T14:45:11.343" v="35" actId="20577"/>
        <pc:sldMkLst>
          <pc:docMk/>
          <pc:sldMk cId="2141816457" sldId="272"/>
        </pc:sldMkLst>
        <pc:spChg chg="mod">
          <ac:chgData name="Tanika McClain" userId="S::tmcclain@columbusga.org::f55ace60-f97c-4e87-bc55-851a7c19a491" providerId="AD" clId="Web-{0D9C5CC7-6A3D-8355-2735-0A5637DF7BA9}" dt="2023-07-12T14:45:11.343" v="35" actId="20577"/>
          <ac:spMkLst>
            <pc:docMk/>
            <pc:sldMk cId="2141816457" sldId="272"/>
            <ac:spMk id="2" creationId="{00000000-0000-0000-0000-000000000000}"/>
          </ac:spMkLst>
        </pc:spChg>
      </pc:sldChg>
      <pc:sldChg chg="modSp">
        <pc:chgData name="Tanika McClain" userId="S::tmcclain@columbusga.org::f55ace60-f97c-4e87-bc55-851a7c19a491" providerId="AD" clId="Web-{0D9C5CC7-6A3D-8355-2735-0A5637DF7BA9}" dt="2023-07-12T14:45:40.406" v="57" actId="14100"/>
        <pc:sldMkLst>
          <pc:docMk/>
          <pc:sldMk cId="2111171273" sldId="278"/>
        </pc:sldMkLst>
        <pc:spChg chg="mod">
          <ac:chgData name="Tanika McClain" userId="S::tmcclain@columbusga.org::f55ace60-f97c-4e87-bc55-851a7c19a491" providerId="AD" clId="Web-{0D9C5CC7-6A3D-8355-2735-0A5637DF7BA9}" dt="2023-07-12T14:45:40.406" v="57" actId="14100"/>
          <ac:spMkLst>
            <pc:docMk/>
            <pc:sldMk cId="2111171273" sldId="278"/>
            <ac:spMk id="2" creationId="{00000000-0000-0000-0000-000000000000}"/>
          </ac:spMkLst>
        </pc:spChg>
      </pc:sldChg>
    </pc:docChg>
  </pc:docChgLst>
  <pc:docChgLst>
    <pc:chgData name="Tanika McClain" userId="S::tmcclain@columbusga.org::f55ace60-f97c-4e87-bc55-851a7c19a491" providerId="AD" clId="Web-{0EE0CE35-7D11-FC79-FED1-4FBEA2616D53}"/>
    <pc:docChg chg="modSld">
      <pc:chgData name="Tanika McClain" userId="S::tmcclain@columbusga.org::f55ace60-f97c-4e87-bc55-851a7c19a491" providerId="AD" clId="Web-{0EE0CE35-7D11-FC79-FED1-4FBEA2616D53}" dt="2023-07-12T14:15:14.613" v="1"/>
      <pc:docMkLst>
        <pc:docMk/>
      </pc:docMkLst>
      <pc:sldChg chg="modSp">
        <pc:chgData name="Tanika McClain" userId="S::tmcclain@columbusga.org::f55ace60-f97c-4e87-bc55-851a7c19a491" providerId="AD" clId="Web-{0EE0CE35-7D11-FC79-FED1-4FBEA2616D53}" dt="2023-07-12T14:15:14.613" v="1"/>
        <pc:sldMkLst>
          <pc:docMk/>
          <pc:sldMk cId="2448308532" sldId="263"/>
        </pc:sldMkLst>
        <pc:graphicFrameChg chg="modGraphic">
          <ac:chgData name="Tanika McClain" userId="S::tmcclain@columbusga.org::f55ace60-f97c-4e87-bc55-851a7c19a491" providerId="AD" clId="Web-{0EE0CE35-7D11-FC79-FED1-4FBEA2616D53}" dt="2023-07-12T14:15:14.613" v="1"/>
          <ac:graphicFrameMkLst>
            <pc:docMk/>
            <pc:sldMk cId="2448308532" sldId="263"/>
            <ac:graphicFrameMk id="4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ED0BF-CC68-4B29-BB5F-98B7D5CF4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C0B0D0-2CB6-45BA-8E02-C602E092B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77CBE-3159-41DE-A9E5-7F91940F9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D7588-ADDE-4935-AFFA-BF183AFE6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DD92E-54D7-414A-BD02-2430B510B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1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87F8C-CB26-4562-9485-69DC9B8D3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37E9C7-85AE-4D4D-8330-F312405DA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D6FD5-ED98-4663-8D17-8B7202637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BAC30-3F23-487A-A594-6961829FD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1098B-A13E-4EBD-B475-5222C6D34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9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7F97CE-3E97-4293-BD81-AA8BFB96E6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45E0D5-25B6-4DC7-9C68-51ECA175F6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FB2C4-7E89-4966-A54F-7CBB46E74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E6605-DC9E-4CD5-B2BC-47F2F9C0D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804DE-16CC-4B2D-8E83-27D1FC896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0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5D74D-F5CE-404B-8D13-598640B68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F5803-B784-48DA-BAAD-2E577AEC0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7E85A-BD13-48A4-9789-E7A9DAFCA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35C01-10FC-441C-AE58-F1B79DE4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8CBFF-155B-4EB5-973A-381159136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0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740D5-5E92-425B-BFDE-256E67435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C505A-A873-43F4-8992-81F9D6217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99751-2457-46FF-A62E-43C39559D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6694A-C266-48A4-B2BD-21F87D7BB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EFB68-C016-4B65-A366-87ECBF42A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7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9B3ED-7B4E-4FB5-A773-4744332CD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95689-1DCD-4A72-9B4F-F8B15822A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A0E46-C65E-41BE-B1F4-1D4B81E1D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C3CB6-19A5-4AB9-902C-64A7EF295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6A5BB3-9BB2-48A7-B2AF-61C33B72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664AD6-0621-4473-9FA6-2E633BCB9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0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C2DA0-6AA8-40E2-A39F-C417DF6E8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04FDF-F789-4014-A638-A955B992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CEEF0-DEE6-4E55-BBFD-55302B27E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1B9441-25FD-4B84-B459-AB20E3197E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06E450-35D1-441F-B025-E2F42DE6EE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7E4E74-67F3-43FC-93BB-B08B4066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4AB084-46CB-40B9-9115-176EF9E14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AAB2-570C-487A-8467-E56C4846F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045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45A4F-7F64-45E8-BB94-F5EBAF7FB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2EA8E1-C859-4C82-AFF4-1F47E3725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26EC6-B390-4256-B3AA-4C85F5F4C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15538D-5494-40E9-BFEC-91DD34348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16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8DBD1B-2078-45B6-9E5C-05C27F896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64BBA5-26FD-49EF-A3C9-F1513A99F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61F728-9C0E-40E2-BEB8-F73FAEFA7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860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18B25-4D3D-478B-8F28-B6DAA9530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43093-F14C-44D9-81B3-60CAA1E3C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23374-E3F3-43AD-AA35-9DCBF378A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DBF6A5-2CB1-4264-BFE3-7FFAE0B2C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25566-1882-4BFE-8D6A-351281BBE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9E17E-33DC-428F-9B05-AE7ACB032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921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90E09-8078-4CEC-876F-16AD0401D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540F77-8373-4FB4-B790-DF7C052278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923A67-938A-4196-B1C8-5AA0ED60B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2BBD5-E35E-4C00-95A4-DAFBA13A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E56DB-3695-48D8-A046-34B4C4101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6ABADA-9880-4218-ABA4-0BC13BA17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6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1D6422-9065-43B7-B56E-2F5696BE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C3A9-5A71-449A-A5CA-36EC87B87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B4DD7-2E02-42F6-8FA7-C03A85C10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A7E71-5495-499C-B654-2AF0A1831F6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DA67C-4945-4297-95C6-A2A3D0835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9BEDF-A0C6-490C-8162-8ADC44A31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CD4B8-1DBF-4A3F-B080-2BCCE57B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7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3262"/>
            <a:ext cx="10515600" cy="95071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Public Safety Entry Level Position Comparison</a:t>
            </a:r>
            <a:br>
              <a:rPr lang="en-US" sz="3600" b="1" dirty="0"/>
            </a:br>
            <a:r>
              <a:rPr lang="en-US" sz="2000" b="1" dirty="0"/>
              <a:t>As of 02-03-2024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7482939"/>
              </p:ext>
            </p:extLst>
          </p:nvPr>
        </p:nvGraphicFramePr>
        <p:xfrm>
          <a:off x="838200" y="1428344"/>
          <a:ext cx="10252045" cy="5157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567">
                  <a:extLst>
                    <a:ext uri="{9D8B030D-6E8A-4147-A177-3AD203B41FA5}">
                      <a16:colId xmlns:a16="http://schemas.microsoft.com/office/drawing/2014/main" val="134026969"/>
                    </a:ext>
                  </a:extLst>
                </a:gridCol>
                <a:gridCol w="2919214">
                  <a:extLst>
                    <a:ext uri="{9D8B030D-6E8A-4147-A177-3AD203B41FA5}">
                      <a16:colId xmlns:a16="http://schemas.microsoft.com/office/drawing/2014/main" val="1874270877"/>
                    </a:ext>
                  </a:extLst>
                </a:gridCol>
                <a:gridCol w="2887521">
                  <a:extLst>
                    <a:ext uri="{9D8B030D-6E8A-4147-A177-3AD203B41FA5}">
                      <a16:colId xmlns:a16="http://schemas.microsoft.com/office/drawing/2014/main" val="1301806248"/>
                    </a:ext>
                  </a:extLst>
                </a:gridCol>
                <a:gridCol w="1742937">
                  <a:extLst>
                    <a:ext uri="{9D8B030D-6E8A-4147-A177-3AD203B41FA5}">
                      <a16:colId xmlns:a16="http://schemas.microsoft.com/office/drawing/2014/main" val="1173256431"/>
                    </a:ext>
                  </a:extLst>
                </a:gridCol>
                <a:gridCol w="1938806">
                  <a:extLst>
                    <a:ext uri="{9D8B030D-6E8A-4147-A177-3AD203B41FA5}">
                      <a16:colId xmlns:a16="http://schemas.microsoft.com/office/drawing/2014/main" val="218991025"/>
                    </a:ext>
                  </a:extLst>
                </a:gridCol>
              </a:tblGrid>
              <a:tr h="8896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Position Title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Department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Pay Grade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Annual Salary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6039675"/>
                  </a:ext>
                </a:extLst>
              </a:tr>
              <a:tr h="6860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Police Officer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Police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PD0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$50</a:t>
                      </a: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,121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2964283"/>
                  </a:ext>
                </a:extLst>
              </a:tr>
              <a:tr h="6860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Police Officer 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Police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PD1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$55,121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320902"/>
                  </a:ext>
                </a:extLst>
              </a:tr>
              <a:tr h="6860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Sheriff Deputy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Sheriff’s Office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$48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,121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3264028"/>
                  </a:ext>
                </a:extLst>
              </a:tr>
              <a:tr h="6860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Correctional Officer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Sheriff’s Office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$45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,621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807802"/>
                  </a:ext>
                </a:extLst>
              </a:tr>
              <a:tr h="6860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Firefighter/ EMT/ Fire Medic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Fire &amp; EMS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F0-F1-F2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$45</a:t>
                      </a: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,621</a:t>
                      </a:r>
                      <a:endParaRPr lang="en-US" sz="1800" kern="120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48,121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$50,621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217301"/>
                  </a:ext>
                </a:extLst>
              </a:tr>
              <a:tr h="70101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Correctional Officer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Muscogee County Prison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$45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,621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983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644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/>
            </a:br>
            <a:r>
              <a:rPr lang="en-US" sz="4000" b="1"/>
              <a:t>Sheriff Pay Reform and Restructure</a:t>
            </a:r>
            <a:br>
              <a:rPr lang="en-US"/>
            </a:br>
            <a:r>
              <a:rPr lang="en-US" sz="2200"/>
              <a:t>Historical Comparison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2E05A7A-9885-4D26-A6A3-9776CFAAEF0C}"/>
              </a:ext>
            </a:extLst>
          </p:cNvPr>
          <p:cNvGraphicFramePr>
            <a:graphicFrameLocks noGrp="1"/>
          </p:cNvGraphicFramePr>
          <p:nvPr/>
        </p:nvGraphicFramePr>
        <p:xfrm>
          <a:off x="2608975" y="1325563"/>
          <a:ext cx="6988031" cy="5418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5769">
                  <a:extLst>
                    <a:ext uri="{9D8B030D-6E8A-4147-A177-3AD203B41FA5}">
                      <a16:colId xmlns:a16="http://schemas.microsoft.com/office/drawing/2014/main" val="2178363344"/>
                    </a:ext>
                  </a:extLst>
                </a:gridCol>
                <a:gridCol w="1663740">
                  <a:extLst>
                    <a:ext uri="{9D8B030D-6E8A-4147-A177-3AD203B41FA5}">
                      <a16:colId xmlns:a16="http://schemas.microsoft.com/office/drawing/2014/main" val="1715494696"/>
                    </a:ext>
                  </a:extLst>
                </a:gridCol>
                <a:gridCol w="1541608">
                  <a:extLst>
                    <a:ext uri="{9D8B030D-6E8A-4147-A177-3AD203B41FA5}">
                      <a16:colId xmlns:a16="http://schemas.microsoft.com/office/drawing/2014/main" val="3280180883"/>
                    </a:ext>
                  </a:extLst>
                </a:gridCol>
                <a:gridCol w="2046914">
                  <a:extLst>
                    <a:ext uri="{9D8B030D-6E8A-4147-A177-3AD203B41FA5}">
                      <a16:colId xmlns:a16="http://schemas.microsoft.com/office/drawing/2014/main" val="84239986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YEARS OF SERVICE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CORRECTION OFFICERS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EFFECTIVE 07/01/2017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Ord. #16-17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SHERIFF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DEPUTIES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EFFECTIVE 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07/01/2017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Ord. #16-17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SHERIFF DEPUTIES POSITIONS ONLY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EFFECTIVE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07/01/2020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Ord. #20-018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06841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Base Pay Increase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Base Pay Increase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Base Pay Increase       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11728815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3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3448720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5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$1,300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$1,300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$3,500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4346245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7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$3,500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89001197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10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$3,500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178236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15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$3,500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4707981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20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$3,500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2057892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25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$3,500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6094926"/>
                  </a:ext>
                </a:extLst>
              </a:tr>
              <a:tr h="44746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30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$3,500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3567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6644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6AB4836-14AF-4B62-9DF5-136D0F7354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73001"/>
              </p:ext>
            </p:extLst>
          </p:nvPr>
        </p:nvGraphicFramePr>
        <p:xfrm>
          <a:off x="946433" y="1102659"/>
          <a:ext cx="10035332" cy="4742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247">
                  <a:extLst>
                    <a:ext uri="{9D8B030D-6E8A-4147-A177-3AD203B41FA5}">
                      <a16:colId xmlns:a16="http://schemas.microsoft.com/office/drawing/2014/main" val="1120079450"/>
                    </a:ext>
                  </a:extLst>
                </a:gridCol>
                <a:gridCol w="1704375">
                  <a:extLst>
                    <a:ext uri="{9D8B030D-6E8A-4147-A177-3AD203B41FA5}">
                      <a16:colId xmlns:a16="http://schemas.microsoft.com/office/drawing/2014/main" val="924167298"/>
                    </a:ext>
                  </a:extLst>
                </a:gridCol>
                <a:gridCol w="1667546">
                  <a:extLst>
                    <a:ext uri="{9D8B030D-6E8A-4147-A177-3AD203B41FA5}">
                      <a16:colId xmlns:a16="http://schemas.microsoft.com/office/drawing/2014/main" val="2113567456"/>
                    </a:ext>
                  </a:extLst>
                </a:gridCol>
                <a:gridCol w="2008893">
                  <a:extLst>
                    <a:ext uri="{9D8B030D-6E8A-4147-A177-3AD203B41FA5}">
                      <a16:colId xmlns:a16="http://schemas.microsoft.com/office/drawing/2014/main" val="3859934951"/>
                    </a:ext>
                  </a:extLst>
                </a:gridCol>
                <a:gridCol w="2798271">
                  <a:extLst>
                    <a:ext uri="{9D8B030D-6E8A-4147-A177-3AD203B41FA5}">
                      <a16:colId xmlns:a16="http://schemas.microsoft.com/office/drawing/2014/main" val="1126852478"/>
                    </a:ext>
                  </a:extLst>
                </a:gridCol>
              </a:tblGrid>
              <a:tr h="9024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Firefighter – 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Firefighter-EMT w/o Degree - F1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Firefighter-EMT w/ AD - F1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Firefighter-EMT w/ BD – F1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Firefighter-EMT</a:t>
                      </a:r>
                    </a:p>
                    <a:p>
                      <a:r>
                        <a:rPr lang="en-US"/>
                        <a:t>w/ MD – F1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471206"/>
                  </a:ext>
                </a:extLst>
              </a:tr>
              <a:tr h="631736"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$42,500.00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$45,000.00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515287"/>
                  </a:ext>
                </a:extLst>
              </a:tr>
              <a:tr h="631736"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213989"/>
                  </a:ext>
                </a:extLst>
              </a:tr>
              <a:tr h="902479">
                <a:tc>
                  <a:txBody>
                    <a:bodyPr/>
                    <a:lstStyle/>
                    <a:p>
                      <a:r>
                        <a:rPr lang="en-US"/>
                        <a:t>Education Incentive</a:t>
                      </a:r>
                    </a:p>
                    <a:p>
                      <a:r>
                        <a:rPr lang="en-US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Education Incentive</a:t>
                      </a:r>
                    </a:p>
                    <a:p>
                      <a:r>
                        <a:rPr lang="en-US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$1,250.00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Education Incentive</a:t>
                      </a:r>
                    </a:p>
                    <a:p>
                      <a:r>
                        <a:rPr lang="en-US"/>
                        <a:t>$2,500.00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Education Incentive</a:t>
                      </a:r>
                    </a:p>
                    <a:p>
                      <a:r>
                        <a:rPr lang="en-US"/>
                        <a:t>$2,500.00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160567"/>
                  </a:ext>
                </a:extLst>
              </a:tr>
              <a:tr h="631736"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$45,621.30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$48,121.30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$49,371.30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$50,621.30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$50,621.30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057931"/>
                  </a:ext>
                </a:extLst>
              </a:tr>
              <a:tr h="3609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76182"/>
                  </a:ext>
                </a:extLst>
              </a:tr>
              <a:tr h="6317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Sign-On Bonus*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$5,000.00</a:t>
                      </a:r>
                      <a:endParaRPr lang="en-US" sz="18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Sign-On Bonus*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$5,000.00</a:t>
                      </a:r>
                      <a:endParaRPr lang="en-US" sz="18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Sign-On Bonus*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$5,000.00</a:t>
                      </a:r>
                      <a:endParaRPr lang="en-US" sz="18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Sign-On Bonus*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$5,000.00</a:t>
                      </a:r>
                      <a:endParaRPr lang="en-US" sz="18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Sign-On Bonus*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</a:rPr>
                        <a:t>$5,000.00</a:t>
                      </a:r>
                      <a:endParaRPr lang="en-US" sz="18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09426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1AC46854-E70D-462B-84AA-35B25062D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b="1"/>
              <a:t>Fire/ EMS Firefighter/ EMT/Medic &amp; Homeland Security Starting Salary</a:t>
            </a:r>
            <a:br>
              <a:rPr lang="en-US" sz="2800" b="1"/>
            </a:br>
            <a:r>
              <a:rPr lang="en-US" sz="1800" b="1"/>
              <a:t>As of 01-07-2023</a:t>
            </a:r>
            <a:endParaRPr lang="en-US" sz="36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D5AE87-F2EB-486F-A0E8-4F3946B99103}"/>
              </a:ext>
            </a:extLst>
          </p:cNvPr>
          <p:cNvSpPr/>
          <p:nvPr/>
        </p:nvSpPr>
        <p:spPr>
          <a:xfrm>
            <a:off x="968189" y="5845618"/>
            <a:ext cx="102773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600"/>
              <a:t>* Effective 01/07/2023 - Sign-On bonus is spread over a 24-month period in $1,250 increments every six months. Firefighters start at F0, but must become EMT Certified, which advances them to the F1 salary. $6,000 annual supplement for Paramedic Certification (Ord. #20-018). E</a:t>
            </a:r>
            <a:r>
              <a:rPr lang="en-US" sz="1600"/>
              <a:t>mployees serving on Special Operations Teams will receive $25 with a maximum of $100 per biweekly paycheck.</a:t>
            </a:r>
            <a:endParaRPr lang="en-US" altLang="en-US" sz="1600"/>
          </a:p>
        </p:txBody>
      </p:sp>
    </p:spTree>
    <p:extLst>
      <p:ext uri="{BB962C8B-B14F-4D97-AF65-F5344CB8AC3E}">
        <p14:creationId xmlns:p14="http://schemas.microsoft.com/office/powerpoint/2010/main" val="271499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b="1"/>
            </a:br>
            <a:r>
              <a:rPr lang="en-US" sz="4000" b="1"/>
              <a:t>Fire/ EMS &amp; Homeland Security Longevity Pay</a:t>
            </a:r>
            <a:br>
              <a:rPr lang="en-US"/>
            </a:br>
            <a:r>
              <a:rPr lang="en-US" sz="2000" b="1"/>
              <a:t>As of 01-07-2023</a:t>
            </a:r>
            <a:br>
              <a:rPr lang="en-US" sz="2700"/>
            </a:br>
            <a:endParaRPr lang="en-US" sz="27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540493"/>
              </p:ext>
            </p:extLst>
          </p:nvPr>
        </p:nvGraphicFramePr>
        <p:xfrm>
          <a:off x="1958897" y="1325563"/>
          <a:ext cx="8274206" cy="4794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7103">
                  <a:extLst>
                    <a:ext uri="{9D8B030D-6E8A-4147-A177-3AD203B41FA5}">
                      <a16:colId xmlns:a16="http://schemas.microsoft.com/office/drawing/2014/main" val="3744907538"/>
                    </a:ext>
                  </a:extLst>
                </a:gridCol>
                <a:gridCol w="4137103">
                  <a:extLst>
                    <a:ext uri="{9D8B030D-6E8A-4147-A177-3AD203B41FA5}">
                      <a16:colId xmlns:a16="http://schemas.microsoft.com/office/drawing/2014/main" val="3506178959"/>
                    </a:ext>
                  </a:extLst>
                </a:gridCol>
              </a:tblGrid>
              <a:tr h="8069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YEARS OF SERVICE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BASE PAY INCREASE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027960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845422994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5351645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7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203514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2586822675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414035737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0281731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302432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733334155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630649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816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82128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b="1"/>
            </a:br>
            <a:r>
              <a:rPr lang="en-US" sz="4000" b="1"/>
              <a:t>Fire/ EMS &amp; Homeland Security Pay Reform and Restructure</a:t>
            </a:r>
            <a:br>
              <a:rPr lang="en-US"/>
            </a:br>
            <a:r>
              <a:rPr lang="en-US" sz="2000"/>
              <a:t>Effective July 1, 2021 (FY22)</a:t>
            </a:r>
            <a:br>
              <a:rPr lang="en-US" sz="2700"/>
            </a:br>
            <a:endParaRPr lang="en-US" sz="27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58897" y="1325563"/>
          <a:ext cx="8274206" cy="4351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7103">
                  <a:extLst>
                    <a:ext uri="{9D8B030D-6E8A-4147-A177-3AD203B41FA5}">
                      <a16:colId xmlns:a16="http://schemas.microsoft.com/office/drawing/2014/main" val="3744907538"/>
                    </a:ext>
                  </a:extLst>
                </a:gridCol>
                <a:gridCol w="4137103">
                  <a:extLst>
                    <a:ext uri="{9D8B030D-6E8A-4147-A177-3AD203B41FA5}">
                      <a16:colId xmlns:a16="http://schemas.microsoft.com/office/drawing/2014/main" val="3506178959"/>
                    </a:ext>
                  </a:extLst>
                </a:gridCol>
              </a:tblGrid>
              <a:tr h="8069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YEARS OF SERVICE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BASE PAY INCREASE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027960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$1,000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845422994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$1,300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5351645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7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203514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2586822675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414035737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0281731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302432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733334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171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72BB5-3C78-4586-94C5-2F835776E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/>
              <a:t>MCP Correctional Officer Starting Salary</a:t>
            </a:r>
            <a:br>
              <a:rPr lang="en-US" sz="3600" b="1"/>
            </a:br>
            <a:r>
              <a:rPr lang="en-US" sz="1800" b="1"/>
              <a:t>As of 01-07-2023</a:t>
            </a:r>
            <a:endParaRPr lang="en-US" sz="360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AAAE2A-40F4-46AF-A179-D60731E0E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553946"/>
              </p:ext>
            </p:extLst>
          </p:nvPr>
        </p:nvGraphicFramePr>
        <p:xfrm>
          <a:off x="2031999" y="1021977"/>
          <a:ext cx="8474636" cy="4491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8659">
                  <a:extLst>
                    <a:ext uri="{9D8B030D-6E8A-4147-A177-3AD203B41FA5}">
                      <a16:colId xmlns:a16="http://schemas.microsoft.com/office/drawing/2014/main" val="4149881929"/>
                    </a:ext>
                  </a:extLst>
                </a:gridCol>
                <a:gridCol w="2118659">
                  <a:extLst>
                    <a:ext uri="{9D8B030D-6E8A-4147-A177-3AD203B41FA5}">
                      <a16:colId xmlns:a16="http://schemas.microsoft.com/office/drawing/2014/main" val="918637840"/>
                    </a:ext>
                  </a:extLst>
                </a:gridCol>
                <a:gridCol w="2118659">
                  <a:extLst>
                    <a:ext uri="{9D8B030D-6E8A-4147-A177-3AD203B41FA5}">
                      <a16:colId xmlns:a16="http://schemas.microsoft.com/office/drawing/2014/main" val="1192279437"/>
                    </a:ext>
                  </a:extLst>
                </a:gridCol>
                <a:gridCol w="2118659">
                  <a:extLst>
                    <a:ext uri="{9D8B030D-6E8A-4147-A177-3AD203B41FA5}">
                      <a16:colId xmlns:a16="http://schemas.microsoft.com/office/drawing/2014/main" val="1435809613"/>
                    </a:ext>
                  </a:extLst>
                </a:gridCol>
              </a:tblGrid>
              <a:tr h="934609">
                <a:tc>
                  <a:txBody>
                    <a:bodyPr/>
                    <a:lstStyle/>
                    <a:p>
                      <a:r>
                        <a:rPr lang="en-US"/>
                        <a:t>Correctional Officer w/o Degree – 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Correctional Officer w/ AD – 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Correctional Officer w/ BD – 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Correctional Officer w/MD – C1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372157"/>
                  </a:ext>
                </a:extLst>
              </a:tr>
              <a:tr h="654227"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$42,500.00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$42,500.00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$42,500.00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$42,500.00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142892"/>
                  </a:ext>
                </a:extLst>
              </a:tr>
              <a:tr h="654227"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567215"/>
                  </a:ext>
                </a:extLst>
              </a:tr>
              <a:tr h="65422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$1,250.00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$2,500.00</a:t>
                      </a:r>
                      <a:endParaRPr lang="en-US" sz="18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$2,500.00</a:t>
                      </a:r>
                      <a:endParaRPr lang="en-US" sz="18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441191"/>
                  </a:ext>
                </a:extLst>
              </a:tr>
              <a:tr h="654227"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$45,621.30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$46,871.30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$48,121.30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$48,121.30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799395"/>
                  </a:ext>
                </a:extLst>
              </a:tr>
              <a:tr h="379036"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515866"/>
                  </a:ext>
                </a:extLst>
              </a:tr>
              <a:tr h="56076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312374541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187EA300-2E74-41E2-A2DB-D254AF7DBED2}"/>
              </a:ext>
            </a:extLst>
          </p:cNvPr>
          <p:cNvSpPr/>
          <p:nvPr/>
        </p:nvSpPr>
        <p:spPr>
          <a:xfrm>
            <a:off x="2031999" y="5587150"/>
            <a:ext cx="86628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*MCP Correctional Officer is a career ladder position; upon meeting criteria they will advance to a C2 as a Senior Correctional Officer.</a:t>
            </a:r>
          </a:p>
          <a:p>
            <a:pPr>
              <a:spcBef>
                <a:spcPct val="0"/>
              </a:spcBef>
            </a:pPr>
            <a:r>
              <a:rPr lang="en-US" altLang="en-US"/>
              <a:t>* Effective 01/07/2023 - Sign-On bonus is spread over a 24-month period in $1,250 increments every six months.</a:t>
            </a:r>
          </a:p>
        </p:txBody>
      </p:sp>
    </p:spTree>
    <p:extLst>
      <p:ext uri="{BB962C8B-B14F-4D97-AF65-F5344CB8AC3E}">
        <p14:creationId xmlns:p14="http://schemas.microsoft.com/office/powerpoint/2010/main" val="2171718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b="1"/>
            </a:br>
            <a:r>
              <a:rPr lang="en-US" sz="4000" b="1"/>
              <a:t>MCP Longevity Pay</a:t>
            </a:r>
            <a:br>
              <a:rPr lang="en-US"/>
            </a:br>
            <a:r>
              <a:rPr lang="en-US" sz="2000" b="1"/>
              <a:t>As of 01-07-2023</a:t>
            </a:r>
            <a:br>
              <a:rPr lang="en-US" sz="2700"/>
            </a:br>
            <a:endParaRPr lang="en-US" sz="27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9211124"/>
              </p:ext>
            </p:extLst>
          </p:nvPr>
        </p:nvGraphicFramePr>
        <p:xfrm>
          <a:off x="1958897" y="1325563"/>
          <a:ext cx="8274206" cy="4794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7103">
                  <a:extLst>
                    <a:ext uri="{9D8B030D-6E8A-4147-A177-3AD203B41FA5}">
                      <a16:colId xmlns:a16="http://schemas.microsoft.com/office/drawing/2014/main" val="3744907538"/>
                    </a:ext>
                  </a:extLst>
                </a:gridCol>
                <a:gridCol w="4137103">
                  <a:extLst>
                    <a:ext uri="{9D8B030D-6E8A-4147-A177-3AD203B41FA5}">
                      <a16:colId xmlns:a16="http://schemas.microsoft.com/office/drawing/2014/main" val="3506178959"/>
                    </a:ext>
                  </a:extLst>
                </a:gridCol>
              </a:tblGrid>
              <a:tr h="8069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YEARS OF SERVICE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BASE PAY INCREASE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027960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845422994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5351645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7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203514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2586822675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414035737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0281731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302432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733334155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2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704150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466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b="1"/>
            </a:br>
            <a:r>
              <a:rPr lang="en-US" sz="4000" b="1"/>
              <a:t>MCP Pay Reform and Restructure</a:t>
            </a:r>
            <a:br>
              <a:rPr lang="en-US"/>
            </a:br>
            <a:r>
              <a:rPr lang="en-US" sz="2000"/>
              <a:t>Effective July 1, 2021 (FY22)</a:t>
            </a:r>
            <a:br>
              <a:rPr lang="en-US" sz="2700"/>
            </a:br>
            <a:endParaRPr lang="en-US" sz="27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58897" y="1325563"/>
          <a:ext cx="8274206" cy="4351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7103">
                  <a:extLst>
                    <a:ext uri="{9D8B030D-6E8A-4147-A177-3AD203B41FA5}">
                      <a16:colId xmlns:a16="http://schemas.microsoft.com/office/drawing/2014/main" val="3744907538"/>
                    </a:ext>
                  </a:extLst>
                </a:gridCol>
                <a:gridCol w="4137103">
                  <a:extLst>
                    <a:ext uri="{9D8B030D-6E8A-4147-A177-3AD203B41FA5}">
                      <a16:colId xmlns:a16="http://schemas.microsoft.com/office/drawing/2014/main" val="3506178959"/>
                    </a:ext>
                  </a:extLst>
                </a:gridCol>
              </a:tblGrid>
              <a:tr h="8069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YEARS OF SERVICE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BASE PAY INCREASE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027960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$1,000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845422994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$1,300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5351645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7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203514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2586822675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414035737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0281731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302432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733334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628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BA797-9E98-42F3-AF9F-4A4ABEC9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Police Officer Starting Salary</a:t>
            </a:r>
            <a:br>
              <a:rPr lang="en-US" sz="3600" b="1" dirty="0"/>
            </a:br>
            <a:r>
              <a:rPr lang="en-US" sz="1800" b="1" dirty="0"/>
              <a:t>As of 02-03-2024</a:t>
            </a: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60D43B-F77F-4910-AB0F-A22235E01774}"/>
              </a:ext>
            </a:extLst>
          </p:cNvPr>
          <p:cNvSpPr/>
          <p:nvPr/>
        </p:nvSpPr>
        <p:spPr>
          <a:xfrm>
            <a:off x="1677798" y="4550473"/>
            <a:ext cx="822951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Effective 01/07/2023 - Sign-On bonus is spread over a 24-month period in $1,250 increments every six months. Eligible Officers may also receive additional incentive pay including $2,400 for POST Certification and $1,200 for Military Experience not included here.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Effective 02/03/2024 Advance to PD1 once employee receives all installments of sign-on bonus. 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No incentive pay for master’s degree if received after 11/12/2022.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3B3722-F41E-49F1-9D58-13A70BD96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525279"/>
              </p:ext>
            </p:extLst>
          </p:nvPr>
        </p:nvGraphicFramePr>
        <p:xfrm>
          <a:off x="1677798" y="1104553"/>
          <a:ext cx="8229516" cy="3957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692">
                  <a:extLst>
                    <a:ext uri="{9D8B030D-6E8A-4147-A177-3AD203B41FA5}">
                      <a16:colId xmlns:a16="http://schemas.microsoft.com/office/drawing/2014/main" val="4218953484"/>
                    </a:ext>
                  </a:extLst>
                </a:gridCol>
                <a:gridCol w="2052024">
                  <a:extLst>
                    <a:ext uri="{9D8B030D-6E8A-4147-A177-3AD203B41FA5}">
                      <a16:colId xmlns:a16="http://schemas.microsoft.com/office/drawing/2014/main" val="773214514"/>
                    </a:ext>
                  </a:extLst>
                </a:gridCol>
                <a:gridCol w="2056900">
                  <a:extLst>
                    <a:ext uri="{9D8B030D-6E8A-4147-A177-3AD203B41FA5}">
                      <a16:colId xmlns:a16="http://schemas.microsoft.com/office/drawing/2014/main" val="188531775"/>
                    </a:ext>
                  </a:extLst>
                </a:gridCol>
                <a:gridCol w="2056900">
                  <a:extLst>
                    <a:ext uri="{9D8B030D-6E8A-4147-A177-3AD203B41FA5}">
                      <a16:colId xmlns:a16="http://schemas.microsoft.com/office/drawing/2014/main" val="2273023788"/>
                    </a:ext>
                  </a:extLst>
                </a:gridCol>
              </a:tblGrid>
              <a:tr h="2957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</a:rPr>
                        <a:t>Police Officer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</a:rPr>
                        <a:t> w/o Degree – PD0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Officer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w/AD – PD0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Officer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w/BD – PD0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Officer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w/MD – PD0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2335151692"/>
                  </a:ext>
                </a:extLst>
              </a:tr>
              <a:tr h="487060">
                <a:tc>
                  <a:txBody>
                    <a:bodyPr/>
                    <a:lstStyle/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Pay</a:t>
                      </a:r>
                    </a:p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Pay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Pay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Pay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$45,000.00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638089698"/>
                  </a:ext>
                </a:extLst>
              </a:tr>
              <a:tr h="487060">
                <a:tc>
                  <a:txBody>
                    <a:bodyPr/>
                    <a:lstStyle/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OLOST</a:t>
                      </a:r>
                    </a:p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OLOST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$5,121.30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OLOST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$5,121.30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OLOST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$5,121.30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3702779303"/>
                  </a:ext>
                </a:extLst>
              </a:tr>
              <a:tr h="4897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Incentive</a:t>
                      </a:r>
                    </a:p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>
                          <a:effectLst/>
                          <a:latin typeface="+mn-lt"/>
                        </a:rPr>
                        <a:t> </a:t>
                      </a: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Incentive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$1,250.00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Incentive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$2,500.00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Incentive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$2,500.00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1561147244"/>
                  </a:ext>
                </a:extLst>
              </a:tr>
              <a:tr h="4870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Pay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$50,121.30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Total Pay      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$51,371.30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Pay      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$52,621.30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Pay 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$52,621.30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4150898708"/>
                  </a:ext>
                </a:extLst>
              </a:tr>
              <a:tr h="29951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aseline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2577004219"/>
                  </a:ext>
                </a:extLst>
              </a:tr>
              <a:tr h="4870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688791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627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C4CF9-2DF0-DF5D-7216-0B1E145E2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51C0D-03F2-C944-71A2-6303DD070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Police Officer I Starting Salary</a:t>
            </a:r>
            <a:br>
              <a:rPr lang="en-US" sz="3600" b="1" dirty="0"/>
            </a:br>
            <a:r>
              <a:rPr lang="en-US" sz="1800" b="1" dirty="0"/>
              <a:t>As of 02-03-2024</a:t>
            </a: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C33654-5869-5448-9864-C729A3F04D52}"/>
              </a:ext>
            </a:extLst>
          </p:cNvPr>
          <p:cNvSpPr/>
          <p:nvPr/>
        </p:nvSpPr>
        <p:spPr>
          <a:xfrm>
            <a:off x="1677798" y="4550473"/>
            <a:ext cx="82295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Effective 01/07/2023 - Sign-On bonus is spread over a 24-month period in $1,250 increments every six months. Eligible Officers may also receive additional incentive pay including $2,400 for POST Certification and $1,200 for Military Experience not included here.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Effective 02/03/2024 Advance to PD1 once employee receives all installments of sign-on bonus.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No incentive pay for master’s degree if received after 11/12/2022.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BE582E-BFEC-954C-E6FD-9F56BAE98F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497189"/>
              </p:ext>
            </p:extLst>
          </p:nvPr>
        </p:nvGraphicFramePr>
        <p:xfrm>
          <a:off x="1677798" y="1104553"/>
          <a:ext cx="8229516" cy="3957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692">
                  <a:extLst>
                    <a:ext uri="{9D8B030D-6E8A-4147-A177-3AD203B41FA5}">
                      <a16:colId xmlns:a16="http://schemas.microsoft.com/office/drawing/2014/main" val="4218953484"/>
                    </a:ext>
                  </a:extLst>
                </a:gridCol>
                <a:gridCol w="2052024">
                  <a:extLst>
                    <a:ext uri="{9D8B030D-6E8A-4147-A177-3AD203B41FA5}">
                      <a16:colId xmlns:a16="http://schemas.microsoft.com/office/drawing/2014/main" val="773214514"/>
                    </a:ext>
                  </a:extLst>
                </a:gridCol>
                <a:gridCol w="2056900">
                  <a:extLst>
                    <a:ext uri="{9D8B030D-6E8A-4147-A177-3AD203B41FA5}">
                      <a16:colId xmlns:a16="http://schemas.microsoft.com/office/drawing/2014/main" val="188531775"/>
                    </a:ext>
                  </a:extLst>
                </a:gridCol>
                <a:gridCol w="2056900">
                  <a:extLst>
                    <a:ext uri="{9D8B030D-6E8A-4147-A177-3AD203B41FA5}">
                      <a16:colId xmlns:a16="http://schemas.microsoft.com/office/drawing/2014/main" val="2273023788"/>
                    </a:ext>
                  </a:extLst>
                </a:gridCol>
              </a:tblGrid>
              <a:tr h="2957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</a:rPr>
                        <a:t>Police Officer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</a:rPr>
                        <a:t> w/o Degree – PD1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Officer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w/AD – PD1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Officer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w/BD – PD1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Officer</a:t>
                      </a:r>
                    </a:p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w/MD – PD1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2335151692"/>
                  </a:ext>
                </a:extLst>
              </a:tr>
              <a:tr h="487060">
                <a:tc>
                  <a:txBody>
                    <a:bodyPr/>
                    <a:lstStyle/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Pay</a:t>
                      </a:r>
                    </a:p>
                    <a:p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$50,000.00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Pay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$50,000.00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Pay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$50,000.00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Pay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$50,000.00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638089698"/>
                  </a:ext>
                </a:extLst>
              </a:tr>
              <a:tr h="487060">
                <a:tc>
                  <a:txBody>
                    <a:bodyPr/>
                    <a:lstStyle/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OLOST</a:t>
                      </a:r>
                    </a:p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OLOST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$5,121.30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OLOST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$5,121.30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OLOST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$5,121.30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3702779303"/>
                  </a:ext>
                </a:extLst>
              </a:tr>
              <a:tr h="4897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Incentive</a:t>
                      </a:r>
                    </a:p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>
                          <a:effectLst/>
                          <a:latin typeface="+mn-lt"/>
                        </a:rPr>
                        <a:t> </a:t>
                      </a: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Incentive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$1,250.00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Incentive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$2,500.00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Incentive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$2,500.00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1561147244"/>
                  </a:ext>
                </a:extLst>
              </a:tr>
              <a:tr h="4870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Pay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$55,121.30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Total Pay      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$56,371.30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Pay      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$57,621.30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Pay 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$57,621.30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4150898708"/>
                  </a:ext>
                </a:extLst>
              </a:tr>
              <a:tr h="29951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aseline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2577004219"/>
                  </a:ext>
                </a:extLst>
              </a:tr>
              <a:tr h="4870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688791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719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b="1"/>
            </a:br>
            <a:r>
              <a:rPr lang="en-US" sz="4000" b="1"/>
              <a:t>Police Longevity Pay</a:t>
            </a:r>
            <a:br>
              <a:rPr lang="en-US"/>
            </a:br>
            <a:r>
              <a:rPr lang="en-US" sz="2000" b="1"/>
              <a:t>As of 01-07-2023</a:t>
            </a:r>
            <a:br>
              <a:rPr lang="en-US" sz="2700"/>
            </a:br>
            <a:endParaRPr lang="en-US" sz="27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252000"/>
              </p:ext>
            </p:extLst>
          </p:nvPr>
        </p:nvGraphicFramePr>
        <p:xfrm>
          <a:off x="1958897" y="1325563"/>
          <a:ext cx="8274206" cy="4963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7103">
                  <a:extLst>
                    <a:ext uri="{9D8B030D-6E8A-4147-A177-3AD203B41FA5}">
                      <a16:colId xmlns:a16="http://schemas.microsoft.com/office/drawing/2014/main" val="3744907538"/>
                    </a:ext>
                  </a:extLst>
                </a:gridCol>
                <a:gridCol w="4137103">
                  <a:extLst>
                    <a:ext uri="{9D8B030D-6E8A-4147-A177-3AD203B41FA5}">
                      <a16:colId xmlns:a16="http://schemas.microsoft.com/office/drawing/2014/main" val="3506178959"/>
                    </a:ext>
                  </a:extLst>
                </a:gridCol>
              </a:tblGrid>
              <a:tr h="8069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YEARS OF SERVICE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BASE PAY INCREASE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027960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Advance One Step in Grade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845422994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Advance One Step in Grade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5351645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7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Advance One Step in Grade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203514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Advance One Step in Grade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2586822675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Advance One Step in Grade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414035737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Advance One Step in Grade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0281731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Advance One Step in Grade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302432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Advance One Step in Grade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733334155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After 35 Years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52291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52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b="1"/>
            </a:br>
            <a:r>
              <a:rPr lang="en-US" sz="4000" b="1"/>
              <a:t>Police Pay Reform and Restructure</a:t>
            </a:r>
            <a:br>
              <a:rPr lang="en-US"/>
            </a:br>
            <a:r>
              <a:rPr lang="en-US" sz="2000"/>
              <a:t>Effective July 1, 2019 (FY20)</a:t>
            </a:r>
            <a:br>
              <a:rPr lang="en-US" sz="2700"/>
            </a:br>
            <a:endParaRPr lang="en-US" sz="27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826823"/>
              </p:ext>
            </p:extLst>
          </p:nvPr>
        </p:nvGraphicFramePr>
        <p:xfrm>
          <a:off x="1958897" y="1325563"/>
          <a:ext cx="8274206" cy="4351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7103">
                  <a:extLst>
                    <a:ext uri="{9D8B030D-6E8A-4147-A177-3AD203B41FA5}">
                      <a16:colId xmlns:a16="http://schemas.microsoft.com/office/drawing/2014/main" val="3744907538"/>
                    </a:ext>
                  </a:extLst>
                </a:gridCol>
                <a:gridCol w="4137103">
                  <a:extLst>
                    <a:ext uri="{9D8B030D-6E8A-4147-A177-3AD203B41FA5}">
                      <a16:colId xmlns:a16="http://schemas.microsoft.com/office/drawing/2014/main" val="3506178959"/>
                    </a:ext>
                  </a:extLst>
                </a:gridCol>
              </a:tblGrid>
              <a:tr h="8069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YEARS OF SERVICE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BASE PAY INCREASE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027960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$1,000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845422994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$3,500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5351645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7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$3,500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20351418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$3,500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2586822675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15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$3,500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4140357377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$3,500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0281731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25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$3,500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3223024320"/>
                  </a:ext>
                </a:extLst>
              </a:tr>
              <a:tr h="443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After 30 Years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kern="1200">
                          <a:effectLst/>
                        </a:rPr>
                        <a:t>$3,500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115" marR="79115" marT="39558" marB="39558"/>
                </a:tc>
                <a:extLst>
                  <a:ext uri="{0D108BD9-81ED-4DB2-BD59-A6C34878D82A}">
                    <a16:rowId xmlns:a16="http://schemas.microsoft.com/office/drawing/2014/main" val="1733334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942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b="1"/>
            </a:br>
            <a:r>
              <a:rPr lang="en-US" sz="4000" b="1"/>
              <a:t>Police Pay Reform and Restructure</a:t>
            </a:r>
            <a:br>
              <a:rPr lang="en-US"/>
            </a:br>
            <a:r>
              <a:rPr lang="en-US" sz="2000"/>
              <a:t>Historical Comparison</a:t>
            </a:r>
            <a:br>
              <a:rPr lang="en-US" sz="2700"/>
            </a:br>
            <a:endParaRPr lang="en-US" sz="27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105723"/>
              </p:ext>
            </p:extLst>
          </p:nvPr>
        </p:nvGraphicFramePr>
        <p:xfrm>
          <a:off x="2432807" y="1332570"/>
          <a:ext cx="6870584" cy="41928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3604">
                  <a:extLst>
                    <a:ext uri="{9D8B030D-6E8A-4147-A177-3AD203B41FA5}">
                      <a16:colId xmlns:a16="http://schemas.microsoft.com/office/drawing/2014/main" val="2078452869"/>
                    </a:ext>
                  </a:extLst>
                </a:gridCol>
                <a:gridCol w="1633604">
                  <a:extLst>
                    <a:ext uri="{9D8B030D-6E8A-4147-A177-3AD203B41FA5}">
                      <a16:colId xmlns:a16="http://schemas.microsoft.com/office/drawing/2014/main" val="3603389540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3459545585"/>
                    </a:ext>
                  </a:extLst>
                </a:gridCol>
                <a:gridCol w="1770077">
                  <a:extLst>
                    <a:ext uri="{9D8B030D-6E8A-4147-A177-3AD203B41FA5}">
                      <a16:colId xmlns:a16="http://schemas.microsoft.com/office/drawing/2014/main" val="2311780366"/>
                    </a:ext>
                  </a:extLst>
                </a:gridCol>
              </a:tblGrid>
              <a:tr h="13976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YEARS OF SERVICE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BASE PAY INCREASE EFFECTIVE 07/04/2015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Ord. #15-24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BASE PAY INCREASE EFFECTIVE 07/01/2018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Ord. #18-21</a:t>
                      </a:r>
                      <a:endParaRPr lang="en-US" sz="110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BASE PAY INCREASE EFFECTIVE 07/01/2019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Ord. #19-027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2960485"/>
                  </a:ext>
                </a:extLst>
              </a:tr>
              <a:tr h="3494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After 3 Years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8259379"/>
                  </a:ext>
                </a:extLst>
              </a:tr>
              <a:tr h="3494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After 5 Years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$1,300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$1,300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5826585"/>
                  </a:ext>
                </a:extLst>
              </a:tr>
              <a:tr h="3494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After 7 Years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4179692"/>
                  </a:ext>
                </a:extLst>
              </a:tr>
              <a:tr h="3494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After 10 Years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9076076"/>
                  </a:ext>
                </a:extLst>
              </a:tr>
              <a:tr h="3494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After 15 Years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23927475"/>
                  </a:ext>
                </a:extLst>
              </a:tr>
              <a:tr h="3494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After 20 Years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2170767"/>
                  </a:ext>
                </a:extLst>
              </a:tr>
              <a:tr h="3494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After 25 Years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54241667"/>
                  </a:ext>
                </a:extLst>
              </a:tr>
              <a:tr h="3494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After 30 Years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$3,500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6413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308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0C9D7-6331-424D-9430-208C8396F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/>
              <a:t>Sheriff Deputy Starting Salary</a:t>
            </a:r>
            <a:br>
              <a:rPr lang="en-US" sz="3600" b="1"/>
            </a:br>
            <a:r>
              <a:rPr lang="en-US" sz="1800" b="1"/>
              <a:t>As of 01-07-2023</a:t>
            </a:r>
            <a:endParaRPr lang="en-US" sz="360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B7ED924-46CF-4E60-B7DD-881C1FCE9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049707"/>
              </p:ext>
            </p:extLst>
          </p:nvPr>
        </p:nvGraphicFramePr>
        <p:xfrm>
          <a:off x="1866122" y="1399592"/>
          <a:ext cx="8388220" cy="4427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7055">
                  <a:extLst>
                    <a:ext uri="{9D8B030D-6E8A-4147-A177-3AD203B41FA5}">
                      <a16:colId xmlns:a16="http://schemas.microsoft.com/office/drawing/2014/main" val="2380046524"/>
                    </a:ext>
                  </a:extLst>
                </a:gridCol>
                <a:gridCol w="2097055">
                  <a:extLst>
                    <a:ext uri="{9D8B030D-6E8A-4147-A177-3AD203B41FA5}">
                      <a16:colId xmlns:a16="http://schemas.microsoft.com/office/drawing/2014/main" val="276120517"/>
                    </a:ext>
                  </a:extLst>
                </a:gridCol>
                <a:gridCol w="2097055">
                  <a:extLst>
                    <a:ext uri="{9D8B030D-6E8A-4147-A177-3AD203B41FA5}">
                      <a16:colId xmlns:a16="http://schemas.microsoft.com/office/drawing/2014/main" val="1352065899"/>
                    </a:ext>
                  </a:extLst>
                </a:gridCol>
                <a:gridCol w="2097055">
                  <a:extLst>
                    <a:ext uri="{9D8B030D-6E8A-4147-A177-3AD203B41FA5}">
                      <a16:colId xmlns:a16="http://schemas.microsoft.com/office/drawing/2014/main" val="98256618"/>
                    </a:ext>
                  </a:extLst>
                </a:gridCol>
              </a:tblGrid>
              <a:tr h="878223">
                <a:tc>
                  <a:txBody>
                    <a:bodyPr/>
                    <a:lstStyle/>
                    <a:p>
                      <a:r>
                        <a:rPr lang="en-US"/>
                        <a:t>Deputy Sheriff w/o Degree </a:t>
                      </a:r>
                      <a:r>
                        <a:rPr lang="en-US" sz="1800" baseline="0">
                          <a:effectLst/>
                        </a:rPr>
                        <a:t>– PS1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Deputy Sheriff w/ AD </a:t>
                      </a:r>
                      <a:r>
                        <a:rPr lang="en-US" sz="1800" baseline="0">
                          <a:effectLst/>
                        </a:rPr>
                        <a:t>– PS1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Deputy Sheriff w/ BD </a:t>
                      </a:r>
                      <a:r>
                        <a:rPr lang="en-US" sz="1800" baseline="0">
                          <a:effectLst/>
                        </a:rPr>
                        <a:t>– PS1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Deputy Sheriff w/MD </a:t>
                      </a:r>
                      <a:r>
                        <a:rPr lang="en-US" sz="1800" baseline="0">
                          <a:effectLst/>
                        </a:rPr>
                        <a:t>– PS1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391536"/>
                  </a:ext>
                </a:extLst>
              </a:tr>
              <a:tr h="613760"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$45,000.00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929347"/>
                  </a:ext>
                </a:extLst>
              </a:tr>
              <a:tr h="613760"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856504"/>
                  </a:ext>
                </a:extLst>
              </a:tr>
              <a:tr h="67856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r>
                        <a:rPr lang="en-US" sz="15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>
                          <a:effectLst/>
                          <a:latin typeface="+mn-lt"/>
                        </a:rPr>
                        <a:t> </a:t>
                      </a:r>
                      <a:r>
                        <a:rPr lang="en-US" sz="16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$1,250.00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  <a:latin typeface="+mn-lt"/>
                        </a:rPr>
                        <a:t>$2,500.00</a:t>
                      </a:r>
                      <a:endParaRPr lang="en-US" sz="15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$2,500.00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3525623342"/>
                  </a:ext>
                </a:extLst>
              </a:tr>
              <a:tr h="613760"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$48,121.30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$49,371.30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$50,621.30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$50,621.30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920253"/>
                  </a:ext>
                </a:extLst>
              </a:tr>
              <a:tr h="474997"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736308"/>
                  </a:ext>
                </a:extLst>
              </a:tr>
              <a:tr h="47499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</a:rPr>
                        <a:t>Sign-On Bonus*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</a:rPr>
                        <a:t>$5,000.00</a:t>
                      </a: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</a:rPr>
                        <a:t>Sign-On Bonus*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</a:rPr>
                        <a:t>$5,000.00</a:t>
                      </a: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</a:rPr>
                        <a:t>Sign-On Bonus*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</a:rPr>
                        <a:t>$5,000.00</a:t>
                      </a: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</a:rPr>
                        <a:t>Sign-On Bonus*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>
                          <a:effectLst/>
                        </a:rPr>
                        <a:t>$5,000.00</a:t>
                      </a:r>
                      <a:endParaRPr lang="en-US" sz="1500" baseline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171138314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D89A0A-B1C8-4C39-A1EC-5571A3825958}"/>
              </a:ext>
            </a:extLst>
          </p:cNvPr>
          <p:cNvSpPr txBox="1"/>
          <p:nvPr/>
        </p:nvSpPr>
        <p:spPr>
          <a:xfrm>
            <a:off x="1866122" y="5855516"/>
            <a:ext cx="8388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/>
              <a:t>* Effective 01/07/2023 - Sign-On bonus is spread over a 24-month period in $1,250 increments every six months.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38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B9F47-20F4-4DA3-B93E-33C4CC345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sz="3600" b="1"/>
              <a:t>Sheriff Correctional Officer Starting Salary</a:t>
            </a:r>
            <a:br>
              <a:rPr lang="en-US" b="1"/>
            </a:br>
            <a:r>
              <a:rPr lang="en-US" sz="1800" b="1"/>
              <a:t>As of 01-07-2023</a:t>
            </a:r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D2F9A60-21DE-4516-BCE1-9EA613E1E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885019"/>
              </p:ext>
            </p:extLst>
          </p:nvPr>
        </p:nvGraphicFramePr>
        <p:xfrm>
          <a:off x="2032000" y="1325563"/>
          <a:ext cx="81280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2537653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8400650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5735128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2874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Correctional Officer w/o Degree – 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Correctional Officer w/ AD – 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Correctional Officer w/ BD – 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Correctional Officer w/MD – C1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91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$42,500.00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$42,500.00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$42,500.00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Base Pay</a:t>
                      </a:r>
                    </a:p>
                    <a:p>
                      <a:r>
                        <a:rPr lang="en-US"/>
                        <a:t>$42,500.00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512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OLOST</a:t>
                      </a:r>
                    </a:p>
                    <a:p>
                      <a:r>
                        <a:rPr lang="en-US"/>
                        <a:t>$3,121.30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797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$1,250.00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$2,500.00</a:t>
                      </a:r>
                      <a:endParaRPr lang="en-US" sz="18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Education Incentive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>
                          <a:effectLst/>
                          <a:latin typeface="+mn-lt"/>
                        </a:rPr>
                        <a:t>$2,500.00</a:t>
                      </a:r>
                      <a:endParaRPr lang="en-US" sz="1800" baseline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650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$45,621.30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$46,871.30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$48,121.30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Total Pay</a:t>
                      </a:r>
                    </a:p>
                    <a:p>
                      <a:r>
                        <a:rPr lang="en-US" b="1"/>
                        <a:t>$48,121.30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416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103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Sign-On Bonus*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$5,000.00</a:t>
                      </a:r>
                    </a:p>
                  </a:txBody>
                  <a:tcPr marL="51436" marR="51436" marT="0" marB="0" anchor="ctr"/>
                </a:tc>
                <a:extLst>
                  <a:ext uri="{0D108BD9-81ED-4DB2-BD59-A6C34878D82A}">
                    <a16:rowId xmlns:a16="http://schemas.microsoft.com/office/drawing/2014/main" val="342241524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0B3F936-11D6-4530-88FB-6E4C38137B47}"/>
              </a:ext>
            </a:extLst>
          </p:cNvPr>
          <p:cNvSpPr txBox="1"/>
          <p:nvPr/>
        </p:nvSpPr>
        <p:spPr>
          <a:xfrm>
            <a:off x="2031999" y="5738327"/>
            <a:ext cx="8127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/>
              <a:t>* Effective 01/07/2023 - Sign-On bonus is spread over a 24-month period in $1,250 increments every six months.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906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/>
            </a:br>
            <a:r>
              <a:rPr lang="en-US" sz="4000" b="1"/>
              <a:t>Sheriff Pay Longevity Pay</a:t>
            </a:r>
            <a:br>
              <a:rPr lang="en-US"/>
            </a:br>
            <a:r>
              <a:rPr lang="en-US" sz="2400" b="1"/>
              <a:t>As of 01-07-2023</a:t>
            </a:r>
            <a:endParaRPr lang="en-US" sz="220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2E05A7A-9885-4D26-A6A3-9776CFAAE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216804"/>
              </p:ext>
            </p:extLst>
          </p:nvPr>
        </p:nvGraphicFramePr>
        <p:xfrm>
          <a:off x="2164360" y="1325563"/>
          <a:ext cx="7373923" cy="4799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7144">
                  <a:extLst>
                    <a:ext uri="{9D8B030D-6E8A-4147-A177-3AD203B41FA5}">
                      <a16:colId xmlns:a16="http://schemas.microsoft.com/office/drawing/2014/main" val="2178363344"/>
                    </a:ext>
                  </a:extLst>
                </a:gridCol>
                <a:gridCol w="2750399">
                  <a:extLst>
                    <a:ext uri="{9D8B030D-6E8A-4147-A177-3AD203B41FA5}">
                      <a16:colId xmlns:a16="http://schemas.microsoft.com/office/drawing/2014/main" val="1715494696"/>
                    </a:ext>
                  </a:extLst>
                </a:gridCol>
                <a:gridCol w="2776380">
                  <a:extLst>
                    <a:ext uri="{9D8B030D-6E8A-4147-A177-3AD203B41FA5}">
                      <a16:colId xmlns:a16="http://schemas.microsoft.com/office/drawing/2014/main" val="842399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YEARS OF SERVICE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CORRECTION OFFICERS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Base Pay Increase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SHERIFF DEPUTIES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Base Pay Increase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0684180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3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3448720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5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4346245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7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89001197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10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178236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15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4707981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20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2057892"/>
                  </a:ext>
                </a:extLst>
              </a:tr>
              <a:tr h="43390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25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6094926"/>
                  </a:ext>
                </a:extLst>
              </a:tr>
              <a:tr h="44746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30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3567825"/>
                  </a:ext>
                </a:extLst>
              </a:tr>
              <a:tr h="4474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After 35 Years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 One Step in Grade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056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066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ddfc07-f75d-43eb-b013-f177ac341486">
      <Terms xmlns="http://schemas.microsoft.com/office/infopath/2007/PartnerControls"/>
    </lcf76f155ced4ddcb4097134ff3c332f>
    <TaxCatchAll xmlns="f1b5aad8-6d07-48d6-bc03-b6aeaadc9317" xsi:nil="true"/>
    <SharedWithUsers xmlns="f1b5aad8-6d07-48d6-bc03-b6aeaadc9317">
      <UserInfo>
        <DisplayName>Keisha Johnson</DisplayName>
        <AccountId>1699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A58A35A4B024A8CB058C7068C9FFF" ma:contentTypeVersion="15" ma:contentTypeDescription="Create a new document." ma:contentTypeScope="" ma:versionID="fa67bd9da67139c49bcda3c32671f151">
  <xsd:schema xmlns:xsd="http://www.w3.org/2001/XMLSchema" xmlns:xs="http://www.w3.org/2001/XMLSchema" xmlns:p="http://schemas.microsoft.com/office/2006/metadata/properties" xmlns:ns2="abddfc07-f75d-43eb-b013-f177ac341486" xmlns:ns3="f1b5aad8-6d07-48d6-bc03-b6aeaadc9317" targetNamespace="http://schemas.microsoft.com/office/2006/metadata/properties" ma:root="true" ma:fieldsID="4b9b3fb63e2488167aabf6cf9fd80764" ns2:_="" ns3:_="">
    <xsd:import namespace="abddfc07-f75d-43eb-b013-f177ac341486"/>
    <xsd:import namespace="f1b5aad8-6d07-48d6-bc03-b6aeaadc93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ddfc07-f75d-43eb-b013-f177ac3414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dc8edeb-e778-433f-b749-6cb4b59084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5aad8-6d07-48d6-bc03-b6aeaadc931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657B3C43-FA02-4620-8C40-F1E8B71311D3}" ma:internalName="TaxCatchAll" ma:showField="CatchAllData" ma:web="{1a2c7774-2244-4179-bcf2-2896b34325d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9259D1-9501-4668-ADDC-95B4C3793A86}">
  <ds:schemaRefs>
    <ds:schemaRef ds:uri="abddfc07-f75d-43eb-b013-f177ac341486"/>
    <ds:schemaRef ds:uri="f1b5aad8-6d07-48d6-bc03-b6aeaadc9317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05260B5-10EE-4285-A0A5-E5E4B3115A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ddfc07-f75d-43eb-b013-f177ac341486"/>
    <ds:schemaRef ds:uri="f1b5aad8-6d07-48d6-bc03-b6aeaadc93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F26686-3ED9-468E-8B63-97D7BEF593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1952</Words>
  <Application>Microsoft Office PowerPoint</Application>
  <PresentationFormat>Widescreen</PresentationFormat>
  <Paragraphs>587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Public Safety Entry Level Position Comparison As of 02-03-2024</vt:lpstr>
      <vt:lpstr>Police Officer Starting Salary As of 02-03-2024</vt:lpstr>
      <vt:lpstr>Police Officer I Starting Salary As of 02-03-2024</vt:lpstr>
      <vt:lpstr> Police Longevity Pay As of 01-07-2023 </vt:lpstr>
      <vt:lpstr> Police Pay Reform and Restructure Effective July 1, 2019 (FY20) </vt:lpstr>
      <vt:lpstr> Police Pay Reform and Restructure Historical Comparison </vt:lpstr>
      <vt:lpstr>Sheriff Deputy Starting Salary As of 01-07-2023</vt:lpstr>
      <vt:lpstr>Sheriff Correctional Officer Starting Salary As of 01-07-2023</vt:lpstr>
      <vt:lpstr> Sheriff Pay Longevity Pay As of 01-07-2023</vt:lpstr>
      <vt:lpstr> Sheriff Pay Reform and Restructure Historical Comparison</vt:lpstr>
      <vt:lpstr>Fire/ EMS Firefighter/ EMT/Medic &amp; Homeland Security Starting Salary As of 01-07-2023</vt:lpstr>
      <vt:lpstr> Fire/ EMS &amp; Homeland Security Longevity Pay As of 01-07-2023 </vt:lpstr>
      <vt:lpstr> Fire/ EMS &amp; Homeland Security Pay Reform and Restructure Effective July 1, 2021 (FY22) </vt:lpstr>
      <vt:lpstr>MCP Correctional Officer Starting Salary As of 01-07-2023</vt:lpstr>
      <vt:lpstr> MCP Longevity Pay As of 01-07-2023 </vt:lpstr>
      <vt:lpstr> MCP Pay Reform and Restructure Effective July 1, 2021 (FY22)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Alina Chalkley</dc:creator>
  <cp:lastModifiedBy>Tanika McClain</cp:lastModifiedBy>
  <cp:revision>8</cp:revision>
  <dcterms:created xsi:type="dcterms:W3CDTF">2019-05-02T13:24:48Z</dcterms:created>
  <dcterms:modified xsi:type="dcterms:W3CDTF">2024-02-27T16:48:14Z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0x01010064DA58A35A4B024A8CB058C7068C9FFF</vt:lpwstr>
  </property>
  <property fmtid="{D5CDD505-2E9C-101B-9397-08002B2CF9AE}" pid="3" name="Order">
    <vt:r8>5496100</vt:r8>
  </property>
  <property fmtid="{D5CDD505-2E9C-101B-9397-08002B2CF9AE}" pid="4" name="MediaServiceImageTags">
    <vt:lpwstr/>
  </property>
</Properties>
</file>