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32"/>
  </p:notesMasterIdLst>
  <p:handoutMasterIdLst>
    <p:handoutMasterId r:id="rId33"/>
  </p:handoutMasterIdLst>
  <p:sldIdLst>
    <p:sldId id="272" r:id="rId5"/>
    <p:sldId id="273" r:id="rId6"/>
    <p:sldId id="274" r:id="rId7"/>
    <p:sldId id="303" r:id="rId8"/>
    <p:sldId id="275" r:id="rId9"/>
    <p:sldId id="330" r:id="rId10"/>
    <p:sldId id="343" r:id="rId11"/>
    <p:sldId id="335" r:id="rId12"/>
    <p:sldId id="331" r:id="rId13"/>
    <p:sldId id="344" r:id="rId14"/>
    <p:sldId id="345" r:id="rId15"/>
    <p:sldId id="346" r:id="rId16"/>
    <p:sldId id="347" r:id="rId17"/>
    <p:sldId id="348" r:id="rId18"/>
    <p:sldId id="351" r:id="rId19"/>
    <p:sldId id="336" r:id="rId20"/>
    <p:sldId id="338" r:id="rId21"/>
    <p:sldId id="349" r:id="rId22"/>
    <p:sldId id="340" r:id="rId23"/>
    <p:sldId id="353" r:id="rId24"/>
    <p:sldId id="339" r:id="rId25"/>
    <p:sldId id="350" r:id="rId26"/>
    <p:sldId id="352" r:id="rId27"/>
    <p:sldId id="280" r:id="rId28"/>
    <p:sldId id="341" r:id="rId29"/>
    <p:sldId id="281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4713E9-6A4A-29D3-D98B-1FBCB013AAB3}" name="Doyle, Michael J" initials="DMJ" userId="S::mjdoyle@anthc.org::e9638fc9-526b-416c-b848-2f1094b02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5651"/>
    <a:srgbClr val="63B246"/>
    <a:srgbClr val="00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595" y="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B0FF8-12FD-4017-F053-2759CA98D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0658D-8B9B-54A3-5B71-5B66A29810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81D7-832D-4C73-8E57-852860F2F0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2510-E064-D111-9FA1-231C3110B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E3CB3-BEC2-522B-22C9-1B292B1B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5392-DAC2-4B1B-9C95-4A8F4822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1A7D-4D19-48EC-A114-1165F8014408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ECE5-9867-4645-B5D6-BEDDCEEF8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the blank copy of the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Change Request form. This is the easiest way I have found to request changes to workplan and/or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approved budget-show how the TLES needs to be reallocated, pull up completed change request from and show how it is completed, navigate to the per diem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FC0A-0EFC-8E7C-CA60-49315ABA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F32C2-8A39-4C6E-8D41-F9136CCAF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2C1A1-AB95-A57A-0B55-7C9EA49B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approved budget-show how to revise it for the Tribes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4EACB-A48E-408D-CD10-350CCB263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CD8E-4DE1-E974-8C49-38A1A41F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54FBE-C18C-0537-186E-3350832D4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0AA3F-57AE-A2C6-E0F8-429C96C5F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approved budget- explain the Tribe did not have a GAP employee for the first four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A3FF-4F12-0E55-233B-FAD875665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3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F030-3DF6-77EC-5C63-B5295079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2A949-A07A-795A-60D3-BE1BCAD65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65FE2-B5E4-E65A-7DDE-3852285A9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approved budget-show how to revise it for the Tribes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834B-C042-D2B8-7EEF-285406B07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form in row 2, you will use the minus </a:t>
            </a:r>
            <a:r>
              <a:rPr lang="en-US" dirty="0" err="1"/>
              <a:t>symbal</a:t>
            </a:r>
            <a:r>
              <a:rPr lang="en-US" dirty="0"/>
              <a:t> to show where you are removing the funds.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15D6A-77BF-314B-795A-4EF057B3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5F8B1-368C-60CE-C5BB-9E1A37491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46F2B-FD55-44F1-EB3F-7607216F4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form in row 2, you will use the minus </a:t>
            </a:r>
            <a:r>
              <a:rPr lang="en-US" dirty="0" err="1"/>
              <a:t>symbal</a:t>
            </a:r>
            <a:r>
              <a:rPr lang="en-US" dirty="0"/>
              <a:t> to show where you are removing the funds.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D7CCE-5530-22A9-F46B-148826D56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is a change request required? Anytime a change in work or budget is needed</a:t>
            </a:r>
          </a:p>
          <a:p>
            <a:r>
              <a:rPr lang="en-US" dirty="0"/>
              <a:t>Who do you submit your change request form too? EPA project Officer</a:t>
            </a:r>
          </a:p>
          <a:p>
            <a:r>
              <a:rPr lang="en-US" dirty="0"/>
              <a:t>What is the EPA Compass report? </a:t>
            </a:r>
          </a:p>
          <a:p>
            <a:r>
              <a:rPr lang="en-US" dirty="0"/>
              <a:t>True or false, a budget revision of over 10% of the total award amount, does not require a formal amendment? False                                                                                                                                                                                                            True or false, the SF424A form is only for formal amendments? Answer True                                  </a:t>
            </a:r>
          </a:p>
          <a:p>
            <a:r>
              <a:rPr lang="en-US" dirty="0"/>
              <a:t>True or false, you submit the Change request prior to getting permission from your Tribes leadership? False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4ECE5-9867-4645-B5D6-BEDDCEEF8A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0F3A25-82EB-9B74-C48F-03A224C4A7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59418" y="0"/>
            <a:ext cx="5684582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AB82B-5262-6268-BA23-8035DF303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9721" y="0"/>
            <a:ext cx="4272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6/11/2026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F45D59-D261-4E78-DFCE-46B3D8897E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527" y="5565637"/>
            <a:ext cx="2773872" cy="7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837D59B-F599-EEB9-BCE5-822F13DDAB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13827"/>
            <a:ext cx="9144000" cy="77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4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4F27A90-DB84-D5DB-0CFC-451BBF8FDE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7947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0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9" y="987426"/>
            <a:ext cx="4554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001" y="2057400"/>
            <a:ext cx="275343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29852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30244" y="6356351"/>
            <a:ext cx="1485106" cy="365125"/>
          </a:xfrm>
        </p:spPr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1200174-53DB-D808-0F49-D93A746067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023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534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356351"/>
            <a:ext cx="2857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00850" y="6356351"/>
            <a:ext cx="1714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1239E3-CD00-6661-DD11-1DBFD376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121" y="987426"/>
            <a:ext cx="450342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F37B5C2-8961-B88B-955B-63EC0D18A2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47168"/>
            <a:ext cx="9144000" cy="77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486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3A5575"/>
            </a:gs>
            <a:gs pos="15000">
              <a:srgbClr val="2C6084"/>
            </a:gs>
            <a:gs pos="49000">
              <a:srgbClr val="1475A1"/>
            </a:gs>
            <a:gs pos="79000">
              <a:srgbClr val="0582B2"/>
            </a:gs>
            <a:gs pos="100000">
              <a:srgbClr val="0087B9"/>
            </a:gs>
          </a:gsLst>
          <a:lin ang="19800011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D9BDF9A-84CA-7374-CF1D-FE1EC76C67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72890" y="0"/>
            <a:ext cx="4371109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E9652D2-E44D-E9A7-E8EE-A2F1B1174D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9814" y="0"/>
            <a:ext cx="41641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0758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52BB7-9598-4DCA-9FF2-237C1156080C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397E69-421D-4426-B25A-DE2C5FAD4C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5415" y="679642"/>
            <a:ext cx="2235173" cy="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BCF3C27-8BE5-ADB7-6468-9CD1E0C00E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-2249"/>
            <a:ext cx="9143999" cy="66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10F50C-F1C4-C148-A2A2-F83F092B64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4D37BE6-C1AA-29F6-A561-6387A9C452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-2249"/>
            <a:ext cx="9143999" cy="66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A0F329-D3C8-55E8-7B3A-B373A45B6E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4816E61-29BA-9ED0-8999-EBAE9AFB47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-2249"/>
            <a:ext cx="9143999" cy="66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B954E1-6D71-27C3-3F02-3C800D0D6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0BC51B6-063C-4257-A02F-36B8DC64B7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-2249"/>
            <a:ext cx="9143999" cy="66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759AED-EBDE-E146-241B-70C93DC3FF4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C26E9B1-FC12-1FB8-95A4-B0FE12AB50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-2249"/>
            <a:ext cx="9143999" cy="6660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8EE9581-67DE-AC45-611D-AD4FB1F379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gradFill>
          <a:gsLst>
            <a:gs pos="0">
              <a:srgbClr val="3A5575"/>
            </a:gs>
            <a:gs pos="50000">
              <a:srgbClr val="1D6E97"/>
            </a:gs>
            <a:gs pos="100000">
              <a:srgbClr val="0087B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791E812-F9CD-849D-BA9C-30AB584DC7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0480" y="5288280"/>
            <a:ext cx="9174480" cy="157440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8DE04E-2BC5-0F0F-F994-E1BA5444B9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306576"/>
            <a:ext cx="1310986" cy="3725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8650" y="6356351"/>
            <a:ext cx="15367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837D59B-F599-EEB9-BCE5-822F13DDAB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13827"/>
            <a:ext cx="9144000" cy="77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4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3C6D9-319D-44BD-9C30-654919EC8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BB7-9598-4DCA-9FF2-237C1156080C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C6D9-319D-44BD-9C30-654919EC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76" r:id="rId8"/>
    <p:sldLayoutId id="2147483777" r:id="rId9"/>
    <p:sldLayoutId id="2147483778" r:id="rId10"/>
    <p:sldLayoutId id="2147483769" r:id="rId11"/>
    <p:sldLayoutId id="2147483770" r:id="rId12"/>
    <p:sldLayoutId id="2147483779" r:id="rId13"/>
    <p:sldLayoutId id="2147483771" r:id="rId14"/>
    <p:sldLayoutId id="21474837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50FF-3D07-6C78-4B6E-A6AD5EF31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1697736"/>
          </a:xfrm>
        </p:spPr>
        <p:txBody>
          <a:bodyPr>
            <a:normAutofit fontScale="90000"/>
          </a:bodyPr>
          <a:lstStyle/>
          <a:p>
            <a:r>
              <a:rPr lang="en-US" dirty="0"/>
              <a:t>Tribal Capacity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87517-6D38-7FCF-6391-0D7D989FE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52" y="1864683"/>
            <a:ext cx="4821382" cy="1190105"/>
          </a:xfrm>
        </p:spPr>
        <p:txBody>
          <a:bodyPr/>
          <a:lstStyle/>
          <a:p>
            <a:r>
              <a:rPr lang="en-US" dirty="0"/>
              <a:t>GAP Statewide Monthly Webinar</a:t>
            </a:r>
            <a:br>
              <a:rPr lang="en-US" dirty="0"/>
            </a:br>
            <a:r>
              <a:rPr lang="en-US" dirty="0"/>
              <a:t>June 17, 2026</a:t>
            </a:r>
          </a:p>
        </p:txBody>
      </p:sp>
    </p:spTree>
    <p:extLst>
      <p:ext uri="{BB962C8B-B14F-4D97-AF65-F5344CB8AC3E}">
        <p14:creationId xmlns:p14="http://schemas.microsoft.com/office/powerpoint/2010/main" val="130393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7846-DBE1-FCD7-CCAA-4048B0972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4F9D-A469-D061-1484-1A0402F05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4600" dirty="0"/>
              <a:t>Change Request Form Scenario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CEB217-BFAD-C03E-7731-4A6679F32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Permission from Tribal Administrator and/or Council for the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Review costs for updated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GSA per diem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502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9FBF-A39C-64BE-4F63-2E2901F7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0A4F-51E0-AA2A-2369-24034B298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4600" dirty="0"/>
              <a:t>Revised budget Scenario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DF0B6B9-2C83-801B-7309-72C439D4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Permission from Tribal Administrator and/or Council for the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Change request approval from your EPA project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386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ECC1-AF49-44F9-B1C7-064D2647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559E-0655-9C2C-02A9-C04B2FD6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72D519-C789-139D-CFEB-D393F1ED4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326" y="1825625"/>
            <a:ext cx="435734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2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7D0E5-5237-8E73-F253-4CA06BC61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BFFF-E1B8-F742-53C9-6F8AA7119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4600" dirty="0"/>
              <a:t>Change Request Form Scenario 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2FF489-CA85-5167-4CB2-0D87B300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Permission from Tribal Administrator and/or Council for the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Review costs for new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Gather quotes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247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7A173-61AA-79FE-BBFE-23590D6B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4BE4-E97F-2F48-4BB4-C327E5D5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4600" dirty="0"/>
              <a:t>Revised budget Scenario 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9310D7-33B9-0250-C223-33F309D1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Permission from Tribal Administrator and/or Council for the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Change request approval from your EPA project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49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ED82-E3E3-1303-538F-746A2836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6523-402A-80DA-D140-E081D5ED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BE089-4086-045D-F020-7C26B54F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326" y="1825625"/>
            <a:ext cx="435734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53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ACA7-5CD4-E04A-FC97-B3AC6D40C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E7B0-DB91-A5C4-AD29-41EA3A791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5340388" cy="2667000"/>
          </a:xfrm>
        </p:spPr>
        <p:txBody>
          <a:bodyPr anchor="b">
            <a:normAutofit/>
          </a:bodyPr>
          <a:lstStyle/>
          <a:p>
            <a:r>
              <a:rPr lang="en-US" sz="4000" dirty="0"/>
              <a:t>SF 424A </a:t>
            </a:r>
            <a:br>
              <a:rPr lang="en-US" sz="4000" dirty="0"/>
            </a:br>
            <a:r>
              <a:rPr lang="en-US" sz="3600" dirty="0"/>
              <a:t>BUDGET INFORMATION - Non-Construction Programs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CC54B-B7C5-43A7-D69D-D1F084DE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Will need your EPA Approved Final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Copy of the current EPA GAP grant agreement</a:t>
            </a:r>
          </a:p>
        </p:txBody>
      </p:sp>
    </p:spTree>
    <p:extLst>
      <p:ext uri="{BB962C8B-B14F-4D97-AF65-F5344CB8AC3E}">
        <p14:creationId xmlns:p14="http://schemas.microsoft.com/office/powerpoint/2010/main" val="426471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BD19B-94B7-3375-1D24-2BD57644A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069A-175E-A363-DDFE-5A171634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SF424A Budget Information </a:t>
            </a:r>
            <a:br>
              <a:rPr lang="en-US" sz="2800"/>
            </a:br>
            <a:r>
              <a:rPr lang="en-US" sz="2800"/>
              <a:t>Non-construction Programs (Page 1) </a:t>
            </a:r>
            <a:br>
              <a:rPr lang="en-US" sz="2800"/>
            </a:br>
            <a:r>
              <a:rPr lang="en-US" sz="2800"/>
              <a:t>for first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870D526-7397-C6B2-86C5-2CC9BF518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/>
              <a:t>Line1</a:t>
            </a:r>
          </a:p>
          <a:p>
            <a:r>
              <a:rPr lang="en-US" sz="2200"/>
              <a:t>Line 1A: First year applicants will put “Prior approved funding for FY2026”</a:t>
            </a:r>
          </a:p>
          <a:p>
            <a:r>
              <a:rPr lang="en-US" sz="2200"/>
              <a:t>Line 1B: Enter 66.926 for the Catalog of Federal Domestic Assistance Number</a:t>
            </a:r>
          </a:p>
          <a:p>
            <a:r>
              <a:rPr lang="en-US" sz="2200"/>
              <a:t>Line 1C &amp; D: leave blank</a:t>
            </a:r>
          </a:p>
          <a:p>
            <a:r>
              <a:rPr lang="en-US" sz="2200"/>
              <a:t>Line 1E: Enter the approved budget total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53D52-DEDB-7C7E-2D4B-62DA75DA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2084832"/>
            <a:ext cx="3886200" cy="3392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8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C8929-6131-BAAE-0915-93125FDD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3246-ABB5-C8E2-2BC7-46505168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SF424A Budget Information </a:t>
            </a:r>
            <a:br>
              <a:rPr lang="en-US" sz="2800"/>
            </a:br>
            <a:r>
              <a:rPr lang="en-US" sz="2800"/>
              <a:t>Non-construction Programs (Page 1) </a:t>
            </a:r>
            <a:br>
              <a:rPr lang="en-US" sz="2800"/>
            </a:br>
            <a:r>
              <a:rPr lang="en-US" sz="2800"/>
              <a:t>for first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9E80DF-4161-4880-B3E1-E55BC8EB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Line 2</a:t>
            </a:r>
          </a:p>
          <a:p>
            <a:r>
              <a:rPr lang="en-US" sz="2200" dirty="0"/>
              <a:t>Line 2A: First year applicants will put “This action: Budget revisions for FY2026”</a:t>
            </a:r>
          </a:p>
          <a:p>
            <a:r>
              <a:rPr lang="en-US" sz="2200" dirty="0"/>
              <a:t>Line 2B: Enter 66.926 for the Catalog of Federal Domestic Assistance Number</a:t>
            </a:r>
          </a:p>
          <a:p>
            <a:r>
              <a:rPr lang="en-US" sz="2200" dirty="0"/>
              <a:t>Line 2 C &amp; D: leave blank</a:t>
            </a:r>
          </a:p>
          <a:p>
            <a:r>
              <a:rPr lang="en-US" sz="2200" dirty="0"/>
              <a:t>Line 2E: Enter “$0”</a:t>
            </a:r>
          </a:p>
          <a:p>
            <a:pPr lvl="1"/>
            <a:r>
              <a:rPr lang="en-US" sz="2200"/>
              <a:t>The EPA is not changing the award amount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1533A-55AE-6F5C-FD82-43AAFCFB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825625"/>
            <a:ext cx="4248150" cy="393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4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E50F-06B2-9655-B7A2-67C0B3F9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CB19-D45F-7EA5-44E3-0B499E74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SF424A Budget Information </a:t>
            </a:r>
            <a:br>
              <a:rPr lang="en-US" sz="2800" dirty="0"/>
            </a:br>
            <a:r>
              <a:rPr lang="en-US" sz="2800" dirty="0"/>
              <a:t>Non-construction Programs (Page 1A) </a:t>
            </a:r>
            <a:br>
              <a:rPr lang="en-US" sz="2800" dirty="0"/>
            </a:br>
            <a:r>
              <a:rPr lang="en-US" sz="2800" dirty="0"/>
              <a:t>for 1st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B595AC-EA19-E873-4124-5364C7E2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Row 1:</a:t>
            </a:r>
          </a:p>
          <a:p>
            <a:r>
              <a:rPr lang="en-US" dirty="0"/>
              <a:t>You will need the budget categories from the most current EPA GAP agreement. Page 2</a:t>
            </a:r>
          </a:p>
          <a:p>
            <a:pPr marL="0" indent="0">
              <a:buNone/>
            </a:pPr>
            <a:r>
              <a:rPr lang="en-US" b="1" dirty="0"/>
              <a:t>Row 2:</a:t>
            </a:r>
          </a:p>
          <a:p>
            <a:r>
              <a:rPr lang="en-US" dirty="0"/>
              <a:t>Complete this by using the Approved Change Request and approved revised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28E244-3788-2C7D-8202-1C4AB3FA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4" r="19218" b="1"/>
          <a:stretch>
            <a:fillRect/>
          </a:stretch>
        </p:blipFill>
        <p:spPr>
          <a:xfrm>
            <a:off x="4629150" y="1825625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08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52A-E6E8-7465-2523-2ABFF87A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1BBB5-D350-A9E3-94D1-481E3469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Welcome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ANTHC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Fred Dahl, Project Manager II,  ANTHC Tribal Capacity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EPA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Tia Allen, EPA Tribal Coordinator/Project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Budget revisions/Change request forms</a:t>
            </a:r>
          </a:p>
          <a:p>
            <a:pPr marL="800100" lvl="1" indent="-342900"/>
            <a:r>
              <a:rPr lang="en-US" sz="1500" dirty="0"/>
              <a:t>What you will need</a:t>
            </a:r>
          </a:p>
          <a:p>
            <a:pPr marL="800100" lvl="1" indent="-342900"/>
            <a:r>
              <a:rPr lang="en-US" sz="1500" dirty="0"/>
              <a:t>Change Request Forms</a:t>
            </a:r>
          </a:p>
          <a:p>
            <a:pPr marL="800100" lvl="1" indent="-342900"/>
            <a:r>
              <a:rPr lang="en-US" sz="1500" dirty="0"/>
              <a:t>Budget revisions</a:t>
            </a:r>
          </a:p>
          <a:p>
            <a:pPr marL="800100" lvl="1" indent="-342900"/>
            <a:r>
              <a:rPr lang="en-US" sz="1500" dirty="0"/>
              <a:t>SF424A update</a:t>
            </a:r>
          </a:p>
          <a:p>
            <a:pPr marL="342900" indent="-342900"/>
            <a:r>
              <a:rPr lang="en-US" sz="2400" b="1" dirty="0"/>
              <a:t>Open Discussion / Questions</a:t>
            </a:r>
          </a:p>
          <a:p>
            <a:pPr marL="342900" indent="-342900"/>
            <a:r>
              <a:rPr lang="en-US" sz="2400" b="1" dirty="0"/>
              <a:t>Next GAP Statewide Call:</a:t>
            </a:r>
          </a:p>
          <a:p>
            <a:pPr marL="800100" lvl="1" indent="-342900"/>
            <a:r>
              <a:rPr lang="en-US" sz="1500" dirty="0"/>
              <a:t>August 19, 2026,</a:t>
            </a:r>
          </a:p>
        </p:txBody>
      </p:sp>
    </p:spTree>
    <p:extLst>
      <p:ext uri="{BB962C8B-B14F-4D97-AF65-F5344CB8AC3E}">
        <p14:creationId xmlns:p14="http://schemas.microsoft.com/office/powerpoint/2010/main" val="3616863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B03E-3DF2-36A4-6749-6686B96F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D5B5-9E0C-26E2-482C-64652425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78FE0-B792-C9B4-F329-3A84E262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326" y="1825625"/>
            <a:ext cx="435734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16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7AD69-42CC-AD22-F929-42213E57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7B8F-9B0F-D150-40DA-908CE141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SF424A Budget Information </a:t>
            </a:r>
            <a:br>
              <a:rPr lang="en-US" sz="2800"/>
            </a:br>
            <a:r>
              <a:rPr lang="en-US" sz="2800"/>
              <a:t>Non-construction Programs (Page 1) </a:t>
            </a:r>
            <a:br>
              <a:rPr lang="en-US" sz="2800"/>
            </a:br>
            <a:r>
              <a:rPr lang="en-US" sz="2800"/>
              <a:t>for 2</a:t>
            </a:r>
            <a:r>
              <a:rPr lang="en-US" sz="2800" baseline="30000"/>
              <a:t>nd</a:t>
            </a:r>
            <a:r>
              <a:rPr lang="en-US" sz="2800"/>
              <a:t> – 4</a:t>
            </a:r>
            <a:r>
              <a:rPr lang="en-US" sz="2800" baseline="30000"/>
              <a:t>th</a:t>
            </a:r>
            <a:r>
              <a:rPr lang="en-US" sz="2800"/>
              <a:t>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91F344-DD31-5CF1-3237-2A91785A8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Line1</a:t>
            </a:r>
          </a:p>
          <a:p>
            <a:r>
              <a:rPr lang="en-US" sz="2000" dirty="0"/>
              <a:t>Line 1A: Enter “ Former approved funding” and the fiscal years</a:t>
            </a:r>
          </a:p>
          <a:p>
            <a:r>
              <a:rPr lang="en-US" sz="2000" dirty="0"/>
              <a:t>Line 1B: Enter 66.926 for the Catalog of Federal Domestic Assistance Number</a:t>
            </a:r>
          </a:p>
          <a:p>
            <a:r>
              <a:rPr lang="en-US" sz="2000" dirty="0"/>
              <a:t>Line 1C &amp; D: leave blank</a:t>
            </a:r>
          </a:p>
          <a:p>
            <a:r>
              <a:rPr lang="en-US" sz="2000" dirty="0"/>
              <a:t>Line 1E: Enter the approved budget total from the most current GAP agreement on Page 2.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33ACC9-D939-60EE-3231-84DE2BEB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825624"/>
            <a:ext cx="4514850" cy="435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22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73FC-D258-418A-8E4F-F5D98636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651D-E1FD-2FF6-C8D9-F8D98CE4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SF424A Budget Information </a:t>
            </a:r>
            <a:br>
              <a:rPr lang="en-US" sz="2800"/>
            </a:br>
            <a:r>
              <a:rPr lang="en-US" sz="2800"/>
              <a:t>Non-construction Programs (Page 1) </a:t>
            </a:r>
            <a:br>
              <a:rPr lang="en-US" sz="2800"/>
            </a:br>
            <a:r>
              <a:rPr lang="en-US" sz="2800"/>
              <a:t>for 2</a:t>
            </a:r>
            <a:r>
              <a:rPr lang="en-US" sz="2800" baseline="30000"/>
              <a:t>nd</a:t>
            </a:r>
            <a:r>
              <a:rPr lang="en-US" sz="2800"/>
              <a:t> – 4</a:t>
            </a:r>
            <a:r>
              <a:rPr lang="en-US" sz="2800" baseline="30000"/>
              <a:t>th</a:t>
            </a:r>
            <a:r>
              <a:rPr lang="en-US" sz="2800"/>
              <a:t>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A0169D-AD81-3A0F-A800-35D168A1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Line1</a:t>
            </a:r>
          </a:p>
          <a:p>
            <a:r>
              <a:rPr lang="en-US" sz="2200" dirty="0"/>
              <a:t>Line 2A: Enter “This action: Budget revision for” and the fiscal years</a:t>
            </a:r>
          </a:p>
          <a:p>
            <a:r>
              <a:rPr lang="en-US" sz="2200" dirty="0"/>
              <a:t>Line 2B: Enter 66.926 for the Catalog of Federal Domestic Assistance Number</a:t>
            </a:r>
          </a:p>
          <a:p>
            <a:r>
              <a:rPr lang="en-US" sz="2200" dirty="0"/>
              <a:t>Line 2C &amp; D: leave blank</a:t>
            </a:r>
          </a:p>
          <a:p>
            <a:r>
              <a:rPr lang="en-US" sz="2200" dirty="0"/>
              <a:t>Line 2E: Enter “$0”</a:t>
            </a:r>
          </a:p>
          <a:p>
            <a:pPr lvl="1"/>
            <a:r>
              <a:rPr lang="en-US" sz="1800" dirty="0"/>
              <a:t>The EPA is not changing the award amount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06E38-16FF-05C6-754A-6E549E2E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49" y="2230582"/>
            <a:ext cx="4334741" cy="3616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75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611D-9CE6-85ED-E494-A89B7EE3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8792-065C-E0AE-8782-F61BE308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SF424A Budget Information </a:t>
            </a:r>
            <a:br>
              <a:rPr lang="en-US" sz="2800" dirty="0"/>
            </a:br>
            <a:r>
              <a:rPr lang="en-US" sz="2800" dirty="0"/>
              <a:t>Non-construction Programs (Page 1A) </a:t>
            </a:r>
            <a:br>
              <a:rPr lang="en-US" sz="2800" dirty="0"/>
            </a:br>
            <a:r>
              <a:rPr lang="en-US" sz="2800" dirty="0"/>
              <a:t>for 2</a:t>
            </a:r>
            <a:r>
              <a:rPr lang="en-US" sz="2800" baseline="30000" dirty="0"/>
              <a:t>nd</a:t>
            </a:r>
            <a:r>
              <a:rPr lang="en-US" sz="2800" dirty="0"/>
              <a:t> – 4</a:t>
            </a:r>
            <a:r>
              <a:rPr lang="en-US" sz="2800" baseline="30000" dirty="0"/>
              <a:t>th</a:t>
            </a:r>
            <a:r>
              <a:rPr lang="en-US" sz="2800" dirty="0"/>
              <a:t> year applicants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96FFE0-49DF-7057-B247-C9A6C54E1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Row 1:</a:t>
            </a:r>
          </a:p>
          <a:p>
            <a:r>
              <a:rPr lang="en-US" dirty="0"/>
              <a:t>You will need the budget categories from the most current EPA GAP agreement. Page 2</a:t>
            </a:r>
          </a:p>
          <a:p>
            <a:pPr marL="0" indent="0">
              <a:buNone/>
            </a:pPr>
            <a:r>
              <a:rPr lang="en-US" b="1" dirty="0"/>
              <a:t>Row 2:</a:t>
            </a:r>
          </a:p>
          <a:p>
            <a:r>
              <a:rPr lang="en-US" dirty="0"/>
              <a:t>Complete this by using the Approved Change Request and approved revised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CB422-0165-54B2-CB32-AEBB764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9" y="1825625"/>
            <a:ext cx="4257675" cy="391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14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7F47-549B-F8C9-92B0-DEBEB814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Trivia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BBC8EB-C653-F282-4F5C-4E1210812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3326" y="1825625"/>
            <a:ext cx="435734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228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453E-32BC-24D2-DB95-A94E0BC9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B3D1-F4FC-E836-4725-AFCE2568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/>
              <a:t>Open Discussion/Questions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F8FEC6-94F2-DB82-022D-5BBB99EB0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326" y="1825625"/>
            <a:ext cx="435734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536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E5FF-C4FF-01B4-E98B-C795E100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Tribal Capacity Team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D7235AFC-A15F-23EC-B427-ED3B64817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557" y="1825625"/>
            <a:ext cx="69068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D2AA4A-5C5B-8960-2425-508607F3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09800"/>
            <a:ext cx="5075872" cy="23526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latin typeface="+mj-lt"/>
                <a:ea typeface="+mj-ea"/>
                <a:cs typeface="+mj-cs"/>
              </a:rPr>
              <a:t>How can ANTHC better support our Tribal Partners?</a:t>
            </a:r>
            <a:br>
              <a:rPr lang="en-US" sz="4100" kern="1200" dirty="0">
                <a:latin typeface="+mj-lt"/>
                <a:ea typeface="+mj-ea"/>
                <a:cs typeface="+mj-cs"/>
              </a:rPr>
            </a:br>
            <a:endParaRPr lang="en-US" sz="4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62C9C4-147C-00EB-6337-3E4610B3F090}"/>
              </a:ext>
            </a:extLst>
          </p:cNvPr>
          <p:cNvSpPr txBox="1"/>
          <p:nvPr/>
        </p:nvSpPr>
        <p:spPr>
          <a:xfrm>
            <a:off x="623888" y="4589464"/>
            <a:ext cx="5075872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can contact the Tribal Capacity program with suggestions at: tribalcapacitytraining@anthc.org</a:t>
            </a:r>
          </a:p>
        </p:txBody>
      </p:sp>
    </p:spTree>
    <p:extLst>
      <p:ext uri="{BB962C8B-B14F-4D97-AF65-F5344CB8AC3E}">
        <p14:creationId xmlns:p14="http://schemas.microsoft.com/office/powerpoint/2010/main" val="132312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8B12-B5A1-A188-A6EE-C3625B0CE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ANTHC UPDATES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091D9C-002B-4165-FA82-98BFAF964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Fred Dahl</a:t>
            </a:r>
          </a:p>
          <a:p>
            <a:r>
              <a:rPr lang="en-US" sz="1700" dirty="0"/>
              <a:t>Project Manager II</a:t>
            </a:r>
          </a:p>
          <a:p>
            <a:r>
              <a:rPr lang="en-US" sz="1700" dirty="0"/>
              <a:t>Tribal Capacity Program</a:t>
            </a:r>
          </a:p>
          <a:p>
            <a:r>
              <a:rPr lang="en-US" sz="1700" dirty="0"/>
              <a:t>fbdahl@anthc.org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B9341-681D-855B-77A3-3C803D38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B7D005-62F6-0584-C3EE-C70CDF9F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Upcoming Trainings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51184-7187-BAD9-27CC-6B4FD163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943100"/>
            <a:ext cx="7810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8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643D-3759-4EC6-113C-8C0738048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EPA Updates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AF023F-B318-89AA-D9D0-6C2579F56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/>
          </a:bodyPr>
          <a:lstStyle/>
          <a:p>
            <a:r>
              <a:rPr lang="en-US" sz="1700" dirty="0"/>
              <a:t>Tia Allen</a:t>
            </a:r>
          </a:p>
          <a:p>
            <a:r>
              <a:rPr lang="en-US" sz="1700" dirty="0"/>
              <a:t>Tribal Coordinator, Tribal Consultation Specialist </a:t>
            </a:r>
            <a:br>
              <a:rPr lang="en-US" sz="1700" dirty="0"/>
            </a:br>
            <a:r>
              <a:rPr lang="en-US" sz="1700" dirty="0"/>
              <a:t>Tribal Trust and Assistance Division, 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3128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D89D4-441B-591F-D2AA-6C0645DE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F86F-57A0-8E94-02ED-5571A796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/>
              <a:t>What you will need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7F936A-93B1-3C86-D55A-7160D80F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Budget revisions/Change requests</a:t>
            </a:r>
          </a:p>
          <a:p>
            <a:r>
              <a:rPr lang="en-US" sz="2000" dirty="0"/>
              <a:t>Copy of the current approved budget</a:t>
            </a:r>
          </a:p>
          <a:p>
            <a:r>
              <a:rPr lang="en-US" sz="2000" dirty="0"/>
              <a:t>A copy of your EPA Compass report</a:t>
            </a:r>
          </a:p>
          <a:p>
            <a:r>
              <a:rPr lang="en-US" sz="2000" dirty="0"/>
              <a:t>Copy of current EPA GAP agreement</a:t>
            </a:r>
          </a:p>
          <a:p>
            <a:r>
              <a:rPr lang="en-US" sz="2000" dirty="0"/>
              <a:t>Copy of most recently submitted SF424a</a:t>
            </a:r>
          </a:p>
          <a:p>
            <a:r>
              <a:rPr lang="en-US" sz="2000" dirty="0"/>
              <a:t>Blank SF424a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6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E0FB0-0CC7-652E-18CF-CD8A3CDF1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C3F2-BC0E-D4B7-9DD8-227CE7748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Important note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438F5-F478-BA99-BAFB-FED0A868D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Less than 10% of total award does not require a formal amendment</a:t>
            </a:r>
          </a:p>
          <a:p>
            <a:r>
              <a:rPr lang="en-US" sz="1900" dirty="0"/>
              <a:t>Greater than 10% of total award amount requires a formal amendment</a:t>
            </a: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259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32E3E-77EC-AAF4-1562-8DB03CFAB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107F-0DC8-FF02-4644-FD338095D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52" y="762000"/>
            <a:ext cx="4821382" cy="2667000"/>
          </a:xfrm>
        </p:spPr>
        <p:txBody>
          <a:bodyPr anchor="b">
            <a:normAutofit/>
          </a:bodyPr>
          <a:lstStyle/>
          <a:p>
            <a:r>
              <a:rPr lang="en-US" sz="4600" dirty="0"/>
              <a:t>Change Request Form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3E9FE9-568C-B77E-B101-31119708A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0440"/>
            <a:ext cx="4821382" cy="1190105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/>
              <a:t>To complete this form, you will need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600" dirty="0"/>
              <a:t>Approval from Tribe to make the change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600" dirty="0"/>
              <a:t>EPA approved final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600" dirty="0"/>
              <a:t>EPA Compass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600" dirty="0"/>
              <a:t>List of prices and/or quotes for any purchases being requested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921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7AF2-AFF1-254C-1137-6EFC220AC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93A3-EB3F-A339-A124-287FEC40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Change Request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42A5B-2446-BFDB-6A22-62893983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88" y="1825625"/>
            <a:ext cx="710422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19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C PPT Template">
      <a:dk1>
        <a:srgbClr val="333333"/>
      </a:dk1>
      <a:lt1>
        <a:srgbClr val="FFFFFF"/>
      </a:lt1>
      <a:dk2>
        <a:srgbClr val="595954"/>
      </a:dk2>
      <a:lt2>
        <a:srgbClr val="A6A9A8"/>
      </a:lt2>
      <a:accent1>
        <a:srgbClr val="0089BA"/>
      </a:accent1>
      <a:accent2>
        <a:srgbClr val="63B246"/>
      </a:accent2>
      <a:accent3>
        <a:srgbClr val="3A5575"/>
      </a:accent3>
      <a:accent4>
        <a:srgbClr val="347E58"/>
      </a:accent4>
      <a:accent5>
        <a:srgbClr val="915651"/>
      </a:accent5>
      <a:accent6>
        <a:srgbClr val="B54877"/>
      </a:accent6>
      <a:hlink>
        <a:srgbClr val="0089BA"/>
      </a:hlink>
      <a:folHlink>
        <a:srgbClr val="0089BA"/>
      </a:folHlink>
    </a:clrScheme>
    <a:fontScheme name="ANTHC PPT Template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HC-General PPT Op2 4x3 Template  -  Read-Only" id="{564E89C9-38B7-4AAB-A6EB-211F2285EC79}" vid="{0A48D62F-CD4B-4A8B-943B-1EA2500FAF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0891CEEE4D844804072B415CF15F6" ma:contentTypeVersion="50" ma:contentTypeDescription="Create a new document." ma:contentTypeScope="" ma:versionID="b86064abafa883d6906eb11546a17cb7">
  <xsd:schema xmlns:xsd="http://www.w3.org/2001/XMLSchema" xmlns:xs="http://www.w3.org/2001/XMLSchema" xmlns:p="http://schemas.microsoft.com/office/2006/metadata/properties" xmlns:ns1="http://schemas.microsoft.com/sharepoint/v3" xmlns:ns2="e4e25d09-7c99-46e3-8175-5b6d886f2c52" targetNamespace="http://schemas.microsoft.com/office/2006/metadata/properties" ma:root="true" ma:fieldsID="154fd50fd4aee40719b0e25347b29161" ns1:_="" ns2:_="">
    <xsd:import namespace="http://schemas.microsoft.com/sharepoint/v3"/>
    <xsd:import namespace="e4e25d09-7c99-46e3-8175-5b6d886f2c5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25d09-7c99-46e3-8175-5b6d886f2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3642E5-21A6-442E-8A20-61D0FAA7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e25d09-7c99-46e3-8175-5b6d886f2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BD5B8-4921-49E3-9A45-1B99C8811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9C5F7-374D-4503-BA68-C849484CE5A3}">
  <ds:schemaRefs>
    <ds:schemaRef ds:uri="http://schemas.microsoft.com/office/2006/documentManagement/types"/>
    <ds:schemaRef ds:uri="e4e25d09-7c99-46e3-8175-5b6d886f2c52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November 2026 Webinar Presentaion</Template>
  <TotalTime>3335</TotalTime>
  <Words>993</Words>
  <Application>Microsoft Office PowerPoint</Application>
  <PresentationFormat>On-screen Show (4:3)</PresentationFormat>
  <Paragraphs>125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Rockwell</vt:lpstr>
      <vt:lpstr>Office Theme</vt:lpstr>
      <vt:lpstr>Tribal Capacity </vt:lpstr>
      <vt:lpstr>Agenda</vt:lpstr>
      <vt:lpstr>ANTHC UPDATES</vt:lpstr>
      <vt:lpstr>Upcoming Trainings</vt:lpstr>
      <vt:lpstr>EPA Updates</vt:lpstr>
      <vt:lpstr>What you will need</vt:lpstr>
      <vt:lpstr>Important note</vt:lpstr>
      <vt:lpstr>Change Request Form</vt:lpstr>
      <vt:lpstr>Change Request Form</vt:lpstr>
      <vt:lpstr>Change Request Form Scenario 1</vt:lpstr>
      <vt:lpstr>Revised budget Scenario 1</vt:lpstr>
      <vt:lpstr>Questions</vt:lpstr>
      <vt:lpstr>Change Request Form Scenario 2</vt:lpstr>
      <vt:lpstr>Revised budget Scenario 2</vt:lpstr>
      <vt:lpstr>Questions</vt:lpstr>
      <vt:lpstr>SF 424A  BUDGET INFORMATION - Non-Construction Programs</vt:lpstr>
      <vt:lpstr>SF424A Budget Information  Non-construction Programs (Page 1)  for first year applicants</vt:lpstr>
      <vt:lpstr>SF424A Budget Information  Non-construction Programs (Page 1)  for first year applicants</vt:lpstr>
      <vt:lpstr>SF424A Budget Information  Non-construction Programs (Page 1A)  for 1st year applicants</vt:lpstr>
      <vt:lpstr>Questions</vt:lpstr>
      <vt:lpstr>SF424A Budget Information  Non-construction Programs (Page 1)  for 2nd – 4th year applicants</vt:lpstr>
      <vt:lpstr>SF424A Budget Information  Non-construction Programs (Page 1)  for 2nd – 4th year applicants</vt:lpstr>
      <vt:lpstr>SF424A Budget Information  Non-construction Programs (Page 1A)  for 2nd – 4th year applicants</vt:lpstr>
      <vt:lpstr>Trivia Time</vt:lpstr>
      <vt:lpstr>Open Discussion/Questions</vt:lpstr>
      <vt:lpstr>Tribal Capacity Team</vt:lpstr>
      <vt:lpstr>How can ANTHC better support our Tribal Partners? </vt:lpstr>
    </vt:vector>
  </TitlesOfParts>
  <Company>Alaska Native Tribal Health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Dahl, Frederick B</dc:creator>
  <cp:keywords/>
  <dc:description/>
  <cp:lastModifiedBy>Dahl, Frederick B</cp:lastModifiedBy>
  <cp:revision>23</cp:revision>
  <dcterms:created xsi:type="dcterms:W3CDTF">2025-10-01T18:16:35Z</dcterms:created>
  <dcterms:modified xsi:type="dcterms:W3CDTF">2026-06-11T21:43:37Z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0x0101004110891CEEE4D844804072B415CF15F6</vt:lpwstr>
  </property>
  <property fmtid="{D5CDD505-2E9C-101B-9397-08002B2CF9AE}" pid="3" name="MediaServiceImageTags">
    <vt:lpwstr/>
  </property>
  <property fmtid="{D5CDD505-2E9C-101B-9397-08002B2CF9AE}" pid="4" name="URL">
    <vt:lpwstr/>
  </property>
  <property fmtid="{D5CDD505-2E9C-101B-9397-08002B2CF9AE}" pid="5" name="AlternateThumbnailUrl">
    <vt:lpwstr/>
  </property>
  <property fmtid="{D5CDD505-2E9C-101B-9397-08002B2CF9AE}" pid="6" name="wic_System_Copyright">
    <vt:lpwstr/>
  </property>
  <property fmtid="{D5CDD505-2E9C-101B-9397-08002B2CF9AE}" pid="7" name="Comments">
    <vt:lpwstr/>
  </property>
</Properties>
</file>