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7"/>
  </p:notesMasterIdLst>
  <p:sldIdLst>
    <p:sldId id="271" r:id="rId6"/>
  </p:sldIdLst>
  <p:sldSz cx="7772400" cy="10058400"/>
  <p:notesSz cx="7010400" cy="9296400"/>
  <p:custDataLst>
    <p:tags r:id="rId8"/>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88">
          <p15:clr>
            <a:srgbClr val="A4A3A4"/>
          </p15:clr>
        </p15:guide>
        <p15:guide id="2" orient="horz" pos="528">
          <p15:clr>
            <a:srgbClr val="A4A3A4"/>
          </p15:clr>
        </p15:guide>
        <p15:guide id="3" pos="4608">
          <p15:clr>
            <a:srgbClr val="A4A3A4"/>
          </p15:clr>
        </p15:guide>
        <p15:guide id="4" pos="624">
          <p15:clr>
            <a:srgbClr val="A4A3A4"/>
          </p15:clr>
        </p15:guide>
        <p15:guide id="5" pos="4272">
          <p15:clr>
            <a:srgbClr val="A4A3A4"/>
          </p15:clr>
        </p15:guide>
        <p15:guide id="6" pos="792">
          <p15:clr>
            <a:srgbClr val="A4A3A4"/>
          </p15:clr>
        </p15:guide>
        <p15:guide id="7" pos="1128">
          <p15:clr>
            <a:srgbClr val="A4A3A4"/>
          </p15:clr>
        </p15:guide>
        <p15:guide id="8" pos="4128">
          <p15:clr>
            <a:srgbClr val="A4A3A4"/>
          </p15:clr>
        </p15:guide>
        <p15:guide id="9" pos="3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85C38-56D8-6949-9641-AA4836DABD4D}" name="Bettencourt, Sheryl" initials="BS" userId="S::sbettencourt@aquent.com::1093bb08-114d-405e-92dc-a1569be483d9" providerId="AD"/>
  <p188:author id="{CB184647-F9F4-CAF9-B50D-C003182B5AE2}" name="Rowland, Kelley" initials="RK" userId="S::kelley.rowland@metlife.com::7a15d721-45fa-4b2c-be08-89b06ba361dd" providerId="AD"/>
  <p188:author id="{A10F2186-F6BE-179B-3E1E-8CDABFC7A6AD}" name="Brett Schindler" initials="BS" userId="S::brett.schindler@merkle.com::f035a0f5-57ce-4ad3-8cdb-bf4682a0cca4" providerId="AD"/>
  <p188:author id="{D0D9CC8C-6FF4-57F8-1148-51BA1037213B}" name="Lovin, Melissa" initials="LM" userId="S::melissa.lovin@metlife.com::b386df19-bfd6-4e62-91f6-8b365b78a94d" providerId="AD"/>
  <p188:author id="{3CDE8999-1000-0558-CAC7-6B81AA06AD89}" name="Martins-Rosa, Nelia" initials="MRN" userId="S::nmartinsrosa@metlife.com::35eca9fa-8c4f-45a6-a935-93a37c1be894" providerId="AD"/>
  <p188:author id="{E2DBDBA5-6430-A5D3-EDAE-8B28EEB04356}" name="Black, Mary" initials="BM" userId="S::mblack4@metlife.com::ec4cf331-98b9-48f6-bef2-2631ddde1d46" providerId="AD"/>
  <p188:author id="{1E2C8FCE-9D79-9D15-DA60-11417D731422}" name="Beck, Lynn" initials="BL" userId="S::lbeck1@metlife.com::38abec2c-95da-4eff-b6a4-68173af8c1ce" providerId="AD"/>
  <p188:author id="{A7EF16DA-FC08-DC0A-3D48-3F84FF124B0C}" name="Lauren McClusick" initials="LM" userId="S::lmcclusick@merkleinc.com::f6c313a3-8cd0-4f95-9d41-3f4bfc041312" providerId="AD"/>
  <p188:author id="{6AA9A3E3-047F-1EF9-89A1-DDF202A2B21D}" name="Stephanie O'Brien" initials="SO" userId="S::stephanie.obrien@merkle.com::ad7a391b-d1c7-4366-83f7-02b366d027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ynn Butler Bradford" initials="" lastIdx="39" clrIdx="0"/>
  <p:cmAuthor id="1" name="Melva Claiborne" initials="" lastIdx="2" clrIdx="1"/>
  <p:cmAuthor id="2" name="Jeannette Bordeau" initials="" lastIdx="12" clrIdx="2"/>
  <p:cmAuthor id="3" name="Vicki White" initials="" lastIdx="2" clrIdx="3"/>
  <p:cmAuthor id="4" name="Maier, Stephen" initials="" lastIdx="1" clrIdx="4"/>
  <p:cmAuthor id="5" name="Kientzler, Tom" initials="" lastIdx="2" clrIdx="5"/>
  <p:cmAuthor id="6" name="Rebane, Kai"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1" autoAdjust="0"/>
    <p:restoredTop sz="96713" autoAdjust="0"/>
  </p:normalViewPr>
  <p:slideViewPr>
    <p:cSldViewPr snapToGrid="0">
      <p:cViewPr varScale="1">
        <p:scale>
          <a:sx n="76" d="100"/>
          <a:sy n="76" d="100"/>
        </p:scale>
        <p:origin x="2838" y="102"/>
      </p:cViewPr>
      <p:guideLst>
        <p:guide pos="288"/>
        <p:guide orient="horz" pos="528"/>
        <p:guide pos="4608"/>
        <p:guide pos="624"/>
        <p:guide pos="4272"/>
        <p:guide pos="792"/>
        <p:guide pos="1128"/>
        <p:guide pos="4128"/>
        <p:guide pos="3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400D15-727E-BEA9-4B5F-0A7E27D3093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FC57BBC-8298-7EC9-9981-7CB6EC1284D5}"/>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176BE0-321D-F042-9FB0-813744E420E7}" type="datetimeFigureOut">
              <a:rPr lang="en-US"/>
              <a:pPr>
                <a:defRPr/>
              </a:pPr>
              <a:t>1/15/2026</a:t>
            </a:fld>
            <a:endParaRPr lang="en-US"/>
          </a:p>
        </p:txBody>
      </p:sp>
      <p:sp>
        <p:nvSpPr>
          <p:cNvPr id="4" name="Slide Image Placeholder 3">
            <a:extLst>
              <a:ext uri="{FF2B5EF4-FFF2-40B4-BE49-F238E27FC236}">
                <a16:creationId xmlns:a16="http://schemas.microsoft.com/office/drawing/2014/main" id="{F04387EE-3B48-3CE7-A0B2-B00F439C0A17}"/>
              </a:ext>
            </a:extLst>
          </p:cNvPr>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37AE03A-159C-2543-609D-92F5C44AFD21}"/>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A8BEC10-E534-65E4-A8E4-F5F8FC1A2E44}"/>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7C2522C-1BC9-5E1B-4EB1-9332A461B273}"/>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4F5EB78-9D73-AE46-A4D1-5A9CACE56C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duct Overview Slipsheet p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18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duct Overview Slipsheet pg 3">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594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4"/>
    </p:custData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p:titleStyle>
    <p:body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hyperlink" Target="https://cvent.me/wda0ZQ"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urldefense.com/v3/__http:/www.SIPC.org__;!!CScduHDFkdaA!K8jb2J2UAZc880sWyH0J4y6_VNfUB6DvLq5_zeJBoe-eEZuZpg1NRXlNLAAK_8VRZFELrwB8gsG_x3htNS0$" TargetMode="External"/><Relationship Id="rId5" Type="http://schemas.openxmlformats.org/officeDocument/2006/relationships/image" Target="../media/image2.jpg"/><Relationship Id="rId4" Type="http://schemas.openxmlformats.org/officeDocument/2006/relationships/hyperlink" Target="https://www.metlifefinancialwellness.com/d/c9qxwt/4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logo&#10;&#10;Description automatically generated">
            <a:extLst>
              <a:ext uri="{FF2B5EF4-FFF2-40B4-BE49-F238E27FC236}">
                <a16:creationId xmlns:a16="http://schemas.microsoft.com/office/drawing/2014/main" id="{7CEB85E7-3B36-46AE-A756-61E15F042149}"/>
              </a:ext>
            </a:extLst>
          </p:cNvPr>
          <p:cNvPicPr>
            <a:picLocks noChangeAspect="1"/>
          </p:cNvPicPr>
          <p:nvPr/>
        </p:nvPicPr>
        <p:blipFill>
          <a:blip r:embed="rId3"/>
          <a:stretch>
            <a:fillRect/>
          </a:stretch>
        </p:blipFill>
        <p:spPr>
          <a:xfrm>
            <a:off x="215159" y="339866"/>
            <a:ext cx="1824777" cy="708582"/>
          </a:xfrm>
          <a:prstGeom prst="rect">
            <a:avLst/>
          </a:prstGeom>
        </p:spPr>
      </p:pic>
      <p:sp>
        <p:nvSpPr>
          <p:cNvPr id="6" name="Rectangle 5">
            <a:extLst>
              <a:ext uri="{FF2B5EF4-FFF2-40B4-BE49-F238E27FC236}">
                <a16:creationId xmlns:a16="http://schemas.microsoft.com/office/drawing/2014/main" id="{5BEC8BF6-7837-DBA8-983D-12E4332B9D18}"/>
              </a:ext>
            </a:extLst>
          </p:cNvPr>
          <p:cNvSpPr/>
          <p:nvPr/>
        </p:nvSpPr>
        <p:spPr>
          <a:xfrm>
            <a:off x="0" y="966156"/>
            <a:ext cx="5090512" cy="2300424"/>
          </a:xfrm>
          <a:prstGeom prst="rect">
            <a:avLst/>
          </a:prstGeom>
          <a:solidFill>
            <a:srgbClr val="00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58639CF2-9EC5-5911-86FC-69C80374F65E}"/>
              </a:ext>
            </a:extLst>
          </p:cNvPr>
          <p:cNvSpPr txBox="1">
            <a:spLocks/>
          </p:cNvSpPr>
          <p:nvPr/>
        </p:nvSpPr>
        <p:spPr>
          <a:xfrm>
            <a:off x="455294" y="2885272"/>
            <a:ext cx="3165475" cy="544512"/>
          </a:xfrm>
          <a:prstGeom prst="rect">
            <a:avLst/>
          </a:prstGeom>
        </p:spPr>
        <p:txBody>
          <a:bodyPr lIns="0" rIns="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rgbClr val="FFFFFF"/>
              </a:solidFill>
              <a:effectLst/>
              <a:latin typeface="Helvetica" pitchFamily="2" charset="0"/>
            </a:endParaRPr>
          </a:p>
        </p:txBody>
      </p:sp>
      <p:sp>
        <p:nvSpPr>
          <p:cNvPr id="11" name="Title 2">
            <a:extLst>
              <a:ext uri="{FF2B5EF4-FFF2-40B4-BE49-F238E27FC236}">
                <a16:creationId xmlns:a16="http://schemas.microsoft.com/office/drawing/2014/main" id="{CFF1E65A-84F0-C57F-46A1-A5F26BA8E184}"/>
              </a:ext>
            </a:extLst>
          </p:cNvPr>
          <p:cNvSpPr txBox="1">
            <a:spLocks/>
          </p:cNvSpPr>
          <p:nvPr/>
        </p:nvSpPr>
        <p:spPr>
          <a:xfrm>
            <a:off x="426866" y="966156"/>
            <a:ext cx="3332734" cy="2175702"/>
          </a:xfrm>
          <a:prstGeom prst="rect">
            <a:avLst/>
          </a:prstGeom>
        </p:spPr>
        <p:txBody>
          <a:bodyPr lIns="0" rIns="0" anchor="ctr"/>
          <a:lst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a:lstStyle>
          <a:p>
            <a:pPr defTabSz="777240" eaLnBrk="1" fontAlgn="auto" hangingPunct="1">
              <a:spcAft>
                <a:spcPts val="0"/>
              </a:spcAft>
              <a:defRPr/>
            </a:pPr>
            <a:r>
              <a:rPr lang="en-US" sz="2400" b="0" dirty="0">
                <a:solidFill>
                  <a:schemeClr val="bg1"/>
                </a:solidFill>
                <a:latin typeface="Georgia" panose="02040502050405020303" pitchFamily="18" charset="0"/>
              </a:rPr>
              <a:t>You are invited to </a:t>
            </a:r>
            <a:r>
              <a:rPr lang="en-US" sz="2400" dirty="0">
                <a:solidFill>
                  <a:schemeClr val="bg1"/>
                </a:solidFill>
                <a:latin typeface="Georgia" panose="02040502050405020303" pitchFamily="18" charset="0"/>
              </a:rPr>
              <a:t>Tax Strategies </a:t>
            </a:r>
            <a:r>
              <a:rPr lang="en-US" sz="2400" b="0" dirty="0">
                <a:solidFill>
                  <a:schemeClr val="bg1"/>
                </a:solidFill>
                <a:latin typeface="Georgia" panose="02040502050405020303" pitchFamily="18" charset="0"/>
              </a:rPr>
              <a:t>workshop</a:t>
            </a:r>
          </a:p>
        </p:txBody>
      </p:sp>
      <p:sp>
        <p:nvSpPr>
          <p:cNvPr id="30" name="Rectangle 29">
            <a:extLst>
              <a:ext uri="{FF2B5EF4-FFF2-40B4-BE49-F238E27FC236}">
                <a16:creationId xmlns:a16="http://schemas.microsoft.com/office/drawing/2014/main" id="{6AF1719E-E541-7FD7-4934-34A96BB1DD1E}"/>
              </a:ext>
            </a:extLst>
          </p:cNvPr>
          <p:cNvSpPr/>
          <p:nvPr/>
        </p:nvSpPr>
        <p:spPr bwMode="auto">
          <a:xfrm>
            <a:off x="3944620" y="1315188"/>
            <a:ext cx="3449638" cy="170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72">
            <a:extLst>
              <a:ext uri="{FF2B5EF4-FFF2-40B4-BE49-F238E27FC236}">
                <a16:creationId xmlns:a16="http://schemas.microsoft.com/office/drawing/2014/main" id="{0B00C60D-C676-65E1-1F2C-806B40F415F2}"/>
              </a:ext>
            </a:extLst>
          </p:cNvPr>
          <p:cNvSpPr txBox="1">
            <a:spLocks noChangeArrowheads="1"/>
          </p:cNvSpPr>
          <p:nvPr/>
        </p:nvSpPr>
        <p:spPr>
          <a:xfrm>
            <a:off x="375896" y="3472212"/>
            <a:ext cx="3818396" cy="4267704"/>
          </a:xfrm>
          <a:prstGeom prst="rect">
            <a:avLst/>
          </a:prstGeom>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spcAft>
                <a:spcPct val="0"/>
              </a:spcAft>
            </a:pPr>
            <a:r>
              <a:rPr lang="en-US" altLang="en-US" sz="2000" b="1" dirty="0">
                <a:latin typeface="+mj-lt"/>
                <a:cs typeface="Arial" panose="020B0604020202020204" pitchFamily="34" charset="0"/>
              </a:rPr>
              <a:t>The basics and beyond.</a:t>
            </a:r>
          </a:p>
          <a:p>
            <a:pPr>
              <a:spcAft>
                <a:spcPct val="0"/>
              </a:spcAft>
            </a:pPr>
            <a:endParaRPr lang="en-US" altLang="en-US" sz="1400" dirty="0">
              <a:latin typeface="+mj-lt"/>
            </a:endParaRPr>
          </a:p>
          <a:p>
            <a:pPr>
              <a:spcAft>
                <a:spcPct val="0"/>
              </a:spcAft>
            </a:pPr>
            <a:r>
              <a:rPr lang="en-US" altLang="en-US" sz="1400" dirty="0">
                <a:latin typeface="+mj-lt"/>
              </a:rPr>
              <a:t>Taxes are difficult to avoid, but there are ways for you to plan in a tax-efficient manner. Join us to learn how things are taxed, ways to cut your tax bill, and the importance of keeping accurate records. </a:t>
            </a:r>
          </a:p>
          <a:p>
            <a:pPr>
              <a:spcAft>
                <a:spcPct val="0"/>
              </a:spcAft>
            </a:pPr>
            <a:endParaRPr lang="en-US" altLang="en-US" sz="1400" dirty="0">
              <a:latin typeface="+mj-lt"/>
            </a:endParaRPr>
          </a:p>
          <a:p>
            <a:pPr marL="12700" marR="5080">
              <a:lnSpc>
                <a:spcPts val="1500"/>
              </a:lnSpc>
              <a:spcAft>
                <a:spcPts val="600"/>
              </a:spcAft>
            </a:pPr>
            <a:r>
              <a:rPr lang="en-US" altLang="en-US" sz="1400" dirty="0">
                <a:latin typeface="Arial" panose="020B0604020202020204" pitchFamily="34" charset="0"/>
                <a:cs typeface="Arial" panose="020B0604020202020204" pitchFamily="34" charset="0"/>
              </a:rPr>
              <a:t>We also offer valuable real-time insights to help you understand current economic conditions. </a:t>
            </a:r>
          </a:p>
          <a:p>
            <a:pPr marL="12700" marR="5080" algn="l">
              <a:lnSpc>
                <a:spcPts val="1500"/>
              </a:lnSpc>
              <a:spcAft>
                <a:spcPts val="600"/>
              </a:spcAft>
            </a:pPr>
            <a:r>
              <a:rPr lang="en-US" sz="1400" u="sng"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Can't attend but still need help with financial questions? You can still schedule a free personal consultation with </a:t>
            </a:r>
            <a:r>
              <a:rPr lang="en-US" sz="1400" u="sng" dirty="0">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your company’s dedicated</a:t>
            </a:r>
            <a:r>
              <a:rPr lang="en-US" sz="1400" u="sng"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financial professional by clicking this link.</a:t>
            </a:r>
            <a:endParaRPr lang="en-US" altLang="en-US" sz="1400" dirty="0">
              <a:latin typeface="Arial" panose="020B0604020202020204" pitchFamily="34" charset="0"/>
              <a:cs typeface="Arial" panose="020B0604020202020204" pitchFamily="34" charset="0"/>
            </a:endParaRPr>
          </a:p>
          <a:p>
            <a:pPr marL="12700" marR="5080">
              <a:lnSpc>
                <a:spcPts val="1500"/>
              </a:lnSpc>
              <a:spcAft>
                <a:spcPts val="600"/>
              </a:spcAft>
            </a:pPr>
            <a:r>
              <a:rPr lang="en-US" altLang="en-US" sz="1400" dirty="0">
                <a:latin typeface="+mj-lt"/>
                <a:cs typeface="Times New Roman" panose="02020603050405020304" pitchFamily="18" charset="0"/>
              </a:rPr>
              <a:t>Spouses and partners are welcome!</a:t>
            </a:r>
            <a:endParaRPr lang="en-US" altLang="en-US" sz="1400" dirty="0">
              <a:latin typeface="+mj-lt"/>
            </a:endParaRPr>
          </a:p>
          <a:p>
            <a:pPr>
              <a:spcAft>
                <a:spcPct val="0"/>
              </a:spcAft>
            </a:pPr>
            <a:endParaRPr lang="en-US" altLang="en-US" sz="1400" dirty="0">
              <a:latin typeface="+mj-lt"/>
            </a:endParaRPr>
          </a:p>
        </p:txBody>
      </p:sp>
      <p:pic>
        <p:nvPicPr>
          <p:cNvPr id="16" name="Picture 15" descr="A person writing on a paper&#10;&#10;AI-generated content may be incorrect.">
            <a:extLst>
              <a:ext uri="{FF2B5EF4-FFF2-40B4-BE49-F238E27FC236}">
                <a16:creationId xmlns:a16="http://schemas.microsoft.com/office/drawing/2014/main" id="{8D0C72EE-C973-2178-0AD8-2BEB0AE0742B}"/>
              </a:ext>
            </a:extLst>
          </p:cNvPr>
          <p:cNvPicPr>
            <a:picLocks noChangeAspect="1"/>
          </p:cNvPicPr>
          <p:nvPr/>
        </p:nvPicPr>
        <p:blipFill>
          <a:blip r:embed="rId5"/>
          <a:srcRect l="15401" t="1508" r="3" b="20944"/>
          <a:stretch/>
        </p:blipFill>
        <p:spPr>
          <a:xfrm>
            <a:off x="4012802" y="966156"/>
            <a:ext cx="3764390" cy="2300424"/>
          </a:xfrm>
          <a:prstGeom prst="rect">
            <a:avLst/>
          </a:prstGeom>
        </p:spPr>
      </p:pic>
      <p:graphicFrame>
        <p:nvGraphicFramePr>
          <p:cNvPr id="17" name="Table 16">
            <a:extLst>
              <a:ext uri="{FF2B5EF4-FFF2-40B4-BE49-F238E27FC236}">
                <a16:creationId xmlns:a16="http://schemas.microsoft.com/office/drawing/2014/main" id="{2E91055D-2394-C04C-A340-0FA043D49404}"/>
              </a:ext>
            </a:extLst>
          </p:cNvPr>
          <p:cNvGraphicFramePr>
            <a:graphicFrameLocks noGrp="1"/>
          </p:cNvGraphicFramePr>
          <p:nvPr>
            <p:extLst>
              <p:ext uri="{D42A27DB-BD31-4B8C-83A1-F6EECF244321}">
                <p14:modId xmlns:p14="http://schemas.microsoft.com/office/powerpoint/2010/main" val="2703376040"/>
              </p:ext>
            </p:extLst>
          </p:nvPr>
        </p:nvGraphicFramePr>
        <p:xfrm>
          <a:off x="534987" y="7619843"/>
          <a:ext cx="6702425" cy="2170812"/>
        </p:xfrm>
        <a:graphic>
          <a:graphicData uri="http://schemas.openxmlformats.org/drawingml/2006/table">
            <a:tbl>
              <a:tblPr firstRow="1" firstCol="1" bandRow="1"/>
              <a:tblGrid>
                <a:gridCol w="6702425">
                  <a:extLst>
                    <a:ext uri="{9D8B030D-6E8A-4147-A177-3AD203B41FA5}">
                      <a16:colId xmlns:a16="http://schemas.microsoft.com/office/drawing/2014/main" val="1246793369"/>
                    </a:ext>
                  </a:extLst>
                </a:gridCol>
              </a:tblGrid>
              <a:tr h="0">
                <a:tc>
                  <a:txBody>
                    <a:bodyPr/>
                    <a:lstStyle/>
                    <a:p>
                      <a:pPr marL="0" marR="0">
                        <a:lnSpc>
                          <a:spcPts val="1125"/>
                        </a:lnSpc>
                        <a:spcBef>
                          <a:spcPts val="0"/>
                        </a:spcBef>
                        <a:spcAft>
                          <a:spcPts val="800"/>
                        </a:spcAft>
                      </a:pPr>
                      <a:r>
                        <a:rPr lang="en-US" sz="800" dirty="0">
                          <a:solidFill>
                            <a:srgbClr val="A5A5A5"/>
                          </a:solidFill>
                          <a:effectLst/>
                          <a:latin typeface="+mn-lt"/>
                          <a:ea typeface="Times New Roman" panose="02020603050405020304" pitchFamily="18" charset="0"/>
                          <a:cs typeface="Times New Roman" panose="02020603050405020304" pitchFamily="18" charset="0"/>
                        </a:rPr>
                        <a:t>PlanSmart is a product of MetLife Consumer Services, Inc. (MCS). MCS administers the PlanSmart program and has arranged to have specially trained third-party financial professionals offer financial education. The financial professionals providing financial education are not affiliated with MetLife but are providing the program under a service provider contract.</a:t>
                      </a:r>
                      <a:endParaRPr lang="en-US" sz="1100" dirty="0">
                        <a:effectLst/>
                        <a:latin typeface="+mn-lt"/>
                        <a:ea typeface="Calibri" panose="020F0502020204030204" pitchFamily="34" charset="0"/>
                        <a:cs typeface="Times New Roman" panose="02020603050405020304" pitchFamily="18" charset="0"/>
                      </a:endParaRPr>
                    </a:p>
                  </a:txBody>
                  <a:tcPr marL="0" marR="0" marT="38100" marB="38100" anchor="ctr">
                    <a:lnL>
                      <a:noFill/>
                    </a:lnL>
                    <a:lnR>
                      <a:noFill/>
                    </a:lnR>
                    <a:lnT>
                      <a:noFill/>
                    </a:lnT>
                    <a:lnB>
                      <a:noFill/>
                    </a:lnB>
                  </a:tcPr>
                </a:tc>
                <a:extLst>
                  <a:ext uri="{0D108BD9-81ED-4DB2-BD59-A6C34878D82A}">
                    <a16:rowId xmlns:a16="http://schemas.microsoft.com/office/drawing/2014/main" val="3470047006"/>
                  </a:ext>
                </a:extLst>
              </a:tr>
              <a:tr h="0">
                <a:tc>
                  <a:txBody>
                    <a:bodyPr/>
                    <a:lstStyle/>
                    <a:p>
                      <a:pPr marL="0" marR="0">
                        <a:lnSpc>
                          <a:spcPts val="1125"/>
                        </a:lnSpc>
                        <a:spcBef>
                          <a:spcPts val="0"/>
                        </a:spcBef>
                        <a:spcAft>
                          <a:spcPts val="800"/>
                        </a:spcAft>
                      </a:pPr>
                      <a:r>
                        <a:rPr lang="en-US" sz="800" dirty="0">
                          <a:solidFill>
                            <a:srgbClr val="A5A5A5"/>
                          </a:solidFill>
                          <a:effectLst/>
                          <a:latin typeface="+mn-lt"/>
                          <a:ea typeface="Times New Roman" panose="02020603050405020304" pitchFamily="18" charset="0"/>
                          <a:cs typeface="Times New Roman" panose="02020603050405020304" pitchFamily="18" charset="0"/>
                        </a:rPr>
                        <a:t>Any content in this workshop or any other information provided as part of the PlanSmart program is for educational purposes only. It is not intended to provide legal, tax, investment, or financial advice or make any recommendation as to whether any investment or savings option is appropriate for you. Each individual’s legal, tax, and financial situation is unique; therefore, you should consult with your own attorney, accountant, financial professional or investment advisor regarding your specific circumstances. MetLife does not provide legal, tax, or investment recommendations or advice.</a:t>
                      </a:r>
                      <a:endParaRPr lang="en-US" sz="1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rgbClr val="A5A5A5"/>
                          </a:solidFill>
                          <a:effectLst/>
                          <a:latin typeface="+mn-lt"/>
                          <a:ea typeface="Calibri" panose="020F0502020204030204" pitchFamily="34" charset="0"/>
                          <a:cs typeface="Times New Roman" panose="02020603050405020304" pitchFamily="18" charset="0"/>
                        </a:rPr>
                        <a:t>Third-party financial professionals provide securities and investment advisory services offered through qualified registered representatives of MML Investors Services, LLC. Member SIPC. </a:t>
                      </a:r>
                      <a:r>
                        <a:rPr lang="en-US" sz="800" u="sng" dirty="0">
                          <a:solidFill>
                            <a:srgbClr val="A5A5A5"/>
                          </a:solidFill>
                          <a:effectLst/>
                          <a:latin typeface="+mn-lt"/>
                          <a:ea typeface="Calibri" panose="020F0502020204030204" pitchFamily="34" charset="0"/>
                          <a:cs typeface="Times New Roman" panose="02020603050405020304" pitchFamily="18" charset="0"/>
                          <a:hlinkClick r:id="rId6"/>
                        </a:rPr>
                        <a:t>www.SIPC.org</a:t>
                      </a:r>
                      <a:r>
                        <a:rPr lang="en-US" sz="800" dirty="0">
                          <a:solidFill>
                            <a:srgbClr val="A5A5A5"/>
                          </a:solidFill>
                          <a:effectLst/>
                          <a:latin typeface="+mn-lt"/>
                          <a:ea typeface="Calibri" panose="020F0502020204030204" pitchFamily="34" charset="0"/>
                          <a:cs typeface="Times New Roman" panose="02020603050405020304" pitchFamily="18" charset="0"/>
                        </a:rPr>
                        <a:t>. 6 Corporate Drive, Shelton, CT 06484, Tel: 203-513-6000. MMLIS is not affiliated with MCS or any of its affiliates.</a:t>
                      </a:r>
                      <a:endParaRPr lang="en-US" sz="1100" dirty="0">
                        <a:effectLst/>
                        <a:latin typeface="+mn-lt"/>
                        <a:ea typeface="Calibri" panose="020F0502020204030204" pitchFamily="34" charset="0"/>
                        <a:cs typeface="Times New Roman" panose="02020603050405020304" pitchFamily="18" charset="0"/>
                      </a:endParaRPr>
                    </a:p>
                  </a:txBody>
                  <a:tcPr marL="0" marR="0" marT="38100" marB="38100" anchor="ctr">
                    <a:lnL>
                      <a:noFill/>
                    </a:lnL>
                    <a:lnR>
                      <a:noFill/>
                    </a:lnR>
                    <a:lnT>
                      <a:noFill/>
                    </a:lnT>
                    <a:lnB>
                      <a:noFill/>
                    </a:lnB>
                  </a:tcPr>
                </a:tc>
                <a:extLst>
                  <a:ext uri="{0D108BD9-81ED-4DB2-BD59-A6C34878D82A}">
                    <a16:rowId xmlns:a16="http://schemas.microsoft.com/office/drawing/2014/main" val="2954901164"/>
                  </a:ext>
                </a:extLst>
              </a:tr>
              <a:tr h="0">
                <a:tc>
                  <a:txBody>
                    <a:bodyPr/>
                    <a:lstStyle/>
                    <a:p>
                      <a:pPr marL="0" marR="0">
                        <a:lnSpc>
                          <a:spcPct val="107000"/>
                        </a:lnSpc>
                        <a:spcBef>
                          <a:spcPts val="0"/>
                        </a:spcBef>
                        <a:spcAft>
                          <a:spcPts val="800"/>
                        </a:spcAft>
                      </a:pPr>
                      <a:r>
                        <a:rPr lang="en-US" sz="800" dirty="0">
                          <a:solidFill>
                            <a:srgbClr val="A5A5A5"/>
                          </a:solidFill>
                          <a:effectLst/>
                          <a:latin typeface="+mn-lt"/>
                          <a:ea typeface="Times New Roman" panose="02020603050405020304" pitchFamily="18" charset="0"/>
                          <a:cs typeface="Times New Roman" panose="02020603050405020304" pitchFamily="18" charset="0"/>
                        </a:rPr>
                        <a:t>MetLife Consumer Services, Inc | 200 Park Avenue | New York, NY 10166</a:t>
                      </a:r>
                      <a:endParaRPr lang="en-US" sz="1100" dirty="0">
                        <a:effectLst/>
                        <a:latin typeface="+mn-lt"/>
                        <a:ea typeface="Calibri" panose="020F0502020204030204" pitchFamily="34" charset="0"/>
                        <a:cs typeface="Times New Roman" panose="02020603050405020304" pitchFamily="18" charset="0"/>
                      </a:endParaRPr>
                    </a:p>
                    <a:p>
                      <a:pPr marL="0" marR="0" lvl="0" indent="0" algn="l" defTabSz="777240" rtl="0" eaLnBrk="1" fontAlgn="auto" latinLnBrk="0" hangingPunct="1">
                        <a:lnSpc>
                          <a:spcPct val="107000"/>
                        </a:lnSpc>
                        <a:spcBef>
                          <a:spcPts val="0"/>
                        </a:spcBef>
                        <a:spcAft>
                          <a:spcPts val="800"/>
                        </a:spcAft>
                        <a:buClrTx/>
                        <a:buSzTx/>
                        <a:buFontTx/>
                        <a:buNone/>
                        <a:tabLst/>
                        <a:defRPr/>
                      </a:pPr>
                      <a:r>
                        <a:rPr lang="en-US" sz="800" kern="1200" dirty="0">
                          <a:solidFill>
                            <a:srgbClr val="A5A5A5"/>
                          </a:solidFill>
                          <a:effectLst/>
                          <a:latin typeface="+mn-lt"/>
                          <a:cs typeface="Times New Roman" panose="02020603050405020304" pitchFamily="18" charset="0"/>
                        </a:rPr>
                        <a:t>L4444615[exp0527][All States and][PR, DC] CRN202805-8700450</a:t>
                      </a:r>
                      <a:r>
                        <a:rPr lang="en-US" sz="800" kern="1200" dirty="0">
                          <a:solidFill>
                            <a:srgbClr val="A5A5A5"/>
                          </a:solidFill>
                          <a:effectLst/>
                          <a:latin typeface="+mn-lt"/>
                          <a:ea typeface="Times New Roman" panose="02020603050405020304" pitchFamily="18" charset="0"/>
                          <a:cs typeface="Times New Roman" panose="02020603050405020304" pitchFamily="18" charset="0"/>
                        </a:rPr>
                        <a:t>© 2025 </a:t>
                      </a:r>
                      <a:r>
                        <a:rPr lang="en-US" sz="800" dirty="0">
                          <a:solidFill>
                            <a:srgbClr val="A5A5A5"/>
                          </a:solidFill>
                          <a:effectLst/>
                          <a:latin typeface="+mn-lt"/>
                          <a:ea typeface="Times New Roman" panose="02020603050405020304" pitchFamily="18" charset="0"/>
                          <a:cs typeface="Times New Roman" panose="02020603050405020304" pitchFamily="18" charset="0"/>
                        </a:rPr>
                        <a:t>MetLife Services and Solutions, LLC — All Rights Reserved.</a:t>
                      </a:r>
                      <a:endParaRPr lang="en-US" sz="1100" dirty="0">
                        <a:effectLst/>
                        <a:latin typeface="+mn-lt"/>
                        <a:ea typeface="Calibri" panose="020F0502020204030204" pitchFamily="34" charset="0"/>
                        <a:cs typeface="Times New Roman" panose="02020603050405020304" pitchFamily="18" charset="0"/>
                      </a:endParaRPr>
                    </a:p>
                  </a:txBody>
                  <a:tcPr marL="0" marR="0" marT="38100" marB="38100" anchor="ctr">
                    <a:lnL>
                      <a:noFill/>
                    </a:lnL>
                    <a:lnR>
                      <a:noFill/>
                    </a:lnR>
                    <a:lnT>
                      <a:noFill/>
                    </a:lnT>
                    <a:lnB>
                      <a:noFill/>
                    </a:lnB>
                  </a:tcPr>
                </a:tc>
                <a:extLst>
                  <a:ext uri="{0D108BD9-81ED-4DB2-BD59-A6C34878D82A}">
                    <a16:rowId xmlns:a16="http://schemas.microsoft.com/office/drawing/2014/main" val="3114821429"/>
                  </a:ext>
                </a:extLst>
              </a:tr>
            </a:tbl>
          </a:graphicData>
        </a:graphic>
      </p:graphicFrame>
      <p:sp>
        <p:nvSpPr>
          <p:cNvPr id="18" name="Rectangle 17">
            <a:extLst>
              <a:ext uri="{FF2B5EF4-FFF2-40B4-BE49-F238E27FC236}">
                <a16:creationId xmlns:a16="http://schemas.microsoft.com/office/drawing/2014/main" id="{E0CA5D40-66C9-49EB-7C7D-EDCBE52C14DB}"/>
              </a:ext>
            </a:extLst>
          </p:cNvPr>
          <p:cNvSpPr/>
          <p:nvPr/>
        </p:nvSpPr>
        <p:spPr>
          <a:xfrm>
            <a:off x="4409162" y="3378210"/>
            <a:ext cx="2973945" cy="38653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64">
            <a:extLst>
              <a:ext uri="{FF2B5EF4-FFF2-40B4-BE49-F238E27FC236}">
                <a16:creationId xmlns:a16="http://schemas.microsoft.com/office/drawing/2014/main" id="{882940CE-0BDF-1C03-79AD-74EA31D67C3D}"/>
              </a:ext>
            </a:extLst>
          </p:cNvPr>
          <p:cNvSpPr txBox="1">
            <a:spLocks noChangeArrowheads="1"/>
          </p:cNvSpPr>
          <p:nvPr/>
        </p:nvSpPr>
        <p:spPr bwMode="auto">
          <a:xfrm>
            <a:off x="4521897" y="3325205"/>
            <a:ext cx="2759966" cy="2326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eaLnBrk="1" hangingPunct="1">
              <a:lnSpc>
                <a:spcPct val="200000"/>
              </a:lnSpc>
              <a:spcAft>
                <a:spcPct val="0"/>
              </a:spcAft>
            </a:pPr>
            <a:r>
              <a:rPr lang="en-US" altLang="en-US" sz="1300" b="1" dirty="0">
                <a:solidFill>
                  <a:schemeClr val="accent4"/>
                </a:solidFill>
                <a:latin typeface="+mj-lt"/>
              </a:rPr>
              <a:t>Time Option 1: Tuesday, February 3, 2026, at 12 PM – 1 PM ET</a:t>
            </a:r>
            <a:endParaRPr lang="en-US" altLang="en-US" sz="1300" dirty="0">
              <a:latin typeface="+mj-lt"/>
            </a:endParaRPr>
          </a:p>
          <a:p>
            <a:pPr eaLnBrk="1" hangingPunct="1">
              <a:lnSpc>
                <a:spcPct val="200000"/>
              </a:lnSpc>
              <a:spcAft>
                <a:spcPct val="0"/>
              </a:spcAft>
            </a:pPr>
            <a:r>
              <a:rPr lang="en-US" altLang="en-US" sz="1300" b="1" dirty="0">
                <a:solidFill>
                  <a:schemeClr val="accent4"/>
                </a:solidFill>
              </a:rPr>
              <a:t>Time Option 2: Friday, February 13, 2026, at 1 PM – 2 PM ET</a:t>
            </a:r>
            <a:endParaRPr lang="en-US" altLang="en-US" sz="1300" dirty="0"/>
          </a:p>
        </p:txBody>
      </p:sp>
      <p:sp>
        <p:nvSpPr>
          <p:cNvPr id="23" name="Google Shape;87;p1">
            <a:extLst>
              <a:ext uri="{FF2B5EF4-FFF2-40B4-BE49-F238E27FC236}">
                <a16:creationId xmlns:a16="http://schemas.microsoft.com/office/drawing/2014/main" id="{217A8B18-4364-C62C-C876-D3DC315D7AD2}"/>
              </a:ext>
            </a:extLst>
          </p:cNvPr>
          <p:cNvSpPr txBox="1">
            <a:spLocks noChangeArrowheads="1"/>
          </p:cNvSpPr>
          <p:nvPr/>
        </p:nvSpPr>
        <p:spPr bwMode="auto">
          <a:xfrm>
            <a:off x="4418844" y="6789124"/>
            <a:ext cx="2872361" cy="548970"/>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lvl="0" indent="-228600" algn="l" rtl="0" eaLnBrk="0" fontAlgn="base" hangingPunct="0">
              <a:spcBef>
                <a:spcPts val="0"/>
              </a:spcBef>
              <a:spcAft>
                <a:spcPts val="0"/>
              </a:spcAft>
              <a:buClr>
                <a:srgbClr val="000000"/>
              </a:buClr>
              <a:buSzPts val="1400"/>
              <a:buFont typeface="Arial" panose="020B0604020202020204" pitchFamily="34" charset="0"/>
              <a:buNone/>
              <a:defRPr sz="400">
                <a:solidFill>
                  <a:schemeClr val="accent3"/>
                </a:solidFill>
                <a:latin typeface="Arial"/>
                <a:ea typeface="Arial"/>
                <a:cs typeface="Arial"/>
                <a:sym typeface="Arial" panose="020B0604020202020204" pitchFamily="34" charset="0"/>
              </a:defRPr>
            </a:lvl1pPr>
            <a:lvl2pPr marL="914400" lvl="1" indent="-228600" algn="l" rtl="0" eaLnBrk="0" fontAlgn="base" hangingPunct="0">
              <a:spcBef>
                <a:spcPts val="600"/>
              </a:spcBef>
              <a:spcAft>
                <a:spcPts val="0"/>
              </a:spcAft>
              <a:buClr>
                <a:schemeClr val="dk1"/>
              </a:buClr>
              <a:buSzPts val="10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spcBef>
                <a:spcPts val="200"/>
              </a:spcBef>
              <a:spcAft>
                <a:spcPts val="0"/>
              </a:spcAft>
              <a:buClr>
                <a:schemeClr val="dk1"/>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spcBef>
                <a:spcPts val="200"/>
              </a:spcBef>
              <a:spcAft>
                <a:spcPts val="0"/>
              </a:spcAft>
              <a:buClr>
                <a:schemeClr val="dk1"/>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spcBef>
                <a:spcPts val="200"/>
              </a:spcBef>
              <a:spcAft>
                <a:spcPts val="0"/>
              </a:spcAft>
              <a:buClr>
                <a:schemeClr val="dk1"/>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2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ctr" eaLnBrk="1" hangingPunct="1">
              <a:spcBef>
                <a:spcPct val="0"/>
              </a:spcBef>
              <a:spcAft>
                <a:spcPct val="0"/>
              </a:spcAft>
              <a:buSzPts val="1000"/>
              <a:defRPr/>
            </a:pPr>
            <a:r>
              <a:rPr lang="en-US" altLang="en-US" sz="1400" b="1" kern="0" dirty="0">
                <a:solidFill>
                  <a:schemeClr val="tx1"/>
                </a:solidFill>
                <a:latin typeface="+mj-lt"/>
                <a:cs typeface="Arial" panose="020B0604020202020204" pitchFamily="34" charset="0"/>
              </a:rPr>
              <a:t>Scan or Click </a:t>
            </a:r>
            <a:r>
              <a:rPr lang="en-US" altLang="en-US" sz="1400" b="1" kern="0" dirty="0">
                <a:solidFill>
                  <a:schemeClr val="tx1"/>
                </a:solidFill>
                <a:latin typeface="+mj-lt"/>
                <a:cs typeface="Arial" panose="020B0604020202020204" pitchFamily="34" charset="0"/>
                <a:hlinkClick r:id="rId7"/>
              </a:rPr>
              <a:t>Here</a:t>
            </a:r>
            <a:r>
              <a:rPr lang="en-US" altLang="en-US" sz="1400" b="1" kern="0" dirty="0">
                <a:solidFill>
                  <a:schemeClr val="tx1"/>
                </a:solidFill>
                <a:latin typeface="+mj-lt"/>
                <a:cs typeface="Arial" panose="020B0604020202020204" pitchFamily="34" charset="0"/>
              </a:rPr>
              <a:t> to Register</a:t>
            </a:r>
          </a:p>
        </p:txBody>
      </p:sp>
      <p:cxnSp>
        <p:nvCxnSpPr>
          <p:cNvPr id="26" name="Straight Connector 25">
            <a:extLst>
              <a:ext uri="{FF2B5EF4-FFF2-40B4-BE49-F238E27FC236}">
                <a16:creationId xmlns:a16="http://schemas.microsoft.com/office/drawing/2014/main" id="{737BD014-8319-02AA-833D-1743C79BCC78}"/>
              </a:ext>
            </a:extLst>
          </p:cNvPr>
          <p:cNvCxnSpPr>
            <a:cxnSpLocks/>
          </p:cNvCxnSpPr>
          <p:nvPr/>
        </p:nvCxnSpPr>
        <p:spPr>
          <a:xfrm>
            <a:off x="295767" y="7517245"/>
            <a:ext cx="7087340"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443FBBCC-1414-F3F3-9707-0F42610941B5}"/>
              </a:ext>
            </a:extLst>
          </p:cNvPr>
          <p:cNvPicPr>
            <a:picLocks noChangeAspect="1"/>
          </p:cNvPicPr>
          <p:nvPr/>
        </p:nvPicPr>
        <p:blipFill>
          <a:blip r:embed="rId8"/>
          <a:stretch>
            <a:fillRect/>
          </a:stretch>
        </p:blipFill>
        <p:spPr>
          <a:xfrm>
            <a:off x="5244148" y="5275147"/>
            <a:ext cx="1221751" cy="1221751"/>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oduct Overview Slipsheet">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8c1617-1ac8-4b22-9cef-b2ac240d88cb" xsi:nil="tru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lcf76f155ced4ddcb4097134ff3c332f xmlns="364bfd5f-339c-47a6-a94c-414b6bc63c9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Links xmlns="364bfd5f-339c-47a6-a94c-414b6bc63c98">
      <Url xsi:nil="true"/>
      <Description xsi:nil="true"/>
    </Links>
    <Comments xmlns="364bfd5f-339c-47a6-a94c-414b6bc63c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0686522BADCE479DA9F1B87682BCF3" ma:contentTypeVersion="20" ma:contentTypeDescription="Create a new document." ma:contentTypeScope="" ma:versionID="bf2eb2f3c883a0415b829aaf479e623a">
  <xsd:schema xmlns:xsd="http://www.w3.org/2001/XMLSchema" xmlns:xs="http://www.w3.org/2001/XMLSchema" xmlns:p="http://schemas.microsoft.com/office/2006/metadata/properties" xmlns:ns1="http://schemas.microsoft.com/sharepoint/v3" xmlns:ns2="d18c1617-1ac8-4b22-9cef-b2ac240d88cb" xmlns:ns3="364bfd5f-339c-47a6-a94c-414b6bc63c98" xmlns:ns4="1a1aa033-189b-4271-b8d6-7b4c32ed054d" targetNamespace="http://schemas.microsoft.com/office/2006/metadata/properties" ma:root="true" ma:fieldsID="6b96c967176f7f65180e50576d54c1be" ns1:_="" ns2:_="" ns3:_="" ns4:_="">
    <xsd:import namespace="http://schemas.microsoft.com/sharepoint/v3"/>
    <xsd:import namespace="d18c1617-1ac8-4b22-9cef-b2ac240d88cb"/>
    <xsd:import namespace="364bfd5f-339c-47a6-a94c-414b6bc63c98"/>
    <xsd:import namespace="1a1aa033-189b-4271-b8d6-7b4c32ed054d"/>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element ref="ns3:Links" minOccurs="0"/>
                <xsd:element ref="ns3:MediaServiceAutoKeyPoints" minOccurs="0"/>
                <xsd:element ref="ns3:MediaServiceKeyPoints" minOccurs="0"/>
                <xsd:element ref="ns3:Comme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e385d69-76fe-43f0-b9f4-66339da257fb}" ma:internalName="TaxCatchAll" ma:showField="CatchAllData" ma:web="1a1aa033-189b-4271-b8d6-7b4c32ed054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e385d69-76fe-43f0-b9f4-66339da257fb}" ma:internalName="TaxCatchAllLabel" ma:readOnly="true" ma:showField="CatchAllDataLabel" ma:web="1a1aa033-189b-4271-b8d6-7b4c32ed054d">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4bfd5f-339c-47a6-a94c-414b6bc63c9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Links" ma:index="26"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Comments" ma:index="29" nillable="true" ma:displayName="Comments" ma:format="Dropdown" ma:internalName="Comments">
      <xsd:simpleType>
        <xsd:restriction base="dms:Text">
          <xsd:maxLength value="255"/>
        </xsd:restriction>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1aa033-189b-4271-b8d6-7b4c32ed054d"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3bba5e9-f897-47b5-a12c-c0bb18037a42" ContentTypeId="0x0101" PreviousValue="true"/>
</file>

<file path=customXml/itemProps1.xml><?xml version="1.0" encoding="utf-8"?>
<ds:datastoreItem xmlns:ds="http://schemas.openxmlformats.org/officeDocument/2006/customXml" ds:itemID="{FE990AE5-BF9C-4CCB-B45D-65DDF7B64CA3}">
  <ds:schemaRefs>
    <ds:schemaRef ds:uri="http://purl.org/dc/dcmitype/"/>
    <ds:schemaRef ds:uri="http://schemas.microsoft.com/office/2006/metadata/properties"/>
    <ds:schemaRef ds:uri="http://schemas.microsoft.com/office/2006/documentManagement/types"/>
    <ds:schemaRef ds:uri="http://schemas.microsoft.com/office/infopath/2007/PartnerControls"/>
    <ds:schemaRef ds:uri="d18c1617-1ac8-4b22-9cef-b2ac240d88cb"/>
    <ds:schemaRef ds:uri="5e68b112-ecba-43bf-a79d-71f8ef3b9ca4"/>
    <ds:schemaRef ds:uri="http://purl.org/dc/terms/"/>
    <ds:schemaRef ds:uri="http://schemas.openxmlformats.org/package/2006/metadata/core-properties"/>
    <ds:schemaRef ds:uri="62337cb1-c48c-4064-a658-d30ef29fd989"/>
    <ds:schemaRef ds:uri="http://www.w3.org/XML/1998/namespace"/>
    <ds:schemaRef ds:uri="http://purl.org/dc/elements/1.1/"/>
    <ds:schemaRef ds:uri="364bfd5f-339c-47a6-a94c-414b6bc63c98"/>
    <ds:schemaRef ds:uri="http://schemas.microsoft.com/sharepoint/v3"/>
  </ds:schemaRefs>
</ds:datastoreItem>
</file>

<file path=customXml/itemProps2.xml><?xml version="1.0" encoding="utf-8"?>
<ds:datastoreItem xmlns:ds="http://schemas.openxmlformats.org/officeDocument/2006/customXml" ds:itemID="{76977ACF-FA27-4D69-939A-1EF4E31A9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8c1617-1ac8-4b22-9cef-b2ac240d88cb"/>
    <ds:schemaRef ds:uri="364bfd5f-339c-47a6-a94c-414b6bc63c98"/>
    <ds:schemaRef ds:uri="1a1aa033-189b-4271-b8d6-7b4c32ed0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8A99D2-2FC2-4DC8-A38B-A0A457CF12EF}">
  <ds:schemaRefs>
    <ds:schemaRef ds:uri="http://schemas.microsoft.com/sharepoint/v3/contenttype/forms"/>
  </ds:schemaRefs>
</ds:datastoreItem>
</file>

<file path=customXml/itemProps4.xml><?xml version="1.0" encoding="utf-8"?>
<ds:datastoreItem xmlns:ds="http://schemas.openxmlformats.org/officeDocument/2006/customXml" ds:itemID="{0109A06A-92A5-41B5-B837-EBFF12B62DD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4357</TotalTime>
  <Words>399</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vt:lpstr>
      <vt:lpstr>Helvetica</vt:lpstr>
      <vt:lpstr>Product Overview Slipsheet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Rouse, Kara F</cp:lastModifiedBy>
  <cp:revision>172</cp:revision>
  <cp:lastPrinted>2023-12-12T17:51:08Z</cp:lastPrinted>
  <dcterms:created xsi:type="dcterms:W3CDTF">2021-03-15T20:34:38Z</dcterms:created>
  <dcterms:modified xsi:type="dcterms:W3CDTF">2026-01-15T20:28:10Z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0x0101005B0686522BADCE479DA9F1B87682BCF3</vt:lpwstr>
  </property>
  <property fmtid="{D5CDD505-2E9C-101B-9397-08002B2CF9AE}" pid="5" name="pc3a60732cff4bd6a1032848edf6a57b">
    <vt:lpwstr/>
  </property>
  <property fmtid="{D5CDD505-2E9C-101B-9397-08002B2CF9AE}" pid="6" name="TaxKeywordTaxHTField">
    <vt:lpwstr/>
  </property>
  <property fmtid="{D5CDD505-2E9C-101B-9397-08002B2CF9AE}" pid="7" name="aa413b61045448e6bc230aa29a84eb0b">
    <vt:lpwstr/>
  </property>
  <property fmtid="{D5CDD505-2E9C-101B-9397-08002B2CF9AE}" pid="8" name="hae69c9a3b974f6ea09ed5059cd93782">
    <vt:lpwstr/>
  </property>
  <property fmtid="{D5CDD505-2E9C-101B-9397-08002B2CF9AE}" pid="9" name="o2a67a7f239d463099c84f831d9f71a7">
    <vt:lpwstr/>
  </property>
  <property fmtid="{D5CDD505-2E9C-101B-9397-08002B2CF9AE}" pid="10" name="TaxCatchAll">
    <vt:lpwstr/>
  </property>
  <property fmtid="{D5CDD505-2E9C-101B-9397-08002B2CF9AE}" pid="11" name="ML_LineOfBusiness">
    <vt:lpwstr/>
  </property>
  <property fmtid="{D5CDD505-2E9C-101B-9397-08002B2CF9AE}" pid="12" name="TaxKeyword">
    <vt:lpwstr/>
  </property>
  <property fmtid="{D5CDD505-2E9C-101B-9397-08002B2CF9AE}" pid="13" name="ML_Roles">
    <vt:lpwstr/>
  </property>
  <property fmtid="{D5CDD505-2E9C-101B-9397-08002B2CF9AE}" pid="14" name="ML_OfficeLocation">
    <vt:lpwstr/>
  </property>
  <property fmtid="{D5CDD505-2E9C-101B-9397-08002B2CF9AE}" pid="15" name="ML_Geography">
    <vt:lpwstr/>
  </property>
  <property fmtid="{D5CDD505-2E9C-101B-9397-08002B2CF9AE}" pid="16" name="MSIP_Label_f8a4e946-8729-44db-9533-8e74969be952_Enabled">
    <vt:lpwstr>true</vt:lpwstr>
  </property>
  <property fmtid="{D5CDD505-2E9C-101B-9397-08002B2CF9AE}" pid="17" name="MSIP_Label_f8a4e946-8729-44db-9533-8e74969be952_SetDate">
    <vt:lpwstr>2025-12-29T15:39:26Z</vt:lpwstr>
  </property>
  <property fmtid="{D5CDD505-2E9C-101B-9397-08002B2CF9AE}" pid="18" name="MSIP_Label_f8a4e946-8729-44db-9533-8e74969be952_Method">
    <vt:lpwstr>Standard</vt:lpwstr>
  </property>
  <property fmtid="{D5CDD505-2E9C-101B-9397-08002B2CF9AE}" pid="19" name="MSIP_Label_f8a4e946-8729-44db-9533-8e74969be952_Name">
    <vt:lpwstr>Restricted</vt:lpwstr>
  </property>
  <property fmtid="{D5CDD505-2E9C-101B-9397-08002B2CF9AE}" pid="20" name="MSIP_Label_f8a4e946-8729-44db-9533-8e74969be952_SiteId">
    <vt:lpwstr>ca56a4a5-e300-406a-98ff-7e36a0baac5b</vt:lpwstr>
  </property>
  <property fmtid="{D5CDD505-2E9C-101B-9397-08002B2CF9AE}" pid="21" name="MSIP_Label_f8a4e946-8729-44db-9533-8e74969be952_ActionId">
    <vt:lpwstr>f801073a-066b-488d-bf90-5090f6de99c7</vt:lpwstr>
  </property>
  <property fmtid="{D5CDD505-2E9C-101B-9397-08002B2CF9AE}" pid="22" name="MSIP_Label_f8a4e946-8729-44db-9533-8e74969be952_ContentBits">
    <vt:lpwstr>0</vt:lpwstr>
  </property>
  <property fmtid="{D5CDD505-2E9C-101B-9397-08002B2CF9AE}" pid="23" name="MSIP_Label_f8a4e946-8729-44db-9533-8e74969be952_Tag">
    <vt:lpwstr>10, 3, 0, 1</vt:lpwstr>
  </property>
</Properties>
</file>