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63" r:id="rId4"/>
  </p:sldMasterIdLst>
  <p:notesMasterIdLst>
    <p:notesMasterId r:id="rId44"/>
  </p:notesMasterIdLst>
  <p:sldIdLst>
    <p:sldId id="459" r:id="rId5"/>
    <p:sldId id="349" r:id="rId6"/>
    <p:sldId id="585" r:id="rId7"/>
    <p:sldId id="632" r:id="rId8"/>
    <p:sldId id="633" r:id="rId9"/>
    <p:sldId id="640" r:id="rId10"/>
    <p:sldId id="634" r:id="rId11"/>
    <p:sldId id="635" r:id="rId12"/>
    <p:sldId id="636" r:id="rId13"/>
    <p:sldId id="637" r:id="rId14"/>
    <p:sldId id="638" r:id="rId15"/>
    <p:sldId id="639" r:id="rId16"/>
    <p:sldId id="644" r:id="rId17"/>
    <p:sldId id="645" r:id="rId18"/>
    <p:sldId id="641" r:id="rId19"/>
    <p:sldId id="647" r:id="rId20"/>
    <p:sldId id="648" r:id="rId21"/>
    <p:sldId id="650" r:id="rId22"/>
    <p:sldId id="646" r:id="rId23"/>
    <p:sldId id="651" r:id="rId24"/>
    <p:sldId id="643" r:id="rId25"/>
    <p:sldId id="631" r:id="rId26"/>
    <p:sldId id="619" r:id="rId27"/>
    <p:sldId id="620" r:id="rId28"/>
    <p:sldId id="588" r:id="rId29"/>
    <p:sldId id="615" r:id="rId30"/>
    <p:sldId id="614" r:id="rId31"/>
    <p:sldId id="621" r:id="rId32"/>
    <p:sldId id="622" r:id="rId33"/>
    <p:sldId id="623" r:id="rId34"/>
    <p:sldId id="476" r:id="rId35"/>
    <p:sldId id="624" r:id="rId36"/>
    <p:sldId id="625" r:id="rId37"/>
    <p:sldId id="626" r:id="rId38"/>
    <p:sldId id="590" r:id="rId39"/>
    <p:sldId id="627" r:id="rId40"/>
    <p:sldId id="629" r:id="rId41"/>
    <p:sldId id="630" r:id="rId42"/>
    <p:sldId id="42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6"/>
    <p:restoredTop sz="81766" autoAdjust="0"/>
  </p:normalViewPr>
  <p:slideViewPr>
    <p:cSldViewPr snapToGrid="0" snapToObjects="1">
      <p:cViewPr varScale="1">
        <p:scale>
          <a:sx n="60" d="100"/>
          <a:sy n="60" d="100"/>
        </p:scale>
        <p:origin x="1768" y="60"/>
      </p:cViewPr>
      <p:guideLst/>
    </p:cSldViewPr>
  </p:slideViewPr>
  <p:notesTextViewPr>
    <p:cViewPr>
      <p:scale>
        <a:sx n="1" d="1"/>
        <a:sy n="1" d="1"/>
      </p:scale>
      <p:origin x="0" y="0"/>
    </p:cViewPr>
  </p:notesTextViewPr>
  <p:sorterViewPr>
    <p:cViewPr>
      <p:scale>
        <a:sx n="87" d="100"/>
        <a:sy n="8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E24A0-7103-42B6-9E60-69B47157FEF2}"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5521917A-F281-4A8A-B16D-8221DCA7F8B0}">
      <dgm:prSet/>
      <dgm:spPr/>
      <dgm:t>
        <a:bodyPr/>
        <a:lstStyle/>
        <a:p>
          <a:r>
            <a:rPr lang="en-US" dirty="0">
              <a:latin typeface="Work Sans" panose="00000500000000000000" pitchFamily="2" charset="0"/>
            </a:rPr>
            <a:t>High risk for patient abandonment claims</a:t>
          </a:r>
        </a:p>
      </dgm:t>
    </dgm:pt>
    <dgm:pt modelId="{E2F259FA-2195-4375-800D-57CD1808900D}" type="parTrans" cxnId="{EA477124-D7E2-412B-86EB-D78C602D0E9B}">
      <dgm:prSet/>
      <dgm:spPr/>
      <dgm:t>
        <a:bodyPr/>
        <a:lstStyle/>
        <a:p>
          <a:endParaRPr lang="en-US">
            <a:latin typeface="Work Sans" panose="00000500000000000000" pitchFamily="2" charset="0"/>
          </a:endParaRPr>
        </a:p>
      </dgm:t>
    </dgm:pt>
    <dgm:pt modelId="{FF8F8520-DC39-4034-A85D-61AB3112DBF9}" type="sibTrans" cxnId="{EA477124-D7E2-412B-86EB-D78C602D0E9B}">
      <dgm:prSet/>
      <dgm:spPr/>
      <dgm:t>
        <a:bodyPr/>
        <a:lstStyle/>
        <a:p>
          <a:endParaRPr lang="en-US">
            <a:latin typeface="Work Sans" panose="00000500000000000000" pitchFamily="2" charset="0"/>
          </a:endParaRPr>
        </a:p>
      </dgm:t>
    </dgm:pt>
    <dgm:pt modelId="{53EB1680-6A41-4A0E-A076-CF53D434135B}">
      <dgm:prSet/>
      <dgm:spPr/>
      <dgm:t>
        <a:bodyPr/>
        <a:lstStyle/>
        <a:p>
          <a:r>
            <a:rPr lang="en-US">
              <a:latin typeface="Work Sans" panose="00000500000000000000" pitchFamily="2" charset="0"/>
            </a:rPr>
            <a:t>Creates vulnerability during transitions of care</a:t>
          </a:r>
        </a:p>
      </dgm:t>
    </dgm:pt>
    <dgm:pt modelId="{E8E84F82-DF93-4A3A-B7DC-FA4F8BD2B40B}" type="parTrans" cxnId="{4C4F3702-0A57-4188-A04C-41506948AF62}">
      <dgm:prSet/>
      <dgm:spPr/>
      <dgm:t>
        <a:bodyPr/>
        <a:lstStyle/>
        <a:p>
          <a:endParaRPr lang="en-US">
            <a:latin typeface="Work Sans" panose="00000500000000000000" pitchFamily="2" charset="0"/>
          </a:endParaRPr>
        </a:p>
      </dgm:t>
    </dgm:pt>
    <dgm:pt modelId="{26612C43-231C-4EC2-AC82-51A021CBC28A}" type="sibTrans" cxnId="{4C4F3702-0A57-4188-A04C-41506948AF62}">
      <dgm:prSet/>
      <dgm:spPr/>
      <dgm:t>
        <a:bodyPr/>
        <a:lstStyle/>
        <a:p>
          <a:endParaRPr lang="en-US">
            <a:latin typeface="Work Sans" panose="00000500000000000000" pitchFamily="2" charset="0"/>
          </a:endParaRPr>
        </a:p>
      </dgm:t>
    </dgm:pt>
    <dgm:pt modelId="{0EB5AC55-F4AF-42B1-8804-587467162B09}">
      <dgm:prSet/>
      <dgm:spPr/>
      <dgm:t>
        <a:bodyPr/>
        <a:lstStyle/>
        <a:p>
          <a:r>
            <a:rPr lang="en-US" dirty="0">
              <a:latin typeface="Work Sans" panose="00000500000000000000" pitchFamily="2" charset="0"/>
            </a:rPr>
            <a:t>Duty of care does not end immediately</a:t>
          </a:r>
        </a:p>
      </dgm:t>
    </dgm:pt>
    <dgm:pt modelId="{4D78F3D1-57FC-4401-BE64-51413F649DBB}" type="parTrans" cxnId="{4AF8EFC2-EB8D-45C1-AA68-430A4D647CEA}">
      <dgm:prSet/>
      <dgm:spPr/>
      <dgm:t>
        <a:bodyPr/>
        <a:lstStyle/>
        <a:p>
          <a:endParaRPr lang="en-US">
            <a:latin typeface="Work Sans" panose="00000500000000000000" pitchFamily="2" charset="0"/>
          </a:endParaRPr>
        </a:p>
      </dgm:t>
    </dgm:pt>
    <dgm:pt modelId="{F75DE4A4-D155-4140-A349-8C60A3CA6778}" type="sibTrans" cxnId="{4AF8EFC2-EB8D-45C1-AA68-430A4D647CEA}">
      <dgm:prSet/>
      <dgm:spPr/>
      <dgm:t>
        <a:bodyPr/>
        <a:lstStyle/>
        <a:p>
          <a:endParaRPr lang="en-US">
            <a:latin typeface="Work Sans" panose="00000500000000000000" pitchFamily="2" charset="0"/>
          </a:endParaRPr>
        </a:p>
      </dgm:t>
    </dgm:pt>
    <dgm:pt modelId="{96E107D0-5464-4C65-B5CF-A2BD18024BAA}">
      <dgm:prSet/>
      <dgm:spPr/>
      <dgm:t>
        <a:bodyPr/>
        <a:lstStyle/>
        <a:p>
          <a:r>
            <a:rPr lang="en-US">
              <a:latin typeface="Work Sans" panose="00000500000000000000" pitchFamily="2" charset="0"/>
            </a:rPr>
            <a:t>Errors are procedural, not clinical</a:t>
          </a:r>
        </a:p>
      </dgm:t>
    </dgm:pt>
    <dgm:pt modelId="{0E50412C-9537-4A4E-A4D3-5E2D16D7F845}" type="parTrans" cxnId="{D382961D-A6BA-46BF-8B78-A7917D2EED56}">
      <dgm:prSet/>
      <dgm:spPr/>
      <dgm:t>
        <a:bodyPr/>
        <a:lstStyle/>
        <a:p>
          <a:endParaRPr lang="en-US">
            <a:latin typeface="Work Sans" panose="00000500000000000000" pitchFamily="2" charset="0"/>
          </a:endParaRPr>
        </a:p>
      </dgm:t>
    </dgm:pt>
    <dgm:pt modelId="{7465AC31-8953-4E27-ACEF-F0AC97BBF6CE}" type="sibTrans" cxnId="{D382961D-A6BA-46BF-8B78-A7917D2EED56}">
      <dgm:prSet/>
      <dgm:spPr/>
      <dgm:t>
        <a:bodyPr/>
        <a:lstStyle/>
        <a:p>
          <a:endParaRPr lang="en-US">
            <a:latin typeface="Work Sans" panose="00000500000000000000" pitchFamily="2" charset="0"/>
          </a:endParaRPr>
        </a:p>
      </dgm:t>
    </dgm:pt>
    <dgm:pt modelId="{92695689-BBB0-4F42-9924-0FB256DC6148}">
      <dgm:prSet/>
      <dgm:spPr/>
      <dgm:t>
        <a:bodyPr/>
        <a:lstStyle/>
        <a:p>
          <a:r>
            <a:rPr lang="en-US">
              <a:latin typeface="Work Sans" panose="00000500000000000000" pitchFamily="2" charset="0"/>
            </a:rPr>
            <a:t>Termination letters become key legal exhibits</a:t>
          </a:r>
        </a:p>
      </dgm:t>
    </dgm:pt>
    <dgm:pt modelId="{A983681C-8D00-43F1-85B4-E8825D0DE5AD}" type="parTrans" cxnId="{17777D4E-3C79-4F91-9E0C-8209CF1549DF}">
      <dgm:prSet/>
      <dgm:spPr/>
      <dgm:t>
        <a:bodyPr/>
        <a:lstStyle/>
        <a:p>
          <a:endParaRPr lang="en-US">
            <a:latin typeface="Work Sans" panose="00000500000000000000" pitchFamily="2" charset="0"/>
          </a:endParaRPr>
        </a:p>
      </dgm:t>
    </dgm:pt>
    <dgm:pt modelId="{063EC562-F971-43A7-A93C-B06C78864995}" type="sibTrans" cxnId="{17777D4E-3C79-4F91-9E0C-8209CF1549DF}">
      <dgm:prSet/>
      <dgm:spPr/>
      <dgm:t>
        <a:bodyPr/>
        <a:lstStyle/>
        <a:p>
          <a:endParaRPr lang="en-US">
            <a:latin typeface="Work Sans" panose="00000500000000000000" pitchFamily="2" charset="0"/>
          </a:endParaRPr>
        </a:p>
      </dgm:t>
    </dgm:pt>
    <dgm:pt modelId="{7FE4610C-6C66-4209-BAD9-CD09A886AA53}">
      <dgm:prSet/>
      <dgm:spPr/>
      <dgm:t>
        <a:bodyPr/>
        <a:lstStyle/>
        <a:p>
          <a:r>
            <a:rPr lang="en-US">
              <a:latin typeface="Work Sans" panose="00000500000000000000" pitchFamily="2" charset="0"/>
            </a:rPr>
            <a:t>Increased exposure if patient suffers harm during transition</a:t>
          </a:r>
        </a:p>
      </dgm:t>
    </dgm:pt>
    <dgm:pt modelId="{FA0D3A93-F50C-4DAD-B031-7AB58934CC2B}" type="parTrans" cxnId="{2F114EC4-8BD9-4A29-9AA1-9D21507E9496}">
      <dgm:prSet/>
      <dgm:spPr/>
      <dgm:t>
        <a:bodyPr/>
        <a:lstStyle/>
        <a:p>
          <a:endParaRPr lang="en-US">
            <a:latin typeface="Work Sans" panose="00000500000000000000" pitchFamily="2" charset="0"/>
          </a:endParaRPr>
        </a:p>
      </dgm:t>
    </dgm:pt>
    <dgm:pt modelId="{37CBB67D-4759-41F5-B9E9-3B113E312D71}" type="sibTrans" cxnId="{2F114EC4-8BD9-4A29-9AA1-9D21507E9496}">
      <dgm:prSet/>
      <dgm:spPr/>
      <dgm:t>
        <a:bodyPr/>
        <a:lstStyle/>
        <a:p>
          <a:endParaRPr lang="en-US">
            <a:latin typeface="Work Sans" panose="00000500000000000000" pitchFamily="2" charset="0"/>
          </a:endParaRPr>
        </a:p>
      </dgm:t>
    </dgm:pt>
    <dgm:pt modelId="{D94D48BF-E6CF-4F06-B54D-2F31BE504DDA}">
      <dgm:prSet/>
      <dgm:spPr/>
      <dgm:t>
        <a:bodyPr/>
        <a:lstStyle/>
        <a:p>
          <a:r>
            <a:rPr lang="en-US" dirty="0">
              <a:latin typeface="Work Sans" panose="00000500000000000000" pitchFamily="2" charset="0"/>
            </a:rPr>
            <a:t>High regulatory and board scrutiny</a:t>
          </a:r>
        </a:p>
      </dgm:t>
    </dgm:pt>
    <dgm:pt modelId="{FA0E1AF8-4545-46F3-B12B-E5BB32B200D7}" type="parTrans" cxnId="{97154A07-B617-40CE-8463-ABDA87E22CC8}">
      <dgm:prSet/>
      <dgm:spPr/>
      <dgm:t>
        <a:bodyPr/>
        <a:lstStyle/>
        <a:p>
          <a:endParaRPr lang="en-US">
            <a:latin typeface="Work Sans" panose="00000500000000000000" pitchFamily="2" charset="0"/>
          </a:endParaRPr>
        </a:p>
      </dgm:t>
    </dgm:pt>
    <dgm:pt modelId="{B43E977A-5AC1-41EF-8FDE-4E71CE804ED0}" type="sibTrans" cxnId="{97154A07-B617-40CE-8463-ABDA87E22CC8}">
      <dgm:prSet/>
      <dgm:spPr/>
      <dgm:t>
        <a:bodyPr/>
        <a:lstStyle/>
        <a:p>
          <a:endParaRPr lang="en-US">
            <a:latin typeface="Work Sans" panose="00000500000000000000" pitchFamily="2" charset="0"/>
          </a:endParaRPr>
        </a:p>
      </dgm:t>
    </dgm:pt>
    <dgm:pt modelId="{E383F209-D21C-47BD-8DB3-1765FACBCF2D}">
      <dgm:prSet/>
      <dgm:spPr/>
      <dgm:t>
        <a:bodyPr/>
        <a:lstStyle/>
        <a:p>
          <a:r>
            <a:rPr lang="en-US">
              <a:latin typeface="Work Sans" panose="00000500000000000000" pitchFamily="2" charset="0"/>
            </a:rPr>
            <a:t>Triggers allegations of retaliation or discrimination</a:t>
          </a:r>
        </a:p>
      </dgm:t>
    </dgm:pt>
    <dgm:pt modelId="{36DED273-FF75-4972-8E6C-A43DFC77AF36}" type="parTrans" cxnId="{48883D41-3DE4-4461-BFEE-A9C7B99EFA73}">
      <dgm:prSet/>
      <dgm:spPr/>
      <dgm:t>
        <a:bodyPr/>
        <a:lstStyle/>
        <a:p>
          <a:endParaRPr lang="en-US">
            <a:latin typeface="Work Sans" panose="00000500000000000000" pitchFamily="2" charset="0"/>
          </a:endParaRPr>
        </a:p>
      </dgm:t>
    </dgm:pt>
    <dgm:pt modelId="{235C01ED-BE33-4981-B15A-384FD9FD581A}" type="sibTrans" cxnId="{48883D41-3DE4-4461-BFEE-A9C7B99EFA73}">
      <dgm:prSet/>
      <dgm:spPr/>
      <dgm:t>
        <a:bodyPr/>
        <a:lstStyle/>
        <a:p>
          <a:endParaRPr lang="en-US">
            <a:latin typeface="Work Sans" panose="00000500000000000000" pitchFamily="2" charset="0"/>
          </a:endParaRPr>
        </a:p>
      </dgm:t>
    </dgm:pt>
    <dgm:pt modelId="{23670D36-1E83-4EAD-886C-86CE3509F90B}" type="pres">
      <dgm:prSet presAssocID="{F88E24A0-7103-42B6-9E60-69B47157FEF2}" presName="vert0" presStyleCnt="0">
        <dgm:presLayoutVars>
          <dgm:dir/>
          <dgm:animOne val="branch"/>
          <dgm:animLvl val="lvl"/>
        </dgm:presLayoutVars>
      </dgm:prSet>
      <dgm:spPr/>
    </dgm:pt>
    <dgm:pt modelId="{E0C5AF00-D5C6-414A-A6C7-EBFFD2389705}" type="pres">
      <dgm:prSet presAssocID="{5521917A-F281-4A8A-B16D-8221DCA7F8B0}" presName="thickLine" presStyleLbl="alignNode1" presStyleIdx="0" presStyleCnt="8"/>
      <dgm:spPr/>
    </dgm:pt>
    <dgm:pt modelId="{F148A1DE-F1A4-4DD2-8EC5-336B27812CF0}" type="pres">
      <dgm:prSet presAssocID="{5521917A-F281-4A8A-B16D-8221DCA7F8B0}" presName="horz1" presStyleCnt="0"/>
      <dgm:spPr/>
    </dgm:pt>
    <dgm:pt modelId="{62044D18-5F43-47E6-85FE-094FD5190F30}" type="pres">
      <dgm:prSet presAssocID="{5521917A-F281-4A8A-B16D-8221DCA7F8B0}" presName="tx1" presStyleLbl="revTx" presStyleIdx="0" presStyleCnt="8"/>
      <dgm:spPr/>
    </dgm:pt>
    <dgm:pt modelId="{44F886EF-3BB1-4716-8A65-09732D3E6C07}" type="pres">
      <dgm:prSet presAssocID="{5521917A-F281-4A8A-B16D-8221DCA7F8B0}" presName="vert1" presStyleCnt="0"/>
      <dgm:spPr/>
    </dgm:pt>
    <dgm:pt modelId="{C5B6C510-2992-4B61-9D08-7E481BD6DD66}" type="pres">
      <dgm:prSet presAssocID="{53EB1680-6A41-4A0E-A076-CF53D434135B}" presName="thickLine" presStyleLbl="alignNode1" presStyleIdx="1" presStyleCnt="8"/>
      <dgm:spPr/>
    </dgm:pt>
    <dgm:pt modelId="{DF2FC987-1661-4403-82F0-B114D279F36B}" type="pres">
      <dgm:prSet presAssocID="{53EB1680-6A41-4A0E-A076-CF53D434135B}" presName="horz1" presStyleCnt="0"/>
      <dgm:spPr/>
    </dgm:pt>
    <dgm:pt modelId="{74A95228-AA0E-437F-85DE-93C15F066159}" type="pres">
      <dgm:prSet presAssocID="{53EB1680-6A41-4A0E-A076-CF53D434135B}" presName="tx1" presStyleLbl="revTx" presStyleIdx="1" presStyleCnt="8"/>
      <dgm:spPr/>
    </dgm:pt>
    <dgm:pt modelId="{B658B642-6CC2-4BD7-81FA-CADE3997E158}" type="pres">
      <dgm:prSet presAssocID="{53EB1680-6A41-4A0E-A076-CF53D434135B}" presName="vert1" presStyleCnt="0"/>
      <dgm:spPr/>
    </dgm:pt>
    <dgm:pt modelId="{04098271-7681-4C9E-B302-4CA76EC3AA7D}" type="pres">
      <dgm:prSet presAssocID="{0EB5AC55-F4AF-42B1-8804-587467162B09}" presName="thickLine" presStyleLbl="alignNode1" presStyleIdx="2" presStyleCnt="8"/>
      <dgm:spPr/>
    </dgm:pt>
    <dgm:pt modelId="{BAAC8329-5018-48FF-9615-1E0FB94562E9}" type="pres">
      <dgm:prSet presAssocID="{0EB5AC55-F4AF-42B1-8804-587467162B09}" presName="horz1" presStyleCnt="0"/>
      <dgm:spPr/>
    </dgm:pt>
    <dgm:pt modelId="{48927853-3779-415E-BEC1-6D48C7660ABA}" type="pres">
      <dgm:prSet presAssocID="{0EB5AC55-F4AF-42B1-8804-587467162B09}" presName="tx1" presStyleLbl="revTx" presStyleIdx="2" presStyleCnt="8"/>
      <dgm:spPr/>
    </dgm:pt>
    <dgm:pt modelId="{661F8BCC-EAE4-42AB-A872-9E732B699C3C}" type="pres">
      <dgm:prSet presAssocID="{0EB5AC55-F4AF-42B1-8804-587467162B09}" presName="vert1" presStyleCnt="0"/>
      <dgm:spPr/>
    </dgm:pt>
    <dgm:pt modelId="{EE93BF0D-6542-4911-AC3A-AC6D2433A404}" type="pres">
      <dgm:prSet presAssocID="{96E107D0-5464-4C65-B5CF-A2BD18024BAA}" presName="thickLine" presStyleLbl="alignNode1" presStyleIdx="3" presStyleCnt="8"/>
      <dgm:spPr/>
    </dgm:pt>
    <dgm:pt modelId="{447A99C9-657C-42C2-AE1D-53B9DE69ABC0}" type="pres">
      <dgm:prSet presAssocID="{96E107D0-5464-4C65-B5CF-A2BD18024BAA}" presName="horz1" presStyleCnt="0"/>
      <dgm:spPr/>
    </dgm:pt>
    <dgm:pt modelId="{48B18982-11A2-408D-9455-004D1FE80070}" type="pres">
      <dgm:prSet presAssocID="{96E107D0-5464-4C65-B5CF-A2BD18024BAA}" presName="tx1" presStyleLbl="revTx" presStyleIdx="3" presStyleCnt="8"/>
      <dgm:spPr/>
    </dgm:pt>
    <dgm:pt modelId="{F24A98A2-6C19-4F57-91D4-113840936210}" type="pres">
      <dgm:prSet presAssocID="{96E107D0-5464-4C65-B5CF-A2BD18024BAA}" presName="vert1" presStyleCnt="0"/>
      <dgm:spPr/>
    </dgm:pt>
    <dgm:pt modelId="{F7AE8DE0-A320-4E6B-B417-543EDB3B50CF}" type="pres">
      <dgm:prSet presAssocID="{92695689-BBB0-4F42-9924-0FB256DC6148}" presName="thickLine" presStyleLbl="alignNode1" presStyleIdx="4" presStyleCnt="8"/>
      <dgm:spPr/>
    </dgm:pt>
    <dgm:pt modelId="{92B1EEB9-18C7-409A-A683-775336A8469B}" type="pres">
      <dgm:prSet presAssocID="{92695689-BBB0-4F42-9924-0FB256DC6148}" presName="horz1" presStyleCnt="0"/>
      <dgm:spPr/>
    </dgm:pt>
    <dgm:pt modelId="{E6DF18C5-C56E-4B5E-A9BB-326EA9153B28}" type="pres">
      <dgm:prSet presAssocID="{92695689-BBB0-4F42-9924-0FB256DC6148}" presName="tx1" presStyleLbl="revTx" presStyleIdx="4" presStyleCnt="8"/>
      <dgm:spPr/>
    </dgm:pt>
    <dgm:pt modelId="{BC2AEF9A-C8CF-4818-922A-2EF565A3091B}" type="pres">
      <dgm:prSet presAssocID="{92695689-BBB0-4F42-9924-0FB256DC6148}" presName="vert1" presStyleCnt="0"/>
      <dgm:spPr/>
    </dgm:pt>
    <dgm:pt modelId="{C8816D29-43C8-4D7C-A2A0-85D39A33B6EC}" type="pres">
      <dgm:prSet presAssocID="{7FE4610C-6C66-4209-BAD9-CD09A886AA53}" presName="thickLine" presStyleLbl="alignNode1" presStyleIdx="5" presStyleCnt="8"/>
      <dgm:spPr/>
    </dgm:pt>
    <dgm:pt modelId="{F2362552-BD9C-4175-A638-1A6E372A3872}" type="pres">
      <dgm:prSet presAssocID="{7FE4610C-6C66-4209-BAD9-CD09A886AA53}" presName="horz1" presStyleCnt="0"/>
      <dgm:spPr/>
    </dgm:pt>
    <dgm:pt modelId="{CF4FF785-165F-412B-9F46-9C8787F09CC4}" type="pres">
      <dgm:prSet presAssocID="{7FE4610C-6C66-4209-BAD9-CD09A886AA53}" presName="tx1" presStyleLbl="revTx" presStyleIdx="5" presStyleCnt="8"/>
      <dgm:spPr/>
    </dgm:pt>
    <dgm:pt modelId="{723B9D82-BA34-4AC9-BB65-A7FD26E7DE9C}" type="pres">
      <dgm:prSet presAssocID="{7FE4610C-6C66-4209-BAD9-CD09A886AA53}" presName="vert1" presStyleCnt="0"/>
      <dgm:spPr/>
    </dgm:pt>
    <dgm:pt modelId="{F58275F5-40C7-456D-A570-1F99F5C9C5E5}" type="pres">
      <dgm:prSet presAssocID="{D94D48BF-E6CF-4F06-B54D-2F31BE504DDA}" presName="thickLine" presStyleLbl="alignNode1" presStyleIdx="6" presStyleCnt="8"/>
      <dgm:spPr/>
    </dgm:pt>
    <dgm:pt modelId="{9846B14E-BDA1-4CA5-AADC-298EDCC44540}" type="pres">
      <dgm:prSet presAssocID="{D94D48BF-E6CF-4F06-B54D-2F31BE504DDA}" presName="horz1" presStyleCnt="0"/>
      <dgm:spPr/>
    </dgm:pt>
    <dgm:pt modelId="{74A2F4D1-EAE7-4FE6-9EFB-8418A96BB9E3}" type="pres">
      <dgm:prSet presAssocID="{D94D48BF-E6CF-4F06-B54D-2F31BE504DDA}" presName="tx1" presStyleLbl="revTx" presStyleIdx="6" presStyleCnt="8"/>
      <dgm:spPr/>
    </dgm:pt>
    <dgm:pt modelId="{D54E200A-3C35-44C9-93C6-CCE927C78891}" type="pres">
      <dgm:prSet presAssocID="{D94D48BF-E6CF-4F06-B54D-2F31BE504DDA}" presName="vert1" presStyleCnt="0"/>
      <dgm:spPr/>
    </dgm:pt>
    <dgm:pt modelId="{B98CCF7B-38D1-4588-A7D8-03BDCA1463D4}" type="pres">
      <dgm:prSet presAssocID="{E383F209-D21C-47BD-8DB3-1765FACBCF2D}" presName="thickLine" presStyleLbl="alignNode1" presStyleIdx="7" presStyleCnt="8"/>
      <dgm:spPr/>
    </dgm:pt>
    <dgm:pt modelId="{C1088AB0-DA89-46F8-9B88-F1BDA4CE2927}" type="pres">
      <dgm:prSet presAssocID="{E383F209-D21C-47BD-8DB3-1765FACBCF2D}" presName="horz1" presStyleCnt="0"/>
      <dgm:spPr/>
    </dgm:pt>
    <dgm:pt modelId="{C3BEAF34-E55C-4C27-8FA8-125AD5FAA48D}" type="pres">
      <dgm:prSet presAssocID="{E383F209-D21C-47BD-8DB3-1765FACBCF2D}" presName="tx1" presStyleLbl="revTx" presStyleIdx="7" presStyleCnt="8"/>
      <dgm:spPr/>
    </dgm:pt>
    <dgm:pt modelId="{007CC880-8145-4DF8-AA71-7AB7C7525549}" type="pres">
      <dgm:prSet presAssocID="{E383F209-D21C-47BD-8DB3-1765FACBCF2D}" presName="vert1" presStyleCnt="0"/>
      <dgm:spPr/>
    </dgm:pt>
  </dgm:ptLst>
  <dgm:cxnLst>
    <dgm:cxn modelId="{4C4F3702-0A57-4188-A04C-41506948AF62}" srcId="{F88E24A0-7103-42B6-9E60-69B47157FEF2}" destId="{53EB1680-6A41-4A0E-A076-CF53D434135B}" srcOrd="1" destOrd="0" parTransId="{E8E84F82-DF93-4A3A-B7DC-FA4F8BD2B40B}" sibTransId="{26612C43-231C-4EC2-AC82-51A021CBC28A}"/>
    <dgm:cxn modelId="{97154A07-B617-40CE-8463-ABDA87E22CC8}" srcId="{F88E24A0-7103-42B6-9E60-69B47157FEF2}" destId="{D94D48BF-E6CF-4F06-B54D-2F31BE504DDA}" srcOrd="6" destOrd="0" parTransId="{FA0E1AF8-4545-46F3-B12B-E5BB32B200D7}" sibTransId="{B43E977A-5AC1-41EF-8FDE-4E71CE804ED0}"/>
    <dgm:cxn modelId="{D382961D-A6BA-46BF-8B78-A7917D2EED56}" srcId="{F88E24A0-7103-42B6-9E60-69B47157FEF2}" destId="{96E107D0-5464-4C65-B5CF-A2BD18024BAA}" srcOrd="3" destOrd="0" parTransId="{0E50412C-9537-4A4E-A4D3-5E2D16D7F845}" sibTransId="{7465AC31-8953-4E27-ACEF-F0AC97BBF6CE}"/>
    <dgm:cxn modelId="{EA477124-D7E2-412B-86EB-D78C602D0E9B}" srcId="{F88E24A0-7103-42B6-9E60-69B47157FEF2}" destId="{5521917A-F281-4A8A-B16D-8221DCA7F8B0}" srcOrd="0" destOrd="0" parTransId="{E2F259FA-2195-4375-800D-57CD1808900D}" sibTransId="{FF8F8520-DC39-4034-A85D-61AB3112DBF9}"/>
    <dgm:cxn modelId="{D5C04326-AF04-45C7-B77D-35FCDDCB3451}" type="presOf" srcId="{E383F209-D21C-47BD-8DB3-1765FACBCF2D}" destId="{C3BEAF34-E55C-4C27-8FA8-125AD5FAA48D}" srcOrd="0" destOrd="0" presId="urn:microsoft.com/office/officeart/2008/layout/LinedList"/>
    <dgm:cxn modelId="{48883D41-3DE4-4461-BFEE-A9C7B99EFA73}" srcId="{F88E24A0-7103-42B6-9E60-69B47157FEF2}" destId="{E383F209-D21C-47BD-8DB3-1765FACBCF2D}" srcOrd="7" destOrd="0" parTransId="{36DED273-FF75-4972-8E6C-A43DFC77AF36}" sibTransId="{235C01ED-BE33-4981-B15A-384FD9FD581A}"/>
    <dgm:cxn modelId="{6722EC42-2EAB-4B10-B286-22614B171B6A}" type="presOf" srcId="{96E107D0-5464-4C65-B5CF-A2BD18024BAA}" destId="{48B18982-11A2-408D-9455-004D1FE80070}" srcOrd="0" destOrd="0" presId="urn:microsoft.com/office/officeart/2008/layout/LinedList"/>
    <dgm:cxn modelId="{52535A43-093A-4894-98BA-648EA4D251AF}" type="presOf" srcId="{5521917A-F281-4A8A-B16D-8221DCA7F8B0}" destId="{62044D18-5F43-47E6-85FE-094FD5190F30}" srcOrd="0" destOrd="0" presId="urn:microsoft.com/office/officeart/2008/layout/LinedList"/>
    <dgm:cxn modelId="{2D2F9A44-ACA8-49B0-B490-A97DF6DF4378}" type="presOf" srcId="{53EB1680-6A41-4A0E-A076-CF53D434135B}" destId="{74A95228-AA0E-437F-85DE-93C15F066159}" srcOrd="0" destOrd="0" presId="urn:microsoft.com/office/officeart/2008/layout/LinedList"/>
    <dgm:cxn modelId="{17777D4E-3C79-4F91-9E0C-8209CF1549DF}" srcId="{F88E24A0-7103-42B6-9E60-69B47157FEF2}" destId="{92695689-BBB0-4F42-9924-0FB256DC6148}" srcOrd="4" destOrd="0" parTransId="{A983681C-8D00-43F1-85B4-E8825D0DE5AD}" sibTransId="{063EC562-F971-43A7-A93C-B06C78864995}"/>
    <dgm:cxn modelId="{99E055A5-0F78-446F-A3E3-518BC1D035EB}" type="presOf" srcId="{F88E24A0-7103-42B6-9E60-69B47157FEF2}" destId="{23670D36-1E83-4EAD-886C-86CE3509F90B}" srcOrd="0" destOrd="0" presId="urn:microsoft.com/office/officeart/2008/layout/LinedList"/>
    <dgm:cxn modelId="{4A258CB8-6327-4D21-9999-1D545E5A546F}" type="presOf" srcId="{0EB5AC55-F4AF-42B1-8804-587467162B09}" destId="{48927853-3779-415E-BEC1-6D48C7660ABA}" srcOrd="0" destOrd="0" presId="urn:microsoft.com/office/officeart/2008/layout/LinedList"/>
    <dgm:cxn modelId="{4AF8EFC2-EB8D-45C1-AA68-430A4D647CEA}" srcId="{F88E24A0-7103-42B6-9E60-69B47157FEF2}" destId="{0EB5AC55-F4AF-42B1-8804-587467162B09}" srcOrd="2" destOrd="0" parTransId="{4D78F3D1-57FC-4401-BE64-51413F649DBB}" sibTransId="{F75DE4A4-D155-4140-A349-8C60A3CA6778}"/>
    <dgm:cxn modelId="{2F114EC4-8BD9-4A29-9AA1-9D21507E9496}" srcId="{F88E24A0-7103-42B6-9E60-69B47157FEF2}" destId="{7FE4610C-6C66-4209-BAD9-CD09A886AA53}" srcOrd="5" destOrd="0" parTransId="{FA0D3A93-F50C-4DAD-B031-7AB58934CC2B}" sibTransId="{37CBB67D-4759-41F5-B9E9-3B113E312D71}"/>
    <dgm:cxn modelId="{027A04D2-1238-45F1-B6D4-AE06833F7E14}" type="presOf" srcId="{D94D48BF-E6CF-4F06-B54D-2F31BE504DDA}" destId="{74A2F4D1-EAE7-4FE6-9EFB-8418A96BB9E3}" srcOrd="0" destOrd="0" presId="urn:microsoft.com/office/officeart/2008/layout/LinedList"/>
    <dgm:cxn modelId="{310008D6-C649-4D52-8C3F-732953D8983D}" type="presOf" srcId="{92695689-BBB0-4F42-9924-0FB256DC6148}" destId="{E6DF18C5-C56E-4B5E-A9BB-326EA9153B28}" srcOrd="0" destOrd="0" presId="urn:microsoft.com/office/officeart/2008/layout/LinedList"/>
    <dgm:cxn modelId="{769283FC-1F37-4BFB-B9D4-785E462A516A}" type="presOf" srcId="{7FE4610C-6C66-4209-BAD9-CD09A886AA53}" destId="{CF4FF785-165F-412B-9F46-9C8787F09CC4}" srcOrd="0" destOrd="0" presId="urn:microsoft.com/office/officeart/2008/layout/LinedList"/>
    <dgm:cxn modelId="{16AE88B9-4E1F-41CB-86A1-05AD4109821E}" type="presParOf" srcId="{23670D36-1E83-4EAD-886C-86CE3509F90B}" destId="{E0C5AF00-D5C6-414A-A6C7-EBFFD2389705}" srcOrd="0" destOrd="0" presId="urn:microsoft.com/office/officeart/2008/layout/LinedList"/>
    <dgm:cxn modelId="{10CA23E1-BDD5-411F-A83D-7D70D80E8541}" type="presParOf" srcId="{23670D36-1E83-4EAD-886C-86CE3509F90B}" destId="{F148A1DE-F1A4-4DD2-8EC5-336B27812CF0}" srcOrd="1" destOrd="0" presId="urn:microsoft.com/office/officeart/2008/layout/LinedList"/>
    <dgm:cxn modelId="{91F2AE0A-5E2E-4FBE-AC20-EADA84EFE579}" type="presParOf" srcId="{F148A1DE-F1A4-4DD2-8EC5-336B27812CF0}" destId="{62044D18-5F43-47E6-85FE-094FD5190F30}" srcOrd="0" destOrd="0" presId="urn:microsoft.com/office/officeart/2008/layout/LinedList"/>
    <dgm:cxn modelId="{D48E7B06-B032-4803-8EE2-8D960208F374}" type="presParOf" srcId="{F148A1DE-F1A4-4DD2-8EC5-336B27812CF0}" destId="{44F886EF-3BB1-4716-8A65-09732D3E6C07}" srcOrd="1" destOrd="0" presId="urn:microsoft.com/office/officeart/2008/layout/LinedList"/>
    <dgm:cxn modelId="{ADEAD171-1107-4289-9509-8DAAA9EF1447}" type="presParOf" srcId="{23670D36-1E83-4EAD-886C-86CE3509F90B}" destId="{C5B6C510-2992-4B61-9D08-7E481BD6DD66}" srcOrd="2" destOrd="0" presId="urn:microsoft.com/office/officeart/2008/layout/LinedList"/>
    <dgm:cxn modelId="{26CAAD5E-E52D-4A69-8A95-52B3B9378C2D}" type="presParOf" srcId="{23670D36-1E83-4EAD-886C-86CE3509F90B}" destId="{DF2FC987-1661-4403-82F0-B114D279F36B}" srcOrd="3" destOrd="0" presId="urn:microsoft.com/office/officeart/2008/layout/LinedList"/>
    <dgm:cxn modelId="{EEE17347-75F8-4A85-BBB9-1AEDE6E67CED}" type="presParOf" srcId="{DF2FC987-1661-4403-82F0-B114D279F36B}" destId="{74A95228-AA0E-437F-85DE-93C15F066159}" srcOrd="0" destOrd="0" presId="urn:microsoft.com/office/officeart/2008/layout/LinedList"/>
    <dgm:cxn modelId="{CADDA1F5-EB93-42DE-A6F2-D04B932328DE}" type="presParOf" srcId="{DF2FC987-1661-4403-82F0-B114D279F36B}" destId="{B658B642-6CC2-4BD7-81FA-CADE3997E158}" srcOrd="1" destOrd="0" presId="urn:microsoft.com/office/officeart/2008/layout/LinedList"/>
    <dgm:cxn modelId="{6EB5F0F2-97DC-459A-AB7A-529BD82327BF}" type="presParOf" srcId="{23670D36-1E83-4EAD-886C-86CE3509F90B}" destId="{04098271-7681-4C9E-B302-4CA76EC3AA7D}" srcOrd="4" destOrd="0" presId="urn:microsoft.com/office/officeart/2008/layout/LinedList"/>
    <dgm:cxn modelId="{38048C1C-1A76-44B7-B304-A56D5AC330D7}" type="presParOf" srcId="{23670D36-1E83-4EAD-886C-86CE3509F90B}" destId="{BAAC8329-5018-48FF-9615-1E0FB94562E9}" srcOrd="5" destOrd="0" presId="urn:microsoft.com/office/officeart/2008/layout/LinedList"/>
    <dgm:cxn modelId="{5A20C926-3490-4D69-A0F5-B06D37B08D0F}" type="presParOf" srcId="{BAAC8329-5018-48FF-9615-1E0FB94562E9}" destId="{48927853-3779-415E-BEC1-6D48C7660ABA}" srcOrd="0" destOrd="0" presId="urn:microsoft.com/office/officeart/2008/layout/LinedList"/>
    <dgm:cxn modelId="{E6EA49C3-4D04-4FE3-9CFD-00334813FE42}" type="presParOf" srcId="{BAAC8329-5018-48FF-9615-1E0FB94562E9}" destId="{661F8BCC-EAE4-42AB-A872-9E732B699C3C}" srcOrd="1" destOrd="0" presId="urn:microsoft.com/office/officeart/2008/layout/LinedList"/>
    <dgm:cxn modelId="{991F1BD4-ADF7-4E62-8D1D-08506ABF9E67}" type="presParOf" srcId="{23670D36-1E83-4EAD-886C-86CE3509F90B}" destId="{EE93BF0D-6542-4911-AC3A-AC6D2433A404}" srcOrd="6" destOrd="0" presId="urn:microsoft.com/office/officeart/2008/layout/LinedList"/>
    <dgm:cxn modelId="{2A5695B4-ACD0-42A1-8918-7AAA8A8CA00F}" type="presParOf" srcId="{23670D36-1E83-4EAD-886C-86CE3509F90B}" destId="{447A99C9-657C-42C2-AE1D-53B9DE69ABC0}" srcOrd="7" destOrd="0" presId="urn:microsoft.com/office/officeart/2008/layout/LinedList"/>
    <dgm:cxn modelId="{51FDFD4F-BF70-4BF4-8EAD-A973E3DDD627}" type="presParOf" srcId="{447A99C9-657C-42C2-AE1D-53B9DE69ABC0}" destId="{48B18982-11A2-408D-9455-004D1FE80070}" srcOrd="0" destOrd="0" presId="urn:microsoft.com/office/officeart/2008/layout/LinedList"/>
    <dgm:cxn modelId="{CC5FAF0C-9BF4-472B-8C7B-90C8FCF35035}" type="presParOf" srcId="{447A99C9-657C-42C2-AE1D-53B9DE69ABC0}" destId="{F24A98A2-6C19-4F57-91D4-113840936210}" srcOrd="1" destOrd="0" presId="urn:microsoft.com/office/officeart/2008/layout/LinedList"/>
    <dgm:cxn modelId="{BD620A70-FA32-472E-AC08-02F48518DE94}" type="presParOf" srcId="{23670D36-1E83-4EAD-886C-86CE3509F90B}" destId="{F7AE8DE0-A320-4E6B-B417-543EDB3B50CF}" srcOrd="8" destOrd="0" presId="urn:microsoft.com/office/officeart/2008/layout/LinedList"/>
    <dgm:cxn modelId="{D39F476B-A9E4-488D-A1D8-ED306A6C8A25}" type="presParOf" srcId="{23670D36-1E83-4EAD-886C-86CE3509F90B}" destId="{92B1EEB9-18C7-409A-A683-775336A8469B}" srcOrd="9" destOrd="0" presId="urn:microsoft.com/office/officeart/2008/layout/LinedList"/>
    <dgm:cxn modelId="{92E938E3-80C1-452F-9066-445966DA7D84}" type="presParOf" srcId="{92B1EEB9-18C7-409A-A683-775336A8469B}" destId="{E6DF18C5-C56E-4B5E-A9BB-326EA9153B28}" srcOrd="0" destOrd="0" presId="urn:microsoft.com/office/officeart/2008/layout/LinedList"/>
    <dgm:cxn modelId="{B67F9360-61EB-422D-9534-1A8B3B15D0E2}" type="presParOf" srcId="{92B1EEB9-18C7-409A-A683-775336A8469B}" destId="{BC2AEF9A-C8CF-4818-922A-2EF565A3091B}" srcOrd="1" destOrd="0" presId="urn:microsoft.com/office/officeart/2008/layout/LinedList"/>
    <dgm:cxn modelId="{CA56EACC-AF53-4126-9452-67193BFCA836}" type="presParOf" srcId="{23670D36-1E83-4EAD-886C-86CE3509F90B}" destId="{C8816D29-43C8-4D7C-A2A0-85D39A33B6EC}" srcOrd="10" destOrd="0" presId="urn:microsoft.com/office/officeart/2008/layout/LinedList"/>
    <dgm:cxn modelId="{A9A7D83C-DFD6-43A6-8174-34F5D22CB2DB}" type="presParOf" srcId="{23670D36-1E83-4EAD-886C-86CE3509F90B}" destId="{F2362552-BD9C-4175-A638-1A6E372A3872}" srcOrd="11" destOrd="0" presId="urn:microsoft.com/office/officeart/2008/layout/LinedList"/>
    <dgm:cxn modelId="{8610F399-9017-4E51-B80B-B6B15D29E4E1}" type="presParOf" srcId="{F2362552-BD9C-4175-A638-1A6E372A3872}" destId="{CF4FF785-165F-412B-9F46-9C8787F09CC4}" srcOrd="0" destOrd="0" presId="urn:microsoft.com/office/officeart/2008/layout/LinedList"/>
    <dgm:cxn modelId="{3FD62DDB-0C4E-4A4D-8859-55DD436DE1DE}" type="presParOf" srcId="{F2362552-BD9C-4175-A638-1A6E372A3872}" destId="{723B9D82-BA34-4AC9-BB65-A7FD26E7DE9C}" srcOrd="1" destOrd="0" presId="urn:microsoft.com/office/officeart/2008/layout/LinedList"/>
    <dgm:cxn modelId="{AD9C674C-7B27-49B6-BE7F-0EBD41FC829B}" type="presParOf" srcId="{23670D36-1E83-4EAD-886C-86CE3509F90B}" destId="{F58275F5-40C7-456D-A570-1F99F5C9C5E5}" srcOrd="12" destOrd="0" presId="urn:microsoft.com/office/officeart/2008/layout/LinedList"/>
    <dgm:cxn modelId="{B6A39FFA-F2F9-4893-AE1F-CB5D21FE17F4}" type="presParOf" srcId="{23670D36-1E83-4EAD-886C-86CE3509F90B}" destId="{9846B14E-BDA1-4CA5-AADC-298EDCC44540}" srcOrd="13" destOrd="0" presId="urn:microsoft.com/office/officeart/2008/layout/LinedList"/>
    <dgm:cxn modelId="{D69DE24B-25BC-4E1F-B8FF-02C115FCEB11}" type="presParOf" srcId="{9846B14E-BDA1-4CA5-AADC-298EDCC44540}" destId="{74A2F4D1-EAE7-4FE6-9EFB-8418A96BB9E3}" srcOrd="0" destOrd="0" presId="urn:microsoft.com/office/officeart/2008/layout/LinedList"/>
    <dgm:cxn modelId="{9167091A-83E5-4BB2-867F-33111FDCBF2D}" type="presParOf" srcId="{9846B14E-BDA1-4CA5-AADC-298EDCC44540}" destId="{D54E200A-3C35-44C9-93C6-CCE927C78891}" srcOrd="1" destOrd="0" presId="urn:microsoft.com/office/officeart/2008/layout/LinedList"/>
    <dgm:cxn modelId="{4E11FD85-1352-4964-93D1-F9DF667B5A95}" type="presParOf" srcId="{23670D36-1E83-4EAD-886C-86CE3509F90B}" destId="{B98CCF7B-38D1-4588-A7D8-03BDCA1463D4}" srcOrd="14" destOrd="0" presId="urn:microsoft.com/office/officeart/2008/layout/LinedList"/>
    <dgm:cxn modelId="{B064E794-7D83-470F-A9E4-2974C4E279B5}" type="presParOf" srcId="{23670D36-1E83-4EAD-886C-86CE3509F90B}" destId="{C1088AB0-DA89-46F8-9B88-F1BDA4CE2927}" srcOrd="15" destOrd="0" presId="urn:microsoft.com/office/officeart/2008/layout/LinedList"/>
    <dgm:cxn modelId="{4D9B066D-BF4B-46AC-A906-D46E850C181A}" type="presParOf" srcId="{C1088AB0-DA89-46F8-9B88-F1BDA4CE2927}" destId="{C3BEAF34-E55C-4C27-8FA8-125AD5FAA48D}" srcOrd="0" destOrd="0" presId="urn:microsoft.com/office/officeart/2008/layout/LinedList"/>
    <dgm:cxn modelId="{443E2C24-4A7F-404E-A65D-87AD9D88F62F}" type="presParOf" srcId="{C1088AB0-DA89-46F8-9B88-F1BDA4CE2927}" destId="{007CC880-8145-4DF8-AA71-7AB7C75255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5AF00-D5C6-414A-A6C7-EBFFD2389705}">
      <dsp:nvSpPr>
        <dsp:cNvPr id="0" name=""/>
        <dsp:cNvSpPr/>
      </dsp:nvSpPr>
      <dsp:spPr>
        <a:xfrm>
          <a:off x="0" y="0"/>
          <a:ext cx="93902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044D18-5F43-47E6-85FE-094FD5190F30}">
      <dsp:nvSpPr>
        <dsp:cNvPr id="0" name=""/>
        <dsp:cNvSpPr/>
      </dsp:nvSpPr>
      <dsp:spPr>
        <a:xfrm>
          <a:off x="0" y="0"/>
          <a:ext cx="939026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Work Sans" panose="00000500000000000000" pitchFamily="2" charset="0"/>
            </a:rPr>
            <a:t>High risk for patient abandonment claims</a:t>
          </a:r>
        </a:p>
      </dsp:txBody>
      <dsp:txXfrm>
        <a:off x="0" y="0"/>
        <a:ext cx="9390262" cy="544068"/>
      </dsp:txXfrm>
    </dsp:sp>
    <dsp:sp modelId="{C5B6C510-2992-4B61-9D08-7E481BD6DD66}">
      <dsp:nvSpPr>
        <dsp:cNvPr id="0" name=""/>
        <dsp:cNvSpPr/>
      </dsp:nvSpPr>
      <dsp:spPr>
        <a:xfrm>
          <a:off x="0" y="544068"/>
          <a:ext cx="93902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A95228-AA0E-437F-85DE-93C15F066159}">
      <dsp:nvSpPr>
        <dsp:cNvPr id="0" name=""/>
        <dsp:cNvSpPr/>
      </dsp:nvSpPr>
      <dsp:spPr>
        <a:xfrm>
          <a:off x="0" y="544068"/>
          <a:ext cx="939026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Work Sans" panose="00000500000000000000" pitchFamily="2" charset="0"/>
            </a:rPr>
            <a:t>Creates vulnerability during transitions of care</a:t>
          </a:r>
        </a:p>
      </dsp:txBody>
      <dsp:txXfrm>
        <a:off x="0" y="544068"/>
        <a:ext cx="9390262" cy="544068"/>
      </dsp:txXfrm>
    </dsp:sp>
    <dsp:sp modelId="{04098271-7681-4C9E-B302-4CA76EC3AA7D}">
      <dsp:nvSpPr>
        <dsp:cNvPr id="0" name=""/>
        <dsp:cNvSpPr/>
      </dsp:nvSpPr>
      <dsp:spPr>
        <a:xfrm>
          <a:off x="0" y="1088136"/>
          <a:ext cx="93902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927853-3779-415E-BEC1-6D48C7660ABA}">
      <dsp:nvSpPr>
        <dsp:cNvPr id="0" name=""/>
        <dsp:cNvSpPr/>
      </dsp:nvSpPr>
      <dsp:spPr>
        <a:xfrm>
          <a:off x="0" y="1088136"/>
          <a:ext cx="939026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Work Sans" panose="00000500000000000000" pitchFamily="2" charset="0"/>
            </a:rPr>
            <a:t>Duty of care does not end immediately</a:t>
          </a:r>
        </a:p>
      </dsp:txBody>
      <dsp:txXfrm>
        <a:off x="0" y="1088136"/>
        <a:ext cx="9390262" cy="544068"/>
      </dsp:txXfrm>
    </dsp:sp>
    <dsp:sp modelId="{EE93BF0D-6542-4911-AC3A-AC6D2433A404}">
      <dsp:nvSpPr>
        <dsp:cNvPr id="0" name=""/>
        <dsp:cNvSpPr/>
      </dsp:nvSpPr>
      <dsp:spPr>
        <a:xfrm>
          <a:off x="0" y="1632204"/>
          <a:ext cx="93902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B18982-11A2-408D-9455-004D1FE80070}">
      <dsp:nvSpPr>
        <dsp:cNvPr id="0" name=""/>
        <dsp:cNvSpPr/>
      </dsp:nvSpPr>
      <dsp:spPr>
        <a:xfrm>
          <a:off x="0" y="1632204"/>
          <a:ext cx="939026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Work Sans" panose="00000500000000000000" pitchFamily="2" charset="0"/>
            </a:rPr>
            <a:t>Errors are procedural, not clinical</a:t>
          </a:r>
        </a:p>
      </dsp:txBody>
      <dsp:txXfrm>
        <a:off x="0" y="1632204"/>
        <a:ext cx="9390262" cy="544068"/>
      </dsp:txXfrm>
    </dsp:sp>
    <dsp:sp modelId="{F7AE8DE0-A320-4E6B-B417-543EDB3B50CF}">
      <dsp:nvSpPr>
        <dsp:cNvPr id="0" name=""/>
        <dsp:cNvSpPr/>
      </dsp:nvSpPr>
      <dsp:spPr>
        <a:xfrm>
          <a:off x="0" y="2176272"/>
          <a:ext cx="93902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DF18C5-C56E-4B5E-A9BB-326EA9153B28}">
      <dsp:nvSpPr>
        <dsp:cNvPr id="0" name=""/>
        <dsp:cNvSpPr/>
      </dsp:nvSpPr>
      <dsp:spPr>
        <a:xfrm>
          <a:off x="0" y="2176272"/>
          <a:ext cx="939026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Work Sans" panose="00000500000000000000" pitchFamily="2" charset="0"/>
            </a:rPr>
            <a:t>Termination letters become key legal exhibits</a:t>
          </a:r>
        </a:p>
      </dsp:txBody>
      <dsp:txXfrm>
        <a:off x="0" y="2176272"/>
        <a:ext cx="9390262" cy="544068"/>
      </dsp:txXfrm>
    </dsp:sp>
    <dsp:sp modelId="{C8816D29-43C8-4D7C-A2A0-85D39A33B6EC}">
      <dsp:nvSpPr>
        <dsp:cNvPr id="0" name=""/>
        <dsp:cNvSpPr/>
      </dsp:nvSpPr>
      <dsp:spPr>
        <a:xfrm>
          <a:off x="0" y="2720340"/>
          <a:ext cx="93902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4FF785-165F-412B-9F46-9C8787F09CC4}">
      <dsp:nvSpPr>
        <dsp:cNvPr id="0" name=""/>
        <dsp:cNvSpPr/>
      </dsp:nvSpPr>
      <dsp:spPr>
        <a:xfrm>
          <a:off x="0" y="2720340"/>
          <a:ext cx="939026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Work Sans" panose="00000500000000000000" pitchFamily="2" charset="0"/>
            </a:rPr>
            <a:t>Increased exposure if patient suffers harm during transition</a:t>
          </a:r>
        </a:p>
      </dsp:txBody>
      <dsp:txXfrm>
        <a:off x="0" y="2720340"/>
        <a:ext cx="9390262" cy="544068"/>
      </dsp:txXfrm>
    </dsp:sp>
    <dsp:sp modelId="{F58275F5-40C7-456D-A570-1F99F5C9C5E5}">
      <dsp:nvSpPr>
        <dsp:cNvPr id="0" name=""/>
        <dsp:cNvSpPr/>
      </dsp:nvSpPr>
      <dsp:spPr>
        <a:xfrm>
          <a:off x="0" y="3264408"/>
          <a:ext cx="93902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A2F4D1-EAE7-4FE6-9EFB-8418A96BB9E3}">
      <dsp:nvSpPr>
        <dsp:cNvPr id="0" name=""/>
        <dsp:cNvSpPr/>
      </dsp:nvSpPr>
      <dsp:spPr>
        <a:xfrm>
          <a:off x="0" y="3264408"/>
          <a:ext cx="939026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Work Sans" panose="00000500000000000000" pitchFamily="2" charset="0"/>
            </a:rPr>
            <a:t>High regulatory and board scrutiny</a:t>
          </a:r>
        </a:p>
      </dsp:txBody>
      <dsp:txXfrm>
        <a:off x="0" y="3264408"/>
        <a:ext cx="9390262" cy="544068"/>
      </dsp:txXfrm>
    </dsp:sp>
    <dsp:sp modelId="{B98CCF7B-38D1-4588-A7D8-03BDCA1463D4}">
      <dsp:nvSpPr>
        <dsp:cNvPr id="0" name=""/>
        <dsp:cNvSpPr/>
      </dsp:nvSpPr>
      <dsp:spPr>
        <a:xfrm>
          <a:off x="0" y="3808476"/>
          <a:ext cx="93902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BEAF34-E55C-4C27-8FA8-125AD5FAA48D}">
      <dsp:nvSpPr>
        <dsp:cNvPr id="0" name=""/>
        <dsp:cNvSpPr/>
      </dsp:nvSpPr>
      <dsp:spPr>
        <a:xfrm>
          <a:off x="0" y="3808476"/>
          <a:ext cx="939026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Work Sans" panose="00000500000000000000" pitchFamily="2" charset="0"/>
            </a:rPr>
            <a:t>Triggers allegations of retaliation or discrimination</a:t>
          </a:r>
        </a:p>
      </dsp:txBody>
      <dsp:txXfrm>
        <a:off x="0" y="3808476"/>
        <a:ext cx="9390262" cy="5440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FEF6CD3E-3FBE-5F44-BE85-0AFF3787B683}"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0B4B1-604F-4D47-BA2D-E5E705A72F63}" type="slidenum">
              <a:rPr lang="en-US" smtClean="0"/>
              <a:t>‹#›</a:t>
            </a:fld>
            <a:endParaRPr lang="en-US"/>
          </a:p>
        </p:txBody>
      </p:sp>
    </p:spTree>
    <p:extLst>
      <p:ext uri="{BB962C8B-B14F-4D97-AF65-F5344CB8AC3E}">
        <p14:creationId xmlns:p14="http://schemas.microsoft.com/office/powerpoint/2010/main" val="260878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0B4B1-604F-4D47-BA2D-E5E705A72F63}" type="slidenum">
              <a:rPr lang="en-US" smtClean="0"/>
              <a:t>1</a:t>
            </a:fld>
            <a:endParaRPr lang="en-US"/>
          </a:p>
        </p:txBody>
      </p:sp>
    </p:spTree>
    <p:extLst>
      <p:ext uri="{BB962C8B-B14F-4D97-AF65-F5344CB8AC3E}">
        <p14:creationId xmlns:p14="http://schemas.microsoft.com/office/powerpoint/2010/main" val="1856904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6DBFA-9AA9-1B05-6B0C-72F620E62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A8839-C709-C8EF-C191-55D33B643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05A10-CB07-8FC3-9F63-A19020E3CA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E4D79-1A86-B9EF-7E23-DFE327220DBD}"/>
              </a:ext>
            </a:extLst>
          </p:cNvPr>
          <p:cNvSpPr>
            <a:spLocks noGrp="1"/>
          </p:cNvSpPr>
          <p:nvPr>
            <p:ph type="sldNum" sz="quarter" idx="5"/>
          </p:nvPr>
        </p:nvSpPr>
        <p:spPr/>
        <p:txBody>
          <a:bodyPr/>
          <a:lstStyle/>
          <a:p>
            <a:fld id="{EAA0B4B1-604F-4D47-BA2D-E5E705A72F63}" type="slidenum">
              <a:rPr lang="en-US" smtClean="0"/>
              <a:t>33</a:t>
            </a:fld>
            <a:endParaRPr lang="en-US"/>
          </a:p>
        </p:txBody>
      </p:sp>
    </p:spTree>
    <p:extLst>
      <p:ext uri="{BB962C8B-B14F-4D97-AF65-F5344CB8AC3E}">
        <p14:creationId xmlns:p14="http://schemas.microsoft.com/office/powerpoint/2010/main" val="124601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28070-E1B8-0A15-9514-C8DFAEFB3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E7527-DDE8-3571-B5C8-68BBA5EBF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A48EA-B340-61DD-4C5E-7666BE84A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A32E10-9CBC-AB7E-797D-D6874F5603AC}"/>
              </a:ext>
            </a:extLst>
          </p:cNvPr>
          <p:cNvSpPr>
            <a:spLocks noGrp="1"/>
          </p:cNvSpPr>
          <p:nvPr>
            <p:ph type="sldNum" sz="quarter" idx="5"/>
          </p:nvPr>
        </p:nvSpPr>
        <p:spPr/>
        <p:txBody>
          <a:bodyPr/>
          <a:lstStyle/>
          <a:p>
            <a:fld id="{EAA0B4B1-604F-4D47-BA2D-E5E705A72F63}" type="slidenum">
              <a:rPr lang="en-US" smtClean="0"/>
              <a:t>34</a:t>
            </a:fld>
            <a:endParaRPr lang="en-US"/>
          </a:p>
        </p:txBody>
      </p:sp>
    </p:spTree>
    <p:extLst>
      <p:ext uri="{BB962C8B-B14F-4D97-AF65-F5344CB8AC3E}">
        <p14:creationId xmlns:p14="http://schemas.microsoft.com/office/powerpoint/2010/main" val="68552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7EB2E-7669-86DA-DFC0-5E86CBD6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1C070-6CAB-8EF0-484A-1135CA376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DBAAE-2F44-5B7D-DFC9-07D1600C1EB9}"/>
              </a:ext>
            </a:extLst>
          </p:cNvPr>
          <p:cNvSpPr>
            <a:spLocks noGrp="1"/>
          </p:cNvSpPr>
          <p:nvPr>
            <p:ph type="body" idx="1"/>
          </p:nvPr>
        </p:nvSpPr>
        <p:spPr/>
        <p:txBody>
          <a:bodyPr/>
          <a:lstStyle/>
          <a:p>
            <a:r>
              <a:rPr lang="en-US" sz="1000" b="1" i="0" kern="1200" dirty="0">
                <a:solidFill>
                  <a:schemeClr val="tx1"/>
                </a:solidFill>
                <a:effectLst/>
                <a:latin typeface="Work Sans" panose="00000500000000000000" pitchFamily="2" charset="0"/>
                <a:ea typeface="+mn-ea"/>
                <a:cs typeface="+mn-cs"/>
              </a:rPr>
              <a:t>Purpose of the Policy</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Define the goal: to ensure safe, respectful, and legally compliant termination of the patient-provider relationship.</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Emphasize continuity of care and avoidance of patient abandonment.</a:t>
            </a:r>
          </a:p>
          <a:p>
            <a:endParaRPr lang="en-US" sz="1000" b="0" i="0" kern="1200" dirty="0">
              <a:solidFill>
                <a:schemeClr val="tx1"/>
              </a:solidFill>
              <a:effectLst/>
              <a:latin typeface="Work Sans" panose="00000500000000000000" pitchFamily="2" charset="0"/>
              <a:ea typeface="+mn-ea"/>
              <a:cs typeface="+mn-cs"/>
            </a:endParaRPr>
          </a:p>
          <a:p>
            <a:r>
              <a:rPr lang="en-US" sz="1000" b="1" i="0" kern="1200" dirty="0">
                <a:solidFill>
                  <a:schemeClr val="tx1"/>
                </a:solidFill>
                <a:effectLst/>
                <a:latin typeface="Work Sans" panose="00000500000000000000" pitchFamily="2" charset="0"/>
                <a:ea typeface="+mn-ea"/>
                <a:cs typeface="+mn-cs"/>
              </a:rPr>
              <a:t>Acceptable Reasons for Termination</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Include clear, non-discriminatory reasons such as:</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Repeated non-compliance with treatment plans</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Abusive or threatening behavior toward staff or other patients</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Failure to pay for services</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Communication breakdowns</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Geographic relocation or changes in provider scope</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Patient request or cessation of medical need </a:t>
            </a:r>
            <a:endParaRPr lang="en-US" sz="1000" b="0" i="0" u="none" strike="noStrike" kern="1200" dirty="0">
              <a:solidFill>
                <a:schemeClr val="tx1"/>
              </a:solidFill>
              <a:effectLst/>
              <a:latin typeface="Work Sans" panose="00000500000000000000" pitchFamily="2" charset="0"/>
              <a:ea typeface="+mn-ea"/>
              <a:cs typeface="+mn-cs"/>
            </a:endParaRPr>
          </a:p>
          <a:p>
            <a:pPr marL="171450" indent="-171450">
              <a:buFont typeface="Arial" panose="020B0604020202020204" pitchFamily="34" charset="0"/>
              <a:buChar char="•"/>
            </a:pPr>
            <a:endParaRPr lang="en-US" sz="1000" b="0" i="0" kern="1200" dirty="0">
              <a:solidFill>
                <a:schemeClr val="tx1"/>
              </a:solidFill>
              <a:effectLst/>
              <a:latin typeface="Work Sans" panose="00000500000000000000" pitchFamily="2" charset="0"/>
              <a:ea typeface="+mn-ea"/>
              <a:cs typeface="+mn-cs"/>
            </a:endParaRPr>
          </a:p>
          <a:p>
            <a:r>
              <a:rPr lang="en-US" sz="1000" b="1" i="0" kern="1200" dirty="0">
                <a:solidFill>
                  <a:schemeClr val="tx1"/>
                </a:solidFill>
                <a:effectLst/>
                <a:latin typeface="Work Sans" panose="00000500000000000000" pitchFamily="2" charset="0"/>
                <a:ea typeface="+mn-ea"/>
                <a:cs typeface="+mn-cs"/>
              </a:rPr>
              <a:t>Prohibited Reasons for Termination</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Explicitly state that termination must not be based on:</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Race, gender, religion, sexual orientation, disability, or HIV status</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Limited English proficiency (especially if federally funded)</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Pregnancy (especially third trimester)</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Lack of alternative providers in the area</a:t>
            </a:r>
          </a:p>
          <a:p>
            <a:endParaRPr lang="en-US" sz="1000" b="1" i="0" kern="1200" dirty="0">
              <a:solidFill>
                <a:schemeClr val="tx1"/>
              </a:solidFill>
              <a:effectLst/>
              <a:latin typeface="Work Sans" panose="00000500000000000000" pitchFamily="2" charset="0"/>
              <a:ea typeface="+mn-ea"/>
              <a:cs typeface="+mn-cs"/>
            </a:endParaRPr>
          </a:p>
          <a:p>
            <a:r>
              <a:rPr lang="en-US" sz="1000" b="1" i="0" kern="1200" dirty="0">
                <a:solidFill>
                  <a:schemeClr val="tx1"/>
                </a:solidFill>
                <a:effectLst/>
                <a:latin typeface="Work Sans" panose="00000500000000000000" pitchFamily="2" charset="0"/>
                <a:ea typeface="+mn-ea"/>
                <a:cs typeface="+mn-cs"/>
              </a:rPr>
              <a:t>Procedure for Termination</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Outline a step-by-step process:</a:t>
            </a:r>
          </a:p>
          <a:p>
            <a:pPr marL="171450" lvl="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Review and document the case thoroughly</a:t>
            </a:r>
          </a:p>
          <a:p>
            <a:pPr marL="171450" lvl="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Consult leadership or legal counsel if needed</a:t>
            </a:r>
          </a:p>
          <a:p>
            <a:pPr marL="171450" lvl="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Send a written termination letter via certified mail with return receipt</a:t>
            </a:r>
          </a:p>
          <a:p>
            <a:pPr marL="171450" lvl="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Include:</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Effective date (typically 30 days from notice)</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Emergency care availability during transition</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Offer to transfer medical records</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Referral resources (e.g., local medical society or hospital referral service) </a:t>
            </a:r>
            <a:endParaRPr lang="en-US" sz="1000" b="1" i="0" u="none" strike="noStrike" kern="1200" dirty="0">
              <a:solidFill>
                <a:schemeClr val="tx1"/>
              </a:solidFill>
              <a:effectLst/>
              <a:latin typeface="Work Sans" panose="00000500000000000000" pitchFamily="2" charset="0"/>
              <a:ea typeface="+mn-ea"/>
              <a:cs typeface="+mn-cs"/>
            </a:endParaRPr>
          </a:p>
          <a:p>
            <a:pPr marL="628650" lvl="1" indent="-171450">
              <a:buFont typeface="Arial" panose="020B0604020202020204" pitchFamily="34" charset="0"/>
              <a:buChar char="•"/>
            </a:pPr>
            <a:endParaRPr lang="en-US" sz="1000" b="0" i="0" kern="1200" dirty="0">
              <a:solidFill>
                <a:schemeClr val="tx1"/>
              </a:solidFill>
              <a:effectLst/>
              <a:latin typeface="Work Sans" panose="00000500000000000000" pitchFamily="2" charset="0"/>
              <a:ea typeface="+mn-ea"/>
              <a:cs typeface="+mn-cs"/>
            </a:endParaRPr>
          </a:p>
          <a:p>
            <a:r>
              <a:rPr lang="en-US" sz="1000" b="1" i="0" kern="1200" dirty="0">
                <a:solidFill>
                  <a:schemeClr val="tx1"/>
                </a:solidFill>
                <a:effectLst/>
                <a:latin typeface="Work Sans" panose="00000500000000000000" pitchFamily="2" charset="0"/>
                <a:ea typeface="+mn-ea"/>
                <a:cs typeface="+mn-cs"/>
              </a:rPr>
              <a:t>Risk Mitigation and Safety</a:t>
            </a:r>
          </a:p>
          <a:p>
            <a:pPr marL="171450"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For abusive behavior, include immediate safety protocols:</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Notify office manager</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Document incident and witness statements</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Call 911 if safety is threatened</a:t>
            </a:r>
          </a:p>
          <a:p>
            <a:pPr marL="628650" lvl="1" indent="-171450">
              <a:buFont typeface="Arial" panose="020B0604020202020204" pitchFamily="34" charset="0"/>
              <a:buChar char="•"/>
            </a:pPr>
            <a:r>
              <a:rPr lang="en-US" sz="1000" b="0" i="0" kern="1200" dirty="0">
                <a:solidFill>
                  <a:schemeClr val="tx1"/>
                </a:solidFill>
                <a:effectLst/>
                <a:latin typeface="Work Sans" panose="00000500000000000000" pitchFamily="2" charset="0"/>
                <a:ea typeface="+mn-ea"/>
                <a:cs typeface="+mn-cs"/>
              </a:rPr>
              <a:t>Flag terminated patients in scheduling systems to prevent reappointments </a:t>
            </a:r>
          </a:p>
          <a:p>
            <a:br>
              <a:rPr lang="en-US" sz="1000" dirty="0">
                <a:latin typeface="Work Sans" panose="00000500000000000000" pitchFamily="2" charset="0"/>
              </a:rPr>
            </a:br>
            <a:endParaRPr lang="en-US" sz="1000" dirty="0">
              <a:latin typeface="Work Sans" panose="00000500000000000000" pitchFamily="2" charset="0"/>
            </a:endParaRPr>
          </a:p>
        </p:txBody>
      </p:sp>
      <p:sp>
        <p:nvSpPr>
          <p:cNvPr id="4" name="Slide Number Placeholder 3">
            <a:extLst>
              <a:ext uri="{FF2B5EF4-FFF2-40B4-BE49-F238E27FC236}">
                <a16:creationId xmlns:a16="http://schemas.microsoft.com/office/drawing/2014/main" id="{89F308C3-6C95-5092-BFA9-46E95FC27F32}"/>
              </a:ext>
            </a:extLst>
          </p:cNvPr>
          <p:cNvSpPr>
            <a:spLocks noGrp="1"/>
          </p:cNvSpPr>
          <p:nvPr>
            <p:ph type="sldNum" sz="quarter" idx="5"/>
          </p:nvPr>
        </p:nvSpPr>
        <p:spPr/>
        <p:txBody>
          <a:bodyPr/>
          <a:lstStyle/>
          <a:p>
            <a:fld id="{EAA0B4B1-604F-4D47-BA2D-E5E705A72F63}" type="slidenum">
              <a:rPr lang="en-US" smtClean="0"/>
              <a:t>35</a:t>
            </a:fld>
            <a:endParaRPr lang="en-US"/>
          </a:p>
        </p:txBody>
      </p:sp>
    </p:spTree>
    <p:extLst>
      <p:ext uri="{BB962C8B-B14F-4D97-AF65-F5344CB8AC3E}">
        <p14:creationId xmlns:p14="http://schemas.microsoft.com/office/powerpoint/2010/main" val="3353908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9FDBB-3E93-C042-9407-4BE5E1041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2C854-9654-3253-BCB5-9027A3623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869B6-EB06-1CFF-94A2-B6156542C1A5}"/>
              </a:ext>
            </a:extLst>
          </p:cNvPr>
          <p:cNvSpPr>
            <a:spLocks noGrp="1"/>
          </p:cNvSpPr>
          <p:nvPr>
            <p:ph type="body" idx="1"/>
          </p:nvPr>
        </p:nvSpPr>
        <p:spPr/>
        <p:txBody>
          <a:bodyPr/>
          <a:lstStyle/>
          <a:p>
            <a:endParaRPr lang="en-US" sz="1000" dirty="0">
              <a:latin typeface="Work Sans" panose="00000500000000000000" pitchFamily="2" charset="0"/>
            </a:endParaRPr>
          </a:p>
        </p:txBody>
      </p:sp>
      <p:sp>
        <p:nvSpPr>
          <p:cNvPr id="4" name="Slide Number Placeholder 3">
            <a:extLst>
              <a:ext uri="{FF2B5EF4-FFF2-40B4-BE49-F238E27FC236}">
                <a16:creationId xmlns:a16="http://schemas.microsoft.com/office/drawing/2014/main" id="{F6FEF3E1-07E5-F7E2-1858-ADA2C46BF5BF}"/>
              </a:ext>
            </a:extLst>
          </p:cNvPr>
          <p:cNvSpPr>
            <a:spLocks noGrp="1"/>
          </p:cNvSpPr>
          <p:nvPr>
            <p:ph type="sldNum" sz="quarter" idx="5"/>
          </p:nvPr>
        </p:nvSpPr>
        <p:spPr/>
        <p:txBody>
          <a:bodyPr/>
          <a:lstStyle/>
          <a:p>
            <a:fld id="{EAA0B4B1-604F-4D47-BA2D-E5E705A72F63}" type="slidenum">
              <a:rPr lang="en-US" smtClean="0"/>
              <a:t>36</a:t>
            </a:fld>
            <a:endParaRPr lang="en-US"/>
          </a:p>
        </p:txBody>
      </p:sp>
    </p:spTree>
    <p:extLst>
      <p:ext uri="{BB962C8B-B14F-4D97-AF65-F5344CB8AC3E}">
        <p14:creationId xmlns:p14="http://schemas.microsoft.com/office/powerpoint/2010/main" val="3374869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4EC93-E835-6DCF-4615-A20E073F4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DC3F1-7D90-DE1C-B4F3-14A99588B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9E023-44C1-6EA3-B037-33FFD2E921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E2BCCA-2D99-1FD1-BBE7-6542B95BCE06}"/>
              </a:ext>
            </a:extLst>
          </p:cNvPr>
          <p:cNvSpPr>
            <a:spLocks noGrp="1"/>
          </p:cNvSpPr>
          <p:nvPr>
            <p:ph type="sldNum" sz="quarter" idx="5"/>
          </p:nvPr>
        </p:nvSpPr>
        <p:spPr/>
        <p:txBody>
          <a:bodyPr/>
          <a:lstStyle/>
          <a:p>
            <a:fld id="{EAA0B4B1-604F-4D47-BA2D-E5E705A72F63}" type="slidenum">
              <a:rPr lang="en-US" smtClean="0"/>
              <a:t>38</a:t>
            </a:fld>
            <a:endParaRPr lang="en-US"/>
          </a:p>
        </p:txBody>
      </p:sp>
    </p:spTree>
    <p:extLst>
      <p:ext uri="{BB962C8B-B14F-4D97-AF65-F5344CB8AC3E}">
        <p14:creationId xmlns:p14="http://schemas.microsoft.com/office/powerpoint/2010/main" val="606199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0B4B1-604F-4D47-BA2D-E5E705A72F63}" type="slidenum">
              <a:rPr lang="en-US" smtClean="0"/>
              <a:t>39</a:t>
            </a:fld>
            <a:endParaRPr lang="en-US"/>
          </a:p>
        </p:txBody>
      </p:sp>
    </p:spTree>
    <p:extLst>
      <p:ext uri="{BB962C8B-B14F-4D97-AF65-F5344CB8AC3E}">
        <p14:creationId xmlns:p14="http://schemas.microsoft.com/office/powerpoint/2010/main" val="244857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0B4B1-604F-4D47-BA2D-E5E705A72F63}" type="slidenum">
              <a:rPr lang="en-US" smtClean="0"/>
              <a:t>2</a:t>
            </a:fld>
            <a:endParaRPr lang="en-US"/>
          </a:p>
        </p:txBody>
      </p:sp>
    </p:spTree>
    <p:extLst>
      <p:ext uri="{BB962C8B-B14F-4D97-AF65-F5344CB8AC3E}">
        <p14:creationId xmlns:p14="http://schemas.microsoft.com/office/powerpoint/2010/main" val="250163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0B4B1-604F-4D47-BA2D-E5E705A72F63}" type="slidenum">
              <a:rPr lang="en-US" smtClean="0"/>
              <a:t>23</a:t>
            </a:fld>
            <a:endParaRPr lang="en-US"/>
          </a:p>
        </p:txBody>
      </p:sp>
    </p:spTree>
    <p:extLst>
      <p:ext uri="{BB962C8B-B14F-4D97-AF65-F5344CB8AC3E}">
        <p14:creationId xmlns:p14="http://schemas.microsoft.com/office/powerpoint/2010/main" val="420617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F4BF-C131-703F-7604-338BDE4EF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3064D-50A9-B381-84C7-B817E9D81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89C32-E10D-7C20-0877-7EA50BF119FC}"/>
              </a:ext>
            </a:extLst>
          </p:cNvPr>
          <p:cNvSpPr>
            <a:spLocks noGrp="1"/>
          </p:cNvSpPr>
          <p:nvPr>
            <p:ph type="body" idx="1"/>
          </p:nvPr>
        </p:nvSpPr>
        <p:spPr/>
        <p:txBody>
          <a:bodyPr/>
          <a:lstStyle/>
          <a:p>
            <a:r>
              <a:rPr lang="en-US" sz="1100" b="1" i="0" kern="1200" dirty="0">
                <a:solidFill>
                  <a:schemeClr val="tx1"/>
                </a:solidFill>
                <a:effectLst/>
                <a:latin typeface="Work Sans" panose="00000500000000000000" pitchFamily="2" charset="0"/>
                <a:ea typeface="+mn-ea"/>
                <a:cs typeface="+mn-cs"/>
              </a:rPr>
              <a:t>Patient Abandonment</a:t>
            </a:r>
            <a:endParaRPr lang="en-US" sz="1100" b="0" i="0" kern="1200" dirty="0">
              <a:solidFill>
                <a:schemeClr val="tx1"/>
              </a:solidFill>
              <a:effectLst/>
              <a:latin typeface="Work Sans" panose="00000500000000000000" pitchFamily="2" charset="0"/>
              <a:ea typeface="+mn-ea"/>
              <a:cs typeface="+mn-cs"/>
            </a:endParaRP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Defined in Georgia as </a:t>
            </a:r>
            <a:r>
              <a:rPr lang="en-US" sz="1100" b="1" i="0" kern="1200" dirty="0">
                <a:solidFill>
                  <a:schemeClr val="tx1"/>
                </a:solidFill>
                <a:effectLst/>
                <a:latin typeface="Work Sans" panose="00000500000000000000" pitchFamily="2" charset="0"/>
                <a:ea typeface="+mn-ea"/>
                <a:cs typeface="+mn-cs"/>
              </a:rPr>
              <a:t>unilateral termination</a:t>
            </a:r>
            <a:r>
              <a:rPr lang="en-US" sz="1100" b="0" i="0" kern="1200" dirty="0">
                <a:solidFill>
                  <a:schemeClr val="tx1"/>
                </a:solidFill>
                <a:effectLst/>
                <a:latin typeface="Work Sans" panose="00000500000000000000" pitchFamily="2" charset="0"/>
                <a:ea typeface="+mn-ea"/>
                <a:cs typeface="+mn-cs"/>
              </a:rPr>
              <a:t> of care </a:t>
            </a:r>
            <a:r>
              <a:rPr lang="en-US" sz="1100" b="1" i="0" kern="1200" dirty="0">
                <a:solidFill>
                  <a:schemeClr val="tx1"/>
                </a:solidFill>
                <a:effectLst/>
                <a:latin typeface="Work Sans" panose="00000500000000000000" pitchFamily="2" charset="0"/>
                <a:ea typeface="+mn-ea"/>
                <a:cs typeface="+mn-cs"/>
              </a:rPr>
              <a:t>without reasonable notice or a suitable replacement</a:t>
            </a:r>
            <a:r>
              <a:rPr lang="en-US" sz="1100" b="0" i="0" kern="1200" dirty="0">
                <a:solidFill>
                  <a:schemeClr val="tx1"/>
                </a:solidFill>
                <a:effectLst/>
                <a:latin typeface="Work Sans" panose="00000500000000000000" pitchFamily="2" charset="0"/>
                <a:ea typeface="+mn-ea"/>
                <a:cs typeface="+mn-cs"/>
              </a:rPr>
              <a:t>, leaving the patient without necessary medical services.</a:t>
            </a: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The Georgia Composite Medical Board generally considers </a:t>
            </a:r>
            <a:r>
              <a:rPr lang="en-US" sz="1100" b="1" i="0" kern="1200" dirty="0">
                <a:solidFill>
                  <a:schemeClr val="tx1"/>
                </a:solidFill>
                <a:effectLst/>
                <a:latin typeface="Work Sans" panose="00000500000000000000" pitchFamily="2" charset="0"/>
                <a:ea typeface="+mn-ea"/>
                <a:cs typeface="+mn-cs"/>
              </a:rPr>
              <a:t>30 days’ notice</a:t>
            </a:r>
            <a:r>
              <a:rPr lang="en-US" sz="1100" b="0" i="0" kern="1200" dirty="0">
                <a:solidFill>
                  <a:schemeClr val="tx1"/>
                </a:solidFill>
                <a:effectLst/>
                <a:latin typeface="Work Sans" panose="00000500000000000000" pitchFamily="2" charset="0"/>
                <a:ea typeface="+mn-ea"/>
                <a:cs typeface="+mn-cs"/>
              </a:rPr>
              <a:t> to be reasonable, but this may vary depending on the patient’s condition </a:t>
            </a:r>
            <a:endParaRPr lang="en-US" sz="1100" b="1" i="0" u="none" strike="noStrike" kern="1200" dirty="0">
              <a:solidFill>
                <a:schemeClr val="tx1"/>
              </a:solidFill>
              <a:effectLst/>
              <a:latin typeface="Work Sans" panose="00000500000000000000" pitchFamily="2" charset="0"/>
              <a:ea typeface="+mn-ea"/>
              <a:cs typeface="+mn-cs"/>
            </a:endParaRP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Terminating care during a </a:t>
            </a:r>
            <a:r>
              <a:rPr lang="en-US" sz="1100" b="1" i="0" kern="1200" dirty="0">
                <a:solidFill>
                  <a:schemeClr val="tx1"/>
                </a:solidFill>
                <a:effectLst/>
                <a:latin typeface="Work Sans" panose="00000500000000000000" pitchFamily="2" charset="0"/>
                <a:ea typeface="+mn-ea"/>
                <a:cs typeface="+mn-cs"/>
              </a:rPr>
              <a:t>medical crisis</a:t>
            </a:r>
            <a:r>
              <a:rPr lang="en-US" sz="1100" b="0" i="0" kern="1200" dirty="0">
                <a:solidFill>
                  <a:schemeClr val="tx1"/>
                </a:solidFill>
                <a:effectLst/>
                <a:latin typeface="Work Sans" panose="00000500000000000000" pitchFamily="2" charset="0"/>
                <a:ea typeface="+mn-ea"/>
                <a:cs typeface="+mn-cs"/>
              </a:rPr>
              <a:t>, pregnancy (especially second trimester or later), or acute behavioral health episode increases the risk of abandonment claims.</a:t>
            </a:r>
          </a:p>
          <a:p>
            <a:pPr lvl="1"/>
            <a:endParaRPr lang="en-US" sz="1100" b="0" i="0" kern="1200" dirty="0">
              <a:solidFill>
                <a:schemeClr val="tx1"/>
              </a:solidFill>
              <a:effectLst/>
              <a:latin typeface="Work Sans" panose="00000500000000000000" pitchFamily="2" charset="0"/>
              <a:ea typeface="+mn-ea"/>
              <a:cs typeface="+mn-cs"/>
            </a:endParaRPr>
          </a:p>
          <a:p>
            <a:r>
              <a:rPr lang="en-US" sz="1100" b="1" i="0" kern="1200" dirty="0">
                <a:solidFill>
                  <a:schemeClr val="tx1"/>
                </a:solidFill>
                <a:effectLst/>
                <a:latin typeface="Work Sans" panose="00000500000000000000" pitchFamily="2" charset="0"/>
                <a:ea typeface="+mn-ea"/>
                <a:cs typeface="+mn-cs"/>
              </a:rPr>
              <a:t>Medical Board Complaints</a:t>
            </a:r>
            <a:endParaRPr lang="en-US" sz="1100" b="0" i="0" kern="1200" dirty="0">
              <a:solidFill>
                <a:schemeClr val="tx1"/>
              </a:solidFill>
              <a:effectLst/>
              <a:latin typeface="Work Sans" panose="00000500000000000000" pitchFamily="2" charset="0"/>
              <a:ea typeface="+mn-ea"/>
              <a:cs typeface="+mn-cs"/>
            </a:endParaRPr>
          </a:p>
          <a:p>
            <a:r>
              <a:rPr lang="en-US" sz="1100" b="0" i="0" kern="1200" dirty="0">
                <a:solidFill>
                  <a:schemeClr val="tx1"/>
                </a:solidFill>
                <a:effectLst/>
                <a:latin typeface="Work Sans" panose="00000500000000000000" pitchFamily="2" charset="0"/>
                <a:ea typeface="+mn-ea"/>
                <a:cs typeface="+mn-cs"/>
              </a:rPr>
              <a:t>Improper termination can lead to </a:t>
            </a:r>
            <a:r>
              <a:rPr lang="en-US" sz="1100" b="1" i="0" kern="1200" dirty="0">
                <a:solidFill>
                  <a:schemeClr val="tx1"/>
                </a:solidFill>
                <a:effectLst/>
                <a:latin typeface="Work Sans" panose="00000500000000000000" pitchFamily="2" charset="0"/>
                <a:ea typeface="+mn-ea"/>
                <a:cs typeface="+mn-cs"/>
              </a:rPr>
              <a:t>disciplinary action</a:t>
            </a:r>
            <a:r>
              <a:rPr lang="en-US" sz="1100" b="0" i="0" kern="1200" dirty="0">
                <a:solidFill>
                  <a:schemeClr val="tx1"/>
                </a:solidFill>
                <a:effectLst/>
                <a:latin typeface="Work Sans" panose="00000500000000000000" pitchFamily="2" charset="0"/>
                <a:ea typeface="+mn-ea"/>
                <a:cs typeface="+mn-cs"/>
              </a:rPr>
              <a:t> by the Georgia Composite Medical Board, including:</a:t>
            </a: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Fines</a:t>
            </a: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License suspension or revocation</a:t>
            </a: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Mandatory ethics or patient care training </a:t>
            </a:r>
          </a:p>
          <a:p>
            <a:endParaRPr lang="en-US" sz="1100" b="1" i="0" kern="1200" dirty="0">
              <a:solidFill>
                <a:schemeClr val="tx1"/>
              </a:solidFill>
              <a:effectLst/>
              <a:latin typeface="Work Sans" panose="00000500000000000000" pitchFamily="2" charset="0"/>
              <a:ea typeface="+mn-ea"/>
              <a:cs typeface="+mn-cs"/>
            </a:endParaRPr>
          </a:p>
          <a:p>
            <a:r>
              <a:rPr lang="en-US" sz="1100" b="1" i="0" kern="1200" dirty="0">
                <a:solidFill>
                  <a:schemeClr val="tx1"/>
                </a:solidFill>
                <a:effectLst/>
                <a:latin typeface="Work Sans" panose="00000500000000000000" pitchFamily="2" charset="0"/>
                <a:ea typeface="+mn-ea"/>
                <a:cs typeface="+mn-cs"/>
              </a:rPr>
              <a:t>Civil Liability</a:t>
            </a:r>
            <a:endParaRPr lang="en-US" sz="1100" b="0" i="0" kern="1200" dirty="0">
              <a:solidFill>
                <a:schemeClr val="tx1"/>
              </a:solidFill>
              <a:effectLst/>
              <a:latin typeface="Work Sans" panose="00000500000000000000" pitchFamily="2" charset="0"/>
              <a:ea typeface="+mn-ea"/>
              <a:cs typeface="+mn-cs"/>
            </a:endParaRPr>
          </a:p>
          <a:p>
            <a:r>
              <a:rPr lang="en-US" sz="1100" b="0" i="0" kern="1200" dirty="0">
                <a:solidFill>
                  <a:schemeClr val="tx1"/>
                </a:solidFill>
                <a:effectLst/>
                <a:latin typeface="Work Sans" panose="00000500000000000000" pitchFamily="2" charset="0"/>
                <a:ea typeface="+mn-ea"/>
                <a:cs typeface="+mn-cs"/>
              </a:rPr>
              <a:t>Patients may file </a:t>
            </a:r>
            <a:r>
              <a:rPr lang="en-US" sz="1100" b="1" i="0" kern="1200" dirty="0">
                <a:solidFill>
                  <a:schemeClr val="tx1"/>
                </a:solidFill>
                <a:effectLst/>
                <a:latin typeface="Work Sans" panose="00000500000000000000" pitchFamily="2" charset="0"/>
                <a:ea typeface="+mn-ea"/>
                <a:cs typeface="+mn-cs"/>
              </a:rPr>
              <a:t>lawsuits</a:t>
            </a:r>
            <a:r>
              <a:rPr lang="en-US" sz="1100" b="0" i="0" kern="1200" dirty="0">
                <a:solidFill>
                  <a:schemeClr val="tx1"/>
                </a:solidFill>
                <a:effectLst/>
                <a:latin typeface="Work Sans" panose="00000500000000000000" pitchFamily="2" charset="0"/>
                <a:ea typeface="+mn-ea"/>
                <a:cs typeface="+mn-cs"/>
              </a:rPr>
              <a:t> for damages such as</a:t>
            </a: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Medical costs</a:t>
            </a: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Pain and suffering</a:t>
            </a:r>
          </a:p>
          <a:p>
            <a:pPr marL="171450" indent="-171450">
              <a:buFont typeface="Arial" panose="020B0604020202020204" pitchFamily="34" charset="0"/>
              <a:buChar char="•"/>
            </a:pPr>
            <a:r>
              <a:rPr lang="en-US" sz="1100" b="0" i="0" kern="1200" dirty="0">
                <a:solidFill>
                  <a:schemeClr val="tx1"/>
                </a:solidFill>
                <a:effectLst/>
                <a:latin typeface="Work Sans" panose="00000500000000000000" pitchFamily="2" charset="0"/>
                <a:ea typeface="+mn-ea"/>
                <a:cs typeface="+mn-cs"/>
              </a:rPr>
              <a:t>Punitive damages (in egregious cases) </a:t>
            </a:r>
            <a:endParaRPr lang="en-US" sz="1100" b="1" i="0" u="none" strike="noStrike" kern="1200" dirty="0">
              <a:solidFill>
                <a:schemeClr val="tx1"/>
              </a:solidFill>
              <a:effectLst/>
              <a:latin typeface="Work Sans" panose="00000500000000000000" pitchFamily="2" charset="0"/>
              <a:ea typeface="+mn-ea"/>
              <a:cs typeface="+mn-cs"/>
            </a:endParaRPr>
          </a:p>
          <a:p>
            <a:pPr lvl="2"/>
            <a:endParaRPr lang="en-US" sz="1100" b="1" i="0" u="none" strike="noStrike" kern="1200" dirty="0">
              <a:solidFill>
                <a:schemeClr val="tx1"/>
              </a:solidFill>
              <a:effectLst/>
              <a:latin typeface="Work Sans" panose="00000500000000000000" pitchFamily="2" charset="0"/>
              <a:ea typeface="+mn-ea"/>
              <a:cs typeface="+mn-cs"/>
            </a:endParaRPr>
          </a:p>
          <a:p>
            <a:r>
              <a:rPr lang="en-US" sz="1100" b="1" i="0" kern="1200" dirty="0">
                <a:solidFill>
                  <a:schemeClr val="tx1"/>
                </a:solidFill>
                <a:effectLst/>
                <a:latin typeface="Work Sans" panose="00000500000000000000" pitchFamily="2" charset="0"/>
                <a:ea typeface="+mn-ea"/>
                <a:cs typeface="+mn-cs"/>
              </a:rPr>
              <a:t>Civil Rights Violation</a:t>
            </a:r>
            <a:endParaRPr lang="en-US" sz="1100" b="0" i="0" kern="1200" dirty="0">
              <a:solidFill>
                <a:schemeClr val="tx1"/>
              </a:solidFill>
              <a:effectLst/>
              <a:latin typeface="Work Sans" panose="00000500000000000000" pitchFamily="2" charset="0"/>
              <a:ea typeface="+mn-ea"/>
              <a:cs typeface="+mn-cs"/>
            </a:endParaRPr>
          </a:p>
          <a:p>
            <a:r>
              <a:rPr lang="en-US" sz="1100" b="0" i="0" kern="1200" dirty="0">
                <a:solidFill>
                  <a:schemeClr val="tx1"/>
                </a:solidFill>
                <a:effectLst/>
                <a:latin typeface="Work Sans" panose="00000500000000000000" pitchFamily="2" charset="0"/>
                <a:ea typeface="+mn-ea"/>
                <a:cs typeface="+mn-cs"/>
              </a:rPr>
              <a:t>Terminating care based on race, gender, disability, religion, or other protected categories can lead to </a:t>
            </a:r>
            <a:r>
              <a:rPr lang="en-US" sz="1100" b="1" i="0" kern="1200" dirty="0">
                <a:solidFill>
                  <a:schemeClr val="tx1"/>
                </a:solidFill>
                <a:effectLst/>
                <a:latin typeface="Work Sans" panose="00000500000000000000" pitchFamily="2" charset="0"/>
                <a:ea typeface="+mn-ea"/>
                <a:cs typeface="+mn-cs"/>
              </a:rPr>
              <a:t>civil rights violations</a:t>
            </a:r>
            <a:r>
              <a:rPr lang="en-US" sz="1100" b="1" i="0" u="none" strike="noStrike" kern="1200" dirty="0">
                <a:solidFill>
                  <a:schemeClr val="tx1"/>
                </a:solidFill>
                <a:effectLst/>
                <a:latin typeface="Work Sans" panose="00000500000000000000" pitchFamily="2" charset="0"/>
                <a:ea typeface="+mn-ea"/>
                <a:cs typeface="+mn-cs"/>
              </a:rPr>
              <a:t>.</a:t>
            </a:r>
            <a:endParaRPr lang="en-US" sz="1100" b="0" i="0" kern="1200" dirty="0">
              <a:solidFill>
                <a:schemeClr val="tx1"/>
              </a:solidFill>
              <a:effectLst/>
              <a:latin typeface="Work Sans" panose="00000500000000000000" pitchFamily="2" charset="0"/>
              <a:ea typeface="+mn-ea"/>
              <a:cs typeface="+mn-cs"/>
            </a:endParaRPr>
          </a:p>
          <a:p>
            <a:r>
              <a:rPr lang="en-US" sz="1100" b="0" i="0" kern="1200" dirty="0">
                <a:solidFill>
                  <a:schemeClr val="tx1"/>
                </a:solidFill>
                <a:effectLst/>
                <a:latin typeface="Work Sans" panose="00000500000000000000" pitchFamily="2" charset="0"/>
                <a:ea typeface="+mn-ea"/>
                <a:cs typeface="+mn-cs"/>
              </a:rPr>
              <a:t>.</a:t>
            </a:r>
          </a:p>
          <a:p>
            <a:r>
              <a:rPr lang="en-US" sz="1100" b="1" i="0" kern="1200" dirty="0">
                <a:solidFill>
                  <a:schemeClr val="tx1"/>
                </a:solidFill>
                <a:effectLst/>
                <a:latin typeface="Work Sans" panose="00000500000000000000" pitchFamily="2" charset="0"/>
                <a:ea typeface="+mn-ea"/>
                <a:cs typeface="+mn-cs"/>
              </a:rPr>
              <a:t>Contractual Violations</a:t>
            </a:r>
            <a:endParaRPr lang="en-US" sz="1100" b="0" i="0" kern="1200" dirty="0">
              <a:solidFill>
                <a:schemeClr val="tx1"/>
              </a:solidFill>
              <a:effectLst/>
              <a:latin typeface="Work Sans" panose="00000500000000000000" pitchFamily="2" charset="0"/>
              <a:ea typeface="+mn-ea"/>
              <a:cs typeface="+mn-cs"/>
            </a:endParaRPr>
          </a:p>
          <a:p>
            <a:r>
              <a:rPr lang="en-US" sz="1100" b="0" i="0" kern="1200" dirty="0">
                <a:solidFill>
                  <a:schemeClr val="tx1"/>
                </a:solidFill>
                <a:effectLst/>
                <a:latin typeface="Work Sans" panose="00000500000000000000" pitchFamily="2" charset="0"/>
                <a:ea typeface="+mn-ea"/>
                <a:cs typeface="+mn-cs"/>
              </a:rPr>
              <a:t>Managed care contracts (e.g., Medicaid, HMOs) may have specific termination procedures. Violating these can result in </a:t>
            </a:r>
            <a:r>
              <a:rPr lang="en-US" sz="1100" b="1" i="0" kern="1200" dirty="0">
                <a:solidFill>
                  <a:schemeClr val="tx1"/>
                </a:solidFill>
                <a:effectLst/>
                <a:latin typeface="Work Sans" panose="00000500000000000000" pitchFamily="2" charset="0"/>
                <a:ea typeface="+mn-ea"/>
                <a:cs typeface="+mn-cs"/>
              </a:rPr>
              <a:t>contract breaches</a:t>
            </a:r>
            <a:r>
              <a:rPr lang="en-US" sz="1100" b="0" i="0" kern="1200" dirty="0">
                <a:solidFill>
                  <a:schemeClr val="tx1"/>
                </a:solidFill>
                <a:effectLst/>
                <a:latin typeface="Work Sans" panose="00000500000000000000" pitchFamily="2" charset="0"/>
                <a:ea typeface="+mn-ea"/>
                <a:cs typeface="+mn-cs"/>
              </a:rPr>
              <a:t> or </a:t>
            </a:r>
            <a:r>
              <a:rPr lang="en-US" sz="1100" b="1" i="0" kern="1200" dirty="0">
                <a:solidFill>
                  <a:schemeClr val="tx1"/>
                </a:solidFill>
                <a:effectLst/>
                <a:latin typeface="Work Sans" panose="00000500000000000000" pitchFamily="2" charset="0"/>
                <a:ea typeface="+mn-ea"/>
                <a:cs typeface="+mn-cs"/>
              </a:rPr>
              <a:t>loss of payer relationships</a:t>
            </a:r>
            <a:r>
              <a:rPr lang="en-US" sz="1100" b="0" i="0" kern="1200" dirty="0">
                <a:solidFill>
                  <a:schemeClr val="tx1"/>
                </a:solidFill>
                <a:effectLst/>
                <a:latin typeface="Work Sans" panose="00000500000000000000" pitchFamily="2" charset="0"/>
                <a:ea typeface="+mn-ea"/>
                <a:cs typeface="+mn-cs"/>
              </a:rPr>
              <a:t>.</a:t>
            </a:r>
          </a:p>
          <a:p>
            <a:r>
              <a:rPr lang="en-US" sz="1100" b="0" i="0" kern="1200" dirty="0">
                <a:solidFill>
                  <a:schemeClr val="tx1"/>
                </a:solidFill>
                <a:effectLst/>
                <a:latin typeface="Work Sans" panose="00000500000000000000" pitchFamily="2" charset="0"/>
                <a:ea typeface="+mn-ea"/>
                <a:cs typeface="+mn-cs"/>
              </a:rPr>
              <a:t>.</a:t>
            </a:r>
          </a:p>
          <a:p>
            <a:r>
              <a:rPr lang="en-US" sz="1100" b="0" i="0" kern="1200" dirty="0">
                <a:solidFill>
                  <a:schemeClr val="tx1"/>
                </a:solidFill>
                <a:effectLst/>
                <a:latin typeface="Work Sans" panose="00000500000000000000" pitchFamily="2" charset="0"/>
                <a:ea typeface="+mn-ea"/>
                <a:cs typeface="+mn-cs"/>
              </a:rPr>
              <a:t>.</a:t>
            </a:r>
          </a:p>
          <a:p>
            <a:pPr lvl="2"/>
            <a:endParaRPr lang="en-US" sz="1100" b="0" i="0" kern="1200" dirty="0">
              <a:solidFill>
                <a:schemeClr val="tx1"/>
              </a:solidFill>
              <a:effectLst/>
              <a:latin typeface="Work Sans" panose="00000500000000000000" pitchFamily="2" charset="0"/>
              <a:ea typeface="+mn-ea"/>
              <a:cs typeface="+mn-cs"/>
            </a:endParaRPr>
          </a:p>
          <a:p>
            <a:endParaRPr lang="en-US" dirty="0"/>
          </a:p>
        </p:txBody>
      </p:sp>
      <p:sp>
        <p:nvSpPr>
          <p:cNvPr id="4" name="Slide Number Placeholder 3">
            <a:extLst>
              <a:ext uri="{FF2B5EF4-FFF2-40B4-BE49-F238E27FC236}">
                <a16:creationId xmlns:a16="http://schemas.microsoft.com/office/drawing/2014/main" id="{7C3F3A0F-F635-FDED-F103-9BD93A851423}"/>
              </a:ext>
            </a:extLst>
          </p:cNvPr>
          <p:cNvSpPr>
            <a:spLocks noGrp="1"/>
          </p:cNvSpPr>
          <p:nvPr>
            <p:ph type="sldNum" sz="quarter" idx="5"/>
          </p:nvPr>
        </p:nvSpPr>
        <p:spPr/>
        <p:txBody>
          <a:bodyPr/>
          <a:lstStyle/>
          <a:p>
            <a:fld id="{EAA0B4B1-604F-4D47-BA2D-E5E705A72F63}" type="slidenum">
              <a:rPr lang="en-US" smtClean="0"/>
              <a:t>25</a:t>
            </a:fld>
            <a:endParaRPr lang="en-US"/>
          </a:p>
        </p:txBody>
      </p:sp>
    </p:spTree>
    <p:extLst>
      <p:ext uri="{BB962C8B-B14F-4D97-AF65-F5344CB8AC3E}">
        <p14:creationId xmlns:p14="http://schemas.microsoft.com/office/powerpoint/2010/main" val="302839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0B4B1-604F-4D47-BA2D-E5E705A72F63}" type="slidenum">
              <a:rPr lang="en-US" smtClean="0"/>
              <a:t>26</a:t>
            </a:fld>
            <a:endParaRPr lang="en-US"/>
          </a:p>
        </p:txBody>
      </p:sp>
    </p:spTree>
    <p:extLst>
      <p:ext uri="{BB962C8B-B14F-4D97-AF65-F5344CB8AC3E}">
        <p14:creationId xmlns:p14="http://schemas.microsoft.com/office/powerpoint/2010/main" val="39315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0B4B1-604F-4D47-BA2D-E5E705A72F63}" type="slidenum">
              <a:rPr lang="en-US" smtClean="0"/>
              <a:t>27</a:t>
            </a:fld>
            <a:endParaRPr lang="en-US"/>
          </a:p>
        </p:txBody>
      </p:sp>
    </p:spTree>
    <p:extLst>
      <p:ext uri="{BB962C8B-B14F-4D97-AF65-F5344CB8AC3E}">
        <p14:creationId xmlns:p14="http://schemas.microsoft.com/office/powerpoint/2010/main" val="58667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B1E9C-B6F4-B621-625F-195908B0C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33554-3C21-35B3-E381-52D02BAE8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92BBB-E6F6-2A38-9275-2930930317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C1C76A-5B89-3D7B-0356-9B7D3BCF7F80}"/>
              </a:ext>
            </a:extLst>
          </p:cNvPr>
          <p:cNvSpPr>
            <a:spLocks noGrp="1"/>
          </p:cNvSpPr>
          <p:nvPr>
            <p:ph type="sldNum" sz="quarter" idx="5"/>
          </p:nvPr>
        </p:nvSpPr>
        <p:spPr/>
        <p:txBody>
          <a:bodyPr/>
          <a:lstStyle/>
          <a:p>
            <a:fld id="{EAA0B4B1-604F-4D47-BA2D-E5E705A72F63}" type="slidenum">
              <a:rPr lang="en-US" smtClean="0"/>
              <a:t>30</a:t>
            </a:fld>
            <a:endParaRPr lang="en-US"/>
          </a:p>
        </p:txBody>
      </p:sp>
    </p:spTree>
    <p:extLst>
      <p:ext uri="{BB962C8B-B14F-4D97-AF65-F5344CB8AC3E}">
        <p14:creationId xmlns:p14="http://schemas.microsoft.com/office/powerpoint/2010/main" val="7637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3E5E-58F7-46D8-4355-EB0FD8D53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6ECED-0231-1BE2-E532-93A41758D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B4FB4-D20B-054C-43A7-36D19B8732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E8D548-F1ED-10FB-8544-78BC2B675B1D}"/>
              </a:ext>
            </a:extLst>
          </p:cNvPr>
          <p:cNvSpPr>
            <a:spLocks noGrp="1"/>
          </p:cNvSpPr>
          <p:nvPr>
            <p:ph type="sldNum" sz="quarter" idx="5"/>
          </p:nvPr>
        </p:nvSpPr>
        <p:spPr/>
        <p:txBody>
          <a:bodyPr/>
          <a:lstStyle/>
          <a:p>
            <a:fld id="{EAA0B4B1-604F-4D47-BA2D-E5E705A72F63}" type="slidenum">
              <a:rPr lang="en-US" smtClean="0"/>
              <a:t>31</a:t>
            </a:fld>
            <a:endParaRPr lang="en-US"/>
          </a:p>
        </p:txBody>
      </p:sp>
    </p:spTree>
    <p:extLst>
      <p:ext uri="{BB962C8B-B14F-4D97-AF65-F5344CB8AC3E}">
        <p14:creationId xmlns:p14="http://schemas.microsoft.com/office/powerpoint/2010/main" val="274113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C3018-30C3-64C6-2E34-4CA1A1DCD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BB2C5-F203-320B-1024-C9D2534DB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D9D03-D3A5-C753-CDF5-BB26A41C67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01979D-CF24-BA0D-16C9-2E0E9EABE953}"/>
              </a:ext>
            </a:extLst>
          </p:cNvPr>
          <p:cNvSpPr>
            <a:spLocks noGrp="1"/>
          </p:cNvSpPr>
          <p:nvPr>
            <p:ph type="sldNum" sz="quarter" idx="5"/>
          </p:nvPr>
        </p:nvSpPr>
        <p:spPr/>
        <p:txBody>
          <a:bodyPr/>
          <a:lstStyle/>
          <a:p>
            <a:fld id="{EAA0B4B1-604F-4D47-BA2D-E5E705A72F63}" type="slidenum">
              <a:rPr lang="en-US" smtClean="0"/>
              <a:t>32</a:t>
            </a:fld>
            <a:endParaRPr lang="en-US"/>
          </a:p>
        </p:txBody>
      </p:sp>
    </p:spTree>
    <p:extLst>
      <p:ext uri="{BB962C8B-B14F-4D97-AF65-F5344CB8AC3E}">
        <p14:creationId xmlns:p14="http://schemas.microsoft.com/office/powerpoint/2010/main" val="3633437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Insurance Title Slide">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029211-B323-6DA7-5937-E8059C6BA3BF}"/>
              </a:ext>
            </a:extLst>
          </p:cNvPr>
          <p:cNvPicPr>
            <a:picLocks noChangeAspect="1"/>
          </p:cNvPicPr>
          <p:nvPr userDrawn="1"/>
        </p:nvPicPr>
        <p:blipFill>
          <a:blip r:embed="rId2"/>
          <a:srcRect/>
          <a:stretch/>
        </p:blipFill>
        <p:spPr>
          <a:xfrm>
            <a:off x="6912244" y="765432"/>
            <a:ext cx="5145861" cy="4949568"/>
          </a:xfrm>
          <a:prstGeom prst="rect">
            <a:avLst/>
          </a:prstGeom>
        </p:spPr>
      </p:pic>
      <p:pic>
        <p:nvPicPr>
          <p:cNvPr id="18" name="Picture 17">
            <a:extLst>
              <a:ext uri="{FF2B5EF4-FFF2-40B4-BE49-F238E27FC236}">
                <a16:creationId xmlns:a16="http://schemas.microsoft.com/office/drawing/2014/main" id="{79610131-7FB6-68DA-6686-93FF1D84DEC1}"/>
              </a:ext>
            </a:extLst>
          </p:cNvPr>
          <p:cNvPicPr>
            <a:picLocks noChangeAspect="1"/>
          </p:cNvPicPr>
          <p:nvPr userDrawn="1"/>
        </p:nvPicPr>
        <p:blipFill>
          <a:blip r:embed="rId3" cstate="print">
            <a:extLst>
              <a:ext uri="{28A0092B-C50C-407E-A947-70E740481C1C}">
                <a14:useLocalDpi xmlns:a14="http://schemas.microsoft.com/office/drawing/2010/main"/>
              </a:ext>
            </a:extLst>
          </a:blip>
          <a:srcRect r="33509"/>
          <a:stretch/>
        </p:blipFill>
        <p:spPr>
          <a:xfrm flipH="1">
            <a:off x="5867012" y="30303"/>
            <a:ext cx="4352563" cy="6880302"/>
          </a:xfrm>
          <a:prstGeom prst="rect">
            <a:avLst/>
          </a:prstGeom>
        </p:spPr>
      </p:pic>
      <p:sp>
        <p:nvSpPr>
          <p:cNvPr id="11" name="Rectangle 10">
            <a:extLst>
              <a:ext uri="{FF2B5EF4-FFF2-40B4-BE49-F238E27FC236}">
                <a16:creationId xmlns:a16="http://schemas.microsoft.com/office/drawing/2014/main" id="{582C72A2-A604-E6AC-29A3-9E6193A2EF71}"/>
              </a:ext>
            </a:extLst>
          </p:cNvPr>
          <p:cNvSpPr/>
          <p:nvPr userDrawn="1"/>
        </p:nvSpPr>
        <p:spPr>
          <a:xfrm>
            <a:off x="0" y="0"/>
            <a:ext cx="60912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B85B3D8-8BA8-394B-9F01-BAED2FCA5D9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16825" y="422256"/>
            <a:ext cx="3437945" cy="553173"/>
          </a:xfrm>
          <a:prstGeom prst="rect">
            <a:avLst/>
          </a:prstGeom>
        </p:spPr>
      </p:pic>
      <p:sp>
        <p:nvSpPr>
          <p:cNvPr id="3" name="Title 5">
            <a:extLst>
              <a:ext uri="{FF2B5EF4-FFF2-40B4-BE49-F238E27FC236}">
                <a16:creationId xmlns:a16="http://schemas.microsoft.com/office/drawing/2014/main" id="{243F5E1C-5BD2-4875-8202-B4BEAA6ED457}"/>
              </a:ext>
            </a:extLst>
          </p:cNvPr>
          <p:cNvSpPr>
            <a:spLocks noGrp="1"/>
          </p:cNvSpPr>
          <p:nvPr>
            <p:ph type="title" hasCustomPrompt="1"/>
          </p:nvPr>
        </p:nvSpPr>
        <p:spPr>
          <a:xfrm>
            <a:off x="593124" y="1717240"/>
            <a:ext cx="5136164" cy="2588059"/>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4" name="Text Placeholder 17">
            <a:extLst>
              <a:ext uri="{FF2B5EF4-FFF2-40B4-BE49-F238E27FC236}">
                <a16:creationId xmlns:a16="http://schemas.microsoft.com/office/drawing/2014/main" id="{0B54CE96-B2C1-395F-854E-AE616FD004DE}"/>
              </a:ext>
            </a:extLst>
          </p:cNvPr>
          <p:cNvSpPr>
            <a:spLocks noGrp="1"/>
          </p:cNvSpPr>
          <p:nvPr>
            <p:ph type="body" sz="quarter" idx="10"/>
          </p:nvPr>
        </p:nvSpPr>
        <p:spPr>
          <a:xfrm>
            <a:off x="593125" y="4629150"/>
            <a:ext cx="5136163" cy="1085850"/>
          </a:xfrm>
          <a:prstGeom prst="rect">
            <a:avLst/>
          </a:prstGeom>
        </p:spPr>
        <p:txBody>
          <a:bodyPr/>
          <a:lstStyle>
            <a:lvl1pPr marL="0" indent="0">
              <a:lnSpc>
                <a:spcPct val="100000"/>
              </a:lnSpc>
              <a:buNone/>
              <a:defRPr sz="2000" b="0" i="0">
                <a:solidFill>
                  <a:schemeClr val="accent4"/>
                </a:solidFill>
                <a:latin typeface="Work Sans" pitchFamily="2" charset="77"/>
              </a:defRPr>
            </a:lvl1pPr>
          </a:lstStyle>
          <a:p>
            <a:pPr lvl="0"/>
            <a:r>
              <a:rPr lang="en-US" dirty="0"/>
              <a:t>Click to edit Master text styles</a:t>
            </a:r>
          </a:p>
        </p:txBody>
      </p:sp>
      <p:sp>
        <p:nvSpPr>
          <p:cNvPr id="10" name="TextBox 9">
            <a:extLst>
              <a:ext uri="{FF2B5EF4-FFF2-40B4-BE49-F238E27FC236}">
                <a16:creationId xmlns:a16="http://schemas.microsoft.com/office/drawing/2014/main" id="{3F8DF611-4E2B-F282-31EC-9F5D0EAB714D}"/>
              </a:ext>
            </a:extLst>
          </p:cNvPr>
          <p:cNvSpPr txBox="1"/>
          <p:nvPr userDrawn="1"/>
        </p:nvSpPr>
        <p:spPr>
          <a:xfrm>
            <a:off x="-4622800" y="-3962400"/>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296DBBE5-D461-97CB-A462-9EFD73E65EBC}"/>
              </a:ext>
            </a:extLst>
          </p:cNvPr>
          <p:cNvSpPr txBox="1"/>
          <p:nvPr userDrawn="1"/>
        </p:nvSpPr>
        <p:spPr>
          <a:xfrm>
            <a:off x="524107" y="6265329"/>
            <a:ext cx="2434245" cy="377026"/>
          </a:xfrm>
          <a:prstGeom prst="rect">
            <a:avLst/>
          </a:prstGeom>
          <a:noFill/>
        </p:spPr>
        <p:txBody>
          <a:bodyPr wrap="square" rtlCol="0">
            <a:spAutoFit/>
          </a:bodyPr>
          <a:lstStyle/>
          <a:p>
            <a:pPr algn="l">
              <a:spcAft>
                <a:spcPts val="300"/>
              </a:spcAft>
            </a:pPr>
            <a:r>
              <a:rPr lang="en-US" sz="800" dirty="0">
                <a:solidFill>
                  <a:schemeClr val="bg1"/>
                </a:solidFill>
                <a:latin typeface="Work Sans" pitchFamily="2" charset="77"/>
              </a:rPr>
              <a:t>CONFIDENTIAL</a:t>
            </a:r>
          </a:p>
          <a:p>
            <a:pPr algn="l"/>
            <a:r>
              <a:rPr lang="en-US" sz="800" dirty="0">
                <a:solidFill>
                  <a:schemeClr val="bg1"/>
                </a:solidFill>
                <a:latin typeface="Work Sans" pitchFamily="2" charset="77"/>
              </a:rPr>
              <a:t>©2026 Curi Insurance. All rights reserved.</a:t>
            </a:r>
          </a:p>
        </p:txBody>
      </p:sp>
    </p:spTree>
    <p:extLst>
      <p:ext uri="{BB962C8B-B14F-4D97-AF65-F5344CB8AC3E}">
        <p14:creationId xmlns:p14="http://schemas.microsoft.com/office/powerpoint/2010/main" val="358130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Intro Text Subheader">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382C5CA6-410F-A644-9FDE-5E450AFBDADE}"/>
              </a:ext>
            </a:extLst>
          </p:cNvPr>
          <p:cNvSpPr>
            <a:spLocks noGrp="1"/>
          </p:cNvSpPr>
          <p:nvPr>
            <p:ph type="body" sz="quarter" idx="10" hasCustomPrompt="1"/>
          </p:nvPr>
        </p:nvSpPr>
        <p:spPr>
          <a:xfrm>
            <a:off x="622821" y="288925"/>
            <a:ext cx="10976279" cy="40263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3" name="Text Placeholder 2">
            <a:extLst>
              <a:ext uri="{FF2B5EF4-FFF2-40B4-BE49-F238E27FC236}">
                <a16:creationId xmlns:a16="http://schemas.microsoft.com/office/drawing/2014/main" id="{10C4D896-8AD7-604D-B860-FECA9A746058}"/>
              </a:ext>
            </a:extLst>
          </p:cNvPr>
          <p:cNvSpPr>
            <a:spLocks noGrp="1"/>
          </p:cNvSpPr>
          <p:nvPr>
            <p:ph type="body" sz="quarter" idx="12" hasCustomPrompt="1"/>
          </p:nvPr>
        </p:nvSpPr>
        <p:spPr>
          <a:xfrm>
            <a:off x="622822" y="1547070"/>
            <a:ext cx="10976279" cy="876253"/>
          </a:xfrm>
          <a:prstGeom prst="rect">
            <a:avLst/>
          </a:prstGeom>
        </p:spPr>
        <p:txBody>
          <a:bodyPr/>
          <a:lstStyle>
            <a:lvl1pPr marL="0" indent="0">
              <a:lnSpc>
                <a:spcPct val="100000"/>
              </a:lnSpc>
              <a:buNone/>
              <a:defRPr sz="2000">
                <a:latin typeface="Work Sans" pitchFamily="2" charset="77"/>
              </a:defRPr>
            </a:lvl1pPr>
          </a:lstStyle>
          <a:p>
            <a:pPr lvl="0"/>
            <a:r>
              <a:rPr lang="en-US" dirty="0"/>
              <a:t>Click to edit text</a:t>
            </a:r>
          </a:p>
        </p:txBody>
      </p:sp>
      <p:sp>
        <p:nvSpPr>
          <p:cNvPr id="62" name="Text Placeholder 3">
            <a:extLst>
              <a:ext uri="{FF2B5EF4-FFF2-40B4-BE49-F238E27FC236}">
                <a16:creationId xmlns:a16="http://schemas.microsoft.com/office/drawing/2014/main" id="{7B8373B7-2545-4442-AF16-A66DB1765FE3}"/>
              </a:ext>
            </a:extLst>
          </p:cNvPr>
          <p:cNvSpPr>
            <a:spLocks noGrp="1"/>
          </p:cNvSpPr>
          <p:nvPr>
            <p:ph type="body" sz="quarter" idx="15" hasCustomPrompt="1"/>
          </p:nvPr>
        </p:nvSpPr>
        <p:spPr>
          <a:xfrm>
            <a:off x="622822" y="1951892"/>
            <a:ext cx="10976279" cy="4213958"/>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itle 9">
            <a:extLst>
              <a:ext uri="{FF2B5EF4-FFF2-40B4-BE49-F238E27FC236}">
                <a16:creationId xmlns:a16="http://schemas.microsoft.com/office/drawing/2014/main" id="{90118306-6751-EB44-9E63-03C257C52A56}"/>
              </a:ext>
            </a:extLst>
          </p:cNvPr>
          <p:cNvSpPr>
            <a:spLocks noGrp="1"/>
          </p:cNvSpPr>
          <p:nvPr>
            <p:ph type="title" hasCustomPrompt="1"/>
          </p:nvPr>
        </p:nvSpPr>
        <p:spPr>
          <a:xfrm>
            <a:off x="622822" y="691557"/>
            <a:ext cx="10976279"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7" name="Rectangle 16">
            <a:extLst>
              <a:ext uri="{FF2B5EF4-FFF2-40B4-BE49-F238E27FC236}">
                <a16:creationId xmlns:a16="http://schemas.microsoft.com/office/drawing/2014/main" id="{84E73FD0-2866-EB41-AD81-7CE103BC4339}"/>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3F64175-D57F-CC45-A186-DF09E22C0453}"/>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EB28BB9-0C28-A94D-BEDB-8580033D75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1" name="Rectangle 20">
            <a:extLst>
              <a:ext uri="{FF2B5EF4-FFF2-40B4-BE49-F238E27FC236}">
                <a16:creationId xmlns:a16="http://schemas.microsoft.com/office/drawing/2014/main" id="{9A60666E-D763-504C-8865-9F8C39C8EEB2}"/>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1">
            <a:extLst>
              <a:ext uri="{FF2B5EF4-FFF2-40B4-BE49-F238E27FC236}">
                <a16:creationId xmlns:a16="http://schemas.microsoft.com/office/drawing/2014/main" id="{BE14B8CD-85B3-6F48-BA28-D42AF0DEB245}"/>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pic>
        <p:nvPicPr>
          <p:cNvPr id="5" name="Picture 4">
            <a:extLst>
              <a:ext uri="{FF2B5EF4-FFF2-40B4-BE49-F238E27FC236}">
                <a16:creationId xmlns:a16="http://schemas.microsoft.com/office/drawing/2014/main" id="{71A67711-509E-7798-E51A-EA76D9B94F4B}"/>
              </a:ext>
            </a:extLst>
          </p:cNvPr>
          <p:cNvPicPr>
            <a:picLocks noChangeAspect="1"/>
          </p:cNvPicPr>
          <p:nvPr userDrawn="1"/>
        </p:nvPicPr>
        <p:blipFill>
          <a:blip r:embed="rId3" cstate="print">
            <a:alphaModFix amt="35000"/>
            <a:extLst>
              <a:ext uri="{28A0092B-C50C-407E-A947-70E740481C1C}">
                <a14:useLocalDpi xmlns:a14="http://schemas.microsoft.com/office/drawing/2010/main"/>
              </a:ext>
            </a:extLst>
          </a:blip>
          <a:srcRect/>
          <a:stretch/>
        </p:blipFill>
        <p:spPr>
          <a:xfrm rot="16200000">
            <a:off x="11158203" y="5403153"/>
            <a:ext cx="883321" cy="1184273"/>
          </a:xfrm>
          <a:prstGeom prst="rect">
            <a:avLst/>
          </a:prstGeom>
        </p:spPr>
      </p:pic>
      <p:sp>
        <p:nvSpPr>
          <p:cNvPr id="2" name="TextBox 1">
            <a:extLst>
              <a:ext uri="{FF2B5EF4-FFF2-40B4-BE49-F238E27FC236}">
                <a16:creationId xmlns:a16="http://schemas.microsoft.com/office/drawing/2014/main" id="{9890B214-8A3B-9377-C17D-85D49C957915}"/>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262710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Intro Text and Subheader">
    <p:spTree>
      <p:nvGrpSpPr>
        <p:cNvPr id="1" name=""/>
        <p:cNvGrpSpPr/>
        <p:nvPr/>
      </p:nvGrpSpPr>
      <p:grpSpPr>
        <a:xfrm>
          <a:off x="0" y="0"/>
          <a:ext cx="0" cy="0"/>
          <a:chOff x="0" y="0"/>
          <a:chExt cx="0" cy="0"/>
        </a:xfrm>
      </p:grpSpPr>
      <p:sp>
        <p:nvSpPr>
          <p:cNvPr id="97" name="Text Placeholder 2">
            <a:extLst>
              <a:ext uri="{FF2B5EF4-FFF2-40B4-BE49-F238E27FC236}">
                <a16:creationId xmlns:a16="http://schemas.microsoft.com/office/drawing/2014/main" id="{267D08F5-3D84-E044-AC1B-6C127619D8DA}"/>
              </a:ext>
            </a:extLst>
          </p:cNvPr>
          <p:cNvSpPr>
            <a:spLocks noGrp="1"/>
          </p:cNvSpPr>
          <p:nvPr>
            <p:ph type="body" sz="quarter" idx="12" hasCustomPrompt="1"/>
          </p:nvPr>
        </p:nvSpPr>
        <p:spPr>
          <a:xfrm>
            <a:off x="622822" y="1547070"/>
            <a:ext cx="10976279" cy="876253"/>
          </a:xfrm>
          <a:prstGeom prst="rect">
            <a:avLst/>
          </a:prstGeom>
        </p:spPr>
        <p:txBody>
          <a:bodyPr/>
          <a:lstStyle>
            <a:lvl1pPr marL="0" indent="0">
              <a:lnSpc>
                <a:spcPct val="100000"/>
              </a:lnSpc>
              <a:buNone/>
              <a:defRPr sz="2000">
                <a:latin typeface="Work Sans" pitchFamily="2" charset="77"/>
              </a:defRPr>
            </a:lvl1pPr>
          </a:lstStyle>
          <a:p>
            <a:pPr lvl="0"/>
            <a:r>
              <a:rPr lang="en-US" dirty="0"/>
              <a:t>Click to edit text</a:t>
            </a:r>
          </a:p>
        </p:txBody>
      </p:sp>
      <p:sp>
        <p:nvSpPr>
          <p:cNvPr id="99" name="Text Placeholder 3">
            <a:extLst>
              <a:ext uri="{FF2B5EF4-FFF2-40B4-BE49-F238E27FC236}">
                <a16:creationId xmlns:a16="http://schemas.microsoft.com/office/drawing/2014/main" id="{77C46DC1-4E25-E041-B042-E61097FCF006}"/>
              </a:ext>
            </a:extLst>
          </p:cNvPr>
          <p:cNvSpPr>
            <a:spLocks noGrp="1"/>
          </p:cNvSpPr>
          <p:nvPr>
            <p:ph type="body" sz="quarter" idx="15" hasCustomPrompt="1"/>
          </p:nvPr>
        </p:nvSpPr>
        <p:spPr>
          <a:xfrm>
            <a:off x="622822" y="1951892"/>
            <a:ext cx="10976279" cy="4213958"/>
          </a:xfrm>
          <a:prstGeom prst="rect">
            <a:avLst/>
          </a:prstGeom>
        </p:spPr>
        <p:txBody>
          <a:bodyPr numCol="2"/>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0" name="Title 9">
            <a:extLst>
              <a:ext uri="{FF2B5EF4-FFF2-40B4-BE49-F238E27FC236}">
                <a16:creationId xmlns:a16="http://schemas.microsoft.com/office/drawing/2014/main" id="{694FA9EC-290F-6B4E-87F3-028552D49818}"/>
              </a:ext>
            </a:extLst>
          </p:cNvPr>
          <p:cNvSpPr>
            <a:spLocks noGrp="1"/>
          </p:cNvSpPr>
          <p:nvPr>
            <p:ph type="title" hasCustomPrompt="1"/>
          </p:nvPr>
        </p:nvSpPr>
        <p:spPr>
          <a:xfrm>
            <a:off x="622822" y="691557"/>
            <a:ext cx="10976279"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9" name="Text Placeholder 11">
            <a:extLst>
              <a:ext uri="{FF2B5EF4-FFF2-40B4-BE49-F238E27FC236}">
                <a16:creationId xmlns:a16="http://schemas.microsoft.com/office/drawing/2014/main" id="{29517E6B-6A35-7C4A-9900-C0CAA2ECA2F6}"/>
              </a:ext>
            </a:extLst>
          </p:cNvPr>
          <p:cNvSpPr>
            <a:spLocks noGrp="1"/>
          </p:cNvSpPr>
          <p:nvPr>
            <p:ph type="body" sz="quarter" idx="10" hasCustomPrompt="1"/>
          </p:nvPr>
        </p:nvSpPr>
        <p:spPr>
          <a:xfrm>
            <a:off x="622821" y="288925"/>
            <a:ext cx="10976279" cy="40263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17" name="Rectangle 16">
            <a:extLst>
              <a:ext uri="{FF2B5EF4-FFF2-40B4-BE49-F238E27FC236}">
                <a16:creationId xmlns:a16="http://schemas.microsoft.com/office/drawing/2014/main" id="{C486F591-79C8-5B4A-AF42-D14972C487E0}"/>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6075DD-B26A-4D43-B218-7901A3E0C36D}"/>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F10E343-F678-1B4A-B597-3308DE7DAD8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3" name="Rectangle 22">
            <a:extLst>
              <a:ext uri="{FF2B5EF4-FFF2-40B4-BE49-F238E27FC236}">
                <a16:creationId xmlns:a16="http://schemas.microsoft.com/office/drawing/2014/main" id="{94E89844-F004-E146-AFDE-A65FFFC7D166}"/>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1">
            <a:extLst>
              <a:ext uri="{FF2B5EF4-FFF2-40B4-BE49-F238E27FC236}">
                <a16:creationId xmlns:a16="http://schemas.microsoft.com/office/drawing/2014/main" id="{B03B6B19-838E-2045-9753-836C640E0BE7}"/>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pic>
        <p:nvPicPr>
          <p:cNvPr id="4" name="Picture 3">
            <a:extLst>
              <a:ext uri="{FF2B5EF4-FFF2-40B4-BE49-F238E27FC236}">
                <a16:creationId xmlns:a16="http://schemas.microsoft.com/office/drawing/2014/main" id="{1BF7BB37-94D1-D63C-F679-E06E9754BC01}"/>
              </a:ext>
            </a:extLst>
          </p:cNvPr>
          <p:cNvPicPr>
            <a:picLocks noChangeAspect="1"/>
          </p:cNvPicPr>
          <p:nvPr userDrawn="1"/>
        </p:nvPicPr>
        <p:blipFill>
          <a:blip r:embed="rId3" cstate="print">
            <a:alphaModFix amt="35000"/>
            <a:extLst>
              <a:ext uri="{28A0092B-C50C-407E-A947-70E740481C1C}">
                <a14:useLocalDpi xmlns:a14="http://schemas.microsoft.com/office/drawing/2010/main"/>
              </a:ext>
            </a:extLst>
          </a:blip>
          <a:srcRect/>
          <a:stretch/>
        </p:blipFill>
        <p:spPr>
          <a:xfrm rot="16200000">
            <a:off x="11158203" y="5403153"/>
            <a:ext cx="883321" cy="1184273"/>
          </a:xfrm>
          <a:prstGeom prst="rect">
            <a:avLst/>
          </a:prstGeom>
        </p:spPr>
      </p:pic>
      <p:sp>
        <p:nvSpPr>
          <p:cNvPr id="2" name="TextBox 1">
            <a:extLst>
              <a:ext uri="{FF2B5EF4-FFF2-40B4-BE49-F238E27FC236}">
                <a16:creationId xmlns:a16="http://schemas.microsoft.com/office/drawing/2014/main" id="{1B6E2618-C319-903D-989D-CF70275E116F}"/>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36513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89EEFF16-1C13-E942-BF67-F5FC2C87254A}"/>
              </a:ext>
            </a:extLst>
          </p:cNvPr>
          <p:cNvSpPr>
            <a:spLocks noGrp="1"/>
          </p:cNvSpPr>
          <p:nvPr>
            <p:ph type="title" hasCustomPrompt="1"/>
          </p:nvPr>
        </p:nvSpPr>
        <p:spPr>
          <a:xfrm>
            <a:off x="610296" y="691557"/>
            <a:ext cx="10976279"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7" name="Text Placeholder 3">
            <a:extLst>
              <a:ext uri="{FF2B5EF4-FFF2-40B4-BE49-F238E27FC236}">
                <a16:creationId xmlns:a16="http://schemas.microsoft.com/office/drawing/2014/main" id="{F477F29B-87CD-B147-A765-D2B8EDDED8FD}"/>
              </a:ext>
            </a:extLst>
          </p:cNvPr>
          <p:cNvSpPr>
            <a:spLocks noGrp="1"/>
          </p:cNvSpPr>
          <p:nvPr>
            <p:ph type="body" sz="quarter" idx="14" hasCustomPrompt="1"/>
          </p:nvPr>
        </p:nvSpPr>
        <p:spPr>
          <a:xfrm>
            <a:off x="610296" y="1512277"/>
            <a:ext cx="10976279" cy="4653573"/>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a:extLst>
              <a:ext uri="{FF2B5EF4-FFF2-40B4-BE49-F238E27FC236}">
                <a16:creationId xmlns:a16="http://schemas.microsoft.com/office/drawing/2014/main" id="{A4740CEA-81BA-CF41-AC1F-540C524EA365}"/>
              </a:ext>
            </a:extLst>
          </p:cNvPr>
          <p:cNvSpPr>
            <a:spLocks noGrp="1"/>
          </p:cNvSpPr>
          <p:nvPr>
            <p:ph type="body" sz="quarter" idx="10" hasCustomPrompt="1"/>
          </p:nvPr>
        </p:nvSpPr>
        <p:spPr>
          <a:xfrm>
            <a:off x="610295" y="288925"/>
            <a:ext cx="10976279" cy="40263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13" name="Rectangle 12">
            <a:extLst>
              <a:ext uri="{FF2B5EF4-FFF2-40B4-BE49-F238E27FC236}">
                <a16:creationId xmlns:a16="http://schemas.microsoft.com/office/drawing/2014/main" id="{D161598A-2C1B-0646-B187-752C26FA8361}"/>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45684A-61B7-E84E-8A90-E4C55C48E4A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F34214A-0362-794A-97D6-2090B37D3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0" name="Rectangle 19">
            <a:extLst>
              <a:ext uri="{FF2B5EF4-FFF2-40B4-BE49-F238E27FC236}">
                <a16:creationId xmlns:a16="http://schemas.microsoft.com/office/drawing/2014/main" id="{6BFF23C5-B84E-F041-9ADF-2302C40F3E29}"/>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oter Placeholder 1">
            <a:extLst>
              <a:ext uri="{FF2B5EF4-FFF2-40B4-BE49-F238E27FC236}">
                <a16:creationId xmlns:a16="http://schemas.microsoft.com/office/drawing/2014/main" id="{61FA3E35-035D-6845-8B1E-59B98EC951BA}"/>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pic>
        <p:nvPicPr>
          <p:cNvPr id="4" name="Picture 3">
            <a:extLst>
              <a:ext uri="{FF2B5EF4-FFF2-40B4-BE49-F238E27FC236}">
                <a16:creationId xmlns:a16="http://schemas.microsoft.com/office/drawing/2014/main" id="{907CC536-7D22-B0FF-DF6D-395E6F51D5F0}"/>
              </a:ext>
            </a:extLst>
          </p:cNvPr>
          <p:cNvPicPr>
            <a:picLocks noChangeAspect="1"/>
          </p:cNvPicPr>
          <p:nvPr userDrawn="1"/>
        </p:nvPicPr>
        <p:blipFill>
          <a:blip r:embed="rId3" cstate="print">
            <a:alphaModFix amt="35000"/>
            <a:extLst>
              <a:ext uri="{28A0092B-C50C-407E-A947-70E740481C1C}">
                <a14:useLocalDpi xmlns:a14="http://schemas.microsoft.com/office/drawing/2010/main"/>
              </a:ext>
            </a:extLst>
          </a:blip>
          <a:srcRect/>
          <a:stretch/>
        </p:blipFill>
        <p:spPr>
          <a:xfrm rot="16200000">
            <a:off x="11158203" y="5403153"/>
            <a:ext cx="883321" cy="1184273"/>
          </a:xfrm>
          <a:prstGeom prst="rect">
            <a:avLst/>
          </a:prstGeom>
        </p:spPr>
      </p:pic>
      <p:sp>
        <p:nvSpPr>
          <p:cNvPr id="2" name="TextBox 1">
            <a:extLst>
              <a:ext uri="{FF2B5EF4-FFF2-40B4-BE49-F238E27FC236}">
                <a16:creationId xmlns:a16="http://schemas.microsoft.com/office/drawing/2014/main" id="{EB4E13FF-54F3-7235-B284-5A38F10B026E}"/>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781502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No Subheader">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931AA536-6A4F-9843-9DC8-F9548936EF36}"/>
              </a:ext>
            </a:extLst>
          </p:cNvPr>
          <p:cNvSpPr>
            <a:spLocks noGrp="1"/>
          </p:cNvSpPr>
          <p:nvPr>
            <p:ph type="title" hasCustomPrompt="1"/>
          </p:nvPr>
        </p:nvSpPr>
        <p:spPr>
          <a:xfrm>
            <a:off x="610296" y="288925"/>
            <a:ext cx="10976279"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36" name="Text Placeholder 3">
            <a:extLst>
              <a:ext uri="{FF2B5EF4-FFF2-40B4-BE49-F238E27FC236}">
                <a16:creationId xmlns:a16="http://schemas.microsoft.com/office/drawing/2014/main" id="{CD2386F8-B35D-3948-A393-DA7F06576E23}"/>
              </a:ext>
            </a:extLst>
          </p:cNvPr>
          <p:cNvSpPr>
            <a:spLocks noGrp="1"/>
          </p:cNvSpPr>
          <p:nvPr>
            <p:ph type="body" sz="quarter" idx="14" hasCustomPrompt="1"/>
          </p:nvPr>
        </p:nvSpPr>
        <p:spPr>
          <a:xfrm>
            <a:off x="610296" y="1068886"/>
            <a:ext cx="10976279" cy="5096964"/>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5505374F-B910-4845-9209-D92674150438}"/>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A9DE49-366D-3941-8935-D181B007F67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4BFE099-940C-E948-96AF-1639735554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0" name="Rectangle 19">
            <a:extLst>
              <a:ext uri="{FF2B5EF4-FFF2-40B4-BE49-F238E27FC236}">
                <a16:creationId xmlns:a16="http://schemas.microsoft.com/office/drawing/2014/main" id="{12B8E4BD-9897-4146-85F1-679D9534B914}"/>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1">
            <a:extLst>
              <a:ext uri="{FF2B5EF4-FFF2-40B4-BE49-F238E27FC236}">
                <a16:creationId xmlns:a16="http://schemas.microsoft.com/office/drawing/2014/main" id="{A85EDF5C-0F4D-C44B-AEAF-04D5B29898D5}"/>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pic>
        <p:nvPicPr>
          <p:cNvPr id="4" name="Picture 3">
            <a:extLst>
              <a:ext uri="{FF2B5EF4-FFF2-40B4-BE49-F238E27FC236}">
                <a16:creationId xmlns:a16="http://schemas.microsoft.com/office/drawing/2014/main" id="{3BF70D39-5492-6F21-EC5C-BE688CE5B1FE}"/>
              </a:ext>
            </a:extLst>
          </p:cNvPr>
          <p:cNvPicPr>
            <a:picLocks noChangeAspect="1"/>
          </p:cNvPicPr>
          <p:nvPr userDrawn="1"/>
        </p:nvPicPr>
        <p:blipFill>
          <a:blip r:embed="rId3" cstate="print">
            <a:alphaModFix amt="35000"/>
            <a:extLst>
              <a:ext uri="{28A0092B-C50C-407E-A947-70E740481C1C}">
                <a14:useLocalDpi xmlns:a14="http://schemas.microsoft.com/office/drawing/2010/main"/>
              </a:ext>
            </a:extLst>
          </a:blip>
          <a:srcRect/>
          <a:stretch/>
        </p:blipFill>
        <p:spPr>
          <a:xfrm rot="16200000">
            <a:off x="11158203" y="5403153"/>
            <a:ext cx="883321" cy="1184273"/>
          </a:xfrm>
          <a:prstGeom prst="rect">
            <a:avLst/>
          </a:prstGeom>
        </p:spPr>
      </p:pic>
      <p:sp>
        <p:nvSpPr>
          <p:cNvPr id="2" name="TextBox 1">
            <a:extLst>
              <a:ext uri="{FF2B5EF4-FFF2-40B4-BE49-F238E27FC236}">
                <a16:creationId xmlns:a16="http://schemas.microsoft.com/office/drawing/2014/main" id="{D8D1CA22-2558-9B8F-AC31-2C8FA2884ABA}"/>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2595451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w/Icons">
    <p:spTree>
      <p:nvGrpSpPr>
        <p:cNvPr id="1" name=""/>
        <p:cNvGrpSpPr/>
        <p:nvPr/>
      </p:nvGrpSpPr>
      <p:grpSpPr>
        <a:xfrm>
          <a:off x="0" y="0"/>
          <a:ext cx="0" cy="0"/>
          <a:chOff x="0" y="0"/>
          <a:chExt cx="0" cy="0"/>
        </a:xfrm>
      </p:grpSpPr>
      <p:sp>
        <p:nvSpPr>
          <p:cNvPr id="15" name="Title 9">
            <a:extLst>
              <a:ext uri="{FF2B5EF4-FFF2-40B4-BE49-F238E27FC236}">
                <a16:creationId xmlns:a16="http://schemas.microsoft.com/office/drawing/2014/main" id="{12C3334D-BE7B-4345-8B8D-7F68CAB507EF}"/>
              </a:ext>
            </a:extLst>
          </p:cNvPr>
          <p:cNvSpPr>
            <a:spLocks noGrp="1"/>
          </p:cNvSpPr>
          <p:nvPr>
            <p:ph type="title" hasCustomPrompt="1"/>
          </p:nvPr>
        </p:nvSpPr>
        <p:spPr>
          <a:xfrm>
            <a:off x="610295" y="691557"/>
            <a:ext cx="10976277"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20" name="Text Placeholder 3">
            <a:extLst>
              <a:ext uri="{FF2B5EF4-FFF2-40B4-BE49-F238E27FC236}">
                <a16:creationId xmlns:a16="http://schemas.microsoft.com/office/drawing/2014/main" id="{A9017AD8-71E1-AC4C-BE15-1BB2B8937028}"/>
              </a:ext>
            </a:extLst>
          </p:cNvPr>
          <p:cNvSpPr>
            <a:spLocks noGrp="1"/>
          </p:cNvSpPr>
          <p:nvPr>
            <p:ph type="body" sz="quarter" idx="15" hasCustomPrompt="1"/>
          </p:nvPr>
        </p:nvSpPr>
        <p:spPr>
          <a:xfrm>
            <a:off x="610297" y="1547313"/>
            <a:ext cx="10976277" cy="2376791"/>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a:extLst>
              <a:ext uri="{FF2B5EF4-FFF2-40B4-BE49-F238E27FC236}">
                <a16:creationId xmlns:a16="http://schemas.microsoft.com/office/drawing/2014/main" id="{32955483-F796-2C44-8388-1FEB8AD62364}"/>
              </a:ext>
            </a:extLst>
          </p:cNvPr>
          <p:cNvSpPr>
            <a:spLocks noGrp="1"/>
          </p:cNvSpPr>
          <p:nvPr>
            <p:ph type="body" sz="quarter" idx="10" hasCustomPrompt="1"/>
          </p:nvPr>
        </p:nvSpPr>
        <p:spPr>
          <a:xfrm>
            <a:off x="610294" y="288925"/>
            <a:ext cx="10976277" cy="40263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16" name="Rectangle 15">
            <a:extLst>
              <a:ext uri="{FF2B5EF4-FFF2-40B4-BE49-F238E27FC236}">
                <a16:creationId xmlns:a16="http://schemas.microsoft.com/office/drawing/2014/main" id="{5D6F5B77-3FB4-714A-8BE6-FD80C11E7A9B}"/>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DA93DC-4049-B34B-804C-49BB9DBB8A5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724A55A-F3D1-744F-937E-DD6E2DC970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4" name="Rectangle 23">
            <a:extLst>
              <a:ext uri="{FF2B5EF4-FFF2-40B4-BE49-F238E27FC236}">
                <a16:creationId xmlns:a16="http://schemas.microsoft.com/office/drawing/2014/main" id="{45EE1C20-863C-BC46-8044-47D6AF3F069E}"/>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oter Placeholder 1">
            <a:extLst>
              <a:ext uri="{FF2B5EF4-FFF2-40B4-BE49-F238E27FC236}">
                <a16:creationId xmlns:a16="http://schemas.microsoft.com/office/drawing/2014/main" id="{74AC5363-98B3-A14B-862C-2EDCBBE354BF}"/>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2" name="TextBox 1">
            <a:extLst>
              <a:ext uri="{FF2B5EF4-FFF2-40B4-BE49-F238E27FC236}">
                <a16:creationId xmlns:a16="http://schemas.microsoft.com/office/drawing/2014/main" id="{8FAF7370-3267-C5D1-5A20-239168E3DF89}"/>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85082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w/Icons">
    <p:spTree>
      <p:nvGrpSpPr>
        <p:cNvPr id="1" name=""/>
        <p:cNvGrpSpPr/>
        <p:nvPr/>
      </p:nvGrpSpPr>
      <p:grpSpPr>
        <a:xfrm>
          <a:off x="0" y="0"/>
          <a:ext cx="0" cy="0"/>
          <a:chOff x="0" y="0"/>
          <a:chExt cx="0" cy="0"/>
        </a:xfrm>
      </p:grpSpPr>
      <p:sp>
        <p:nvSpPr>
          <p:cNvPr id="30" name="Title 9">
            <a:extLst>
              <a:ext uri="{FF2B5EF4-FFF2-40B4-BE49-F238E27FC236}">
                <a16:creationId xmlns:a16="http://schemas.microsoft.com/office/drawing/2014/main" id="{6603D48C-3B7D-9749-839C-D267E9B51189}"/>
              </a:ext>
            </a:extLst>
          </p:cNvPr>
          <p:cNvSpPr>
            <a:spLocks noGrp="1"/>
          </p:cNvSpPr>
          <p:nvPr>
            <p:ph type="title" hasCustomPrompt="1"/>
          </p:nvPr>
        </p:nvSpPr>
        <p:spPr>
          <a:xfrm>
            <a:off x="610295" y="691557"/>
            <a:ext cx="10976277"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8" name="Text Placeholder 3">
            <a:extLst>
              <a:ext uri="{FF2B5EF4-FFF2-40B4-BE49-F238E27FC236}">
                <a16:creationId xmlns:a16="http://schemas.microsoft.com/office/drawing/2014/main" id="{0BA857D1-D51A-C542-9EF5-95CC47FF5D30}"/>
              </a:ext>
            </a:extLst>
          </p:cNvPr>
          <p:cNvSpPr>
            <a:spLocks noGrp="1"/>
          </p:cNvSpPr>
          <p:nvPr>
            <p:ph type="body" sz="quarter" idx="15" hasCustomPrompt="1"/>
          </p:nvPr>
        </p:nvSpPr>
        <p:spPr>
          <a:xfrm>
            <a:off x="610297" y="1547313"/>
            <a:ext cx="10976277" cy="2376791"/>
          </a:xfrm>
          <a:prstGeom prst="rect">
            <a:avLst/>
          </a:prstGeom>
        </p:spPr>
        <p:txBody>
          <a:bodyPr numCol="2"/>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1">
            <a:extLst>
              <a:ext uri="{FF2B5EF4-FFF2-40B4-BE49-F238E27FC236}">
                <a16:creationId xmlns:a16="http://schemas.microsoft.com/office/drawing/2014/main" id="{9D9F26DF-19D4-9442-A293-EE0DA6EF8C97}"/>
              </a:ext>
            </a:extLst>
          </p:cNvPr>
          <p:cNvSpPr>
            <a:spLocks noGrp="1"/>
          </p:cNvSpPr>
          <p:nvPr>
            <p:ph type="body" sz="quarter" idx="10" hasCustomPrompt="1"/>
          </p:nvPr>
        </p:nvSpPr>
        <p:spPr>
          <a:xfrm>
            <a:off x="610294" y="288925"/>
            <a:ext cx="10976277" cy="40263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16" name="Rectangle 15">
            <a:extLst>
              <a:ext uri="{FF2B5EF4-FFF2-40B4-BE49-F238E27FC236}">
                <a16:creationId xmlns:a16="http://schemas.microsoft.com/office/drawing/2014/main" id="{512C681D-92B3-C94D-8236-CA6F48A1886F}"/>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D8687C-FB16-D949-95C0-F8F4B6B3DD99}"/>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32508BB-310B-6846-8159-EEACFFA3A9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2" name="Rectangle 21">
            <a:extLst>
              <a:ext uri="{FF2B5EF4-FFF2-40B4-BE49-F238E27FC236}">
                <a16:creationId xmlns:a16="http://schemas.microsoft.com/office/drawing/2014/main" id="{AE403AB3-60BD-0148-B52C-3EB44E45236B}"/>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1">
            <a:extLst>
              <a:ext uri="{FF2B5EF4-FFF2-40B4-BE49-F238E27FC236}">
                <a16:creationId xmlns:a16="http://schemas.microsoft.com/office/drawing/2014/main" id="{188A4B3A-5944-7340-8857-08273877FF91}"/>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2" name="TextBox 1">
            <a:extLst>
              <a:ext uri="{FF2B5EF4-FFF2-40B4-BE49-F238E27FC236}">
                <a16:creationId xmlns:a16="http://schemas.microsoft.com/office/drawing/2014/main" id="{A0D201EB-C43A-7CDA-3E34-1AC95C60173D}"/>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2262480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w/Icons - No Subheader">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058064F-0C27-274E-8541-1D008EB38014}"/>
              </a:ext>
            </a:extLst>
          </p:cNvPr>
          <p:cNvSpPr>
            <a:spLocks noGrp="1"/>
          </p:cNvSpPr>
          <p:nvPr>
            <p:ph type="title" hasCustomPrompt="1"/>
          </p:nvPr>
        </p:nvSpPr>
        <p:spPr>
          <a:xfrm>
            <a:off x="660401" y="288925"/>
            <a:ext cx="10921998"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25" name="Text Placeholder 3">
            <a:extLst>
              <a:ext uri="{FF2B5EF4-FFF2-40B4-BE49-F238E27FC236}">
                <a16:creationId xmlns:a16="http://schemas.microsoft.com/office/drawing/2014/main" id="{05CA0E90-29F9-B940-9A61-A93D91E5472A}"/>
              </a:ext>
            </a:extLst>
          </p:cNvPr>
          <p:cNvSpPr>
            <a:spLocks noGrp="1"/>
          </p:cNvSpPr>
          <p:nvPr>
            <p:ph type="body" sz="quarter" idx="15" hasCustomPrompt="1"/>
          </p:nvPr>
        </p:nvSpPr>
        <p:spPr>
          <a:xfrm>
            <a:off x="660402" y="1068887"/>
            <a:ext cx="10921998" cy="2834898"/>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10E1920F-0B51-BA40-9DC3-AC277AA82587}"/>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6006D7B-D11E-6F43-AC1D-18B9C3F3A4B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6ECD7D4-7521-BF4C-A2CF-33D3822C18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1" name="Rectangle 20">
            <a:extLst>
              <a:ext uri="{FF2B5EF4-FFF2-40B4-BE49-F238E27FC236}">
                <a16:creationId xmlns:a16="http://schemas.microsoft.com/office/drawing/2014/main" id="{44E6EF3D-AFD8-2B40-A157-352B8E06069A}"/>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1">
            <a:extLst>
              <a:ext uri="{FF2B5EF4-FFF2-40B4-BE49-F238E27FC236}">
                <a16:creationId xmlns:a16="http://schemas.microsoft.com/office/drawing/2014/main" id="{62A1340C-669B-1645-9CD4-9EBA160B7625}"/>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2" name="TextBox 1">
            <a:extLst>
              <a:ext uri="{FF2B5EF4-FFF2-40B4-BE49-F238E27FC236}">
                <a16:creationId xmlns:a16="http://schemas.microsoft.com/office/drawing/2014/main" id="{D3F53963-98F8-2E6A-42C9-C8A0F2E2A25B}"/>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1266267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w/Icons - No Subheader">
    <p:spTree>
      <p:nvGrpSpPr>
        <p:cNvPr id="1" name=""/>
        <p:cNvGrpSpPr/>
        <p:nvPr/>
      </p:nvGrpSpPr>
      <p:grpSpPr>
        <a:xfrm>
          <a:off x="0" y="0"/>
          <a:ext cx="0" cy="0"/>
          <a:chOff x="0" y="0"/>
          <a:chExt cx="0" cy="0"/>
        </a:xfrm>
      </p:grpSpPr>
      <p:sp>
        <p:nvSpPr>
          <p:cNvPr id="23" name="Title 9">
            <a:extLst>
              <a:ext uri="{FF2B5EF4-FFF2-40B4-BE49-F238E27FC236}">
                <a16:creationId xmlns:a16="http://schemas.microsoft.com/office/drawing/2014/main" id="{865282E2-1D1B-FE47-8EA1-B2010EB02D21}"/>
              </a:ext>
            </a:extLst>
          </p:cNvPr>
          <p:cNvSpPr>
            <a:spLocks noGrp="1"/>
          </p:cNvSpPr>
          <p:nvPr>
            <p:ph type="title" hasCustomPrompt="1"/>
          </p:nvPr>
        </p:nvSpPr>
        <p:spPr>
          <a:xfrm>
            <a:off x="660400" y="288925"/>
            <a:ext cx="10921999"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24" name="Text Placeholder 3">
            <a:extLst>
              <a:ext uri="{FF2B5EF4-FFF2-40B4-BE49-F238E27FC236}">
                <a16:creationId xmlns:a16="http://schemas.microsoft.com/office/drawing/2014/main" id="{6F6BACB0-CB0C-084D-A25D-63B634316DD4}"/>
              </a:ext>
            </a:extLst>
          </p:cNvPr>
          <p:cNvSpPr>
            <a:spLocks noGrp="1"/>
          </p:cNvSpPr>
          <p:nvPr>
            <p:ph type="body" sz="quarter" idx="15" hasCustomPrompt="1"/>
          </p:nvPr>
        </p:nvSpPr>
        <p:spPr>
          <a:xfrm>
            <a:off x="660401" y="1068887"/>
            <a:ext cx="10921997" cy="2834898"/>
          </a:xfrm>
          <a:prstGeom prst="rect">
            <a:avLst/>
          </a:prstGeom>
        </p:spPr>
        <p:txBody>
          <a:bodyPr numCol="2"/>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B53D226F-E8CA-DC40-9C03-57180DC0F4D7}"/>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F0FF80-8E08-2749-ACDD-E684E6B8D60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1884DB-B010-FB4A-8D38-10D69D691E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1" name="Rectangle 20">
            <a:extLst>
              <a:ext uri="{FF2B5EF4-FFF2-40B4-BE49-F238E27FC236}">
                <a16:creationId xmlns:a16="http://schemas.microsoft.com/office/drawing/2014/main" id="{BEB20BD0-862B-D446-B5B1-9255D07B68F9}"/>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1">
            <a:extLst>
              <a:ext uri="{FF2B5EF4-FFF2-40B4-BE49-F238E27FC236}">
                <a16:creationId xmlns:a16="http://schemas.microsoft.com/office/drawing/2014/main" id="{7C26DD8F-2358-B84F-9997-22236153A2FE}"/>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pic>
        <p:nvPicPr>
          <p:cNvPr id="2" name="Picture 1">
            <a:extLst>
              <a:ext uri="{FF2B5EF4-FFF2-40B4-BE49-F238E27FC236}">
                <a16:creationId xmlns:a16="http://schemas.microsoft.com/office/drawing/2014/main" id="{E0CE3DDA-FA89-4C83-5CA4-1FB81189B777}"/>
              </a:ext>
            </a:extLst>
          </p:cNvPr>
          <p:cNvPicPr>
            <a:picLocks noChangeAspect="1"/>
          </p:cNvPicPr>
          <p:nvPr userDrawn="1"/>
        </p:nvPicPr>
        <p:blipFill>
          <a:blip r:embed="rId3" cstate="print">
            <a:alphaModFix amt="35000"/>
            <a:extLst>
              <a:ext uri="{28A0092B-C50C-407E-A947-70E740481C1C}">
                <a14:useLocalDpi xmlns:a14="http://schemas.microsoft.com/office/drawing/2010/main"/>
              </a:ext>
            </a:extLst>
          </a:blip>
          <a:srcRect/>
          <a:stretch/>
        </p:blipFill>
        <p:spPr>
          <a:xfrm rot="16200000">
            <a:off x="11158203" y="5403153"/>
            <a:ext cx="883321" cy="1184273"/>
          </a:xfrm>
          <a:prstGeom prst="rect">
            <a:avLst/>
          </a:prstGeom>
        </p:spPr>
      </p:pic>
      <p:sp>
        <p:nvSpPr>
          <p:cNvPr id="4" name="TextBox 3">
            <a:extLst>
              <a:ext uri="{FF2B5EF4-FFF2-40B4-BE49-F238E27FC236}">
                <a16:creationId xmlns:a16="http://schemas.microsoft.com/office/drawing/2014/main" id="{80CD165E-9EB2-E6A6-5CD4-1EB435006CC0}"/>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3544573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89EEFF16-1C13-E942-BF67-F5FC2C87254A}"/>
              </a:ext>
            </a:extLst>
          </p:cNvPr>
          <p:cNvSpPr>
            <a:spLocks noGrp="1"/>
          </p:cNvSpPr>
          <p:nvPr>
            <p:ph type="title" hasCustomPrompt="1"/>
          </p:nvPr>
        </p:nvSpPr>
        <p:spPr>
          <a:xfrm>
            <a:off x="660400" y="691557"/>
            <a:ext cx="10921996"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8" name="Text Placeholder 11">
            <a:extLst>
              <a:ext uri="{FF2B5EF4-FFF2-40B4-BE49-F238E27FC236}">
                <a16:creationId xmlns:a16="http://schemas.microsoft.com/office/drawing/2014/main" id="{A4740CEA-81BA-CF41-AC1F-540C524EA365}"/>
              </a:ext>
            </a:extLst>
          </p:cNvPr>
          <p:cNvSpPr>
            <a:spLocks noGrp="1"/>
          </p:cNvSpPr>
          <p:nvPr>
            <p:ph type="body" sz="quarter" idx="10" hasCustomPrompt="1"/>
          </p:nvPr>
        </p:nvSpPr>
        <p:spPr>
          <a:xfrm>
            <a:off x="660399" y="288925"/>
            <a:ext cx="10921996" cy="40263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13" name="Rectangle 12">
            <a:extLst>
              <a:ext uri="{FF2B5EF4-FFF2-40B4-BE49-F238E27FC236}">
                <a16:creationId xmlns:a16="http://schemas.microsoft.com/office/drawing/2014/main" id="{D161598A-2C1B-0646-B187-752C26FA8361}"/>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45684A-61B7-E84E-8A90-E4C55C48E4A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F34214A-0362-794A-97D6-2090B37D3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0" name="Rectangle 19">
            <a:extLst>
              <a:ext uri="{FF2B5EF4-FFF2-40B4-BE49-F238E27FC236}">
                <a16:creationId xmlns:a16="http://schemas.microsoft.com/office/drawing/2014/main" id="{6BFF23C5-B84E-F041-9ADF-2302C40F3E29}"/>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oter Placeholder 1">
            <a:extLst>
              <a:ext uri="{FF2B5EF4-FFF2-40B4-BE49-F238E27FC236}">
                <a16:creationId xmlns:a16="http://schemas.microsoft.com/office/drawing/2014/main" id="{61FA3E35-035D-6845-8B1E-59B98EC951BA}"/>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4" name="Text Placeholder 34">
            <a:extLst>
              <a:ext uri="{FF2B5EF4-FFF2-40B4-BE49-F238E27FC236}">
                <a16:creationId xmlns:a16="http://schemas.microsoft.com/office/drawing/2014/main" id="{08540E67-0952-7626-3C02-794D5062354D}"/>
              </a:ext>
            </a:extLst>
          </p:cNvPr>
          <p:cNvSpPr>
            <a:spLocks noGrp="1"/>
          </p:cNvSpPr>
          <p:nvPr>
            <p:ph type="body" sz="quarter" idx="17"/>
          </p:nvPr>
        </p:nvSpPr>
        <p:spPr>
          <a:xfrm>
            <a:off x="4559799" y="3156444"/>
            <a:ext cx="3123198" cy="2766552"/>
          </a:xfrm>
          <a:prstGeom prst="rect">
            <a:avLst/>
          </a:prstGeom>
        </p:spPr>
        <p:txBody>
          <a:bodyPr>
            <a:noAutofit/>
          </a:bodyPr>
          <a:lstStyle>
            <a:lvl1pPr>
              <a:defRPr>
                <a:latin typeface="Work Sans" pitchFamily="2" charset="77"/>
              </a:defRPr>
            </a:lvl1pPr>
          </a:lstStyle>
          <a:p>
            <a:endParaRPr lang="en-US" sz="1600" dirty="0"/>
          </a:p>
        </p:txBody>
      </p:sp>
      <p:cxnSp>
        <p:nvCxnSpPr>
          <p:cNvPr id="5" name="Straight Connector 4">
            <a:extLst>
              <a:ext uri="{FF2B5EF4-FFF2-40B4-BE49-F238E27FC236}">
                <a16:creationId xmlns:a16="http://schemas.microsoft.com/office/drawing/2014/main" id="{8AE4A337-6626-156D-574D-F4B7C0C12549}"/>
              </a:ext>
            </a:extLst>
          </p:cNvPr>
          <p:cNvCxnSpPr>
            <a:cxnSpLocks/>
          </p:cNvCxnSpPr>
          <p:nvPr userDrawn="1"/>
        </p:nvCxnSpPr>
        <p:spPr>
          <a:xfrm flipV="1">
            <a:off x="4196280" y="3156444"/>
            <a:ext cx="0" cy="276655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7163453-5633-998B-C018-E1A3A0610F11}"/>
              </a:ext>
            </a:extLst>
          </p:cNvPr>
          <p:cNvCxnSpPr>
            <a:cxnSpLocks/>
          </p:cNvCxnSpPr>
          <p:nvPr userDrawn="1"/>
        </p:nvCxnSpPr>
        <p:spPr>
          <a:xfrm flipV="1">
            <a:off x="8082662" y="3156444"/>
            <a:ext cx="0" cy="276655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34">
            <a:extLst>
              <a:ext uri="{FF2B5EF4-FFF2-40B4-BE49-F238E27FC236}">
                <a16:creationId xmlns:a16="http://schemas.microsoft.com/office/drawing/2014/main" id="{99DC4AE1-FB77-8168-285E-65EB7A838969}"/>
              </a:ext>
            </a:extLst>
          </p:cNvPr>
          <p:cNvSpPr>
            <a:spLocks noGrp="1"/>
          </p:cNvSpPr>
          <p:nvPr>
            <p:ph type="body" sz="quarter" idx="15"/>
          </p:nvPr>
        </p:nvSpPr>
        <p:spPr>
          <a:xfrm>
            <a:off x="660400" y="3157297"/>
            <a:ext cx="3123198" cy="2766552"/>
          </a:xfrm>
          <a:prstGeom prst="rect">
            <a:avLst/>
          </a:prstGeom>
        </p:spPr>
        <p:txBody>
          <a:bodyPr>
            <a:noAutofit/>
          </a:bodyPr>
          <a:lstStyle>
            <a:lvl1pPr>
              <a:defRPr>
                <a:latin typeface="Work Sans" pitchFamily="2" charset="77"/>
              </a:defRPr>
            </a:lvl1pPr>
          </a:lstStyle>
          <a:p>
            <a:endParaRPr lang="en-US" sz="1600" dirty="0"/>
          </a:p>
        </p:txBody>
      </p:sp>
      <p:sp>
        <p:nvSpPr>
          <p:cNvPr id="8" name="Text Placeholder 34">
            <a:extLst>
              <a:ext uri="{FF2B5EF4-FFF2-40B4-BE49-F238E27FC236}">
                <a16:creationId xmlns:a16="http://schemas.microsoft.com/office/drawing/2014/main" id="{3894EE9E-91E3-9A92-3C4B-CB93E811323F}"/>
              </a:ext>
            </a:extLst>
          </p:cNvPr>
          <p:cNvSpPr>
            <a:spLocks noGrp="1"/>
          </p:cNvSpPr>
          <p:nvPr>
            <p:ph type="body" sz="quarter" idx="18"/>
          </p:nvPr>
        </p:nvSpPr>
        <p:spPr>
          <a:xfrm>
            <a:off x="8459199" y="3156444"/>
            <a:ext cx="3123198" cy="2766552"/>
          </a:xfrm>
          <a:prstGeom prst="rect">
            <a:avLst/>
          </a:prstGeom>
        </p:spPr>
        <p:txBody>
          <a:bodyPr>
            <a:noAutofit/>
          </a:bodyPr>
          <a:lstStyle>
            <a:lvl1pPr>
              <a:defRPr>
                <a:latin typeface="Work Sans" pitchFamily="2" charset="77"/>
              </a:defRPr>
            </a:lvl1pPr>
          </a:lstStyle>
          <a:p>
            <a:endParaRPr lang="en-US" sz="1600" dirty="0"/>
          </a:p>
        </p:txBody>
      </p:sp>
      <p:sp>
        <p:nvSpPr>
          <p:cNvPr id="2" name="TextBox 1">
            <a:extLst>
              <a:ext uri="{FF2B5EF4-FFF2-40B4-BE49-F238E27FC236}">
                <a16:creationId xmlns:a16="http://schemas.microsoft.com/office/drawing/2014/main" id="{969C71F9-EBA0-E025-46E9-88661E219E80}"/>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1695762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s w/Icons - No Subheader">
    <p:spTree>
      <p:nvGrpSpPr>
        <p:cNvPr id="1" name=""/>
        <p:cNvGrpSpPr/>
        <p:nvPr/>
      </p:nvGrpSpPr>
      <p:grpSpPr>
        <a:xfrm>
          <a:off x="0" y="0"/>
          <a:ext cx="0" cy="0"/>
          <a:chOff x="0" y="0"/>
          <a:chExt cx="0" cy="0"/>
        </a:xfrm>
      </p:grpSpPr>
      <p:sp>
        <p:nvSpPr>
          <p:cNvPr id="23" name="Title 9">
            <a:extLst>
              <a:ext uri="{FF2B5EF4-FFF2-40B4-BE49-F238E27FC236}">
                <a16:creationId xmlns:a16="http://schemas.microsoft.com/office/drawing/2014/main" id="{865282E2-1D1B-FE47-8EA1-B2010EB02D21}"/>
              </a:ext>
            </a:extLst>
          </p:cNvPr>
          <p:cNvSpPr>
            <a:spLocks noGrp="1"/>
          </p:cNvSpPr>
          <p:nvPr>
            <p:ph type="title" hasCustomPrompt="1"/>
          </p:nvPr>
        </p:nvSpPr>
        <p:spPr>
          <a:xfrm>
            <a:off x="660400" y="288925"/>
            <a:ext cx="10921989"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1" name="Rectangle 10">
            <a:extLst>
              <a:ext uri="{FF2B5EF4-FFF2-40B4-BE49-F238E27FC236}">
                <a16:creationId xmlns:a16="http://schemas.microsoft.com/office/drawing/2014/main" id="{B53D226F-E8CA-DC40-9C03-57180DC0F4D7}"/>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F0FF80-8E08-2749-ACDD-E684E6B8D60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1884DB-B010-FB4A-8D38-10D69D691E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1" name="Rectangle 20">
            <a:extLst>
              <a:ext uri="{FF2B5EF4-FFF2-40B4-BE49-F238E27FC236}">
                <a16:creationId xmlns:a16="http://schemas.microsoft.com/office/drawing/2014/main" id="{BEB20BD0-862B-D446-B5B1-9255D07B68F9}"/>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1">
            <a:extLst>
              <a:ext uri="{FF2B5EF4-FFF2-40B4-BE49-F238E27FC236}">
                <a16:creationId xmlns:a16="http://schemas.microsoft.com/office/drawing/2014/main" id="{7C26DD8F-2358-B84F-9997-22236153A2FE}"/>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2" name="Text Placeholder 34">
            <a:extLst>
              <a:ext uri="{FF2B5EF4-FFF2-40B4-BE49-F238E27FC236}">
                <a16:creationId xmlns:a16="http://schemas.microsoft.com/office/drawing/2014/main" id="{2F7004D2-9662-4388-A05E-33EF0E6A087F}"/>
              </a:ext>
            </a:extLst>
          </p:cNvPr>
          <p:cNvSpPr>
            <a:spLocks noGrp="1"/>
          </p:cNvSpPr>
          <p:nvPr>
            <p:ph type="body" sz="quarter" idx="17"/>
          </p:nvPr>
        </p:nvSpPr>
        <p:spPr>
          <a:xfrm>
            <a:off x="4559799" y="3156444"/>
            <a:ext cx="3123198" cy="2766552"/>
          </a:xfrm>
          <a:prstGeom prst="rect">
            <a:avLst/>
          </a:prstGeom>
        </p:spPr>
        <p:txBody>
          <a:bodyPr>
            <a:noAutofit/>
          </a:bodyPr>
          <a:lstStyle>
            <a:lvl1pPr>
              <a:defRPr>
                <a:latin typeface="Work Sans" pitchFamily="2" charset="77"/>
              </a:defRPr>
            </a:lvl1pPr>
          </a:lstStyle>
          <a:p>
            <a:endParaRPr lang="en-US" sz="1600" dirty="0"/>
          </a:p>
        </p:txBody>
      </p:sp>
      <p:cxnSp>
        <p:nvCxnSpPr>
          <p:cNvPr id="3" name="Straight Connector 2">
            <a:extLst>
              <a:ext uri="{FF2B5EF4-FFF2-40B4-BE49-F238E27FC236}">
                <a16:creationId xmlns:a16="http://schemas.microsoft.com/office/drawing/2014/main" id="{8889F401-B30E-BC72-DC16-AEC9441083FD}"/>
              </a:ext>
            </a:extLst>
          </p:cNvPr>
          <p:cNvCxnSpPr>
            <a:cxnSpLocks/>
          </p:cNvCxnSpPr>
          <p:nvPr userDrawn="1"/>
        </p:nvCxnSpPr>
        <p:spPr>
          <a:xfrm flipV="1">
            <a:off x="4196280" y="3156444"/>
            <a:ext cx="0" cy="276655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F981A09-7B8D-AD74-B970-F0E37D1EA750}"/>
              </a:ext>
            </a:extLst>
          </p:cNvPr>
          <p:cNvCxnSpPr>
            <a:cxnSpLocks/>
          </p:cNvCxnSpPr>
          <p:nvPr userDrawn="1"/>
        </p:nvCxnSpPr>
        <p:spPr>
          <a:xfrm flipV="1">
            <a:off x="8082662" y="3156444"/>
            <a:ext cx="0" cy="276655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34">
            <a:extLst>
              <a:ext uri="{FF2B5EF4-FFF2-40B4-BE49-F238E27FC236}">
                <a16:creationId xmlns:a16="http://schemas.microsoft.com/office/drawing/2014/main" id="{A1601B51-F9E5-E8D5-90BC-CEAF9146C8C1}"/>
              </a:ext>
            </a:extLst>
          </p:cNvPr>
          <p:cNvSpPr>
            <a:spLocks noGrp="1"/>
          </p:cNvSpPr>
          <p:nvPr>
            <p:ph type="body" sz="quarter" idx="15"/>
          </p:nvPr>
        </p:nvSpPr>
        <p:spPr>
          <a:xfrm>
            <a:off x="660400" y="3157297"/>
            <a:ext cx="3123198" cy="2766552"/>
          </a:xfrm>
          <a:prstGeom prst="rect">
            <a:avLst/>
          </a:prstGeom>
        </p:spPr>
        <p:txBody>
          <a:bodyPr>
            <a:noAutofit/>
          </a:bodyPr>
          <a:lstStyle>
            <a:lvl1pPr>
              <a:defRPr>
                <a:latin typeface="Work Sans" pitchFamily="2" charset="77"/>
              </a:defRPr>
            </a:lvl1pPr>
          </a:lstStyle>
          <a:p>
            <a:endParaRPr lang="en-US" sz="1600" dirty="0"/>
          </a:p>
        </p:txBody>
      </p:sp>
      <p:sp>
        <p:nvSpPr>
          <p:cNvPr id="7" name="Text Placeholder 34">
            <a:extLst>
              <a:ext uri="{FF2B5EF4-FFF2-40B4-BE49-F238E27FC236}">
                <a16:creationId xmlns:a16="http://schemas.microsoft.com/office/drawing/2014/main" id="{83CDBF5F-4F7B-8AA3-5243-6BB327F6DF59}"/>
              </a:ext>
            </a:extLst>
          </p:cNvPr>
          <p:cNvSpPr>
            <a:spLocks noGrp="1"/>
          </p:cNvSpPr>
          <p:nvPr>
            <p:ph type="body" sz="quarter" idx="18"/>
          </p:nvPr>
        </p:nvSpPr>
        <p:spPr>
          <a:xfrm>
            <a:off x="8459199" y="3156444"/>
            <a:ext cx="3123198" cy="2766552"/>
          </a:xfrm>
          <a:prstGeom prst="rect">
            <a:avLst/>
          </a:prstGeom>
        </p:spPr>
        <p:txBody>
          <a:bodyPr>
            <a:noAutofit/>
          </a:bodyPr>
          <a:lstStyle>
            <a:lvl1pPr>
              <a:defRPr>
                <a:latin typeface="Work Sans" pitchFamily="2" charset="77"/>
              </a:defRPr>
            </a:lvl1pPr>
          </a:lstStyle>
          <a:p>
            <a:endParaRPr lang="en-US" sz="1600" dirty="0"/>
          </a:p>
        </p:txBody>
      </p:sp>
      <p:sp>
        <p:nvSpPr>
          <p:cNvPr id="8" name="TextBox 7">
            <a:extLst>
              <a:ext uri="{FF2B5EF4-FFF2-40B4-BE49-F238E27FC236}">
                <a16:creationId xmlns:a16="http://schemas.microsoft.com/office/drawing/2014/main" id="{68B1FCC6-7EC1-AD3D-1874-6BF453E65F9B}"/>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274182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surance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00D5CCF-E54A-2B4F-3B5C-66667EDFF20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985164" y="0"/>
            <a:ext cx="6206836" cy="6858000"/>
          </a:xfrm>
          <a:prstGeom prst="rect">
            <a:avLst/>
          </a:prstGeom>
        </p:spPr>
      </p:pic>
      <p:sp>
        <p:nvSpPr>
          <p:cNvPr id="11" name="Rectangle 10">
            <a:extLst>
              <a:ext uri="{FF2B5EF4-FFF2-40B4-BE49-F238E27FC236}">
                <a16:creationId xmlns:a16="http://schemas.microsoft.com/office/drawing/2014/main" id="{582C72A2-A604-E6AC-29A3-9E6193A2EF71}"/>
              </a:ext>
            </a:extLst>
          </p:cNvPr>
          <p:cNvSpPr/>
          <p:nvPr userDrawn="1"/>
        </p:nvSpPr>
        <p:spPr>
          <a:xfrm>
            <a:off x="0" y="0"/>
            <a:ext cx="60912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B85B3D8-8BA8-394B-9F01-BAED2FCA5D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825" y="422256"/>
            <a:ext cx="3437945" cy="553173"/>
          </a:xfrm>
          <a:prstGeom prst="rect">
            <a:avLst/>
          </a:prstGeom>
        </p:spPr>
      </p:pic>
      <p:sp>
        <p:nvSpPr>
          <p:cNvPr id="3" name="Title 5">
            <a:extLst>
              <a:ext uri="{FF2B5EF4-FFF2-40B4-BE49-F238E27FC236}">
                <a16:creationId xmlns:a16="http://schemas.microsoft.com/office/drawing/2014/main" id="{243F5E1C-5BD2-4875-8202-B4BEAA6ED457}"/>
              </a:ext>
            </a:extLst>
          </p:cNvPr>
          <p:cNvSpPr>
            <a:spLocks noGrp="1"/>
          </p:cNvSpPr>
          <p:nvPr>
            <p:ph type="title" hasCustomPrompt="1"/>
          </p:nvPr>
        </p:nvSpPr>
        <p:spPr>
          <a:xfrm>
            <a:off x="593124" y="1717240"/>
            <a:ext cx="5136164" cy="2588059"/>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4" name="Text Placeholder 17">
            <a:extLst>
              <a:ext uri="{FF2B5EF4-FFF2-40B4-BE49-F238E27FC236}">
                <a16:creationId xmlns:a16="http://schemas.microsoft.com/office/drawing/2014/main" id="{0B54CE96-B2C1-395F-854E-AE616FD004DE}"/>
              </a:ext>
            </a:extLst>
          </p:cNvPr>
          <p:cNvSpPr>
            <a:spLocks noGrp="1"/>
          </p:cNvSpPr>
          <p:nvPr>
            <p:ph type="body" sz="quarter" idx="10"/>
          </p:nvPr>
        </p:nvSpPr>
        <p:spPr>
          <a:xfrm>
            <a:off x="593125" y="4629150"/>
            <a:ext cx="5136163" cy="1085850"/>
          </a:xfrm>
          <a:prstGeom prst="rect">
            <a:avLst/>
          </a:prstGeom>
        </p:spPr>
        <p:txBody>
          <a:bodyPr/>
          <a:lstStyle>
            <a:lvl1pPr marL="0" indent="0">
              <a:lnSpc>
                <a:spcPct val="100000"/>
              </a:lnSpc>
              <a:buNone/>
              <a:defRPr sz="2000" b="0" i="0">
                <a:solidFill>
                  <a:schemeClr val="accent4"/>
                </a:solidFill>
                <a:latin typeface="Work Sans" pitchFamily="2" charset="77"/>
              </a:defRPr>
            </a:lvl1pPr>
          </a:lstStyle>
          <a:p>
            <a:pPr lvl="0"/>
            <a:r>
              <a:rPr lang="en-US" dirty="0"/>
              <a:t>Click to edit Master text styles</a:t>
            </a:r>
          </a:p>
        </p:txBody>
      </p:sp>
      <p:pic>
        <p:nvPicPr>
          <p:cNvPr id="18" name="Picture 17">
            <a:extLst>
              <a:ext uri="{FF2B5EF4-FFF2-40B4-BE49-F238E27FC236}">
                <a16:creationId xmlns:a16="http://schemas.microsoft.com/office/drawing/2014/main" id="{79610131-7FB6-68DA-6686-93FF1D84DEC1}"/>
              </a:ext>
            </a:extLst>
          </p:cNvPr>
          <p:cNvPicPr>
            <a:picLocks noChangeAspect="1"/>
          </p:cNvPicPr>
          <p:nvPr userDrawn="1"/>
        </p:nvPicPr>
        <p:blipFill>
          <a:blip r:embed="rId4" cstate="print">
            <a:extLst>
              <a:ext uri="{28A0092B-C50C-407E-A947-70E740481C1C}">
                <a14:useLocalDpi xmlns:a14="http://schemas.microsoft.com/office/drawing/2010/main"/>
              </a:ext>
            </a:extLst>
          </a:blip>
          <a:srcRect r="33509"/>
          <a:stretch/>
        </p:blipFill>
        <p:spPr>
          <a:xfrm flipH="1">
            <a:off x="6067973" y="0"/>
            <a:ext cx="3920319" cy="6880302"/>
          </a:xfrm>
          <a:prstGeom prst="rect">
            <a:avLst/>
          </a:prstGeom>
        </p:spPr>
      </p:pic>
      <p:sp>
        <p:nvSpPr>
          <p:cNvPr id="10" name="TextBox 9">
            <a:extLst>
              <a:ext uri="{FF2B5EF4-FFF2-40B4-BE49-F238E27FC236}">
                <a16:creationId xmlns:a16="http://schemas.microsoft.com/office/drawing/2014/main" id="{3F8DF611-4E2B-F282-31EC-9F5D0EAB714D}"/>
              </a:ext>
            </a:extLst>
          </p:cNvPr>
          <p:cNvSpPr txBox="1"/>
          <p:nvPr userDrawn="1"/>
        </p:nvSpPr>
        <p:spPr>
          <a:xfrm>
            <a:off x="-4622800" y="-3962400"/>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C063E1B5-D7E5-9A05-9DFA-BC1297DC6A2C}"/>
              </a:ext>
            </a:extLst>
          </p:cNvPr>
          <p:cNvSpPr txBox="1"/>
          <p:nvPr userDrawn="1"/>
        </p:nvSpPr>
        <p:spPr>
          <a:xfrm>
            <a:off x="524107" y="6265329"/>
            <a:ext cx="2434245" cy="377026"/>
          </a:xfrm>
          <a:prstGeom prst="rect">
            <a:avLst/>
          </a:prstGeom>
          <a:noFill/>
        </p:spPr>
        <p:txBody>
          <a:bodyPr wrap="square" rtlCol="0">
            <a:spAutoFit/>
          </a:bodyPr>
          <a:lstStyle/>
          <a:p>
            <a:pPr algn="l">
              <a:spcAft>
                <a:spcPts val="300"/>
              </a:spcAft>
            </a:pPr>
            <a:r>
              <a:rPr lang="en-US" sz="800" dirty="0">
                <a:solidFill>
                  <a:schemeClr val="bg1"/>
                </a:solidFill>
                <a:latin typeface="Work Sans" pitchFamily="2" charset="77"/>
              </a:rPr>
              <a:t>CONFIDENTIAL</a:t>
            </a:r>
          </a:p>
          <a:p>
            <a:pPr algn="l"/>
            <a:r>
              <a:rPr lang="en-US" sz="800" dirty="0">
                <a:solidFill>
                  <a:schemeClr val="bg1"/>
                </a:solidFill>
                <a:latin typeface="Work Sans" pitchFamily="2" charset="77"/>
              </a:rPr>
              <a:t>©2026 Curi Insurance. All rights reserved.</a:t>
            </a:r>
          </a:p>
        </p:txBody>
      </p:sp>
    </p:spTree>
    <p:extLst>
      <p:ext uri="{BB962C8B-B14F-4D97-AF65-F5344CB8AC3E}">
        <p14:creationId xmlns:p14="http://schemas.microsoft.com/office/powerpoint/2010/main" val="163514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s Full Text">
    <p:spTree>
      <p:nvGrpSpPr>
        <p:cNvPr id="1" name=""/>
        <p:cNvGrpSpPr/>
        <p:nvPr/>
      </p:nvGrpSpPr>
      <p:grpSpPr>
        <a:xfrm>
          <a:off x="0" y="0"/>
          <a:ext cx="0" cy="0"/>
          <a:chOff x="0" y="0"/>
          <a:chExt cx="0" cy="0"/>
        </a:xfrm>
      </p:grpSpPr>
      <p:sp>
        <p:nvSpPr>
          <p:cNvPr id="23" name="Title 9">
            <a:extLst>
              <a:ext uri="{FF2B5EF4-FFF2-40B4-BE49-F238E27FC236}">
                <a16:creationId xmlns:a16="http://schemas.microsoft.com/office/drawing/2014/main" id="{865282E2-1D1B-FE47-8EA1-B2010EB02D21}"/>
              </a:ext>
            </a:extLst>
          </p:cNvPr>
          <p:cNvSpPr>
            <a:spLocks noGrp="1"/>
          </p:cNvSpPr>
          <p:nvPr>
            <p:ph type="title" hasCustomPrompt="1"/>
          </p:nvPr>
        </p:nvSpPr>
        <p:spPr>
          <a:xfrm>
            <a:off x="660401" y="288925"/>
            <a:ext cx="10972800"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1" name="Rectangle 10">
            <a:extLst>
              <a:ext uri="{FF2B5EF4-FFF2-40B4-BE49-F238E27FC236}">
                <a16:creationId xmlns:a16="http://schemas.microsoft.com/office/drawing/2014/main" id="{59B23E7C-007F-674C-BA63-0B6525D5F880}"/>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
            <a:extLst>
              <a:ext uri="{FF2B5EF4-FFF2-40B4-BE49-F238E27FC236}">
                <a16:creationId xmlns:a16="http://schemas.microsoft.com/office/drawing/2014/main" id="{EA2A3C4F-36C7-3E40-B121-F283D1872599}"/>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15" name="Rectangle 14">
            <a:extLst>
              <a:ext uri="{FF2B5EF4-FFF2-40B4-BE49-F238E27FC236}">
                <a16:creationId xmlns:a16="http://schemas.microsoft.com/office/drawing/2014/main" id="{D51EF5A3-68D9-BA4F-A454-AF9D9BB85FB1}"/>
              </a:ext>
            </a:extLst>
          </p:cNvPr>
          <p:cNvSpPr/>
          <p:nvPr userDrawn="1"/>
        </p:nvSpPr>
        <p:spPr>
          <a:xfrm rot="5400000">
            <a:off x="8912022" y="3605513"/>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D4AA9F-7423-C948-8D18-170AF076F7DA}"/>
              </a:ext>
            </a:extLst>
          </p:cNvPr>
          <p:cNvSpPr/>
          <p:nvPr userDrawn="1"/>
        </p:nvSpPr>
        <p:spPr>
          <a:xfrm rot="16200000">
            <a:off x="3111683" y="3905128"/>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4">
            <a:extLst>
              <a:ext uri="{FF2B5EF4-FFF2-40B4-BE49-F238E27FC236}">
                <a16:creationId xmlns:a16="http://schemas.microsoft.com/office/drawing/2014/main" id="{B8ADBAD8-A421-53FE-6177-160F6B11C15A}"/>
              </a:ext>
            </a:extLst>
          </p:cNvPr>
          <p:cNvSpPr>
            <a:spLocks noGrp="1"/>
          </p:cNvSpPr>
          <p:nvPr>
            <p:ph type="body" sz="quarter" idx="17"/>
          </p:nvPr>
        </p:nvSpPr>
        <p:spPr>
          <a:xfrm>
            <a:off x="4559799" y="1600200"/>
            <a:ext cx="3123198" cy="4322796"/>
          </a:xfrm>
          <a:prstGeom prst="rect">
            <a:avLst/>
          </a:prstGeom>
        </p:spPr>
        <p:txBody>
          <a:bodyPr>
            <a:noAutofit/>
          </a:bodyPr>
          <a:lstStyle>
            <a:lvl1pPr>
              <a:defRPr>
                <a:latin typeface="Work Sans" pitchFamily="2" charset="77"/>
              </a:defRPr>
            </a:lvl1pPr>
          </a:lstStyle>
          <a:p>
            <a:endParaRPr lang="en-US" sz="1600" dirty="0"/>
          </a:p>
        </p:txBody>
      </p:sp>
      <p:cxnSp>
        <p:nvCxnSpPr>
          <p:cNvPr id="4" name="Straight Connector 3">
            <a:extLst>
              <a:ext uri="{FF2B5EF4-FFF2-40B4-BE49-F238E27FC236}">
                <a16:creationId xmlns:a16="http://schemas.microsoft.com/office/drawing/2014/main" id="{42F51B37-1DA4-8E09-C3AF-CC464D8D1A04}"/>
              </a:ext>
            </a:extLst>
          </p:cNvPr>
          <p:cNvCxnSpPr>
            <a:cxnSpLocks/>
          </p:cNvCxnSpPr>
          <p:nvPr userDrawn="1"/>
        </p:nvCxnSpPr>
        <p:spPr>
          <a:xfrm flipV="1">
            <a:off x="4196280" y="1600200"/>
            <a:ext cx="0" cy="433912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08E6116-90AA-E316-5ACC-CBFEDBC5CEE3}"/>
              </a:ext>
            </a:extLst>
          </p:cNvPr>
          <p:cNvCxnSpPr>
            <a:cxnSpLocks/>
          </p:cNvCxnSpPr>
          <p:nvPr userDrawn="1"/>
        </p:nvCxnSpPr>
        <p:spPr>
          <a:xfrm flipV="1">
            <a:off x="8082662" y="1600200"/>
            <a:ext cx="0" cy="430646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34">
            <a:extLst>
              <a:ext uri="{FF2B5EF4-FFF2-40B4-BE49-F238E27FC236}">
                <a16:creationId xmlns:a16="http://schemas.microsoft.com/office/drawing/2014/main" id="{E9979387-FD31-6884-BCFA-5CC9F219E69C}"/>
              </a:ext>
            </a:extLst>
          </p:cNvPr>
          <p:cNvSpPr>
            <a:spLocks noGrp="1"/>
          </p:cNvSpPr>
          <p:nvPr>
            <p:ph type="body" sz="quarter" idx="15"/>
          </p:nvPr>
        </p:nvSpPr>
        <p:spPr>
          <a:xfrm>
            <a:off x="660400" y="1600200"/>
            <a:ext cx="3123198" cy="4307320"/>
          </a:xfrm>
          <a:prstGeom prst="rect">
            <a:avLst/>
          </a:prstGeom>
        </p:spPr>
        <p:txBody>
          <a:bodyPr>
            <a:noAutofit/>
          </a:bodyPr>
          <a:lstStyle>
            <a:lvl1pPr>
              <a:defRPr>
                <a:latin typeface="Work Sans" pitchFamily="2" charset="77"/>
              </a:defRPr>
            </a:lvl1pPr>
          </a:lstStyle>
          <a:p>
            <a:endParaRPr lang="en-US" sz="1600" dirty="0"/>
          </a:p>
        </p:txBody>
      </p:sp>
      <p:sp>
        <p:nvSpPr>
          <p:cNvPr id="7" name="Text Placeholder 34">
            <a:extLst>
              <a:ext uri="{FF2B5EF4-FFF2-40B4-BE49-F238E27FC236}">
                <a16:creationId xmlns:a16="http://schemas.microsoft.com/office/drawing/2014/main" id="{132C7559-43A9-2783-9DC2-04D347A43F04}"/>
              </a:ext>
            </a:extLst>
          </p:cNvPr>
          <p:cNvSpPr>
            <a:spLocks noGrp="1"/>
          </p:cNvSpPr>
          <p:nvPr>
            <p:ph type="body" sz="quarter" idx="18"/>
          </p:nvPr>
        </p:nvSpPr>
        <p:spPr>
          <a:xfrm>
            <a:off x="8459199" y="1600200"/>
            <a:ext cx="3123198" cy="4322796"/>
          </a:xfrm>
          <a:prstGeom prst="rect">
            <a:avLst/>
          </a:prstGeom>
        </p:spPr>
        <p:txBody>
          <a:bodyPr>
            <a:noAutofit/>
          </a:bodyPr>
          <a:lstStyle>
            <a:lvl1pPr>
              <a:defRPr>
                <a:latin typeface="Work Sans" pitchFamily="2" charset="77"/>
              </a:defRPr>
            </a:lvl1pPr>
          </a:lstStyle>
          <a:p>
            <a:endParaRPr lang="en-US" sz="1600" dirty="0"/>
          </a:p>
        </p:txBody>
      </p:sp>
      <p:pic>
        <p:nvPicPr>
          <p:cNvPr id="3" name="Picture 2">
            <a:extLst>
              <a:ext uri="{FF2B5EF4-FFF2-40B4-BE49-F238E27FC236}">
                <a16:creationId xmlns:a16="http://schemas.microsoft.com/office/drawing/2014/main" id="{40B2E859-BCF7-A3A3-813F-2F1107B0D9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8" name="TextBox 7">
            <a:extLst>
              <a:ext uri="{FF2B5EF4-FFF2-40B4-BE49-F238E27FC236}">
                <a16:creationId xmlns:a16="http://schemas.microsoft.com/office/drawing/2014/main" id="{AD602DD0-D041-E763-671D-723134A79368}"/>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190419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w/Call Out Box - Sub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046E8A-E2B9-3344-A733-A9225BC462E4}"/>
              </a:ext>
            </a:extLst>
          </p:cNvPr>
          <p:cNvSpPr/>
          <p:nvPr userDrawn="1"/>
        </p:nvSpPr>
        <p:spPr>
          <a:xfrm>
            <a:off x="6095999" y="2"/>
            <a:ext cx="6096001" cy="64317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9">
            <a:extLst>
              <a:ext uri="{FF2B5EF4-FFF2-40B4-BE49-F238E27FC236}">
                <a16:creationId xmlns:a16="http://schemas.microsoft.com/office/drawing/2014/main" id="{B6C08F06-D020-D545-945B-711F03F3DC4D}"/>
              </a:ext>
            </a:extLst>
          </p:cNvPr>
          <p:cNvSpPr>
            <a:spLocks noGrp="1"/>
          </p:cNvSpPr>
          <p:nvPr>
            <p:ph type="title" hasCustomPrompt="1"/>
          </p:nvPr>
        </p:nvSpPr>
        <p:spPr>
          <a:xfrm>
            <a:off x="660400" y="673327"/>
            <a:ext cx="5107486" cy="1478143"/>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8" name="Text Placeholder 11">
            <a:extLst>
              <a:ext uri="{FF2B5EF4-FFF2-40B4-BE49-F238E27FC236}">
                <a16:creationId xmlns:a16="http://schemas.microsoft.com/office/drawing/2014/main" id="{48ACE6A4-4726-7F4C-84FA-7687FA508B9E}"/>
              </a:ext>
            </a:extLst>
          </p:cNvPr>
          <p:cNvSpPr>
            <a:spLocks noGrp="1"/>
          </p:cNvSpPr>
          <p:nvPr>
            <p:ph type="body" sz="quarter" idx="10" hasCustomPrompt="1"/>
          </p:nvPr>
        </p:nvSpPr>
        <p:spPr>
          <a:xfrm>
            <a:off x="660399" y="288925"/>
            <a:ext cx="5106987" cy="38440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20" name="Text Placeholder 3">
            <a:extLst>
              <a:ext uri="{FF2B5EF4-FFF2-40B4-BE49-F238E27FC236}">
                <a16:creationId xmlns:a16="http://schemas.microsoft.com/office/drawing/2014/main" id="{DB2C5388-6647-F049-A7C2-57B08BED2A6B}"/>
              </a:ext>
            </a:extLst>
          </p:cNvPr>
          <p:cNvSpPr>
            <a:spLocks noGrp="1"/>
          </p:cNvSpPr>
          <p:nvPr>
            <p:ph type="body" sz="quarter" idx="16" hasCustomPrompt="1"/>
          </p:nvPr>
        </p:nvSpPr>
        <p:spPr>
          <a:xfrm>
            <a:off x="6590504" y="3311912"/>
            <a:ext cx="4927129" cy="2305052"/>
          </a:xfrm>
          <a:prstGeom prst="rect">
            <a:avLst/>
          </a:prstGeom>
        </p:spPr>
        <p:txBody>
          <a:bodyPr/>
          <a:lstStyle>
            <a:lvl1pPr>
              <a:defRPr sz="2000">
                <a:solidFill>
                  <a:schemeClr val="bg1"/>
                </a:solidFill>
                <a:latin typeface="Work Sans" pitchFamily="2" charset="77"/>
              </a:defRPr>
            </a:lvl1pPr>
            <a:lvl2pPr marL="685800" indent="-228600">
              <a:buFont typeface="System Font Regular"/>
              <a:buChar char="⎻"/>
              <a:defRPr sz="2000">
                <a:solidFill>
                  <a:schemeClr val="bg1"/>
                </a:solidFill>
                <a:latin typeface="Work Sans" pitchFamily="2" charset="77"/>
              </a:defRPr>
            </a:lvl2pPr>
            <a:lvl3pPr marL="1143000" indent="-228600">
              <a:buFont typeface="System Font Regular"/>
              <a:buChar char="⎻"/>
              <a:defRPr sz="2000">
                <a:solidFill>
                  <a:schemeClr val="bg1"/>
                </a:solidFill>
                <a:latin typeface="Work Sans" pitchFamily="2" charset="77"/>
              </a:defRPr>
            </a:lvl3pPr>
            <a:lvl4pPr marL="1600200" indent="-228600">
              <a:buFont typeface="System Font Regular"/>
              <a:buChar char="⎻"/>
              <a:defRPr sz="2000">
                <a:solidFill>
                  <a:schemeClr val="bg1"/>
                </a:solidFill>
                <a:latin typeface="Work Sans" pitchFamily="2" charset="77"/>
              </a:defRPr>
            </a:lvl4pPr>
            <a:lvl5pPr marL="2057400" indent="-228600">
              <a:buFont typeface="System Font Regular"/>
              <a:buChar char="⎻"/>
              <a:defRPr sz="2000">
                <a:solidFill>
                  <a:schemeClr val="bg1"/>
                </a:solidFill>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a:extLst>
              <a:ext uri="{FF2B5EF4-FFF2-40B4-BE49-F238E27FC236}">
                <a16:creationId xmlns:a16="http://schemas.microsoft.com/office/drawing/2014/main" id="{90DC7B0D-F250-8542-9652-B7699EE01DF0}"/>
              </a:ext>
            </a:extLst>
          </p:cNvPr>
          <p:cNvSpPr>
            <a:spLocks noGrp="1"/>
          </p:cNvSpPr>
          <p:nvPr>
            <p:ph type="body" sz="quarter" idx="15" hasCustomPrompt="1"/>
          </p:nvPr>
        </p:nvSpPr>
        <p:spPr>
          <a:xfrm>
            <a:off x="660401" y="2151470"/>
            <a:ext cx="5106988" cy="3939458"/>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CF28DD58-5932-3047-B24C-FB4880FCAB30}"/>
              </a:ext>
            </a:extLst>
          </p:cNvPr>
          <p:cNvSpPr/>
          <p:nvPr userDrawn="1"/>
        </p:nvSpPr>
        <p:spPr>
          <a:xfrm>
            <a:off x="9140884" y="1402"/>
            <a:ext cx="3054887" cy="310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8C145B-0A1B-7541-81A1-EDFE85D8A394}"/>
              </a:ext>
            </a:extLst>
          </p:cNvPr>
          <p:cNvSpPr/>
          <p:nvPr userDrawn="1"/>
        </p:nvSpPr>
        <p:spPr>
          <a:xfrm>
            <a:off x="6084776" y="1402"/>
            <a:ext cx="3054887" cy="310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99A4D8E-02FB-C843-9F59-FEA18F5D8BFE}"/>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9E151A-7271-FC48-BFCA-4721DE215771}"/>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5228194-3AEE-9047-A54A-7B556E6DA2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7" name="Rectangle 26">
            <a:extLst>
              <a:ext uri="{FF2B5EF4-FFF2-40B4-BE49-F238E27FC236}">
                <a16:creationId xmlns:a16="http://schemas.microsoft.com/office/drawing/2014/main" id="{A43A39B3-AF5E-E646-9A22-AADE02D5774F}"/>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ooter Placeholder 1">
            <a:extLst>
              <a:ext uri="{FF2B5EF4-FFF2-40B4-BE49-F238E27FC236}">
                <a16:creationId xmlns:a16="http://schemas.microsoft.com/office/drawing/2014/main" id="{FFC780D9-0145-2C4D-9795-614AD5090862}"/>
              </a:ext>
            </a:extLst>
          </p:cNvPr>
          <p:cNvSpPr>
            <a:spLocks noGrp="1"/>
          </p:cNvSpPr>
          <p:nvPr>
            <p:ph type="ftr" sz="quarter" idx="17"/>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B6E202C0-F02E-3A2C-248A-519CED25AF74}"/>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52249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w/Call Out Box No Sub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046E8A-E2B9-3344-A733-A9225BC462E4}"/>
              </a:ext>
            </a:extLst>
          </p:cNvPr>
          <p:cNvSpPr/>
          <p:nvPr userDrawn="1"/>
        </p:nvSpPr>
        <p:spPr>
          <a:xfrm>
            <a:off x="6095999" y="2"/>
            <a:ext cx="6096001" cy="64317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9">
            <a:extLst>
              <a:ext uri="{FF2B5EF4-FFF2-40B4-BE49-F238E27FC236}">
                <a16:creationId xmlns:a16="http://schemas.microsoft.com/office/drawing/2014/main" id="{B6C08F06-D020-D545-945B-711F03F3DC4D}"/>
              </a:ext>
            </a:extLst>
          </p:cNvPr>
          <p:cNvSpPr>
            <a:spLocks noGrp="1"/>
          </p:cNvSpPr>
          <p:nvPr>
            <p:ph type="title" hasCustomPrompt="1"/>
          </p:nvPr>
        </p:nvSpPr>
        <p:spPr>
          <a:xfrm>
            <a:off x="660400" y="288925"/>
            <a:ext cx="5107486" cy="1478143"/>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3" name="Text Placeholder 3">
            <a:extLst>
              <a:ext uri="{FF2B5EF4-FFF2-40B4-BE49-F238E27FC236}">
                <a16:creationId xmlns:a16="http://schemas.microsoft.com/office/drawing/2014/main" id="{9D558F1D-F89C-794C-BAD6-33ADD61BFD75}"/>
              </a:ext>
            </a:extLst>
          </p:cNvPr>
          <p:cNvSpPr>
            <a:spLocks noGrp="1"/>
          </p:cNvSpPr>
          <p:nvPr>
            <p:ph type="body" sz="quarter" idx="15" hasCustomPrompt="1"/>
          </p:nvPr>
        </p:nvSpPr>
        <p:spPr>
          <a:xfrm>
            <a:off x="660401" y="1767068"/>
            <a:ext cx="5106988" cy="4323860"/>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
            <a:extLst>
              <a:ext uri="{FF2B5EF4-FFF2-40B4-BE49-F238E27FC236}">
                <a16:creationId xmlns:a16="http://schemas.microsoft.com/office/drawing/2014/main" id="{ECD527DF-4CA0-274A-921C-664F043E2A99}"/>
              </a:ext>
            </a:extLst>
          </p:cNvPr>
          <p:cNvSpPr>
            <a:spLocks noGrp="1"/>
          </p:cNvSpPr>
          <p:nvPr>
            <p:ph type="body" sz="quarter" idx="16" hasCustomPrompt="1"/>
          </p:nvPr>
        </p:nvSpPr>
        <p:spPr>
          <a:xfrm>
            <a:off x="6590504" y="3311912"/>
            <a:ext cx="4927129" cy="2305052"/>
          </a:xfrm>
          <a:prstGeom prst="rect">
            <a:avLst/>
          </a:prstGeom>
        </p:spPr>
        <p:txBody>
          <a:bodyPr/>
          <a:lstStyle>
            <a:lvl1pPr>
              <a:defRPr sz="2000">
                <a:solidFill>
                  <a:schemeClr val="bg1"/>
                </a:solidFill>
                <a:latin typeface="Work Sans" pitchFamily="2" charset="77"/>
              </a:defRPr>
            </a:lvl1pPr>
            <a:lvl2pPr marL="685800" indent="-228600">
              <a:buFont typeface="System Font Regular"/>
              <a:buChar char="⎻"/>
              <a:defRPr sz="2000">
                <a:solidFill>
                  <a:schemeClr val="bg1"/>
                </a:solidFill>
                <a:latin typeface="Work Sans" pitchFamily="2" charset="77"/>
              </a:defRPr>
            </a:lvl2pPr>
            <a:lvl3pPr marL="1143000" indent="-228600">
              <a:buFont typeface="System Font Regular"/>
              <a:buChar char="⎻"/>
              <a:defRPr sz="2000">
                <a:solidFill>
                  <a:schemeClr val="bg1"/>
                </a:solidFill>
                <a:latin typeface="Work Sans" pitchFamily="2" charset="77"/>
              </a:defRPr>
            </a:lvl3pPr>
            <a:lvl4pPr marL="1600200" indent="-228600">
              <a:buFont typeface="System Font Regular"/>
              <a:buChar char="⎻"/>
              <a:defRPr sz="2000">
                <a:solidFill>
                  <a:schemeClr val="bg1"/>
                </a:solidFill>
                <a:latin typeface="Work Sans" pitchFamily="2" charset="77"/>
              </a:defRPr>
            </a:lvl4pPr>
            <a:lvl5pPr marL="2057400" indent="-228600">
              <a:buFont typeface="System Font Regular"/>
              <a:buChar char="⎻"/>
              <a:defRPr sz="2000">
                <a:solidFill>
                  <a:schemeClr val="bg1"/>
                </a:solidFill>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98150FEE-3605-B743-B185-F7FDDBC064E9}"/>
              </a:ext>
            </a:extLst>
          </p:cNvPr>
          <p:cNvSpPr/>
          <p:nvPr userDrawn="1"/>
        </p:nvSpPr>
        <p:spPr>
          <a:xfrm>
            <a:off x="9140884" y="1402"/>
            <a:ext cx="3054887" cy="310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31AEBD-6464-7046-899F-ED9E5A709039}"/>
              </a:ext>
            </a:extLst>
          </p:cNvPr>
          <p:cNvSpPr/>
          <p:nvPr userDrawn="1"/>
        </p:nvSpPr>
        <p:spPr>
          <a:xfrm>
            <a:off x="6084776" y="1402"/>
            <a:ext cx="3054887" cy="310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1089BD-906C-E347-9FB0-2C8938926D2E}"/>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C6E156-314E-D946-AF0B-B62A755870E3}"/>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19FED20-FAA6-9C47-94EC-2541447161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5" name="Rectangle 24">
            <a:extLst>
              <a:ext uri="{FF2B5EF4-FFF2-40B4-BE49-F238E27FC236}">
                <a16:creationId xmlns:a16="http://schemas.microsoft.com/office/drawing/2014/main" id="{DB4260FD-390E-C443-9074-1D7A669F0461}"/>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ooter Placeholder 1">
            <a:extLst>
              <a:ext uri="{FF2B5EF4-FFF2-40B4-BE49-F238E27FC236}">
                <a16:creationId xmlns:a16="http://schemas.microsoft.com/office/drawing/2014/main" id="{C8E41581-554A-B940-BBA1-1D547B6EDB8E}"/>
              </a:ext>
            </a:extLst>
          </p:cNvPr>
          <p:cNvSpPr>
            <a:spLocks noGrp="1"/>
          </p:cNvSpPr>
          <p:nvPr>
            <p:ph type="ftr" sz="quarter" idx="17"/>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6D75F97C-5E6F-716A-5219-881955960AEF}"/>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3451415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Left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3FD216-D10E-B947-AA8D-E4188001127F}"/>
              </a:ext>
            </a:extLst>
          </p:cNvPr>
          <p:cNvSpPr>
            <a:spLocks noGrp="1"/>
          </p:cNvSpPr>
          <p:nvPr>
            <p:ph type="pic" sz="quarter" idx="18" hasCustomPrompt="1"/>
          </p:nvPr>
        </p:nvSpPr>
        <p:spPr>
          <a:xfrm>
            <a:off x="6764625" y="1512888"/>
            <a:ext cx="4758748" cy="4461187"/>
          </a:xfrm>
          <a:prstGeom prst="rect">
            <a:avLst/>
          </a:prstGeom>
        </p:spPr>
        <p:txBody>
          <a:bodyPr anchor="ctr"/>
          <a:lstStyle>
            <a:lvl1pPr marL="0" indent="0" algn="ctr">
              <a:buNone/>
              <a:defRPr sz="1800">
                <a:latin typeface="Work Sans" pitchFamily="2" charset="77"/>
              </a:defRPr>
            </a:lvl1pPr>
          </a:lstStyle>
          <a:p>
            <a:r>
              <a:rPr lang="en-US" sz="1800" dirty="0">
                <a:latin typeface="Work Sans" pitchFamily="2" charset="77"/>
              </a:rPr>
              <a:t>Double-click to insert a picture</a:t>
            </a:r>
            <a:endParaRPr lang="en-US" dirty="0"/>
          </a:p>
        </p:txBody>
      </p:sp>
      <p:sp>
        <p:nvSpPr>
          <p:cNvPr id="23" name="Title 9">
            <a:extLst>
              <a:ext uri="{FF2B5EF4-FFF2-40B4-BE49-F238E27FC236}">
                <a16:creationId xmlns:a16="http://schemas.microsoft.com/office/drawing/2014/main" id="{201A3230-F961-6541-9F00-8654704C200C}"/>
              </a:ext>
            </a:extLst>
          </p:cNvPr>
          <p:cNvSpPr>
            <a:spLocks noGrp="1"/>
          </p:cNvSpPr>
          <p:nvPr>
            <p:ph type="title" hasCustomPrompt="1"/>
          </p:nvPr>
        </p:nvSpPr>
        <p:spPr>
          <a:xfrm>
            <a:off x="660400" y="673327"/>
            <a:ext cx="5107486" cy="1478143"/>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24" name="Text Placeholder 11">
            <a:extLst>
              <a:ext uri="{FF2B5EF4-FFF2-40B4-BE49-F238E27FC236}">
                <a16:creationId xmlns:a16="http://schemas.microsoft.com/office/drawing/2014/main" id="{F5E26679-9837-ED4C-A671-26C27AA3E3DF}"/>
              </a:ext>
            </a:extLst>
          </p:cNvPr>
          <p:cNvSpPr>
            <a:spLocks noGrp="1"/>
          </p:cNvSpPr>
          <p:nvPr>
            <p:ph type="body" sz="quarter" idx="10" hasCustomPrompt="1"/>
          </p:nvPr>
        </p:nvSpPr>
        <p:spPr>
          <a:xfrm>
            <a:off x="660399" y="288925"/>
            <a:ext cx="5106987" cy="369888"/>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25" name="Text Placeholder 3">
            <a:extLst>
              <a:ext uri="{FF2B5EF4-FFF2-40B4-BE49-F238E27FC236}">
                <a16:creationId xmlns:a16="http://schemas.microsoft.com/office/drawing/2014/main" id="{31B037EC-CE7E-504F-BBB9-680C9661303A}"/>
              </a:ext>
            </a:extLst>
          </p:cNvPr>
          <p:cNvSpPr>
            <a:spLocks noGrp="1"/>
          </p:cNvSpPr>
          <p:nvPr>
            <p:ph type="body" sz="quarter" idx="15" hasCustomPrompt="1"/>
          </p:nvPr>
        </p:nvSpPr>
        <p:spPr>
          <a:xfrm>
            <a:off x="660401" y="2151470"/>
            <a:ext cx="5106988" cy="3939458"/>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6">
            <a:extLst>
              <a:ext uri="{FF2B5EF4-FFF2-40B4-BE49-F238E27FC236}">
                <a16:creationId xmlns:a16="http://schemas.microsoft.com/office/drawing/2014/main" id="{8D23A5AB-FF8E-5941-B239-7870CC3F6176}"/>
              </a:ext>
            </a:extLst>
          </p:cNvPr>
          <p:cNvSpPr/>
          <p:nvPr userDrawn="1"/>
        </p:nvSpPr>
        <p:spPr>
          <a:xfrm>
            <a:off x="9155874" y="1402"/>
            <a:ext cx="3054887" cy="31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707EF0-1DF4-0B44-95F5-E3CC8D0F239E}"/>
              </a:ext>
            </a:extLst>
          </p:cNvPr>
          <p:cNvSpPr/>
          <p:nvPr userDrawn="1"/>
        </p:nvSpPr>
        <p:spPr>
          <a:xfrm>
            <a:off x="6099766" y="1402"/>
            <a:ext cx="3054887" cy="310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6E0401-D468-874E-8743-5F8166615BE6}"/>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EF540D-76E2-9C45-B6A0-C0B596B984D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88003AF-8349-8E4F-8ADE-F3B13F71AA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6" name="Rectangle 25">
            <a:extLst>
              <a:ext uri="{FF2B5EF4-FFF2-40B4-BE49-F238E27FC236}">
                <a16:creationId xmlns:a16="http://schemas.microsoft.com/office/drawing/2014/main" id="{38199EA5-8611-D34B-8A59-7348045CE367}"/>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1">
            <a:extLst>
              <a:ext uri="{FF2B5EF4-FFF2-40B4-BE49-F238E27FC236}">
                <a16:creationId xmlns:a16="http://schemas.microsoft.com/office/drawing/2014/main" id="{37EA77D7-037D-EA43-B2CB-0485BF39BD35}"/>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C9AC363A-2A2E-111A-6362-282C03356707}"/>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1342835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uter Scree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931AA536-6A4F-9843-9DC8-F9548936EF36}"/>
              </a:ext>
            </a:extLst>
          </p:cNvPr>
          <p:cNvSpPr>
            <a:spLocks noGrp="1"/>
          </p:cNvSpPr>
          <p:nvPr>
            <p:ph type="title" hasCustomPrompt="1"/>
          </p:nvPr>
        </p:nvSpPr>
        <p:spPr>
          <a:xfrm>
            <a:off x="660400" y="288925"/>
            <a:ext cx="10926175" cy="662782"/>
          </a:xfrm>
          <a:prstGeom prst="rect">
            <a:avLst/>
          </a:prstGeom>
        </p:spPr>
        <p:txBody>
          <a:bodyPr/>
          <a:lstStyle>
            <a:lvl1pPr>
              <a:defRPr sz="4000" b="1" i="0">
                <a:latin typeface="Playfair Display SemiBold" pitchFamily="2" charset="77"/>
              </a:defRPr>
            </a:lvl1pPr>
          </a:lstStyle>
          <a:p>
            <a:r>
              <a:rPr lang="en-US" dirty="0"/>
              <a:t>Click to edit title</a:t>
            </a:r>
          </a:p>
        </p:txBody>
      </p:sp>
      <p:pic>
        <p:nvPicPr>
          <p:cNvPr id="10" name="image3.png" descr="image3.png">
            <a:extLst>
              <a:ext uri="{FF2B5EF4-FFF2-40B4-BE49-F238E27FC236}">
                <a16:creationId xmlns:a16="http://schemas.microsoft.com/office/drawing/2014/main" id="{35F100CC-BFCA-B145-A476-6377305600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9910" y="620366"/>
            <a:ext cx="9712179" cy="5948709"/>
          </a:xfrm>
          <a:prstGeom prst="rect">
            <a:avLst/>
          </a:prstGeom>
          <a:ln w="12700">
            <a:miter lim="400000"/>
          </a:ln>
        </p:spPr>
      </p:pic>
      <p:sp>
        <p:nvSpPr>
          <p:cNvPr id="11" name="Picture Placeholder 7">
            <a:extLst>
              <a:ext uri="{FF2B5EF4-FFF2-40B4-BE49-F238E27FC236}">
                <a16:creationId xmlns:a16="http://schemas.microsoft.com/office/drawing/2014/main" id="{94E04E79-DE06-5C4C-A730-A29E81E4A0BA}"/>
              </a:ext>
            </a:extLst>
          </p:cNvPr>
          <p:cNvSpPr>
            <a:spLocks noGrp="1"/>
          </p:cNvSpPr>
          <p:nvPr>
            <p:ph type="pic" sz="quarter" idx="14" hasCustomPrompt="1"/>
          </p:nvPr>
        </p:nvSpPr>
        <p:spPr>
          <a:xfrm>
            <a:off x="2851332" y="1469500"/>
            <a:ext cx="6508921" cy="4069311"/>
          </a:xfrm>
          <a:prstGeom prst="rect">
            <a:avLst/>
          </a:prstGeom>
        </p:spPr>
        <p:txBody>
          <a:bodyPr anchor="ctr"/>
          <a:lstStyle>
            <a:lvl1pPr marL="0" indent="0" algn="ctr">
              <a:buNone/>
              <a:defRPr sz="2000" b="0" i="0">
                <a:latin typeface="Work Sans" pitchFamily="2" charset="77"/>
              </a:defRPr>
            </a:lvl1pPr>
          </a:lstStyle>
          <a:p>
            <a:r>
              <a:rPr lang="en-US" dirty="0"/>
              <a:t>Double-click to insert a picture</a:t>
            </a:r>
          </a:p>
        </p:txBody>
      </p:sp>
      <p:sp>
        <p:nvSpPr>
          <p:cNvPr id="12" name="Rectangle 11">
            <a:extLst>
              <a:ext uri="{FF2B5EF4-FFF2-40B4-BE49-F238E27FC236}">
                <a16:creationId xmlns:a16="http://schemas.microsoft.com/office/drawing/2014/main" id="{EFA3A1C9-697E-F446-8C75-C0B4261EFCC9}"/>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FD21CA2-B578-AA4C-8501-CD1F61D39D5E}"/>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35FB774-CDD0-6645-B985-4337885E4A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3" name="Rectangle 22">
            <a:extLst>
              <a:ext uri="{FF2B5EF4-FFF2-40B4-BE49-F238E27FC236}">
                <a16:creationId xmlns:a16="http://schemas.microsoft.com/office/drawing/2014/main" id="{D9E48149-8F1F-3742-9274-649F2DCC0902}"/>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1">
            <a:extLst>
              <a:ext uri="{FF2B5EF4-FFF2-40B4-BE49-F238E27FC236}">
                <a16:creationId xmlns:a16="http://schemas.microsoft.com/office/drawing/2014/main" id="{EE3BD5EE-73DD-3846-BBD0-A819734D3AB0}"/>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2" name="TextBox 1">
            <a:extLst>
              <a:ext uri="{FF2B5EF4-FFF2-40B4-BE49-F238E27FC236}">
                <a16:creationId xmlns:a16="http://schemas.microsoft.com/office/drawing/2014/main" id="{C809DA5A-D33C-E14F-D4DC-DC77D5661369}"/>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3270443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50 Computer Screen">
    <p:spTree>
      <p:nvGrpSpPr>
        <p:cNvPr id="1" name=""/>
        <p:cNvGrpSpPr/>
        <p:nvPr/>
      </p:nvGrpSpPr>
      <p:grpSpPr>
        <a:xfrm>
          <a:off x="0" y="0"/>
          <a:ext cx="0" cy="0"/>
          <a:chOff x="0" y="0"/>
          <a:chExt cx="0" cy="0"/>
        </a:xfrm>
      </p:grpSpPr>
      <p:sp>
        <p:nvSpPr>
          <p:cNvPr id="19" name="Title 9">
            <a:extLst>
              <a:ext uri="{FF2B5EF4-FFF2-40B4-BE49-F238E27FC236}">
                <a16:creationId xmlns:a16="http://schemas.microsoft.com/office/drawing/2014/main" id="{4407E3C4-215F-E141-8FAE-585973B62B8D}"/>
              </a:ext>
            </a:extLst>
          </p:cNvPr>
          <p:cNvSpPr>
            <a:spLocks noGrp="1"/>
          </p:cNvSpPr>
          <p:nvPr>
            <p:ph type="title" hasCustomPrompt="1"/>
          </p:nvPr>
        </p:nvSpPr>
        <p:spPr>
          <a:xfrm>
            <a:off x="660400" y="673327"/>
            <a:ext cx="5107486" cy="1478143"/>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20" name="Text Placeholder 11">
            <a:extLst>
              <a:ext uri="{FF2B5EF4-FFF2-40B4-BE49-F238E27FC236}">
                <a16:creationId xmlns:a16="http://schemas.microsoft.com/office/drawing/2014/main" id="{DC78CBF4-40BA-1645-8853-B8FF09D86022}"/>
              </a:ext>
            </a:extLst>
          </p:cNvPr>
          <p:cNvSpPr>
            <a:spLocks noGrp="1"/>
          </p:cNvSpPr>
          <p:nvPr>
            <p:ph type="body" sz="quarter" idx="10" hasCustomPrompt="1"/>
          </p:nvPr>
        </p:nvSpPr>
        <p:spPr>
          <a:xfrm>
            <a:off x="660399" y="288925"/>
            <a:ext cx="5106987" cy="369888"/>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21" name="Text Placeholder 3">
            <a:extLst>
              <a:ext uri="{FF2B5EF4-FFF2-40B4-BE49-F238E27FC236}">
                <a16:creationId xmlns:a16="http://schemas.microsoft.com/office/drawing/2014/main" id="{C032C38E-12DC-AF47-82BD-DA568EE06041}"/>
              </a:ext>
            </a:extLst>
          </p:cNvPr>
          <p:cNvSpPr>
            <a:spLocks noGrp="1"/>
          </p:cNvSpPr>
          <p:nvPr>
            <p:ph type="body" sz="quarter" idx="15" hasCustomPrompt="1"/>
          </p:nvPr>
        </p:nvSpPr>
        <p:spPr>
          <a:xfrm>
            <a:off x="660401" y="2151470"/>
            <a:ext cx="5106988" cy="3939458"/>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FB166763-2823-724B-A0B1-C8D67CF1E083}"/>
              </a:ext>
            </a:extLst>
          </p:cNvPr>
          <p:cNvSpPr/>
          <p:nvPr userDrawn="1"/>
        </p:nvSpPr>
        <p:spPr>
          <a:xfrm>
            <a:off x="9155874" y="1402"/>
            <a:ext cx="3054887" cy="31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E6A7F79-58EA-ED46-8870-46F85410B2E8}"/>
              </a:ext>
            </a:extLst>
          </p:cNvPr>
          <p:cNvSpPr/>
          <p:nvPr userDrawn="1"/>
        </p:nvSpPr>
        <p:spPr>
          <a:xfrm>
            <a:off x="6099766" y="1402"/>
            <a:ext cx="3054887" cy="310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3.png" descr="image3.png">
            <a:extLst>
              <a:ext uri="{FF2B5EF4-FFF2-40B4-BE49-F238E27FC236}">
                <a16:creationId xmlns:a16="http://schemas.microsoft.com/office/drawing/2014/main" id="{5DE2E3C5-B797-6345-B72A-8902A3E697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1646" y="1882125"/>
            <a:ext cx="5051022" cy="3093750"/>
          </a:xfrm>
          <a:prstGeom prst="rect">
            <a:avLst/>
          </a:prstGeom>
          <a:ln w="12700">
            <a:miter lim="400000"/>
          </a:ln>
        </p:spPr>
      </p:pic>
      <p:sp>
        <p:nvSpPr>
          <p:cNvPr id="27" name="Picture Placeholder 7">
            <a:extLst>
              <a:ext uri="{FF2B5EF4-FFF2-40B4-BE49-F238E27FC236}">
                <a16:creationId xmlns:a16="http://schemas.microsoft.com/office/drawing/2014/main" id="{AF761E39-6B6A-8549-9C75-41FD6E9A7BC4}"/>
              </a:ext>
            </a:extLst>
          </p:cNvPr>
          <p:cNvSpPr>
            <a:spLocks noGrp="1"/>
          </p:cNvSpPr>
          <p:nvPr>
            <p:ph type="pic" sz="quarter" idx="14" hasCustomPrompt="1"/>
          </p:nvPr>
        </p:nvSpPr>
        <p:spPr>
          <a:xfrm>
            <a:off x="7593909" y="2338583"/>
            <a:ext cx="3381566" cy="2147900"/>
          </a:xfrm>
          <a:prstGeom prst="rect">
            <a:avLst/>
          </a:prstGeom>
        </p:spPr>
        <p:txBody>
          <a:bodyPr anchor="ctr"/>
          <a:lstStyle>
            <a:lvl1pPr marL="0" indent="0" algn="ctr">
              <a:buNone/>
              <a:defRPr sz="1800" b="0" i="0">
                <a:latin typeface="Work Sans" pitchFamily="2" charset="77"/>
              </a:defRPr>
            </a:lvl1pPr>
          </a:lstStyle>
          <a:p>
            <a:r>
              <a:rPr lang="en-US" dirty="0"/>
              <a:t>Double-click to insert a picture</a:t>
            </a:r>
          </a:p>
        </p:txBody>
      </p:sp>
      <p:sp>
        <p:nvSpPr>
          <p:cNvPr id="16" name="Rectangle 15">
            <a:extLst>
              <a:ext uri="{FF2B5EF4-FFF2-40B4-BE49-F238E27FC236}">
                <a16:creationId xmlns:a16="http://schemas.microsoft.com/office/drawing/2014/main" id="{4FFF7B64-87B4-314D-9AF8-598240D49F88}"/>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CAE065-C015-954F-84DE-044613CBDC38}"/>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62316F0-D166-F54E-82E8-70C494696C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2" name="Rectangle 31">
            <a:extLst>
              <a:ext uri="{FF2B5EF4-FFF2-40B4-BE49-F238E27FC236}">
                <a16:creationId xmlns:a16="http://schemas.microsoft.com/office/drawing/2014/main" id="{A9527A86-5205-934C-834E-79DF2B26174F}"/>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oter Placeholder 1">
            <a:extLst>
              <a:ext uri="{FF2B5EF4-FFF2-40B4-BE49-F238E27FC236}">
                <a16:creationId xmlns:a16="http://schemas.microsoft.com/office/drawing/2014/main" id="{DE9F6724-E074-7F47-933A-4E8E3BECDCB6}"/>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6C3D05C8-A51C-D1BF-835E-9385A595F2A8}"/>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97079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Phone Screen">
    <p:spTree>
      <p:nvGrpSpPr>
        <p:cNvPr id="1" name=""/>
        <p:cNvGrpSpPr/>
        <p:nvPr/>
      </p:nvGrpSpPr>
      <p:grpSpPr>
        <a:xfrm>
          <a:off x="0" y="0"/>
          <a:ext cx="0" cy="0"/>
          <a:chOff x="0" y="0"/>
          <a:chExt cx="0" cy="0"/>
        </a:xfrm>
      </p:grpSpPr>
      <p:sp>
        <p:nvSpPr>
          <p:cNvPr id="21" name="Title 9">
            <a:extLst>
              <a:ext uri="{FF2B5EF4-FFF2-40B4-BE49-F238E27FC236}">
                <a16:creationId xmlns:a16="http://schemas.microsoft.com/office/drawing/2014/main" id="{A2A8DFE5-3410-9447-8B0E-8C3858346A01}"/>
              </a:ext>
            </a:extLst>
          </p:cNvPr>
          <p:cNvSpPr>
            <a:spLocks noGrp="1"/>
          </p:cNvSpPr>
          <p:nvPr>
            <p:ph type="title" hasCustomPrompt="1"/>
          </p:nvPr>
        </p:nvSpPr>
        <p:spPr>
          <a:xfrm>
            <a:off x="660400" y="673327"/>
            <a:ext cx="5107486" cy="1478143"/>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22" name="Text Placeholder 11">
            <a:extLst>
              <a:ext uri="{FF2B5EF4-FFF2-40B4-BE49-F238E27FC236}">
                <a16:creationId xmlns:a16="http://schemas.microsoft.com/office/drawing/2014/main" id="{C766FAD2-325F-474B-A309-E2B12B611595}"/>
              </a:ext>
            </a:extLst>
          </p:cNvPr>
          <p:cNvSpPr>
            <a:spLocks noGrp="1"/>
          </p:cNvSpPr>
          <p:nvPr>
            <p:ph type="body" sz="quarter" idx="10" hasCustomPrompt="1"/>
          </p:nvPr>
        </p:nvSpPr>
        <p:spPr>
          <a:xfrm>
            <a:off x="660399" y="288925"/>
            <a:ext cx="5106987" cy="369888"/>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23" name="Text Placeholder 3">
            <a:extLst>
              <a:ext uri="{FF2B5EF4-FFF2-40B4-BE49-F238E27FC236}">
                <a16:creationId xmlns:a16="http://schemas.microsoft.com/office/drawing/2014/main" id="{C89B83DF-D5C5-C94C-AFF2-658732E0EC15}"/>
              </a:ext>
            </a:extLst>
          </p:cNvPr>
          <p:cNvSpPr>
            <a:spLocks noGrp="1"/>
          </p:cNvSpPr>
          <p:nvPr>
            <p:ph type="body" sz="quarter" idx="15" hasCustomPrompt="1"/>
          </p:nvPr>
        </p:nvSpPr>
        <p:spPr>
          <a:xfrm>
            <a:off x="660401" y="2151470"/>
            <a:ext cx="5106988" cy="3939458"/>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997B86BC-62B7-9141-BA4C-5B3BD0017DF5}"/>
              </a:ext>
            </a:extLst>
          </p:cNvPr>
          <p:cNvSpPr/>
          <p:nvPr userDrawn="1"/>
        </p:nvSpPr>
        <p:spPr>
          <a:xfrm>
            <a:off x="9155874" y="1402"/>
            <a:ext cx="3054887" cy="31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85FB08-1808-064E-9A94-1D28898C0B10}"/>
              </a:ext>
            </a:extLst>
          </p:cNvPr>
          <p:cNvSpPr/>
          <p:nvPr userDrawn="1"/>
        </p:nvSpPr>
        <p:spPr>
          <a:xfrm>
            <a:off x="6099766" y="1402"/>
            <a:ext cx="3054887" cy="310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a:extLst>
              <a:ext uri="{FF2B5EF4-FFF2-40B4-BE49-F238E27FC236}">
                <a16:creationId xmlns:a16="http://schemas.microsoft.com/office/drawing/2014/main" id="{C4CDEA42-DE10-A042-9392-715EA9F5C48B}"/>
              </a:ext>
            </a:extLst>
          </p:cNvPr>
          <p:cNvGrpSpPr/>
          <p:nvPr userDrawn="1"/>
        </p:nvGrpSpPr>
        <p:grpSpPr>
          <a:xfrm>
            <a:off x="7999283" y="1080455"/>
            <a:ext cx="2286990" cy="4697090"/>
            <a:chOff x="0" y="0"/>
            <a:chExt cx="4824536" cy="9908778"/>
          </a:xfrm>
        </p:grpSpPr>
        <p:pic>
          <p:nvPicPr>
            <p:cNvPr id="27" name="image7.png" descr="image7.png">
              <a:extLst>
                <a:ext uri="{FF2B5EF4-FFF2-40B4-BE49-F238E27FC236}">
                  <a16:creationId xmlns:a16="http://schemas.microsoft.com/office/drawing/2014/main" id="{CAD23CD5-E1F4-B442-9992-73FA0EB13C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824537" cy="9908779"/>
            </a:xfrm>
            <a:prstGeom prst="rect">
              <a:avLst/>
            </a:prstGeom>
            <a:ln w="12700" cap="flat">
              <a:noFill/>
              <a:miter lim="400000"/>
            </a:ln>
            <a:effectLst/>
          </p:spPr>
        </p:pic>
        <p:sp>
          <p:nvSpPr>
            <p:cNvPr id="28" name="Rectangle">
              <a:extLst>
                <a:ext uri="{FF2B5EF4-FFF2-40B4-BE49-F238E27FC236}">
                  <a16:creationId xmlns:a16="http://schemas.microsoft.com/office/drawing/2014/main" id="{45BCDFDF-CD05-9B41-A351-A91FE9CFDBC2}"/>
                </a:ext>
              </a:extLst>
            </p:cNvPr>
            <p:cNvSpPr/>
            <p:nvPr/>
          </p:nvSpPr>
          <p:spPr>
            <a:xfrm>
              <a:off x="323113" y="1188023"/>
              <a:ext cx="4178313" cy="741503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grpSp>
      <p:sp>
        <p:nvSpPr>
          <p:cNvPr id="29" name="Picture Placeholder 3">
            <a:extLst>
              <a:ext uri="{FF2B5EF4-FFF2-40B4-BE49-F238E27FC236}">
                <a16:creationId xmlns:a16="http://schemas.microsoft.com/office/drawing/2014/main" id="{1327456C-8A9E-4842-94B2-5B455AEBC3A3}"/>
              </a:ext>
            </a:extLst>
          </p:cNvPr>
          <p:cNvSpPr>
            <a:spLocks noGrp="1"/>
          </p:cNvSpPr>
          <p:nvPr>
            <p:ph type="pic" sz="quarter" idx="14" hasCustomPrompt="1"/>
          </p:nvPr>
        </p:nvSpPr>
        <p:spPr>
          <a:xfrm>
            <a:off x="8152449" y="1643616"/>
            <a:ext cx="1980659" cy="3514972"/>
          </a:xfrm>
          <a:prstGeom prst="rect">
            <a:avLst/>
          </a:prstGeom>
        </p:spPr>
        <p:txBody>
          <a:bodyPr anchor="ctr"/>
          <a:lstStyle>
            <a:lvl1pPr marL="0" indent="0" algn="ctr">
              <a:buNone/>
              <a:defRPr sz="1600" b="0" i="0">
                <a:latin typeface="Work Sans" pitchFamily="2" charset="77"/>
              </a:defRPr>
            </a:lvl1pPr>
          </a:lstStyle>
          <a:p>
            <a:r>
              <a:rPr lang="en-US" dirty="0"/>
              <a:t>Double-click to insert a picture</a:t>
            </a:r>
          </a:p>
        </p:txBody>
      </p:sp>
      <p:sp>
        <p:nvSpPr>
          <p:cNvPr id="18" name="Rectangle 17">
            <a:extLst>
              <a:ext uri="{FF2B5EF4-FFF2-40B4-BE49-F238E27FC236}">
                <a16:creationId xmlns:a16="http://schemas.microsoft.com/office/drawing/2014/main" id="{959847C8-DE6B-C640-BDF9-AADD3FC56109}"/>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D936CD6-DDC9-CF49-88CB-70F39E95B16C}"/>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EAAE90DD-4BE9-4848-B4A8-E50B216D9F2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6" name="Rectangle 35">
            <a:extLst>
              <a:ext uri="{FF2B5EF4-FFF2-40B4-BE49-F238E27FC236}">
                <a16:creationId xmlns:a16="http://schemas.microsoft.com/office/drawing/2014/main" id="{7F931BB8-3C3E-0C4C-AF22-3C499B74DB62}"/>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ooter Placeholder 1">
            <a:extLst>
              <a:ext uri="{FF2B5EF4-FFF2-40B4-BE49-F238E27FC236}">
                <a16:creationId xmlns:a16="http://schemas.microsoft.com/office/drawing/2014/main" id="{CFF618C7-9AFB-EE4A-B485-D3DDBB2C3EDE}"/>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579A987E-1B62-7E42-A0F8-2A262463907E}"/>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3301905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993FB0-0565-3A47-8E79-539C29D128F7}"/>
              </a:ext>
            </a:extLst>
          </p:cNvPr>
          <p:cNvSpPr>
            <a:spLocks noGrp="1"/>
          </p:cNvSpPr>
          <p:nvPr>
            <p:ph type="pic" sz="quarter" idx="10" hasCustomPrompt="1"/>
          </p:nvPr>
        </p:nvSpPr>
        <p:spPr>
          <a:xfrm>
            <a:off x="592970" y="1406892"/>
            <a:ext cx="1507876" cy="1507876"/>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6" name="Title 9">
            <a:extLst>
              <a:ext uri="{FF2B5EF4-FFF2-40B4-BE49-F238E27FC236}">
                <a16:creationId xmlns:a16="http://schemas.microsoft.com/office/drawing/2014/main" id="{931AA536-6A4F-9843-9DC8-F9548936EF36}"/>
              </a:ext>
            </a:extLst>
          </p:cNvPr>
          <p:cNvSpPr>
            <a:spLocks noGrp="1"/>
          </p:cNvSpPr>
          <p:nvPr>
            <p:ph type="title" hasCustomPrompt="1"/>
          </p:nvPr>
        </p:nvSpPr>
        <p:spPr>
          <a:xfrm>
            <a:off x="660400" y="288925"/>
            <a:ext cx="10926175"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25" name="Text Placeholder 4">
            <a:extLst>
              <a:ext uri="{FF2B5EF4-FFF2-40B4-BE49-F238E27FC236}">
                <a16:creationId xmlns:a16="http://schemas.microsoft.com/office/drawing/2014/main" id="{96963ED8-82F2-E44D-8CA9-50B8D5074F26}"/>
              </a:ext>
            </a:extLst>
          </p:cNvPr>
          <p:cNvSpPr>
            <a:spLocks noGrp="1"/>
          </p:cNvSpPr>
          <p:nvPr>
            <p:ph type="body" sz="quarter" idx="14" hasCustomPrompt="1"/>
          </p:nvPr>
        </p:nvSpPr>
        <p:spPr>
          <a:xfrm>
            <a:off x="2264958" y="1406892"/>
            <a:ext cx="3268662" cy="184626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edit text</a:t>
            </a:r>
          </a:p>
        </p:txBody>
      </p:sp>
      <p:sp>
        <p:nvSpPr>
          <p:cNvPr id="26" name="Text Placeholder 4">
            <a:extLst>
              <a:ext uri="{FF2B5EF4-FFF2-40B4-BE49-F238E27FC236}">
                <a16:creationId xmlns:a16="http://schemas.microsoft.com/office/drawing/2014/main" id="{723546CE-3B7E-A743-9F60-A669504D16A3}"/>
              </a:ext>
            </a:extLst>
          </p:cNvPr>
          <p:cNvSpPr>
            <a:spLocks noGrp="1"/>
          </p:cNvSpPr>
          <p:nvPr>
            <p:ph type="body" sz="quarter" idx="15" hasCustomPrompt="1"/>
          </p:nvPr>
        </p:nvSpPr>
        <p:spPr>
          <a:xfrm>
            <a:off x="2264958" y="3653623"/>
            <a:ext cx="3268662" cy="184626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edit text</a:t>
            </a:r>
          </a:p>
        </p:txBody>
      </p:sp>
      <p:sp>
        <p:nvSpPr>
          <p:cNvPr id="29" name="Text Placeholder 4">
            <a:extLst>
              <a:ext uri="{FF2B5EF4-FFF2-40B4-BE49-F238E27FC236}">
                <a16:creationId xmlns:a16="http://schemas.microsoft.com/office/drawing/2014/main" id="{626B55C9-6AFF-D443-BC66-0A32D1FA281C}"/>
              </a:ext>
            </a:extLst>
          </p:cNvPr>
          <p:cNvSpPr>
            <a:spLocks noGrp="1"/>
          </p:cNvSpPr>
          <p:nvPr>
            <p:ph type="body" sz="quarter" idx="18" hasCustomPrompt="1"/>
          </p:nvPr>
        </p:nvSpPr>
        <p:spPr>
          <a:xfrm>
            <a:off x="7767988" y="1406892"/>
            <a:ext cx="3268662" cy="184626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edit text</a:t>
            </a:r>
          </a:p>
        </p:txBody>
      </p:sp>
      <p:sp>
        <p:nvSpPr>
          <p:cNvPr id="30" name="Text Placeholder 4">
            <a:extLst>
              <a:ext uri="{FF2B5EF4-FFF2-40B4-BE49-F238E27FC236}">
                <a16:creationId xmlns:a16="http://schemas.microsoft.com/office/drawing/2014/main" id="{A2FB2C85-695D-EB47-BA5A-9BBA0CEE506F}"/>
              </a:ext>
            </a:extLst>
          </p:cNvPr>
          <p:cNvSpPr>
            <a:spLocks noGrp="1"/>
          </p:cNvSpPr>
          <p:nvPr>
            <p:ph type="body" sz="quarter" idx="19" hasCustomPrompt="1"/>
          </p:nvPr>
        </p:nvSpPr>
        <p:spPr>
          <a:xfrm>
            <a:off x="7767988" y="3653623"/>
            <a:ext cx="3268662" cy="184626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edit text</a:t>
            </a:r>
          </a:p>
        </p:txBody>
      </p:sp>
      <p:sp>
        <p:nvSpPr>
          <p:cNvPr id="31" name="Picture Placeholder 2">
            <a:extLst>
              <a:ext uri="{FF2B5EF4-FFF2-40B4-BE49-F238E27FC236}">
                <a16:creationId xmlns:a16="http://schemas.microsoft.com/office/drawing/2014/main" id="{C6742D31-0BBA-8846-B0EB-802CFDF1CD5C}"/>
              </a:ext>
            </a:extLst>
          </p:cNvPr>
          <p:cNvSpPr>
            <a:spLocks noGrp="1"/>
          </p:cNvSpPr>
          <p:nvPr>
            <p:ph type="pic" sz="quarter" idx="20" hasCustomPrompt="1"/>
          </p:nvPr>
        </p:nvSpPr>
        <p:spPr>
          <a:xfrm>
            <a:off x="592970" y="3640927"/>
            <a:ext cx="1507876" cy="1507876"/>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32" name="Picture Placeholder 2">
            <a:extLst>
              <a:ext uri="{FF2B5EF4-FFF2-40B4-BE49-F238E27FC236}">
                <a16:creationId xmlns:a16="http://schemas.microsoft.com/office/drawing/2014/main" id="{CC9CC276-AA8E-E041-8DA5-AEA30B0B3E49}"/>
              </a:ext>
            </a:extLst>
          </p:cNvPr>
          <p:cNvSpPr>
            <a:spLocks noGrp="1"/>
          </p:cNvSpPr>
          <p:nvPr>
            <p:ph type="pic" sz="quarter" idx="21" hasCustomPrompt="1"/>
          </p:nvPr>
        </p:nvSpPr>
        <p:spPr>
          <a:xfrm>
            <a:off x="6096000" y="1406892"/>
            <a:ext cx="1507876" cy="1507876"/>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33" name="Picture Placeholder 2">
            <a:extLst>
              <a:ext uri="{FF2B5EF4-FFF2-40B4-BE49-F238E27FC236}">
                <a16:creationId xmlns:a16="http://schemas.microsoft.com/office/drawing/2014/main" id="{66CF759E-59AD-D745-A84D-93FF09860950}"/>
              </a:ext>
            </a:extLst>
          </p:cNvPr>
          <p:cNvSpPr>
            <a:spLocks noGrp="1"/>
          </p:cNvSpPr>
          <p:nvPr>
            <p:ph type="pic" sz="quarter" idx="22" hasCustomPrompt="1"/>
          </p:nvPr>
        </p:nvSpPr>
        <p:spPr>
          <a:xfrm>
            <a:off x="6096000" y="3639014"/>
            <a:ext cx="1507876" cy="1507876"/>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18" name="Rectangle 17">
            <a:extLst>
              <a:ext uri="{FF2B5EF4-FFF2-40B4-BE49-F238E27FC236}">
                <a16:creationId xmlns:a16="http://schemas.microsoft.com/office/drawing/2014/main" id="{9970C98F-34DE-384C-8BB5-6BBDC4670CFC}"/>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EEAA02A-A7D1-E942-AE7A-1033D141474A}"/>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D153070-A2E8-074D-8D61-56E9999068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5" name="Rectangle 34">
            <a:extLst>
              <a:ext uri="{FF2B5EF4-FFF2-40B4-BE49-F238E27FC236}">
                <a16:creationId xmlns:a16="http://schemas.microsoft.com/office/drawing/2014/main" id="{B08A0EFC-CE10-6C45-8358-AE0679C94C2B}"/>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1">
            <a:extLst>
              <a:ext uri="{FF2B5EF4-FFF2-40B4-BE49-F238E27FC236}">
                <a16:creationId xmlns:a16="http://schemas.microsoft.com/office/drawing/2014/main" id="{655DAEAF-BF08-6443-B703-03D2BF609DF0}"/>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2" name="TextBox 1">
            <a:extLst>
              <a:ext uri="{FF2B5EF4-FFF2-40B4-BE49-F238E27FC236}">
                <a16:creationId xmlns:a16="http://schemas.microsoft.com/office/drawing/2014/main" id="{BF8E65D8-35FC-F166-7D1A-F258AEA433C4}"/>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625323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 Slide">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931AA536-6A4F-9843-9DC8-F9548936EF36}"/>
              </a:ext>
            </a:extLst>
          </p:cNvPr>
          <p:cNvSpPr>
            <a:spLocks noGrp="1"/>
          </p:cNvSpPr>
          <p:nvPr>
            <p:ph type="title" hasCustomPrompt="1"/>
          </p:nvPr>
        </p:nvSpPr>
        <p:spPr>
          <a:xfrm>
            <a:off x="660400" y="288925"/>
            <a:ext cx="10938701"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8" name="Rectangle 17">
            <a:extLst>
              <a:ext uri="{FF2B5EF4-FFF2-40B4-BE49-F238E27FC236}">
                <a16:creationId xmlns:a16="http://schemas.microsoft.com/office/drawing/2014/main" id="{9970C98F-34DE-384C-8BB5-6BBDC4670CFC}"/>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EEAA02A-A7D1-E942-AE7A-1033D141474A}"/>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D153070-A2E8-074D-8D61-56E9999068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5" name="Rectangle 34">
            <a:extLst>
              <a:ext uri="{FF2B5EF4-FFF2-40B4-BE49-F238E27FC236}">
                <a16:creationId xmlns:a16="http://schemas.microsoft.com/office/drawing/2014/main" id="{B08A0EFC-CE10-6C45-8358-AE0679C94C2B}"/>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1">
            <a:extLst>
              <a:ext uri="{FF2B5EF4-FFF2-40B4-BE49-F238E27FC236}">
                <a16:creationId xmlns:a16="http://schemas.microsoft.com/office/drawing/2014/main" id="{655DAEAF-BF08-6443-B703-03D2BF609DF0}"/>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4" name="Picture Placeholder 2">
            <a:extLst>
              <a:ext uri="{FF2B5EF4-FFF2-40B4-BE49-F238E27FC236}">
                <a16:creationId xmlns:a16="http://schemas.microsoft.com/office/drawing/2014/main" id="{D94D5A42-A6CC-2DDD-5A84-6857DF23F742}"/>
              </a:ext>
            </a:extLst>
          </p:cNvPr>
          <p:cNvSpPr>
            <a:spLocks noGrp="1"/>
          </p:cNvSpPr>
          <p:nvPr>
            <p:ph type="pic" sz="quarter" idx="10" hasCustomPrompt="1"/>
          </p:nvPr>
        </p:nvSpPr>
        <p:spPr>
          <a:xfrm>
            <a:off x="626685" y="1406892"/>
            <a:ext cx="1116852" cy="1116852"/>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7" name="Text Placeholder 4">
            <a:extLst>
              <a:ext uri="{FF2B5EF4-FFF2-40B4-BE49-F238E27FC236}">
                <a16:creationId xmlns:a16="http://schemas.microsoft.com/office/drawing/2014/main" id="{9730DC5D-E5E0-B848-3173-2BE7DC2887C1}"/>
              </a:ext>
            </a:extLst>
          </p:cNvPr>
          <p:cNvSpPr>
            <a:spLocks noGrp="1"/>
          </p:cNvSpPr>
          <p:nvPr>
            <p:ph type="body" sz="quarter" idx="14" hasCustomPrompt="1"/>
          </p:nvPr>
        </p:nvSpPr>
        <p:spPr>
          <a:xfrm>
            <a:off x="1907649" y="1406892"/>
            <a:ext cx="3659686" cy="111685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add text</a:t>
            </a:r>
          </a:p>
        </p:txBody>
      </p:sp>
      <p:sp>
        <p:nvSpPr>
          <p:cNvPr id="8" name="Picture Placeholder 2">
            <a:extLst>
              <a:ext uri="{FF2B5EF4-FFF2-40B4-BE49-F238E27FC236}">
                <a16:creationId xmlns:a16="http://schemas.microsoft.com/office/drawing/2014/main" id="{90DA2B71-CED6-7606-2CF1-A674FAED61A1}"/>
              </a:ext>
            </a:extLst>
          </p:cNvPr>
          <p:cNvSpPr>
            <a:spLocks noGrp="1"/>
          </p:cNvSpPr>
          <p:nvPr>
            <p:ph type="pic" sz="quarter" idx="23" hasCustomPrompt="1"/>
          </p:nvPr>
        </p:nvSpPr>
        <p:spPr>
          <a:xfrm>
            <a:off x="626685" y="3042938"/>
            <a:ext cx="1116852" cy="1116852"/>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9" name="Text Placeholder 4">
            <a:extLst>
              <a:ext uri="{FF2B5EF4-FFF2-40B4-BE49-F238E27FC236}">
                <a16:creationId xmlns:a16="http://schemas.microsoft.com/office/drawing/2014/main" id="{B9CE84EF-82E1-8404-6A1F-03F668F92A88}"/>
              </a:ext>
            </a:extLst>
          </p:cNvPr>
          <p:cNvSpPr>
            <a:spLocks noGrp="1"/>
          </p:cNvSpPr>
          <p:nvPr>
            <p:ph type="body" sz="quarter" idx="24" hasCustomPrompt="1"/>
          </p:nvPr>
        </p:nvSpPr>
        <p:spPr>
          <a:xfrm>
            <a:off x="1907649" y="3042938"/>
            <a:ext cx="3659686" cy="111685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add text</a:t>
            </a:r>
          </a:p>
        </p:txBody>
      </p:sp>
      <p:sp>
        <p:nvSpPr>
          <p:cNvPr id="10" name="Picture Placeholder 2">
            <a:extLst>
              <a:ext uri="{FF2B5EF4-FFF2-40B4-BE49-F238E27FC236}">
                <a16:creationId xmlns:a16="http://schemas.microsoft.com/office/drawing/2014/main" id="{7F528C67-7BAA-E922-5739-3E6FDDB48367}"/>
              </a:ext>
            </a:extLst>
          </p:cNvPr>
          <p:cNvSpPr>
            <a:spLocks noGrp="1"/>
          </p:cNvSpPr>
          <p:nvPr>
            <p:ph type="pic" sz="quarter" idx="25" hasCustomPrompt="1"/>
          </p:nvPr>
        </p:nvSpPr>
        <p:spPr>
          <a:xfrm>
            <a:off x="626685" y="4614975"/>
            <a:ext cx="1116852" cy="1116852"/>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11" name="Text Placeholder 4">
            <a:extLst>
              <a:ext uri="{FF2B5EF4-FFF2-40B4-BE49-F238E27FC236}">
                <a16:creationId xmlns:a16="http://schemas.microsoft.com/office/drawing/2014/main" id="{777BF9A4-640A-5C63-6998-486E99D35CDF}"/>
              </a:ext>
            </a:extLst>
          </p:cNvPr>
          <p:cNvSpPr>
            <a:spLocks noGrp="1"/>
          </p:cNvSpPr>
          <p:nvPr>
            <p:ph type="body" sz="quarter" idx="26" hasCustomPrompt="1"/>
          </p:nvPr>
        </p:nvSpPr>
        <p:spPr>
          <a:xfrm>
            <a:off x="1907649" y="4614975"/>
            <a:ext cx="3659686" cy="111685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add text</a:t>
            </a:r>
          </a:p>
        </p:txBody>
      </p:sp>
      <p:sp>
        <p:nvSpPr>
          <p:cNvPr id="12" name="Picture Placeholder 2">
            <a:extLst>
              <a:ext uri="{FF2B5EF4-FFF2-40B4-BE49-F238E27FC236}">
                <a16:creationId xmlns:a16="http://schemas.microsoft.com/office/drawing/2014/main" id="{CA93C925-4A34-12E4-889B-479C738539FF}"/>
              </a:ext>
            </a:extLst>
          </p:cNvPr>
          <p:cNvSpPr>
            <a:spLocks noGrp="1"/>
          </p:cNvSpPr>
          <p:nvPr>
            <p:ph type="pic" sz="quarter" idx="27" hasCustomPrompt="1"/>
          </p:nvPr>
        </p:nvSpPr>
        <p:spPr>
          <a:xfrm>
            <a:off x="6180514" y="1406892"/>
            <a:ext cx="1116852" cy="1116852"/>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13" name="Text Placeholder 4">
            <a:extLst>
              <a:ext uri="{FF2B5EF4-FFF2-40B4-BE49-F238E27FC236}">
                <a16:creationId xmlns:a16="http://schemas.microsoft.com/office/drawing/2014/main" id="{F3044D77-EE2F-799E-620F-4770F3683074}"/>
              </a:ext>
            </a:extLst>
          </p:cNvPr>
          <p:cNvSpPr>
            <a:spLocks noGrp="1"/>
          </p:cNvSpPr>
          <p:nvPr>
            <p:ph type="body" sz="quarter" idx="28" hasCustomPrompt="1"/>
          </p:nvPr>
        </p:nvSpPr>
        <p:spPr>
          <a:xfrm>
            <a:off x="7461478" y="1406892"/>
            <a:ext cx="3659686" cy="111685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add text</a:t>
            </a:r>
          </a:p>
        </p:txBody>
      </p:sp>
      <p:sp>
        <p:nvSpPr>
          <p:cNvPr id="14" name="Picture Placeholder 2">
            <a:extLst>
              <a:ext uri="{FF2B5EF4-FFF2-40B4-BE49-F238E27FC236}">
                <a16:creationId xmlns:a16="http://schemas.microsoft.com/office/drawing/2014/main" id="{93E263DE-CBC7-EAA2-B343-007CC9DCDCF2}"/>
              </a:ext>
            </a:extLst>
          </p:cNvPr>
          <p:cNvSpPr>
            <a:spLocks noGrp="1"/>
          </p:cNvSpPr>
          <p:nvPr>
            <p:ph type="pic" sz="quarter" idx="29" hasCustomPrompt="1"/>
          </p:nvPr>
        </p:nvSpPr>
        <p:spPr>
          <a:xfrm>
            <a:off x="6180514" y="3042938"/>
            <a:ext cx="1116852" cy="1116852"/>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15" name="Text Placeholder 4">
            <a:extLst>
              <a:ext uri="{FF2B5EF4-FFF2-40B4-BE49-F238E27FC236}">
                <a16:creationId xmlns:a16="http://schemas.microsoft.com/office/drawing/2014/main" id="{26AB16A8-5495-7FCA-5407-EA97D97E6FE7}"/>
              </a:ext>
            </a:extLst>
          </p:cNvPr>
          <p:cNvSpPr>
            <a:spLocks noGrp="1"/>
          </p:cNvSpPr>
          <p:nvPr>
            <p:ph type="body" sz="quarter" idx="30" hasCustomPrompt="1"/>
          </p:nvPr>
        </p:nvSpPr>
        <p:spPr>
          <a:xfrm>
            <a:off x="7461478" y="3042938"/>
            <a:ext cx="3659686" cy="111685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add text</a:t>
            </a:r>
          </a:p>
        </p:txBody>
      </p:sp>
      <p:sp>
        <p:nvSpPr>
          <p:cNvPr id="16" name="Picture Placeholder 2">
            <a:extLst>
              <a:ext uri="{FF2B5EF4-FFF2-40B4-BE49-F238E27FC236}">
                <a16:creationId xmlns:a16="http://schemas.microsoft.com/office/drawing/2014/main" id="{4705AC3A-4DE2-BE61-881D-6CACDCA88ED4}"/>
              </a:ext>
            </a:extLst>
          </p:cNvPr>
          <p:cNvSpPr>
            <a:spLocks noGrp="1"/>
          </p:cNvSpPr>
          <p:nvPr>
            <p:ph type="pic" sz="quarter" idx="31" hasCustomPrompt="1"/>
          </p:nvPr>
        </p:nvSpPr>
        <p:spPr>
          <a:xfrm>
            <a:off x="6180514" y="4614975"/>
            <a:ext cx="1116852" cy="1116852"/>
          </a:xfrm>
          <a:prstGeom prst="ellipse">
            <a:avLst/>
          </a:prstGeom>
        </p:spPr>
        <p:txBody>
          <a:bodyPr/>
          <a:lstStyle>
            <a:lvl1pPr marL="0" indent="0">
              <a:buNone/>
              <a:defRPr sz="1200">
                <a:latin typeface="Work Sans" pitchFamily="2" charset="77"/>
              </a:defRPr>
            </a:lvl1pPr>
          </a:lstStyle>
          <a:p>
            <a:r>
              <a:rPr lang="en-US" dirty="0"/>
              <a:t>Click to add photo</a:t>
            </a:r>
          </a:p>
        </p:txBody>
      </p:sp>
      <p:sp>
        <p:nvSpPr>
          <p:cNvPr id="17" name="Text Placeholder 4">
            <a:extLst>
              <a:ext uri="{FF2B5EF4-FFF2-40B4-BE49-F238E27FC236}">
                <a16:creationId xmlns:a16="http://schemas.microsoft.com/office/drawing/2014/main" id="{4610C394-ADC5-6F3C-0E3C-DD0ADF2BB472}"/>
              </a:ext>
            </a:extLst>
          </p:cNvPr>
          <p:cNvSpPr>
            <a:spLocks noGrp="1"/>
          </p:cNvSpPr>
          <p:nvPr>
            <p:ph type="body" sz="quarter" idx="32" hasCustomPrompt="1"/>
          </p:nvPr>
        </p:nvSpPr>
        <p:spPr>
          <a:xfrm>
            <a:off x="7461478" y="4614975"/>
            <a:ext cx="3659686" cy="1116852"/>
          </a:xfrm>
          <a:prstGeom prst="rect">
            <a:avLst/>
          </a:prstGeom>
        </p:spPr>
        <p:txBody>
          <a:bodyPr/>
          <a:lstStyle>
            <a:lvl1pPr marL="0" indent="0">
              <a:buNone/>
              <a:defRPr sz="1600">
                <a:latin typeface="Work Sans" pitchFamily="2" charset="77"/>
              </a:defRPr>
            </a:lvl1pPr>
            <a:lvl2pPr marL="457200" indent="0">
              <a:buNone/>
              <a:defRPr sz="1600">
                <a:latin typeface="Work Sans" pitchFamily="2" charset="77"/>
              </a:defRPr>
            </a:lvl2pPr>
            <a:lvl3pPr marL="914400" indent="0">
              <a:buNone/>
              <a:defRPr sz="1600">
                <a:latin typeface="Work Sans" pitchFamily="2" charset="77"/>
              </a:defRPr>
            </a:lvl3pPr>
            <a:lvl4pPr marL="1371600" indent="0">
              <a:buNone/>
              <a:defRPr sz="1600">
                <a:latin typeface="Work Sans" pitchFamily="2" charset="77"/>
              </a:defRPr>
            </a:lvl4pPr>
            <a:lvl5pPr marL="1828800" indent="0">
              <a:buNone/>
              <a:defRPr sz="1600">
                <a:latin typeface="Work Sans" pitchFamily="2" charset="77"/>
              </a:defRPr>
            </a:lvl5pPr>
          </a:lstStyle>
          <a:p>
            <a:pPr lvl="0"/>
            <a:r>
              <a:rPr lang="en-US" dirty="0"/>
              <a:t>Click to add text</a:t>
            </a:r>
          </a:p>
        </p:txBody>
      </p:sp>
      <p:sp>
        <p:nvSpPr>
          <p:cNvPr id="2" name="TextBox 1">
            <a:extLst>
              <a:ext uri="{FF2B5EF4-FFF2-40B4-BE49-F238E27FC236}">
                <a16:creationId xmlns:a16="http://schemas.microsoft.com/office/drawing/2014/main" id="{E8FE84AB-08F2-E4DE-02A9-FC76DE0C49D7}"/>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2232486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AA21DB4-5B89-6A44-A377-B7B648A4173F}"/>
              </a:ext>
            </a:extLst>
          </p:cNvPr>
          <p:cNvSpPr/>
          <p:nvPr userDrawn="1"/>
        </p:nvSpPr>
        <p:spPr>
          <a:xfrm>
            <a:off x="859" y="0"/>
            <a:ext cx="3548061" cy="6459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itle 9">
            <a:extLst>
              <a:ext uri="{FF2B5EF4-FFF2-40B4-BE49-F238E27FC236}">
                <a16:creationId xmlns:a16="http://schemas.microsoft.com/office/drawing/2014/main" id="{A40F34AD-8ADA-6748-AFB1-65221AB43E5E}"/>
              </a:ext>
            </a:extLst>
          </p:cNvPr>
          <p:cNvSpPr>
            <a:spLocks noGrp="1"/>
          </p:cNvSpPr>
          <p:nvPr>
            <p:ph type="title" hasCustomPrompt="1"/>
          </p:nvPr>
        </p:nvSpPr>
        <p:spPr>
          <a:xfrm>
            <a:off x="6399061" y="673327"/>
            <a:ext cx="5187513" cy="1478143"/>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16" name="Text Placeholder 11">
            <a:extLst>
              <a:ext uri="{FF2B5EF4-FFF2-40B4-BE49-F238E27FC236}">
                <a16:creationId xmlns:a16="http://schemas.microsoft.com/office/drawing/2014/main" id="{36425F77-9C02-BE44-AA29-FB4CA49FFB77}"/>
              </a:ext>
            </a:extLst>
          </p:cNvPr>
          <p:cNvSpPr>
            <a:spLocks noGrp="1"/>
          </p:cNvSpPr>
          <p:nvPr>
            <p:ph type="body" sz="quarter" idx="11" hasCustomPrompt="1"/>
          </p:nvPr>
        </p:nvSpPr>
        <p:spPr>
          <a:xfrm>
            <a:off x="6399061" y="288925"/>
            <a:ext cx="5187006" cy="38440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17" name="Text Placeholder 3">
            <a:extLst>
              <a:ext uri="{FF2B5EF4-FFF2-40B4-BE49-F238E27FC236}">
                <a16:creationId xmlns:a16="http://schemas.microsoft.com/office/drawing/2014/main" id="{82C13ADA-2312-804D-9E38-40C0C82489C0}"/>
              </a:ext>
            </a:extLst>
          </p:cNvPr>
          <p:cNvSpPr>
            <a:spLocks noGrp="1"/>
          </p:cNvSpPr>
          <p:nvPr>
            <p:ph type="body" sz="quarter" idx="15" hasCustomPrompt="1"/>
          </p:nvPr>
        </p:nvSpPr>
        <p:spPr>
          <a:xfrm>
            <a:off x="6399062" y="2151470"/>
            <a:ext cx="5187007" cy="3939458"/>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2000">
                <a:latin typeface="Work Sans" pitchFamily="2" charset="77"/>
              </a:defRPr>
            </a:lvl2pPr>
            <a:lvl3pPr marL="1143000" indent="-228600">
              <a:lnSpc>
                <a:spcPct val="100000"/>
              </a:lnSpc>
              <a:buFont typeface="System Font Regular"/>
              <a:buChar char="⎻"/>
              <a:defRPr sz="2000">
                <a:latin typeface="Work Sans" pitchFamily="2" charset="77"/>
              </a:defRPr>
            </a:lvl3pPr>
            <a:lvl4pPr marL="1600200" indent="-228600">
              <a:lnSpc>
                <a:spcPct val="100000"/>
              </a:lnSpc>
              <a:buFont typeface="System Font Regular"/>
              <a:buChar char="⎻"/>
              <a:defRPr sz="2000">
                <a:latin typeface="Work Sans" pitchFamily="2" charset="77"/>
              </a:defRPr>
            </a:lvl4pPr>
            <a:lvl5pPr marL="2057400" indent="-228600">
              <a:lnSpc>
                <a:spcPct val="100000"/>
              </a:lnSpc>
              <a:buFont typeface="System Font Regular"/>
              <a:buChar char="⎻"/>
              <a:defRPr sz="20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a:extLst>
              <a:ext uri="{FF2B5EF4-FFF2-40B4-BE49-F238E27FC236}">
                <a16:creationId xmlns:a16="http://schemas.microsoft.com/office/drawing/2014/main" id="{18D39E97-0562-5542-8139-37D940035C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871" y="-10837"/>
            <a:ext cx="5522020" cy="6443793"/>
          </a:xfrm>
          <a:prstGeom prst="rect">
            <a:avLst/>
          </a:prstGeom>
        </p:spPr>
      </p:pic>
      <p:sp>
        <p:nvSpPr>
          <p:cNvPr id="37" name="Rectangle 36">
            <a:extLst>
              <a:ext uri="{FF2B5EF4-FFF2-40B4-BE49-F238E27FC236}">
                <a16:creationId xmlns:a16="http://schemas.microsoft.com/office/drawing/2014/main" id="{D03E0E03-AF49-0743-9D45-C8E87DC1DC04}"/>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ACD1E0D-E9AD-624A-93AD-1E718222F029}"/>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287DD9BA-C1A8-C943-8BCB-E4FCF03A702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41" name="Rectangle 40">
            <a:extLst>
              <a:ext uri="{FF2B5EF4-FFF2-40B4-BE49-F238E27FC236}">
                <a16:creationId xmlns:a16="http://schemas.microsoft.com/office/drawing/2014/main" id="{FE3945B9-336B-664A-B2C1-294ED14D447F}"/>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oter Placeholder 1">
            <a:extLst>
              <a:ext uri="{FF2B5EF4-FFF2-40B4-BE49-F238E27FC236}">
                <a16:creationId xmlns:a16="http://schemas.microsoft.com/office/drawing/2014/main" id="{5C880BB8-BC8F-184A-BD6A-27C362DEB523}"/>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E48A7110-97F9-E679-C64A-FED7D920A928}"/>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356291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surance 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1160423-33DD-1617-1685-34CF11093A9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997038" y="0"/>
            <a:ext cx="6194961" cy="6875437"/>
          </a:xfrm>
          <a:prstGeom prst="rect">
            <a:avLst/>
          </a:prstGeom>
        </p:spPr>
      </p:pic>
      <p:sp>
        <p:nvSpPr>
          <p:cNvPr id="8" name="Rectangle 7">
            <a:extLst>
              <a:ext uri="{FF2B5EF4-FFF2-40B4-BE49-F238E27FC236}">
                <a16:creationId xmlns:a16="http://schemas.microsoft.com/office/drawing/2014/main" id="{B7B5893F-B463-2F4F-AAA8-F0DB80ED43B4}"/>
              </a:ext>
            </a:extLst>
          </p:cNvPr>
          <p:cNvSpPr/>
          <p:nvPr userDrawn="1"/>
        </p:nvSpPr>
        <p:spPr>
          <a:xfrm>
            <a:off x="-14204" y="0"/>
            <a:ext cx="61045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B85B3D8-8BA8-394B-9F01-BAED2FCA5D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825" y="422256"/>
            <a:ext cx="3437945" cy="553173"/>
          </a:xfrm>
          <a:prstGeom prst="rect">
            <a:avLst/>
          </a:prstGeom>
        </p:spPr>
      </p:pic>
      <p:sp>
        <p:nvSpPr>
          <p:cNvPr id="3" name="Title 5">
            <a:extLst>
              <a:ext uri="{FF2B5EF4-FFF2-40B4-BE49-F238E27FC236}">
                <a16:creationId xmlns:a16="http://schemas.microsoft.com/office/drawing/2014/main" id="{243F5E1C-5BD2-4875-8202-B4BEAA6ED457}"/>
              </a:ext>
            </a:extLst>
          </p:cNvPr>
          <p:cNvSpPr>
            <a:spLocks noGrp="1"/>
          </p:cNvSpPr>
          <p:nvPr>
            <p:ph type="title" hasCustomPrompt="1"/>
          </p:nvPr>
        </p:nvSpPr>
        <p:spPr>
          <a:xfrm>
            <a:off x="593124" y="1717240"/>
            <a:ext cx="5136164" cy="2588059"/>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4" name="Text Placeholder 17">
            <a:extLst>
              <a:ext uri="{FF2B5EF4-FFF2-40B4-BE49-F238E27FC236}">
                <a16:creationId xmlns:a16="http://schemas.microsoft.com/office/drawing/2014/main" id="{0B54CE96-B2C1-395F-854E-AE616FD004DE}"/>
              </a:ext>
            </a:extLst>
          </p:cNvPr>
          <p:cNvSpPr>
            <a:spLocks noGrp="1"/>
          </p:cNvSpPr>
          <p:nvPr>
            <p:ph type="body" sz="quarter" idx="10"/>
          </p:nvPr>
        </p:nvSpPr>
        <p:spPr>
          <a:xfrm>
            <a:off x="593125" y="4629150"/>
            <a:ext cx="5136163" cy="1085850"/>
          </a:xfrm>
          <a:prstGeom prst="rect">
            <a:avLst/>
          </a:prstGeom>
        </p:spPr>
        <p:txBody>
          <a:bodyPr/>
          <a:lstStyle>
            <a:lvl1pPr marL="0" indent="0">
              <a:lnSpc>
                <a:spcPct val="100000"/>
              </a:lnSpc>
              <a:buNone/>
              <a:defRPr sz="2000" b="0" i="0">
                <a:solidFill>
                  <a:schemeClr val="accent4"/>
                </a:solidFill>
                <a:latin typeface="Work Sans" pitchFamily="2" charset="77"/>
              </a:defRPr>
            </a:lvl1pPr>
          </a:lstStyle>
          <a:p>
            <a:pPr lvl="0"/>
            <a:r>
              <a:rPr lang="en-US" dirty="0"/>
              <a:t>Click to edit Master text styles</a:t>
            </a:r>
          </a:p>
        </p:txBody>
      </p:sp>
      <p:pic>
        <p:nvPicPr>
          <p:cNvPr id="21" name="Picture 20">
            <a:extLst>
              <a:ext uri="{FF2B5EF4-FFF2-40B4-BE49-F238E27FC236}">
                <a16:creationId xmlns:a16="http://schemas.microsoft.com/office/drawing/2014/main" id="{DAD4F1BA-E41A-119A-4010-8E1F12EF6A9A}"/>
              </a:ext>
            </a:extLst>
          </p:cNvPr>
          <p:cNvPicPr>
            <a:picLocks noChangeAspect="1"/>
          </p:cNvPicPr>
          <p:nvPr userDrawn="1"/>
        </p:nvPicPr>
        <p:blipFill>
          <a:blip r:embed="rId4" cstate="print">
            <a:extLst>
              <a:ext uri="{28A0092B-C50C-407E-A947-70E740481C1C}">
                <a14:useLocalDpi xmlns:a14="http://schemas.microsoft.com/office/drawing/2010/main"/>
              </a:ext>
            </a:extLst>
          </a:blip>
          <a:srcRect r="33509"/>
          <a:stretch/>
        </p:blipFill>
        <p:spPr>
          <a:xfrm flipH="1">
            <a:off x="6071616" y="0"/>
            <a:ext cx="3920319" cy="6880302"/>
          </a:xfrm>
          <a:prstGeom prst="rect">
            <a:avLst/>
          </a:prstGeom>
        </p:spPr>
      </p:pic>
      <p:sp>
        <p:nvSpPr>
          <p:cNvPr id="2" name="TextBox 1">
            <a:extLst>
              <a:ext uri="{FF2B5EF4-FFF2-40B4-BE49-F238E27FC236}">
                <a16:creationId xmlns:a16="http://schemas.microsoft.com/office/drawing/2014/main" id="{C8516512-4AA8-C0CA-3003-D5BA05510388}"/>
              </a:ext>
            </a:extLst>
          </p:cNvPr>
          <p:cNvSpPr txBox="1"/>
          <p:nvPr userDrawn="1"/>
        </p:nvSpPr>
        <p:spPr>
          <a:xfrm>
            <a:off x="524107" y="6265329"/>
            <a:ext cx="2434245" cy="377026"/>
          </a:xfrm>
          <a:prstGeom prst="rect">
            <a:avLst/>
          </a:prstGeom>
          <a:noFill/>
        </p:spPr>
        <p:txBody>
          <a:bodyPr wrap="square" rtlCol="0">
            <a:spAutoFit/>
          </a:bodyPr>
          <a:lstStyle/>
          <a:p>
            <a:pPr algn="l">
              <a:spcAft>
                <a:spcPts val="300"/>
              </a:spcAft>
            </a:pPr>
            <a:r>
              <a:rPr lang="en-US" sz="800" dirty="0">
                <a:solidFill>
                  <a:schemeClr val="bg1"/>
                </a:solidFill>
                <a:latin typeface="Work Sans" pitchFamily="2" charset="77"/>
              </a:rPr>
              <a:t>CONFIDENTIAL</a:t>
            </a:r>
          </a:p>
          <a:p>
            <a:pPr algn="l"/>
            <a:r>
              <a:rPr lang="en-US" sz="800" dirty="0">
                <a:solidFill>
                  <a:schemeClr val="bg1"/>
                </a:solidFill>
                <a:latin typeface="Work Sans" pitchFamily="2" charset="77"/>
              </a:rPr>
              <a:t>©2026 Curi Insurance. All rights reserved.</a:t>
            </a:r>
          </a:p>
        </p:txBody>
      </p:sp>
    </p:spTree>
    <p:extLst>
      <p:ext uri="{BB962C8B-B14F-4D97-AF65-F5344CB8AC3E}">
        <p14:creationId xmlns:p14="http://schemas.microsoft.com/office/powerpoint/2010/main" val="1687968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Graphic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583031-3342-C145-8588-9F06FE032E0C}"/>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0350E6-8B1E-B14A-9975-188C403630AA}"/>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5DE4FA8-6547-EF44-95D8-66963BC86B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15" name="Rectangle 14">
            <a:extLst>
              <a:ext uri="{FF2B5EF4-FFF2-40B4-BE49-F238E27FC236}">
                <a16:creationId xmlns:a16="http://schemas.microsoft.com/office/drawing/2014/main" id="{53A709FD-9A4D-5140-A4C1-C95B450518B9}"/>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1">
            <a:extLst>
              <a:ext uri="{FF2B5EF4-FFF2-40B4-BE49-F238E27FC236}">
                <a16:creationId xmlns:a16="http://schemas.microsoft.com/office/drawing/2014/main" id="{242C2F74-402D-2E4F-B0E7-C4AFA113AF89}"/>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pic>
        <p:nvPicPr>
          <p:cNvPr id="5" name="Picture 4">
            <a:extLst>
              <a:ext uri="{FF2B5EF4-FFF2-40B4-BE49-F238E27FC236}">
                <a16:creationId xmlns:a16="http://schemas.microsoft.com/office/drawing/2014/main" id="{E91140BF-6BFF-8BF5-ED69-3EF33E2C08FE}"/>
              </a:ext>
            </a:extLst>
          </p:cNvPr>
          <p:cNvPicPr>
            <a:picLocks noChangeAspect="1"/>
          </p:cNvPicPr>
          <p:nvPr userDrawn="1"/>
        </p:nvPicPr>
        <p:blipFill>
          <a:blip r:embed="rId3" cstate="print">
            <a:alphaModFix amt="35000"/>
            <a:extLst>
              <a:ext uri="{28A0092B-C50C-407E-A947-70E740481C1C}">
                <a14:useLocalDpi xmlns:a14="http://schemas.microsoft.com/office/drawing/2010/main"/>
              </a:ext>
            </a:extLst>
          </a:blip>
          <a:srcRect/>
          <a:stretch/>
        </p:blipFill>
        <p:spPr>
          <a:xfrm rot="16200000" flipH="1">
            <a:off x="10600535" y="-233377"/>
            <a:ext cx="1369963" cy="1836717"/>
          </a:xfrm>
          <a:prstGeom prst="rect">
            <a:avLst/>
          </a:prstGeom>
        </p:spPr>
      </p:pic>
      <p:sp>
        <p:nvSpPr>
          <p:cNvPr id="3" name="TextBox 2">
            <a:extLst>
              <a:ext uri="{FF2B5EF4-FFF2-40B4-BE49-F238E27FC236}">
                <a16:creationId xmlns:a16="http://schemas.microsoft.com/office/drawing/2014/main" id="{ABF10D1B-7752-96E3-A1B8-9FB7860F387B}"/>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933521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Right Text Color Backgrou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7CD7C-4AFA-F649-8637-D469CDC364D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1"/>
            <a:ext cx="6095998" cy="6448902"/>
          </a:xfrm>
          <a:prstGeom prst="rect">
            <a:avLst/>
          </a:prstGeom>
        </p:spPr>
      </p:pic>
      <p:sp>
        <p:nvSpPr>
          <p:cNvPr id="13" name="Rectangle 12">
            <a:extLst>
              <a:ext uri="{FF2B5EF4-FFF2-40B4-BE49-F238E27FC236}">
                <a16:creationId xmlns:a16="http://schemas.microsoft.com/office/drawing/2014/main" id="{71356D6A-33AC-3941-82C9-64E3F9A8A85A}"/>
              </a:ext>
            </a:extLst>
          </p:cNvPr>
          <p:cNvSpPr/>
          <p:nvPr userDrawn="1"/>
        </p:nvSpPr>
        <p:spPr>
          <a:xfrm>
            <a:off x="4239491" y="1"/>
            <a:ext cx="7943629" cy="6425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1">
            <a:extLst>
              <a:ext uri="{FF2B5EF4-FFF2-40B4-BE49-F238E27FC236}">
                <a16:creationId xmlns:a16="http://schemas.microsoft.com/office/drawing/2014/main" id="{B85C9DF1-F5FF-D24A-BE15-D6AF61E52599}"/>
              </a:ext>
            </a:extLst>
          </p:cNvPr>
          <p:cNvSpPr>
            <a:spLocks noGrp="1"/>
          </p:cNvSpPr>
          <p:nvPr>
            <p:ph type="body" sz="quarter" idx="10" hasCustomPrompt="1"/>
          </p:nvPr>
        </p:nvSpPr>
        <p:spPr>
          <a:xfrm>
            <a:off x="6508442" y="406852"/>
            <a:ext cx="5106988" cy="369888"/>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27" name="Text Placeholder 3">
            <a:extLst>
              <a:ext uri="{FF2B5EF4-FFF2-40B4-BE49-F238E27FC236}">
                <a16:creationId xmlns:a16="http://schemas.microsoft.com/office/drawing/2014/main" id="{ED012BD9-973B-0C4B-905D-2D4C9F348A20}"/>
              </a:ext>
            </a:extLst>
          </p:cNvPr>
          <p:cNvSpPr>
            <a:spLocks noGrp="1"/>
          </p:cNvSpPr>
          <p:nvPr>
            <p:ph type="body" sz="quarter" idx="16" hasCustomPrompt="1"/>
          </p:nvPr>
        </p:nvSpPr>
        <p:spPr>
          <a:xfrm>
            <a:off x="6508442" y="2122623"/>
            <a:ext cx="5106988" cy="4019428"/>
          </a:xfrm>
          <a:prstGeom prst="rect">
            <a:avLst/>
          </a:prstGeom>
        </p:spPr>
        <p:txBody>
          <a:bodyPr/>
          <a:lstStyle>
            <a:lvl1pPr>
              <a:lnSpc>
                <a:spcPct val="100000"/>
              </a:lnSpc>
              <a:defRPr sz="2000">
                <a:solidFill>
                  <a:schemeClr val="bg1"/>
                </a:solidFill>
                <a:latin typeface="Work Sans" pitchFamily="2" charset="77"/>
              </a:defRPr>
            </a:lvl1pPr>
            <a:lvl2pPr marL="685800" indent="-228600">
              <a:lnSpc>
                <a:spcPct val="100000"/>
              </a:lnSpc>
              <a:buFont typeface="System Font Regular"/>
              <a:buChar char="⎻"/>
              <a:defRPr sz="2000">
                <a:solidFill>
                  <a:schemeClr val="bg1"/>
                </a:solidFill>
                <a:latin typeface="Work Sans" pitchFamily="2" charset="77"/>
              </a:defRPr>
            </a:lvl2pPr>
            <a:lvl3pPr marL="1143000" indent="-228600">
              <a:lnSpc>
                <a:spcPct val="100000"/>
              </a:lnSpc>
              <a:buFont typeface="System Font Regular"/>
              <a:buChar char="⎻"/>
              <a:defRPr sz="2000">
                <a:solidFill>
                  <a:schemeClr val="bg1"/>
                </a:solidFill>
                <a:latin typeface="Work Sans" pitchFamily="2" charset="77"/>
              </a:defRPr>
            </a:lvl3pPr>
            <a:lvl4pPr marL="1600200" indent="-228600">
              <a:lnSpc>
                <a:spcPct val="100000"/>
              </a:lnSpc>
              <a:buFont typeface="System Font Regular"/>
              <a:buChar char="⎻"/>
              <a:defRPr sz="2000">
                <a:solidFill>
                  <a:schemeClr val="bg1"/>
                </a:solidFill>
                <a:latin typeface="Work Sans" pitchFamily="2" charset="77"/>
              </a:defRPr>
            </a:lvl4pPr>
            <a:lvl5pPr marL="2057400" indent="-228600">
              <a:lnSpc>
                <a:spcPct val="100000"/>
              </a:lnSpc>
              <a:buFont typeface="System Font Regular"/>
              <a:buChar char="⎻"/>
              <a:defRPr sz="2000">
                <a:solidFill>
                  <a:schemeClr val="bg1"/>
                </a:solidFill>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E6A31DF-4752-8347-AD92-4D026F23E665}"/>
              </a:ext>
            </a:extLst>
          </p:cNvPr>
          <p:cNvSpPr>
            <a:spLocks noGrp="1"/>
          </p:cNvSpPr>
          <p:nvPr>
            <p:ph type="title" hasCustomPrompt="1"/>
          </p:nvPr>
        </p:nvSpPr>
        <p:spPr>
          <a:xfrm>
            <a:off x="6508442" y="797060"/>
            <a:ext cx="5106988" cy="1325563"/>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pic>
        <p:nvPicPr>
          <p:cNvPr id="18" name="Picture 17">
            <a:extLst>
              <a:ext uri="{FF2B5EF4-FFF2-40B4-BE49-F238E27FC236}">
                <a16:creationId xmlns:a16="http://schemas.microsoft.com/office/drawing/2014/main" id="{F3964162-4AF0-E84B-AB54-9A5076A18E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3126" y="-5254"/>
            <a:ext cx="5519481" cy="6440829"/>
          </a:xfrm>
          <a:prstGeom prst="rect">
            <a:avLst/>
          </a:prstGeom>
        </p:spPr>
      </p:pic>
      <p:sp>
        <p:nvSpPr>
          <p:cNvPr id="30" name="Rectangle 29">
            <a:extLst>
              <a:ext uri="{FF2B5EF4-FFF2-40B4-BE49-F238E27FC236}">
                <a16:creationId xmlns:a16="http://schemas.microsoft.com/office/drawing/2014/main" id="{381DB799-8AD2-204B-865D-6CDAF4B00C59}"/>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4086C67-B9D6-7D45-8E80-AA5ED2C31BE5}"/>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9BD6BB3E-8567-394F-BAAE-25BCFFD772B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5" name="Rectangle 34">
            <a:extLst>
              <a:ext uri="{FF2B5EF4-FFF2-40B4-BE49-F238E27FC236}">
                <a16:creationId xmlns:a16="http://schemas.microsoft.com/office/drawing/2014/main" id="{96B65709-80FD-844A-BEC4-20711E387CD8}"/>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1">
            <a:extLst>
              <a:ext uri="{FF2B5EF4-FFF2-40B4-BE49-F238E27FC236}">
                <a16:creationId xmlns:a16="http://schemas.microsoft.com/office/drawing/2014/main" id="{C4C03CB3-0B28-DC42-8D01-885622093220}"/>
              </a:ext>
            </a:extLst>
          </p:cNvPr>
          <p:cNvSpPr>
            <a:spLocks noGrp="1"/>
          </p:cNvSpPr>
          <p:nvPr>
            <p:ph type="ftr" sz="quarter" idx="17"/>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4" name="TextBox 3">
            <a:extLst>
              <a:ext uri="{FF2B5EF4-FFF2-40B4-BE49-F238E27FC236}">
                <a16:creationId xmlns:a16="http://schemas.microsoft.com/office/drawing/2014/main" id="{D1A26FCA-A950-5790-0AC6-40BC674CAF6F}"/>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3055059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50/50 Right Text Color Backgrou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19AFB1-22D0-D846-9D39-8FB152826F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4975" y="0"/>
            <a:ext cx="5144737" cy="6849591"/>
          </a:xfrm>
          <a:prstGeom prst="rect">
            <a:avLst/>
          </a:prstGeom>
        </p:spPr>
      </p:pic>
      <p:sp>
        <p:nvSpPr>
          <p:cNvPr id="13" name="Rectangle 12">
            <a:extLst>
              <a:ext uri="{FF2B5EF4-FFF2-40B4-BE49-F238E27FC236}">
                <a16:creationId xmlns:a16="http://schemas.microsoft.com/office/drawing/2014/main" id="{71356D6A-33AC-3941-82C9-64E3F9A8A85A}"/>
              </a:ext>
            </a:extLst>
          </p:cNvPr>
          <p:cNvSpPr/>
          <p:nvPr userDrawn="1"/>
        </p:nvSpPr>
        <p:spPr>
          <a:xfrm>
            <a:off x="4239491" y="1"/>
            <a:ext cx="7943629" cy="6421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1">
            <a:extLst>
              <a:ext uri="{FF2B5EF4-FFF2-40B4-BE49-F238E27FC236}">
                <a16:creationId xmlns:a16="http://schemas.microsoft.com/office/drawing/2014/main" id="{B85C9DF1-F5FF-D24A-BE15-D6AF61E52599}"/>
              </a:ext>
            </a:extLst>
          </p:cNvPr>
          <p:cNvSpPr>
            <a:spLocks noGrp="1"/>
          </p:cNvSpPr>
          <p:nvPr>
            <p:ph type="body" sz="quarter" idx="10" hasCustomPrompt="1"/>
          </p:nvPr>
        </p:nvSpPr>
        <p:spPr>
          <a:xfrm>
            <a:off x="6508442" y="406852"/>
            <a:ext cx="5106988" cy="369888"/>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27" name="Text Placeholder 3">
            <a:extLst>
              <a:ext uri="{FF2B5EF4-FFF2-40B4-BE49-F238E27FC236}">
                <a16:creationId xmlns:a16="http://schemas.microsoft.com/office/drawing/2014/main" id="{ED012BD9-973B-0C4B-905D-2D4C9F348A20}"/>
              </a:ext>
            </a:extLst>
          </p:cNvPr>
          <p:cNvSpPr>
            <a:spLocks noGrp="1"/>
          </p:cNvSpPr>
          <p:nvPr>
            <p:ph type="body" sz="quarter" idx="16" hasCustomPrompt="1"/>
          </p:nvPr>
        </p:nvSpPr>
        <p:spPr>
          <a:xfrm>
            <a:off x="6508442" y="2122623"/>
            <a:ext cx="5106988" cy="4019428"/>
          </a:xfrm>
          <a:prstGeom prst="rect">
            <a:avLst/>
          </a:prstGeom>
        </p:spPr>
        <p:txBody>
          <a:bodyPr/>
          <a:lstStyle>
            <a:lvl1pPr>
              <a:lnSpc>
                <a:spcPct val="100000"/>
              </a:lnSpc>
              <a:defRPr sz="2000">
                <a:solidFill>
                  <a:schemeClr val="bg1"/>
                </a:solidFill>
                <a:latin typeface="Work Sans" pitchFamily="2" charset="77"/>
              </a:defRPr>
            </a:lvl1pPr>
            <a:lvl2pPr marL="685800" indent="-228600">
              <a:lnSpc>
                <a:spcPct val="100000"/>
              </a:lnSpc>
              <a:buFont typeface="System Font Regular"/>
              <a:buChar char="⎻"/>
              <a:defRPr sz="2000">
                <a:solidFill>
                  <a:schemeClr val="bg1"/>
                </a:solidFill>
                <a:latin typeface="Work Sans" pitchFamily="2" charset="77"/>
              </a:defRPr>
            </a:lvl2pPr>
            <a:lvl3pPr marL="1143000" indent="-228600">
              <a:lnSpc>
                <a:spcPct val="100000"/>
              </a:lnSpc>
              <a:buFont typeface="System Font Regular"/>
              <a:buChar char="⎻"/>
              <a:defRPr sz="2000">
                <a:solidFill>
                  <a:schemeClr val="bg1"/>
                </a:solidFill>
                <a:latin typeface="Work Sans" pitchFamily="2" charset="77"/>
              </a:defRPr>
            </a:lvl3pPr>
            <a:lvl4pPr marL="1600200" indent="-228600">
              <a:lnSpc>
                <a:spcPct val="100000"/>
              </a:lnSpc>
              <a:buFont typeface="System Font Regular"/>
              <a:buChar char="⎻"/>
              <a:defRPr sz="2000">
                <a:solidFill>
                  <a:schemeClr val="bg1"/>
                </a:solidFill>
                <a:latin typeface="Work Sans" pitchFamily="2" charset="77"/>
              </a:defRPr>
            </a:lvl4pPr>
            <a:lvl5pPr marL="2057400" indent="-228600">
              <a:lnSpc>
                <a:spcPct val="100000"/>
              </a:lnSpc>
              <a:buFont typeface="System Font Regular"/>
              <a:buChar char="⎻"/>
              <a:defRPr sz="2000">
                <a:solidFill>
                  <a:schemeClr val="bg1"/>
                </a:solidFill>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E6A31DF-4752-8347-AD92-4D026F23E665}"/>
              </a:ext>
            </a:extLst>
          </p:cNvPr>
          <p:cNvSpPr>
            <a:spLocks noGrp="1"/>
          </p:cNvSpPr>
          <p:nvPr>
            <p:ph type="title" hasCustomPrompt="1"/>
          </p:nvPr>
        </p:nvSpPr>
        <p:spPr>
          <a:xfrm>
            <a:off x="6508442" y="797060"/>
            <a:ext cx="5106988" cy="1325563"/>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pic>
        <p:nvPicPr>
          <p:cNvPr id="20" name="Picture 19">
            <a:extLst>
              <a:ext uri="{FF2B5EF4-FFF2-40B4-BE49-F238E27FC236}">
                <a16:creationId xmlns:a16="http://schemas.microsoft.com/office/drawing/2014/main" id="{35F235DE-C9C1-EF4A-BE70-55745BA53A7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1473" y="-8409"/>
            <a:ext cx="5535418" cy="6459425"/>
          </a:xfrm>
          <a:prstGeom prst="rect">
            <a:avLst/>
          </a:prstGeom>
        </p:spPr>
      </p:pic>
      <p:sp>
        <p:nvSpPr>
          <p:cNvPr id="30" name="Rectangle 29">
            <a:extLst>
              <a:ext uri="{FF2B5EF4-FFF2-40B4-BE49-F238E27FC236}">
                <a16:creationId xmlns:a16="http://schemas.microsoft.com/office/drawing/2014/main" id="{D602AE3D-AD84-024A-9189-4D5D7FE5628C}"/>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698CC6E-6ABE-8C4B-A6E7-ED8DCF2A703F}"/>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B6E9473E-501B-3844-855A-0B5EFC2D728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5" name="Rectangle 34">
            <a:extLst>
              <a:ext uri="{FF2B5EF4-FFF2-40B4-BE49-F238E27FC236}">
                <a16:creationId xmlns:a16="http://schemas.microsoft.com/office/drawing/2014/main" id="{95B7A240-62D8-A049-92A7-51D99780581D}"/>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1">
            <a:extLst>
              <a:ext uri="{FF2B5EF4-FFF2-40B4-BE49-F238E27FC236}">
                <a16:creationId xmlns:a16="http://schemas.microsoft.com/office/drawing/2014/main" id="{AE03A5FD-6EEE-8847-B0DF-10BF5C6D0A09}"/>
              </a:ext>
            </a:extLst>
          </p:cNvPr>
          <p:cNvSpPr>
            <a:spLocks noGrp="1"/>
          </p:cNvSpPr>
          <p:nvPr>
            <p:ph type="ftr" sz="quarter" idx="17"/>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4" name="TextBox 3">
            <a:extLst>
              <a:ext uri="{FF2B5EF4-FFF2-40B4-BE49-F238E27FC236}">
                <a16:creationId xmlns:a16="http://schemas.microsoft.com/office/drawing/2014/main" id="{E26D8838-50C5-506B-C28E-BAEA1EF1E266}"/>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2723449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50/50 Right Text Color Backgrou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640EA-61DD-EFAE-3565-3FC02F5407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6248400" cy="6575956"/>
          </a:xfrm>
          <a:prstGeom prst="rect">
            <a:avLst/>
          </a:prstGeom>
        </p:spPr>
      </p:pic>
      <p:sp>
        <p:nvSpPr>
          <p:cNvPr id="13" name="Rectangle 12">
            <a:extLst>
              <a:ext uri="{FF2B5EF4-FFF2-40B4-BE49-F238E27FC236}">
                <a16:creationId xmlns:a16="http://schemas.microsoft.com/office/drawing/2014/main" id="{71356D6A-33AC-3941-82C9-64E3F9A8A85A}"/>
              </a:ext>
            </a:extLst>
          </p:cNvPr>
          <p:cNvSpPr/>
          <p:nvPr userDrawn="1"/>
        </p:nvSpPr>
        <p:spPr>
          <a:xfrm>
            <a:off x="4239491" y="1"/>
            <a:ext cx="7943629" cy="6421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1">
            <a:extLst>
              <a:ext uri="{FF2B5EF4-FFF2-40B4-BE49-F238E27FC236}">
                <a16:creationId xmlns:a16="http://schemas.microsoft.com/office/drawing/2014/main" id="{B85C9DF1-F5FF-D24A-BE15-D6AF61E52599}"/>
              </a:ext>
            </a:extLst>
          </p:cNvPr>
          <p:cNvSpPr>
            <a:spLocks noGrp="1"/>
          </p:cNvSpPr>
          <p:nvPr>
            <p:ph type="body" sz="quarter" idx="10" hasCustomPrompt="1"/>
          </p:nvPr>
        </p:nvSpPr>
        <p:spPr>
          <a:xfrm>
            <a:off x="6508442" y="406852"/>
            <a:ext cx="5106988" cy="369888"/>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27" name="Text Placeholder 3">
            <a:extLst>
              <a:ext uri="{FF2B5EF4-FFF2-40B4-BE49-F238E27FC236}">
                <a16:creationId xmlns:a16="http://schemas.microsoft.com/office/drawing/2014/main" id="{ED012BD9-973B-0C4B-905D-2D4C9F348A20}"/>
              </a:ext>
            </a:extLst>
          </p:cNvPr>
          <p:cNvSpPr>
            <a:spLocks noGrp="1"/>
          </p:cNvSpPr>
          <p:nvPr>
            <p:ph type="body" sz="quarter" idx="16" hasCustomPrompt="1"/>
          </p:nvPr>
        </p:nvSpPr>
        <p:spPr>
          <a:xfrm>
            <a:off x="6508442" y="2122623"/>
            <a:ext cx="5106988" cy="4019428"/>
          </a:xfrm>
          <a:prstGeom prst="rect">
            <a:avLst/>
          </a:prstGeom>
        </p:spPr>
        <p:txBody>
          <a:bodyPr/>
          <a:lstStyle>
            <a:lvl1pPr>
              <a:lnSpc>
                <a:spcPct val="100000"/>
              </a:lnSpc>
              <a:defRPr sz="2000">
                <a:solidFill>
                  <a:schemeClr val="bg1"/>
                </a:solidFill>
                <a:latin typeface="Work Sans" pitchFamily="2" charset="77"/>
              </a:defRPr>
            </a:lvl1pPr>
            <a:lvl2pPr marL="685800" indent="-228600">
              <a:lnSpc>
                <a:spcPct val="100000"/>
              </a:lnSpc>
              <a:buFont typeface="System Font Regular"/>
              <a:buChar char="⎻"/>
              <a:defRPr sz="2000">
                <a:solidFill>
                  <a:schemeClr val="bg1"/>
                </a:solidFill>
                <a:latin typeface="Work Sans" pitchFamily="2" charset="77"/>
              </a:defRPr>
            </a:lvl2pPr>
            <a:lvl3pPr marL="1143000" indent="-228600">
              <a:lnSpc>
                <a:spcPct val="100000"/>
              </a:lnSpc>
              <a:buFont typeface="System Font Regular"/>
              <a:buChar char="⎻"/>
              <a:defRPr sz="2000">
                <a:solidFill>
                  <a:schemeClr val="bg1"/>
                </a:solidFill>
                <a:latin typeface="Work Sans" pitchFamily="2" charset="77"/>
              </a:defRPr>
            </a:lvl3pPr>
            <a:lvl4pPr marL="1600200" indent="-228600">
              <a:lnSpc>
                <a:spcPct val="100000"/>
              </a:lnSpc>
              <a:buFont typeface="System Font Regular"/>
              <a:buChar char="⎻"/>
              <a:defRPr sz="2000">
                <a:solidFill>
                  <a:schemeClr val="bg1"/>
                </a:solidFill>
                <a:latin typeface="Work Sans" pitchFamily="2" charset="77"/>
              </a:defRPr>
            </a:lvl4pPr>
            <a:lvl5pPr marL="2057400" indent="-228600">
              <a:lnSpc>
                <a:spcPct val="100000"/>
              </a:lnSpc>
              <a:buFont typeface="System Font Regular"/>
              <a:buChar char="⎻"/>
              <a:defRPr sz="2000">
                <a:solidFill>
                  <a:schemeClr val="bg1"/>
                </a:solidFill>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E6A31DF-4752-8347-AD92-4D026F23E665}"/>
              </a:ext>
            </a:extLst>
          </p:cNvPr>
          <p:cNvSpPr>
            <a:spLocks noGrp="1"/>
          </p:cNvSpPr>
          <p:nvPr>
            <p:ph type="title" hasCustomPrompt="1"/>
          </p:nvPr>
        </p:nvSpPr>
        <p:spPr>
          <a:xfrm>
            <a:off x="6508442" y="797060"/>
            <a:ext cx="5106988" cy="1325563"/>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pic>
        <p:nvPicPr>
          <p:cNvPr id="20" name="Picture 19">
            <a:extLst>
              <a:ext uri="{FF2B5EF4-FFF2-40B4-BE49-F238E27FC236}">
                <a16:creationId xmlns:a16="http://schemas.microsoft.com/office/drawing/2014/main" id="{35F235DE-C9C1-EF4A-BE70-55745BA53A7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1473" y="-8409"/>
            <a:ext cx="5535418" cy="6459425"/>
          </a:xfrm>
          <a:prstGeom prst="rect">
            <a:avLst/>
          </a:prstGeom>
        </p:spPr>
      </p:pic>
      <p:sp>
        <p:nvSpPr>
          <p:cNvPr id="30" name="Rectangle 29">
            <a:extLst>
              <a:ext uri="{FF2B5EF4-FFF2-40B4-BE49-F238E27FC236}">
                <a16:creationId xmlns:a16="http://schemas.microsoft.com/office/drawing/2014/main" id="{D602AE3D-AD84-024A-9189-4D5D7FE5628C}"/>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698CC6E-6ABE-8C4B-A6E7-ED8DCF2A703F}"/>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B6E9473E-501B-3844-855A-0B5EFC2D728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5" name="Rectangle 34">
            <a:extLst>
              <a:ext uri="{FF2B5EF4-FFF2-40B4-BE49-F238E27FC236}">
                <a16:creationId xmlns:a16="http://schemas.microsoft.com/office/drawing/2014/main" id="{95B7A240-62D8-A049-92A7-51D99780581D}"/>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1">
            <a:extLst>
              <a:ext uri="{FF2B5EF4-FFF2-40B4-BE49-F238E27FC236}">
                <a16:creationId xmlns:a16="http://schemas.microsoft.com/office/drawing/2014/main" id="{AE03A5FD-6EEE-8847-B0DF-10BF5C6D0A09}"/>
              </a:ext>
            </a:extLst>
          </p:cNvPr>
          <p:cNvSpPr>
            <a:spLocks noGrp="1"/>
          </p:cNvSpPr>
          <p:nvPr>
            <p:ph type="ftr" sz="quarter" idx="17"/>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4" name="TextBox 3">
            <a:extLst>
              <a:ext uri="{FF2B5EF4-FFF2-40B4-BE49-F238E27FC236}">
                <a16:creationId xmlns:a16="http://schemas.microsoft.com/office/drawing/2014/main" id="{3608BC2C-EDCC-9CB6-4CD0-38C5FA8C8E35}"/>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2186802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50 Left Text Color Backgroun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451F6B-E155-484C-B97D-53DC42CBD999}"/>
              </a:ext>
            </a:extLst>
          </p:cNvPr>
          <p:cNvPicPr>
            <a:picLocks noChangeAspect="1"/>
          </p:cNvPicPr>
          <p:nvPr userDrawn="1"/>
        </p:nvPicPr>
        <p:blipFill rotWithShape="1">
          <a:blip r:embed="rId2"/>
          <a:srcRect/>
          <a:stretch/>
        </p:blipFill>
        <p:spPr>
          <a:xfrm flipH="1">
            <a:off x="6494862" y="476698"/>
            <a:ext cx="5670597" cy="4539802"/>
          </a:xfrm>
          <a:prstGeom prst="rect">
            <a:avLst/>
          </a:prstGeom>
        </p:spPr>
      </p:pic>
      <p:sp>
        <p:nvSpPr>
          <p:cNvPr id="13" name="Rectangle 12">
            <a:extLst>
              <a:ext uri="{FF2B5EF4-FFF2-40B4-BE49-F238E27FC236}">
                <a16:creationId xmlns:a16="http://schemas.microsoft.com/office/drawing/2014/main" id="{71356D6A-33AC-3941-82C9-64E3F9A8A85A}"/>
              </a:ext>
            </a:extLst>
          </p:cNvPr>
          <p:cNvSpPr/>
          <p:nvPr userDrawn="1"/>
        </p:nvSpPr>
        <p:spPr>
          <a:xfrm>
            <a:off x="-2" y="0"/>
            <a:ext cx="7948247" cy="65139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1">
            <a:extLst>
              <a:ext uri="{FF2B5EF4-FFF2-40B4-BE49-F238E27FC236}">
                <a16:creationId xmlns:a16="http://schemas.microsoft.com/office/drawing/2014/main" id="{D5E14F1E-AC9C-854A-8AB2-594D1D08F7E2}"/>
              </a:ext>
            </a:extLst>
          </p:cNvPr>
          <p:cNvSpPr>
            <a:spLocks noGrp="1"/>
          </p:cNvSpPr>
          <p:nvPr>
            <p:ph type="body" sz="quarter" idx="14" hasCustomPrompt="1"/>
          </p:nvPr>
        </p:nvSpPr>
        <p:spPr>
          <a:xfrm>
            <a:off x="654790" y="406852"/>
            <a:ext cx="5106987" cy="369470"/>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42" name="Title 9">
            <a:extLst>
              <a:ext uri="{FF2B5EF4-FFF2-40B4-BE49-F238E27FC236}">
                <a16:creationId xmlns:a16="http://schemas.microsoft.com/office/drawing/2014/main" id="{54B2E64A-B065-FE4D-B144-3B18B1372EFD}"/>
              </a:ext>
            </a:extLst>
          </p:cNvPr>
          <p:cNvSpPr>
            <a:spLocks noGrp="1"/>
          </p:cNvSpPr>
          <p:nvPr>
            <p:ph type="title" hasCustomPrompt="1"/>
          </p:nvPr>
        </p:nvSpPr>
        <p:spPr>
          <a:xfrm>
            <a:off x="654789" y="804483"/>
            <a:ext cx="5106988" cy="1478143"/>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19" name="Text Placeholder 3">
            <a:extLst>
              <a:ext uri="{FF2B5EF4-FFF2-40B4-BE49-F238E27FC236}">
                <a16:creationId xmlns:a16="http://schemas.microsoft.com/office/drawing/2014/main" id="{48B4B9C3-675C-084C-B702-DA2FE465D2E2}"/>
              </a:ext>
            </a:extLst>
          </p:cNvPr>
          <p:cNvSpPr>
            <a:spLocks noGrp="1"/>
          </p:cNvSpPr>
          <p:nvPr>
            <p:ph type="body" sz="quarter" idx="16" hasCustomPrompt="1"/>
          </p:nvPr>
        </p:nvSpPr>
        <p:spPr>
          <a:xfrm>
            <a:off x="660401" y="2292785"/>
            <a:ext cx="5106988" cy="3808303"/>
          </a:xfrm>
          <a:prstGeom prst="rect">
            <a:avLst/>
          </a:prstGeom>
        </p:spPr>
        <p:txBody>
          <a:bodyPr/>
          <a:lstStyle>
            <a:lvl1pPr>
              <a:lnSpc>
                <a:spcPct val="100000"/>
              </a:lnSpc>
              <a:defRPr sz="2000">
                <a:solidFill>
                  <a:schemeClr val="bg1"/>
                </a:solidFill>
                <a:latin typeface="Work Sans" pitchFamily="2" charset="77"/>
              </a:defRPr>
            </a:lvl1pPr>
            <a:lvl2pPr marL="685800" indent="-228600">
              <a:lnSpc>
                <a:spcPct val="100000"/>
              </a:lnSpc>
              <a:buFont typeface="System Font Regular"/>
              <a:buChar char="⎻"/>
              <a:defRPr sz="2000">
                <a:solidFill>
                  <a:schemeClr val="bg1"/>
                </a:solidFill>
                <a:latin typeface="Work Sans" pitchFamily="2" charset="77"/>
              </a:defRPr>
            </a:lvl2pPr>
            <a:lvl3pPr marL="1143000" indent="-228600">
              <a:lnSpc>
                <a:spcPct val="100000"/>
              </a:lnSpc>
              <a:buFont typeface="System Font Regular"/>
              <a:buChar char="⎻"/>
              <a:defRPr sz="2000">
                <a:solidFill>
                  <a:schemeClr val="bg1"/>
                </a:solidFill>
                <a:latin typeface="Work Sans" pitchFamily="2" charset="77"/>
              </a:defRPr>
            </a:lvl3pPr>
            <a:lvl4pPr marL="1600200" indent="-228600">
              <a:lnSpc>
                <a:spcPct val="100000"/>
              </a:lnSpc>
              <a:buFont typeface="System Font Regular"/>
              <a:buChar char="⎻"/>
              <a:defRPr sz="2000">
                <a:solidFill>
                  <a:schemeClr val="bg1"/>
                </a:solidFill>
                <a:latin typeface="Work Sans" pitchFamily="2" charset="77"/>
              </a:defRPr>
            </a:lvl4pPr>
            <a:lvl5pPr marL="2057400" indent="-228600">
              <a:lnSpc>
                <a:spcPct val="100000"/>
              </a:lnSpc>
              <a:buFont typeface="System Font Regular"/>
              <a:buChar char="⎻"/>
              <a:defRPr sz="2000">
                <a:solidFill>
                  <a:schemeClr val="bg1"/>
                </a:solidFill>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a:extLst>
              <a:ext uri="{FF2B5EF4-FFF2-40B4-BE49-F238E27FC236}">
                <a16:creationId xmlns:a16="http://schemas.microsoft.com/office/drawing/2014/main" id="{5BD68D63-0809-8E4C-A35F-FD0EF8E90E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5354273" y="-30053"/>
            <a:ext cx="4978873" cy="6453735"/>
          </a:xfrm>
          <a:prstGeom prst="rect">
            <a:avLst/>
          </a:prstGeom>
        </p:spPr>
      </p:pic>
      <p:sp>
        <p:nvSpPr>
          <p:cNvPr id="14" name="Rectangle 13">
            <a:extLst>
              <a:ext uri="{FF2B5EF4-FFF2-40B4-BE49-F238E27FC236}">
                <a16:creationId xmlns:a16="http://schemas.microsoft.com/office/drawing/2014/main" id="{B0876DDC-0D2A-8A41-9F90-69E030EC8F2D}"/>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5E7898-4A07-7C45-AB74-4A8350913CDA}"/>
              </a:ext>
            </a:extLst>
          </p:cNvPr>
          <p:cNvSpPr/>
          <p:nvPr userDrawn="1"/>
        </p:nvSpPr>
        <p:spPr>
          <a:xfrm rot="16200000">
            <a:off x="3111683" y="3905127"/>
            <a:ext cx="465762" cy="5502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08F6C6D-4BE8-0249-B359-2DE9E375D8E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4" name="Rectangle 23">
            <a:extLst>
              <a:ext uri="{FF2B5EF4-FFF2-40B4-BE49-F238E27FC236}">
                <a16:creationId xmlns:a16="http://schemas.microsoft.com/office/drawing/2014/main" id="{1EDA020B-74CA-1345-86A2-C169B3DC0891}"/>
              </a:ext>
            </a:extLst>
          </p:cNvPr>
          <p:cNvSpPr/>
          <p:nvPr userDrawn="1"/>
        </p:nvSpPr>
        <p:spPr>
          <a:xfrm rot="5400000">
            <a:off x="8912022" y="3607660"/>
            <a:ext cx="463956" cy="60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oter Placeholder 1">
            <a:extLst>
              <a:ext uri="{FF2B5EF4-FFF2-40B4-BE49-F238E27FC236}">
                <a16:creationId xmlns:a16="http://schemas.microsoft.com/office/drawing/2014/main" id="{DB18B4FA-19A6-5C44-BD8C-DFA3089E4CFB}"/>
              </a:ext>
            </a:extLst>
          </p:cNvPr>
          <p:cNvSpPr>
            <a:spLocks noGrp="1"/>
          </p:cNvSpPr>
          <p:nvPr>
            <p:ph type="ftr" sz="quarter" idx="17"/>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E5269E31-7619-D5EE-0B11-61860D83A082}"/>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2693791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50/50 Left Text Color Backgrou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49FB4-CC39-7970-8FE4-1C7853D021B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44540" y="0"/>
            <a:ext cx="6147460" cy="6858000"/>
          </a:xfrm>
          <a:prstGeom prst="rect">
            <a:avLst/>
          </a:prstGeom>
        </p:spPr>
      </p:pic>
      <p:sp>
        <p:nvSpPr>
          <p:cNvPr id="13" name="Rectangle 12">
            <a:extLst>
              <a:ext uri="{FF2B5EF4-FFF2-40B4-BE49-F238E27FC236}">
                <a16:creationId xmlns:a16="http://schemas.microsoft.com/office/drawing/2014/main" id="{71356D6A-33AC-3941-82C9-64E3F9A8A85A}"/>
              </a:ext>
            </a:extLst>
          </p:cNvPr>
          <p:cNvSpPr/>
          <p:nvPr userDrawn="1"/>
        </p:nvSpPr>
        <p:spPr>
          <a:xfrm>
            <a:off x="-2" y="0"/>
            <a:ext cx="7948247" cy="65139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1">
            <a:extLst>
              <a:ext uri="{FF2B5EF4-FFF2-40B4-BE49-F238E27FC236}">
                <a16:creationId xmlns:a16="http://schemas.microsoft.com/office/drawing/2014/main" id="{D5E14F1E-AC9C-854A-8AB2-594D1D08F7E2}"/>
              </a:ext>
            </a:extLst>
          </p:cNvPr>
          <p:cNvSpPr>
            <a:spLocks noGrp="1"/>
          </p:cNvSpPr>
          <p:nvPr>
            <p:ph type="body" sz="quarter" idx="14" hasCustomPrompt="1"/>
          </p:nvPr>
        </p:nvSpPr>
        <p:spPr>
          <a:xfrm>
            <a:off x="654790" y="406852"/>
            <a:ext cx="5106987" cy="369470"/>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42" name="Title 9">
            <a:extLst>
              <a:ext uri="{FF2B5EF4-FFF2-40B4-BE49-F238E27FC236}">
                <a16:creationId xmlns:a16="http://schemas.microsoft.com/office/drawing/2014/main" id="{54B2E64A-B065-FE4D-B144-3B18B1372EFD}"/>
              </a:ext>
            </a:extLst>
          </p:cNvPr>
          <p:cNvSpPr>
            <a:spLocks noGrp="1"/>
          </p:cNvSpPr>
          <p:nvPr>
            <p:ph type="title" hasCustomPrompt="1"/>
          </p:nvPr>
        </p:nvSpPr>
        <p:spPr>
          <a:xfrm>
            <a:off x="654789" y="804483"/>
            <a:ext cx="5106988" cy="1478143"/>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19" name="Text Placeholder 3">
            <a:extLst>
              <a:ext uri="{FF2B5EF4-FFF2-40B4-BE49-F238E27FC236}">
                <a16:creationId xmlns:a16="http://schemas.microsoft.com/office/drawing/2014/main" id="{48B4B9C3-675C-084C-B702-DA2FE465D2E2}"/>
              </a:ext>
            </a:extLst>
          </p:cNvPr>
          <p:cNvSpPr>
            <a:spLocks noGrp="1"/>
          </p:cNvSpPr>
          <p:nvPr>
            <p:ph type="body" sz="quarter" idx="16" hasCustomPrompt="1"/>
          </p:nvPr>
        </p:nvSpPr>
        <p:spPr>
          <a:xfrm>
            <a:off x="660401" y="2292785"/>
            <a:ext cx="5106988" cy="3808303"/>
          </a:xfrm>
          <a:prstGeom prst="rect">
            <a:avLst/>
          </a:prstGeom>
        </p:spPr>
        <p:txBody>
          <a:bodyPr/>
          <a:lstStyle>
            <a:lvl1pPr>
              <a:lnSpc>
                <a:spcPct val="100000"/>
              </a:lnSpc>
              <a:defRPr sz="2000">
                <a:solidFill>
                  <a:schemeClr val="bg1"/>
                </a:solidFill>
                <a:latin typeface="Work Sans" pitchFamily="2" charset="77"/>
              </a:defRPr>
            </a:lvl1pPr>
            <a:lvl2pPr marL="685800" indent="-228600">
              <a:lnSpc>
                <a:spcPct val="100000"/>
              </a:lnSpc>
              <a:buFont typeface="System Font Regular"/>
              <a:buChar char="⎻"/>
              <a:defRPr sz="2000">
                <a:solidFill>
                  <a:schemeClr val="bg1"/>
                </a:solidFill>
                <a:latin typeface="Work Sans" pitchFamily="2" charset="77"/>
              </a:defRPr>
            </a:lvl2pPr>
            <a:lvl3pPr marL="1143000" indent="-228600">
              <a:lnSpc>
                <a:spcPct val="100000"/>
              </a:lnSpc>
              <a:buFont typeface="System Font Regular"/>
              <a:buChar char="⎻"/>
              <a:defRPr sz="2000">
                <a:solidFill>
                  <a:schemeClr val="bg1"/>
                </a:solidFill>
                <a:latin typeface="Work Sans" pitchFamily="2" charset="77"/>
              </a:defRPr>
            </a:lvl3pPr>
            <a:lvl4pPr marL="1600200" indent="-228600">
              <a:lnSpc>
                <a:spcPct val="100000"/>
              </a:lnSpc>
              <a:buFont typeface="System Font Regular"/>
              <a:buChar char="⎻"/>
              <a:defRPr sz="2000">
                <a:solidFill>
                  <a:schemeClr val="bg1"/>
                </a:solidFill>
                <a:latin typeface="Work Sans" pitchFamily="2" charset="77"/>
              </a:defRPr>
            </a:lvl4pPr>
            <a:lvl5pPr marL="2057400" indent="-228600">
              <a:lnSpc>
                <a:spcPct val="100000"/>
              </a:lnSpc>
              <a:buFont typeface="System Font Regular"/>
              <a:buChar char="⎻"/>
              <a:defRPr sz="2000">
                <a:solidFill>
                  <a:schemeClr val="bg1"/>
                </a:solidFill>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a:extLst>
              <a:ext uri="{FF2B5EF4-FFF2-40B4-BE49-F238E27FC236}">
                <a16:creationId xmlns:a16="http://schemas.microsoft.com/office/drawing/2014/main" id="{5BD68D63-0809-8E4C-A35F-FD0EF8E90E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5682649" y="-31445"/>
            <a:ext cx="5530540" cy="6453735"/>
          </a:xfrm>
          <a:prstGeom prst="rect">
            <a:avLst/>
          </a:prstGeom>
        </p:spPr>
      </p:pic>
      <p:sp>
        <p:nvSpPr>
          <p:cNvPr id="14" name="Rectangle 13">
            <a:extLst>
              <a:ext uri="{FF2B5EF4-FFF2-40B4-BE49-F238E27FC236}">
                <a16:creationId xmlns:a16="http://schemas.microsoft.com/office/drawing/2014/main" id="{B0876DDC-0D2A-8A41-9F90-69E030EC8F2D}"/>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5E7898-4A07-7C45-AB74-4A8350913CDA}"/>
              </a:ext>
            </a:extLst>
          </p:cNvPr>
          <p:cNvSpPr/>
          <p:nvPr userDrawn="1"/>
        </p:nvSpPr>
        <p:spPr>
          <a:xfrm rot="16200000">
            <a:off x="3111683" y="3905127"/>
            <a:ext cx="465762" cy="5502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08F6C6D-4BE8-0249-B359-2DE9E375D8E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4" name="Rectangle 23">
            <a:extLst>
              <a:ext uri="{FF2B5EF4-FFF2-40B4-BE49-F238E27FC236}">
                <a16:creationId xmlns:a16="http://schemas.microsoft.com/office/drawing/2014/main" id="{1EDA020B-74CA-1345-86A2-C169B3DC0891}"/>
              </a:ext>
            </a:extLst>
          </p:cNvPr>
          <p:cNvSpPr/>
          <p:nvPr userDrawn="1"/>
        </p:nvSpPr>
        <p:spPr>
          <a:xfrm rot="5400000">
            <a:off x="8912022" y="3607660"/>
            <a:ext cx="463956" cy="60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oter Placeholder 1">
            <a:extLst>
              <a:ext uri="{FF2B5EF4-FFF2-40B4-BE49-F238E27FC236}">
                <a16:creationId xmlns:a16="http://schemas.microsoft.com/office/drawing/2014/main" id="{DB18B4FA-19A6-5C44-BD8C-DFA3089E4CFB}"/>
              </a:ext>
            </a:extLst>
          </p:cNvPr>
          <p:cNvSpPr>
            <a:spLocks noGrp="1"/>
          </p:cNvSpPr>
          <p:nvPr>
            <p:ph type="ftr" sz="quarter" idx="17"/>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4" name="TextBox 3">
            <a:extLst>
              <a:ext uri="{FF2B5EF4-FFF2-40B4-BE49-F238E27FC236}">
                <a16:creationId xmlns:a16="http://schemas.microsoft.com/office/drawing/2014/main" id="{E164711E-1353-3571-09BC-1AF276EA8384}"/>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3733270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C87A4A-974E-9545-AFA3-6918FDABD48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838"/>
            <a:ext cx="2760685" cy="6443032"/>
          </a:xfrm>
          <a:prstGeom prst="rect">
            <a:avLst/>
          </a:prstGeom>
        </p:spPr>
      </p:pic>
      <p:sp>
        <p:nvSpPr>
          <p:cNvPr id="14" name="Title 3">
            <a:extLst>
              <a:ext uri="{FF2B5EF4-FFF2-40B4-BE49-F238E27FC236}">
                <a16:creationId xmlns:a16="http://schemas.microsoft.com/office/drawing/2014/main" id="{E1658D75-33D9-2E48-ABA7-25AB00D65CD8}"/>
              </a:ext>
            </a:extLst>
          </p:cNvPr>
          <p:cNvSpPr>
            <a:spLocks noGrp="1"/>
          </p:cNvSpPr>
          <p:nvPr>
            <p:ph type="title" hasCustomPrompt="1"/>
          </p:nvPr>
        </p:nvSpPr>
        <p:spPr>
          <a:xfrm>
            <a:off x="2442575" y="2517732"/>
            <a:ext cx="8229600" cy="1841326"/>
          </a:xfrm>
          <a:prstGeom prst="rect">
            <a:avLst/>
          </a:prstGeom>
        </p:spPr>
        <p:txBody>
          <a:bodyPr anchor="ctr" anchorCtr="0"/>
          <a:lstStyle>
            <a:lvl1pPr algn="ctr">
              <a:defRPr sz="4800" b="1" i="0">
                <a:solidFill>
                  <a:schemeClr val="tx1"/>
                </a:solidFill>
                <a:latin typeface="Playfair Display SemiBold" pitchFamily="2" charset="77"/>
              </a:defRPr>
            </a:lvl1pPr>
          </a:lstStyle>
          <a:p>
            <a:r>
              <a:rPr lang="en-US" dirty="0"/>
              <a:t>Click to edit title</a:t>
            </a:r>
          </a:p>
        </p:txBody>
      </p:sp>
      <p:sp>
        <p:nvSpPr>
          <p:cNvPr id="21" name="Rectangle 20">
            <a:extLst>
              <a:ext uri="{FF2B5EF4-FFF2-40B4-BE49-F238E27FC236}">
                <a16:creationId xmlns:a16="http://schemas.microsoft.com/office/drawing/2014/main" id="{81F3FD24-AA88-B24E-BF13-3C14AC6DCC8A}"/>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9266B5E-646E-8941-8252-335104918032}"/>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E4AC543D-0D94-AD4A-8105-75794D6DDC8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0" name="Rectangle 29">
            <a:extLst>
              <a:ext uri="{FF2B5EF4-FFF2-40B4-BE49-F238E27FC236}">
                <a16:creationId xmlns:a16="http://schemas.microsoft.com/office/drawing/2014/main" id="{82B0D5CF-7753-E347-8163-3C1EA2B13393}"/>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oter Placeholder 1">
            <a:extLst>
              <a:ext uri="{FF2B5EF4-FFF2-40B4-BE49-F238E27FC236}">
                <a16:creationId xmlns:a16="http://schemas.microsoft.com/office/drawing/2014/main" id="{D1E878EB-E364-5C4A-9546-4B1B266E081D}"/>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021F808D-B469-FE2B-6A7C-A819DCA78815}"/>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455421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45DADBD-70F6-C04D-8846-77217015D6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
          <a:stretch/>
        </p:blipFill>
        <p:spPr>
          <a:xfrm>
            <a:off x="0" y="-16173"/>
            <a:ext cx="2754021" cy="6443691"/>
          </a:xfrm>
          <a:prstGeom prst="rect">
            <a:avLst/>
          </a:prstGeom>
        </p:spPr>
      </p:pic>
      <p:sp>
        <p:nvSpPr>
          <p:cNvPr id="11" name="Rectangle 10">
            <a:extLst>
              <a:ext uri="{FF2B5EF4-FFF2-40B4-BE49-F238E27FC236}">
                <a16:creationId xmlns:a16="http://schemas.microsoft.com/office/drawing/2014/main" id="{F7640F0B-8C19-4D47-B2B7-95A9AA607135}"/>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1C0A41-3014-B449-AB3A-292790D199D8}"/>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B81DC0D-B3E4-C04C-A447-45086D32C40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18" name="Rectangle 17">
            <a:extLst>
              <a:ext uri="{FF2B5EF4-FFF2-40B4-BE49-F238E27FC236}">
                <a16:creationId xmlns:a16="http://schemas.microsoft.com/office/drawing/2014/main" id="{6CA95DEC-1AF8-8C42-A007-9616549CE166}"/>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1">
            <a:extLst>
              <a:ext uri="{FF2B5EF4-FFF2-40B4-BE49-F238E27FC236}">
                <a16:creationId xmlns:a16="http://schemas.microsoft.com/office/drawing/2014/main" id="{E5B53828-DE73-EF4E-B657-FB1F6D2181A9}"/>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4" name="Title 3">
            <a:extLst>
              <a:ext uri="{FF2B5EF4-FFF2-40B4-BE49-F238E27FC236}">
                <a16:creationId xmlns:a16="http://schemas.microsoft.com/office/drawing/2014/main" id="{2592FD06-A677-B017-C76F-890C23E0F91E}"/>
              </a:ext>
            </a:extLst>
          </p:cNvPr>
          <p:cNvSpPr>
            <a:spLocks noGrp="1"/>
          </p:cNvSpPr>
          <p:nvPr>
            <p:ph type="title" hasCustomPrompt="1"/>
          </p:nvPr>
        </p:nvSpPr>
        <p:spPr>
          <a:xfrm>
            <a:off x="2442575" y="2517732"/>
            <a:ext cx="8229600" cy="1841326"/>
          </a:xfrm>
          <a:prstGeom prst="rect">
            <a:avLst/>
          </a:prstGeom>
        </p:spPr>
        <p:txBody>
          <a:bodyPr anchor="ctr" anchorCtr="0"/>
          <a:lstStyle>
            <a:lvl1pPr algn="ctr">
              <a:defRPr sz="4800" b="1" i="0">
                <a:solidFill>
                  <a:schemeClr val="tx1"/>
                </a:solidFill>
                <a:latin typeface="Playfair Display SemiBold" pitchFamily="2" charset="77"/>
              </a:defRPr>
            </a:lvl1pPr>
          </a:lstStyle>
          <a:p>
            <a:r>
              <a:rPr lang="en-US" dirty="0"/>
              <a:t>Click to edit title</a:t>
            </a:r>
          </a:p>
        </p:txBody>
      </p:sp>
      <p:sp>
        <p:nvSpPr>
          <p:cNvPr id="3" name="TextBox 2">
            <a:extLst>
              <a:ext uri="{FF2B5EF4-FFF2-40B4-BE49-F238E27FC236}">
                <a16:creationId xmlns:a16="http://schemas.microsoft.com/office/drawing/2014/main" id="{053412EA-BF6A-A9C7-12CB-14F6AC6D316B}"/>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1604843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w/Contact Info">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90081F4D-7A7C-8544-B2AF-62F60F648464}"/>
              </a:ext>
            </a:extLst>
          </p:cNvPr>
          <p:cNvSpPr>
            <a:spLocks noGrp="1"/>
          </p:cNvSpPr>
          <p:nvPr>
            <p:ph type="title" hasCustomPrompt="1"/>
          </p:nvPr>
        </p:nvSpPr>
        <p:spPr>
          <a:xfrm>
            <a:off x="2438400" y="2018619"/>
            <a:ext cx="8229600" cy="921914"/>
          </a:xfrm>
          <a:prstGeom prst="rect">
            <a:avLst/>
          </a:prstGeom>
        </p:spPr>
        <p:txBody>
          <a:bodyPr/>
          <a:lstStyle>
            <a:lvl1pPr algn="ctr">
              <a:defRPr sz="4800" b="1" i="0">
                <a:solidFill>
                  <a:schemeClr val="tx1"/>
                </a:solidFill>
                <a:latin typeface="Playfair Display SemiBold" pitchFamily="2" charset="77"/>
              </a:defRPr>
            </a:lvl1pPr>
          </a:lstStyle>
          <a:p>
            <a:r>
              <a:rPr lang="en-US" dirty="0"/>
              <a:t>Click to edit title</a:t>
            </a:r>
          </a:p>
        </p:txBody>
      </p:sp>
      <p:sp>
        <p:nvSpPr>
          <p:cNvPr id="22" name="Picture Placeholder 7">
            <a:extLst>
              <a:ext uri="{FF2B5EF4-FFF2-40B4-BE49-F238E27FC236}">
                <a16:creationId xmlns:a16="http://schemas.microsoft.com/office/drawing/2014/main" id="{086FFC3C-45D1-AF48-9E2F-E48A8B9DCF50}"/>
              </a:ext>
            </a:extLst>
          </p:cNvPr>
          <p:cNvSpPr>
            <a:spLocks noGrp="1"/>
          </p:cNvSpPr>
          <p:nvPr>
            <p:ph type="pic" sz="quarter" idx="10"/>
          </p:nvPr>
        </p:nvSpPr>
        <p:spPr>
          <a:xfrm>
            <a:off x="2486928" y="3351052"/>
            <a:ext cx="1507876" cy="1507876"/>
          </a:xfrm>
          <a:prstGeom prst="ellipse">
            <a:avLst/>
          </a:prstGeom>
        </p:spPr>
        <p:txBody>
          <a:bodyPr/>
          <a:lstStyle>
            <a:lvl1pPr marL="0" indent="0">
              <a:buNone/>
              <a:defRPr sz="1400">
                <a:solidFill>
                  <a:schemeClr val="bg1"/>
                </a:solidFill>
                <a:latin typeface="Work Sans" pitchFamily="2" charset="77"/>
              </a:defRPr>
            </a:lvl1pPr>
          </a:lstStyle>
          <a:p>
            <a:r>
              <a:rPr lang="en-US"/>
              <a:t>Click icon to add picture</a:t>
            </a:r>
            <a:endParaRPr lang="en-US" dirty="0"/>
          </a:p>
        </p:txBody>
      </p:sp>
      <p:sp>
        <p:nvSpPr>
          <p:cNvPr id="18" name="Text Placeholder 3">
            <a:extLst>
              <a:ext uri="{FF2B5EF4-FFF2-40B4-BE49-F238E27FC236}">
                <a16:creationId xmlns:a16="http://schemas.microsoft.com/office/drawing/2014/main" id="{0D28F9FA-DEAB-1E4B-B171-4DEC93D72680}"/>
              </a:ext>
            </a:extLst>
          </p:cNvPr>
          <p:cNvSpPr>
            <a:spLocks noGrp="1"/>
          </p:cNvSpPr>
          <p:nvPr>
            <p:ph type="body" sz="quarter" idx="12" hasCustomPrompt="1"/>
          </p:nvPr>
        </p:nvSpPr>
        <p:spPr>
          <a:xfrm>
            <a:off x="4267200" y="3324225"/>
            <a:ext cx="6400800" cy="1929093"/>
          </a:xfrm>
          <a:prstGeom prst="rect">
            <a:avLst/>
          </a:prstGeom>
        </p:spPr>
        <p:txBody>
          <a:bodyPr/>
          <a:lstStyle>
            <a:lvl1pPr marL="0" indent="0">
              <a:lnSpc>
                <a:spcPct val="100000"/>
              </a:lnSpc>
              <a:buNone/>
              <a:defRPr sz="2000" b="0" i="0">
                <a:latin typeface="Work Sans" pitchFamily="2" charset="77"/>
              </a:defRPr>
            </a:lvl1pPr>
            <a:lvl2pPr marL="457200" indent="0">
              <a:lnSpc>
                <a:spcPct val="100000"/>
              </a:lnSpc>
              <a:buNone/>
              <a:defRPr sz="2000" b="0" i="0">
                <a:latin typeface="Work Sans" pitchFamily="2" charset="77"/>
              </a:defRPr>
            </a:lvl2pPr>
            <a:lvl3pPr marL="914400" indent="0">
              <a:lnSpc>
                <a:spcPct val="100000"/>
              </a:lnSpc>
              <a:buNone/>
              <a:defRPr sz="1800" b="0" i="0">
                <a:latin typeface="Work Sans" pitchFamily="2" charset="77"/>
              </a:defRPr>
            </a:lvl3pPr>
            <a:lvl4pPr marL="1371600" indent="0">
              <a:lnSpc>
                <a:spcPct val="100000"/>
              </a:lnSpc>
              <a:buNone/>
              <a:defRPr sz="1600" b="0" i="0">
                <a:latin typeface="Work Sans" pitchFamily="2" charset="77"/>
              </a:defRPr>
            </a:lvl4pPr>
            <a:lvl5pPr marL="1828800" indent="0">
              <a:lnSpc>
                <a:spcPct val="100000"/>
              </a:lnSpc>
              <a:buNone/>
              <a:defRPr sz="1600" b="0" i="0">
                <a:latin typeface="Work Sans" pitchFamily="2" charset="77"/>
              </a:defRPr>
            </a:lvl5pPr>
          </a:lstStyle>
          <a:p>
            <a:pPr lvl="0"/>
            <a:r>
              <a:rPr lang="en-US" dirty="0"/>
              <a:t>Click to edit text</a:t>
            </a:r>
          </a:p>
        </p:txBody>
      </p:sp>
      <p:pic>
        <p:nvPicPr>
          <p:cNvPr id="17" name="Picture 16">
            <a:extLst>
              <a:ext uri="{FF2B5EF4-FFF2-40B4-BE49-F238E27FC236}">
                <a16:creationId xmlns:a16="http://schemas.microsoft.com/office/drawing/2014/main" id="{FB4CEB49-D72D-4642-8868-C0DB44156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
          <a:stretch/>
        </p:blipFill>
        <p:spPr>
          <a:xfrm>
            <a:off x="0" y="-10762"/>
            <a:ext cx="2751966" cy="6438883"/>
          </a:xfrm>
          <a:prstGeom prst="rect">
            <a:avLst/>
          </a:prstGeom>
        </p:spPr>
      </p:pic>
      <p:sp>
        <p:nvSpPr>
          <p:cNvPr id="24" name="Rectangle 23">
            <a:extLst>
              <a:ext uri="{FF2B5EF4-FFF2-40B4-BE49-F238E27FC236}">
                <a16:creationId xmlns:a16="http://schemas.microsoft.com/office/drawing/2014/main" id="{B0A3A2CA-45E0-0B4D-BD1B-260FD5A577B3}"/>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D260F9-3294-134E-9E8C-7109E9A23D4A}"/>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A84A9A9D-2DA2-1444-A80B-B22742E73E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34" name="Rectangle 33">
            <a:extLst>
              <a:ext uri="{FF2B5EF4-FFF2-40B4-BE49-F238E27FC236}">
                <a16:creationId xmlns:a16="http://schemas.microsoft.com/office/drawing/2014/main" id="{805FD52F-BBE6-624F-8CC9-D2A5EB0FCF49}"/>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oter Placeholder 1">
            <a:extLst>
              <a:ext uri="{FF2B5EF4-FFF2-40B4-BE49-F238E27FC236}">
                <a16:creationId xmlns:a16="http://schemas.microsoft.com/office/drawing/2014/main" id="{2753C02F-6114-1E48-944F-DA8C7E6A6D15}"/>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3" name="TextBox 2">
            <a:extLst>
              <a:ext uri="{FF2B5EF4-FFF2-40B4-BE49-F238E27FC236}">
                <a16:creationId xmlns:a16="http://schemas.microsoft.com/office/drawing/2014/main" id="{787C6356-161E-5E6E-C320-B2050A6D9F85}"/>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490216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One Column - No Subheader">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931AA536-6A4F-9843-9DC8-F9548936EF36}"/>
              </a:ext>
            </a:extLst>
          </p:cNvPr>
          <p:cNvSpPr>
            <a:spLocks noGrp="1"/>
          </p:cNvSpPr>
          <p:nvPr>
            <p:ph type="title" hasCustomPrompt="1"/>
          </p:nvPr>
        </p:nvSpPr>
        <p:spPr>
          <a:xfrm>
            <a:off x="660400" y="288925"/>
            <a:ext cx="10498667" cy="662782"/>
          </a:xfrm>
          <a:prstGeom prst="rect">
            <a:avLst/>
          </a:prstGeom>
        </p:spPr>
        <p:txBody>
          <a:bodyPr/>
          <a:lstStyle>
            <a:lvl1pPr>
              <a:defRPr sz="4000" b="1">
                <a:latin typeface="Playfair Display" pitchFamily="2" charset="77"/>
              </a:defRPr>
            </a:lvl1pPr>
          </a:lstStyle>
          <a:p>
            <a:r>
              <a:rPr lang="en-US" dirty="0"/>
              <a:t>Click to edit title</a:t>
            </a:r>
          </a:p>
        </p:txBody>
      </p:sp>
      <p:sp>
        <p:nvSpPr>
          <p:cNvPr id="36" name="Text Placeholder 3">
            <a:extLst>
              <a:ext uri="{FF2B5EF4-FFF2-40B4-BE49-F238E27FC236}">
                <a16:creationId xmlns:a16="http://schemas.microsoft.com/office/drawing/2014/main" id="{CD2386F8-B35D-3948-A393-DA7F06576E23}"/>
              </a:ext>
            </a:extLst>
          </p:cNvPr>
          <p:cNvSpPr>
            <a:spLocks noGrp="1"/>
          </p:cNvSpPr>
          <p:nvPr>
            <p:ph type="body" sz="quarter" idx="14"/>
          </p:nvPr>
        </p:nvSpPr>
        <p:spPr>
          <a:xfrm>
            <a:off x="660400" y="1068886"/>
            <a:ext cx="10498667" cy="5096964"/>
          </a:xfrm>
          <a:prstGeom prst="rect">
            <a:avLst/>
          </a:prstGeom>
        </p:spPr>
        <p:txBody>
          <a:bodyPr/>
          <a:lstStyle>
            <a:lvl1pPr>
              <a:lnSpc>
                <a:spcPct val="100000"/>
              </a:lnSpc>
              <a:defRPr sz="2000">
                <a:latin typeface="Work Sans" pitchFamily="2" charset="77"/>
              </a:defRPr>
            </a:lvl1pPr>
            <a:lvl2pPr marL="685800" indent="-228600">
              <a:lnSpc>
                <a:spcPct val="100000"/>
              </a:lnSpc>
              <a:buFont typeface="System Font Regular"/>
              <a:buChar char="⎻"/>
              <a:defRPr sz="1800">
                <a:latin typeface="Work Sans" pitchFamily="2" charset="77"/>
              </a:defRPr>
            </a:lvl2pPr>
            <a:lvl3pPr marL="1143000" indent="-228600">
              <a:lnSpc>
                <a:spcPct val="100000"/>
              </a:lnSpc>
              <a:buFont typeface="System Font Regular"/>
              <a:buChar char="⎻"/>
              <a:defRPr sz="1600">
                <a:latin typeface="Work Sans" pitchFamily="2" charset="77"/>
              </a:defRPr>
            </a:lvl3pPr>
            <a:lvl4pPr marL="1600200" indent="-228600">
              <a:lnSpc>
                <a:spcPct val="100000"/>
              </a:lnSpc>
              <a:buFont typeface="System Font Regular"/>
              <a:buChar char="⎻"/>
              <a:defRPr sz="1400">
                <a:latin typeface="Work Sans" pitchFamily="2" charset="77"/>
              </a:defRPr>
            </a:lvl4pPr>
            <a:lvl5pPr marL="2057400" indent="-228600">
              <a:lnSpc>
                <a:spcPct val="100000"/>
              </a:lnSpc>
              <a:buFont typeface="System Font Regular"/>
              <a:buChar char="⎻"/>
              <a:defRPr sz="1400">
                <a:latin typeface="Work Sa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796064C7-CDE7-8246-9B37-06FB4474D2F0}"/>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1">
            <a:extLst>
              <a:ext uri="{FF2B5EF4-FFF2-40B4-BE49-F238E27FC236}">
                <a16:creationId xmlns:a16="http://schemas.microsoft.com/office/drawing/2014/main" id="{8133AC52-CB78-FF44-9CFF-8BE5709556FD}"/>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17" name="Rectangle 16">
            <a:extLst>
              <a:ext uri="{FF2B5EF4-FFF2-40B4-BE49-F238E27FC236}">
                <a16:creationId xmlns:a16="http://schemas.microsoft.com/office/drawing/2014/main" id="{2904AB09-B8A2-1C41-9E75-149D501B5CF0}"/>
              </a:ext>
            </a:extLst>
          </p:cNvPr>
          <p:cNvSpPr/>
          <p:nvPr userDrawn="1"/>
        </p:nvSpPr>
        <p:spPr>
          <a:xfrm rot="5400000">
            <a:off x="8912022" y="3605513"/>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BB56EE1-04B6-B24B-9211-4056E23DD2A3}"/>
              </a:ext>
            </a:extLst>
          </p:cNvPr>
          <p:cNvSpPr/>
          <p:nvPr userDrawn="1"/>
        </p:nvSpPr>
        <p:spPr>
          <a:xfrm rot="16200000">
            <a:off x="3111683" y="3905128"/>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clipart&#10;&#10;Description automatically generated">
            <a:extLst>
              <a:ext uri="{FF2B5EF4-FFF2-40B4-BE49-F238E27FC236}">
                <a16:creationId xmlns:a16="http://schemas.microsoft.com/office/drawing/2014/main" id="{FC344BA7-75B1-924E-B1E8-094BA5D0D7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19431"/>
            <a:ext cx="1507876" cy="260651"/>
          </a:xfrm>
          <a:prstGeom prst="rect">
            <a:avLst/>
          </a:prstGeom>
        </p:spPr>
      </p:pic>
      <p:pic>
        <p:nvPicPr>
          <p:cNvPr id="2" name="Picture 1">
            <a:extLst>
              <a:ext uri="{FF2B5EF4-FFF2-40B4-BE49-F238E27FC236}">
                <a16:creationId xmlns:a16="http://schemas.microsoft.com/office/drawing/2014/main" id="{6462EA28-BFD7-EB9F-5259-6089C637B612}"/>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l="29074" t="2672" r="17897" b="8564"/>
          <a:stretch/>
        </p:blipFill>
        <p:spPr>
          <a:xfrm>
            <a:off x="11598872" y="0"/>
            <a:ext cx="593128" cy="6885491"/>
          </a:xfrm>
          <a:prstGeom prst="rect">
            <a:avLst/>
          </a:prstGeom>
        </p:spPr>
      </p:pic>
      <p:sp>
        <p:nvSpPr>
          <p:cNvPr id="3" name="TextBox 2">
            <a:extLst>
              <a:ext uri="{FF2B5EF4-FFF2-40B4-BE49-F238E27FC236}">
                <a16:creationId xmlns:a16="http://schemas.microsoft.com/office/drawing/2014/main" id="{923EDC34-6D3D-B1F9-EE7D-37F8B82B2163}"/>
              </a:ext>
            </a:extLst>
          </p:cNvPr>
          <p:cNvSpPr txBox="1"/>
          <p:nvPr userDrawn="1"/>
        </p:nvSpPr>
        <p:spPr>
          <a:xfrm>
            <a:off x="11582400" y="6575956"/>
            <a:ext cx="725214" cy="184666"/>
          </a:xfrm>
          <a:prstGeom prst="rect">
            <a:avLst/>
          </a:prstGeom>
          <a:noFill/>
        </p:spPr>
        <p:txBody>
          <a:bodyPr wrap="square" rtlCol="0">
            <a:spAutoFit/>
          </a:bodyPr>
          <a:lstStyle/>
          <a:p>
            <a:r>
              <a:rPr lang="en-US" sz="600" dirty="0">
                <a:solidFill>
                  <a:schemeClr val="bg1"/>
                </a:solidFill>
                <a:latin typeface="Work Sans" pitchFamily="2" charset="77"/>
              </a:rPr>
              <a:t>©2023 Curi</a:t>
            </a:r>
          </a:p>
        </p:txBody>
      </p:sp>
    </p:spTree>
    <p:extLst>
      <p:ext uri="{BB962C8B-B14F-4D97-AF65-F5344CB8AC3E}">
        <p14:creationId xmlns:p14="http://schemas.microsoft.com/office/powerpoint/2010/main" val="351238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Insurance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C2541F-C521-C741-E42D-96B0E1DAAC4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44540" y="0"/>
            <a:ext cx="6147460" cy="6858000"/>
          </a:xfrm>
          <a:prstGeom prst="rect">
            <a:avLst/>
          </a:prstGeom>
        </p:spPr>
      </p:pic>
      <p:sp>
        <p:nvSpPr>
          <p:cNvPr id="11" name="Rectangle 10">
            <a:extLst>
              <a:ext uri="{FF2B5EF4-FFF2-40B4-BE49-F238E27FC236}">
                <a16:creationId xmlns:a16="http://schemas.microsoft.com/office/drawing/2014/main" id="{582C72A2-A604-E6AC-29A3-9E6193A2EF71}"/>
              </a:ext>
            </a:extLst>
          </p:cNvPr>
          <p:cNvSpPr/>
          <p:nvPr userDrawn="1"/>
        </p:nvSpPr>
        <p:spPr>
          <a:xfrm>
            <a:off x="0" y="0"/>
            <a:ext cx="60912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B85B3D8-8BA8-394B-9F01-BAED2FCA5D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825" y="422256"/>
            <a:ext cx="3437945" cy="553173"/>
          </a:xfrm>
          <a:prstGeom prst="rect">
            <a:avLst/>
          </a:prstGeom>
        </p:spPr>
      </p:pic>
      <p:sp>
        <p:nvSpPr>
          <p:cNvPr id="3" name="Title 5">
            <a:extLst>
              <a:ext uri="{FF2B5EF4-FFF2-40B4-BE49-F238E27FC236}">
                <a16:creationId xmlns:a16="http://schemas.microsoft.com/office/drawing/2014/main" id="{243F5E1C-5BD2-4875-8202-B4BEAA6ED457}"/>
              </a:ext>
            </a:extLst>
          </p:cNvPr>
          <p:cNvSpPr>
            <a:spLocks noGrp="1"/>
          </p:cNvSpPr>
          <p:nvPr>
            <p:ph type="title" hasCustomPrompt="1"/>
          </p:nvPr>
        </p:nvSpPr>
        <p:spPr>
          <a:xfrm>
            <a:off x="593124" y="1717240"/>
            <a:ext cx="5136164" cy="2588059"/>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4" name="Text Placeholder 17">
            <a:extLst>
              <a:ext uri="{FF2B5EF4-FFF2-40B4-BE49-F238E27FC236}">
                <a16:creationId xmlns:a16="http://schemas.microsoft.com/office/drawing/2014/main" id="{0B54CE96-B2C1-395F-854E-AE616FD004DE}"/>
              </a:ext>
            </a:extLst>
          </p:cNvPr>
          <p:cNvSpPr>
            <a:spLocks noGrp="1"/>
          </p:cNvSpPr>
          <p:nvPr>
            <p:ph type="body" sz="quarter" idx="10"/>
          </p:nvPr>
        </p:nvSpPr>
        <p:spPr>
          <a:xfrm>
            <a:off x="593125" y="4629150"/>
            <a:ext cx="5136163" cy="1085850"/>
          </a:xfrm>
          <a:prstGeom prst="rect">
            <a:avLst/>
          </a:prstGeom>
        </p:spPr>
        <p:txBody>
          <a:bodyPr/>
          <a:lstStyle>
            <a:lvl1pPr marL="0" indent="0">
              <a:lnSpc>
                <a:spcPct val="100000"/>
              </a:lnSpc>
              <a:buNone/>
              <a:defRPr sz="2000" b="0" i="0">
                <a:solidFill>
                  <a:schemeClr val="accent4"/>
                </a:solidFill>
                <a:latin typeface="Work Sans" pitchFamily="2" charset="77"/>
              </a:defRPr>
            </a:lvl1pPr>
          </a:lstStyle>
          <a:p>
            <a:pPr lvl="0"/>
            <a:r>
              <a:rPr lang="en-US" dirty="0"/>
              <a:t>Click to edit Master text styles</a:t>
            </a:r>
          </a:p>
        </p:txBody>
      </p:sp>
      <p:pic>
        <p:nvPicPr>
          <p:cNvPr id="18" name="Picture 17">
            <a:extLst>
              <a:ext uri="{FF2B5EF4-FFF2-40B4-BE49-F238E27FC236}">
                <a16:creationId xmlns:a16="http://schemas.microsoft.com/office/drawing/2014/main" id="{79610131-7FB6-68DA-6686-93FF1D84DEC1}"/>
              </a:ext>
            </a:extLst>
          </p:cNvPr>
          <p:cNvPicPr>
            <a:picLocks noChangeAspect="1"/>
          </p:cNvPicPr>
          <p:nvPr userDrawn="1"/>
        </p:nvPicPr>
        <p:blipFill>
          <a:blip r:embed="rId4" cstate="print">
            <a:extLst>
              <a:ext uri="{28A0092B-C50C-407E-A947-70E740481C1C}">
                <a14:useLocalDpi xmlns:a14="http://schemas.microsoft.com/office/drawing/2010/main"/>
              </a:ext>
            </a:extLst>
          </a:blip>
          <a:srcRect r="33509"/>
          <a:stretch/>
        </p:blipFill>
        <p:spPr>
          <a:xfrm flipH="1">
            <a:off x="6067973" y="0"/>
            <a:ext cx="3920319" cy="6880302"/>
          </a:xfrm>
          <a:prstGeom prst="rect">
            <a:avLst/>
          </a:prstGeom>
        </p:spPr>
      </p:pic>
      <p:sp>
        <p:nvSpPr>
          <p:cNvPr id="10" name="TextBox 9">
            <a:extLst>
              <a:ext uri="{FF2B5EF4-FFF2-40B4-BE49-F238E27FC236}">
                <a16:creationId xmlns:a16="http://schemas.microsoft.com/office/drawing/2014/main" id="{3F8DF611-4E2B-F282-31EC-9F5D0EAB714D}"/>
              </a:ext>
            </a:extLst>
          </p:cNvPr>
          <p:cNvSpPr txBox="1"/>
          <p:nvPr userDrawn="1"/>
        </p:nvSpPr>
        <p:spPr>
          <a:xfrm>
            <a:off x="-4622800" y="-3962400"/>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DDB9B826-28C4-8BDE-7F58-C218923C4191}"/>
              </a:ext>
            </a:extLst>
          </p:cNvPr>
          <p:cNvSpPr txBox="1"/>
          <p:nvPr userDrawn="1"/>
        </p:nvSpPr>
        <p:spPr>
          <a:xfrm>
            <a:off x="524107" y="6265329"/>
            <a:ext cx="2434245" cy="377026"/>
          </a:xfrm>
          <a:prstGeom prst="rect">
            <a:avLst/>
          </a:prstGeom>
          <a:noFill/>
        </p:spPr>
        <p:txBody>
          <a:bodyPr wrap="square" rtlCol="0">
            <a:spAutoFit/>
          </a:bodyPr>
          <a:lstStyle/>
          <a:p>
            <a:pPr algn="l">
              <a:spcAft>
                <a:spcPts val="300"/>
              </a:spcAft>
            </a:pPr>
            <a:r>
              <a:rPr lang="en-US" sz="800" dirty="0">
                <a:solidFill>
                  <a:schemeClr val="bg1"/>
                </a:solidFill>
                <a:latin typeface="Work Sans" pitchFamily="2" charset="77"/>
              </a:rPr>
              <a:t>CONFIDENTIAL</a:t>
            </a:r>
          </a:p>
          <a:p>
            <a:pPr algn="l"/>
            <a:r>
              <a:rPr lang="en-US" sz="800" dirty="0">
                <a:solidFill>
                  <a:schemeClr val="bg1"/>
                </a:solidFill>
                <a:latin typeface="Work Sans" pitchFamily="2" charset="77"/>
              </a:rPr>
              <a:t>©2026 Curi Insurance. All rights reserved.</a:t>
            </a:r>
          </a:p>
        </p:txBody>
      </p:sp>
    </p:spTree>
    <p:extLst>
      <p:ext uri="{BB962C8B-B14F-4D97-AF65-F5344CB8AC3E}">
        <p14:creationId xmlns:p14="http://schemas.microsoft.com/office/powerpoint/2010/main" val="468950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F18D10-5D0B-F04C-A8F2-359D96731D72}"/>
              </a:ext>
            </a:extLst>
          </p:cNvPr>
          <p:cNvSpPr/>
          <p:nvPr userDrawn="1"/>
        </p:nvSpPr>
        <p:spPr>
          <a:xfrm>
            <a:off x="0" y="0"/>
            <a:ext cx="12198887" cy="6423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B6610ADD-4238-024C-B6A8-29DDCC96FB3A}"/>
              </a:ext>
            </a:extLst>
          </p:cNvPr>
          <p:cNvSpPr/>
          <p:nvPr userDrawn="1"/>
        </p:nvSpPr>
        <p:spPr>
          <a:xfrm>
            <a:off x="6025012" y="1658319"/>
            <a:ext cx="6198163" cy="4870297"/>
          </a:xfrm>
          <a:custGeom>
            <a:avLst/>
            <a:gdLst>
              <a:gd name="connsiteX0" fmla="*/ 0 w 6090833"/>
              <a:gd name="connsiteY0" fmla="*/ 4757979 h 4773478"/>
              <a:gd name="connsiteX1" fmla="*/ 4757979 w 6090833"/>
              <a:gd name="connsiteY1" fmla="*/ 0 h 4773478"/>
              <a:gd name="connsiteX2" fmla="*/ 6090833 w 6090833"/>
              <a:gd name="connsiteY2" fmla="*/ 1363850 h 4773478"/>
              <a:gd name="connsiteX3" fmla="*/ 6090833 w 6090833"/>
              <a:gd name="connsiteY3" fmla="*/ 4773478 h 4773478"/>
              <a:gd name="connsiteX4" fmla="*/ 0 w 6090833"/>
              <a:gd name="connsiteY4" fmla="*/ 4757979 h 4773478"/>
              <a:gd name="connsiteX0" fmla="*/ 0 w 6101344"/>
              <a:gd name="connsiteY0" fmla="*/ 4757979 h 4773478"/>
              <a:gd name="connsiteX1" fmla="*/ 4757979 w 6101344"/>
              <a:gd name="connsiteY1" fmla="*/ 0 h 4773478"/>
              <a:gd name="connsiteX2" fmla="*/ 6101344 w 6101344"/>
              <a:gd name="connsiteY2" fmla="*/ 1332319 h 4773478"/>
              <a:gd name="connsiteX3" fmla="*/ 6090833 w 6101344"/>
              <a:gd name="connsiteY3" fmla="*/ 4773478 h 4773478"/>
              <a:gd name="connsiteX4" fmla="*/ 0 w 6101344"/>
              <a:gd name="connsiteY4" fmla="*/ 4757979 h 4773478"/>
              <a:gd name="connsiteX0" fmla="*/ 0 w 6198163"/>
              <a:gd name="connsiteY0" fmla="*/ 4854798 h 4854798"/>
              <a:gd name="connsiteX1" fmla="*/ 4854798 w 6198163"/>
              <a:gd name="connsiteY1" fmla="*/ 0 h 4854798"/>
              <a:gd name="connsiteX2" fmla="*/ 6198163 w 6198163"/>
              <a:gd name="connsiteY2" fmla="*/ 1332319 h 4854798"/>
              <a:gd name="connsiteX3" fmla="*/ 6187652 w 6198163"/>
              <a:gd name="connsiteY3" fmla="*/ 4773478 h 4854798"/>
              <a:gd name="connsiteX4" fmla="*/ 0 w 6198163"/>
              <a:gd name="connsiteY4" fmla="*/ 4854798 h 4854798"/>
              <a:gd name="connsiteX0" fmla="*/ 0 w 6199393"/>
              <a:gd name="connsiteY0" fmla="*/ 4854798 h 4859539"/>
              <a:gd name="connsiteX1" fmla="*/ 4854798 w 6199393"/>
              <a:gd name="connsiteY1" fmla="*/ 0 h 4859539"/>
              <a:gd name="connsiteX2" fmla="*/ 6198163 w 6199393"/>
              <a:gd name="connsiteY2" fmla="*/ 1332319 h 4859539"/>
              <a:gd name="connsiteX3" fmla="*/ 6198410 w 6199393"/>
              <a:gd name="connsiteY3" fmla="*/ 4859539 h 4859539"/>
              <a:gd name="connsiteX4" fmla="*/ 0 w 6199393"/>
              <a:gd name="connsiteY4" fmla="*/ 4854798 h 4859539"/>
              <a:gd name="connsiteX0" fmla="*/ 0 w 6198163"/>
              <a:gd name="connsiteY0" fmla="*/ 4854798 h 4870297"/>
              <a:gd name="connsiteX1" fmla="*/ 4854798 w 6198163"/>
              <a:gd name="connsiteY1" fmla="*/ 0 h 4870297"/>
              <a:gd name="connsiteX2" fmla="*/ 6198163 w 6198163"/>
              <a:gd name="connsiteY2" fmla="*/ 1332319 h 4870297"/>
              <a:gd name="connsiteX3" fmla="*/ 6176895 w 6198163"/>
              <a:gd name="connsiteY3" fmla="*/ 4870297 h 4870297"/>
              <a:gd name="connsiteX4" fmla="*/ 0 w 6198163"/>
              <a:gd name="connsiteY4" fmla="*/ 4854798 h 487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163" h="4870297">
                <a:moveTo>
                  <a:pt x="0" y="4854798"/>
                </a:moveTo>
                <a:lnTo>
                  <a:pt x="4854798" y="0"/>
                </a:lnTo>
                <a:lnTo>
                  <a:pt x="6198163" y="1332319"/>
                </a:lnTo>
                <a:cubicBezTo>
                  <a:pt x="6194659" y="2479372"/>
                  <a:pt x="6180399" y="3723244"/>
                  <a:pt x="6176895" y="4870297"/>
                </a:cubicBezTo>
                <a:lnTo>
                  <a:pt x="0" y="48547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EDAE75D9-B695-FD48-94DA-2B22C1C7A849}"/>
              </a:ext>
            </a:extLst>
          </p:cNvPr>
          <p:cNvSpPr/>
          <p:nvPr userDrawn="1"/>
        </p:nvSpPr>
        <p:spPr>
          <a:xfrm>
            <a:off x="9211086" y="-7507"/>
            <a:ext cx="3003117" cy="3014840"/>
          </a:xfrm>
          <a:custGeom>
            <a:avLst/>
            <a:gdLst>
              <a:gd name="connsiteX0" fmla="*/ 0 w 2991394"/>
              <a:gd name="connsiteY0" fmla="*/ 0 h 2991394"/>
              <a:gd name="connsiteX1" fmla="*/ 2991394 w 2991394"/>
              <a:gd name="connsiteY1" fmla="*/ 26126 h 2991394"/>
              <a:gd name="connsiteX2" fmla="*/ 2991394 w 2991394"/>
              <a:gd name="connsiteY2" fmla="*/ 2991394 h 2991394"/>
              <a:gd name="connsiteX3" fmla="*/ 0 w 2991394"/>
              <a:gd name="connsiteY3" fmla="*/ 0 h 2991394"/>
              <a:gd name="connsiteX0" fmla="*/ 0 w 2991394"/>
              <a:gd name="connsiteY0" fmla="*/ 0 h 2991394"/>
              <a:gd name="connsiteX1" fmla="*/ 2991394 w 2991394"/>
              <a:gd name="connsiteY1" fmla="*/ 0 h 2991394"/>
              <a:gd name="connsiteX2" fmla="*/ 2991394 w 2991394"/>
              <a:gd name="connsiteY2" fmla="*/ 2991394 h 2991394"/>
              <a:gd name="connsiteX3" fmla="*/ 0 w 2991394"/>
              <a:gd name="connsiteY3" fmla="*/ 0 h 2991394"/>
              <a:gd name="connsiteX0" fmla="*/ 0 w 3008979"/>
              <a:gd name="connsiteY0" fmla="*/ 0 h 2991394"/>
              <a:gd name="connsiteX1" fmla="*/ 3008979 w 3008979"/>
              <a:gd name="connsiteY1" fmla="*/ 5862 h 2991394"/>
              <a:gd name="connsiteX2" fmla="*/ 2991394 w 3008979"/>
              <a:gd name="connsiteY2" fmla="*/ 2991394 h 2991394"/>
              <a:gd name="connsiteX3" fmla="*/ 0 w 3008979"/>
              <a:gd name="connsiteY3" fmla="*/ 0 h 2991394"/>
              <a:gd name="connsiteX0" fmla="*/ 0 w 3008979"/>
              <a:gd name="connsiteY0" fmla="*/ 0 h 3014840"/>
              <a:gd name="connsiteX1" fmla="*/ 3008979 w 3008979"/>
              <a:gd name="connsiteY1" fmla="*/ 5862 h 3014840"/>
              <a:gd name="connsiteX2" fmla="*/ 3003117 w 3008979"/>
              <a:gd name="connsiteY2" fmla="*/ 3014840 h 3014840"/>
              <a:gd name="connsiteX3" fmla="*/ 0 w 3008979"/>
              <a:gd name="connsiteY3" fmla="*/ 0 h 3014840"/>
              <a:gd name="connsiteX0" fmla="*/ 0 w 3003117"/>
              <a:gd name="connsiteY0" fmla="*/ 0 h 3014840"/>
              <a:gd name="connsiteX1" fmla="*/ 2997256 w 3003117"/>
              <a:gd name="connsiteY1" fmla="*/ 0 h 3014840"/>
              <a:gd name="connsiteX2" fmla="*/ 3003117 w 3003117"/>
              <a:gd name="connsiteY2" fmla="*/ 3014840 h 3014840"/>
              <a:gd name="connsiteX3" fmla="*/ 0 w 3003117"/>
              <a:gd name="connsiteY3" fmla="*/ 0 h 3014840"/>
            </a:gdLst>
            <a:ahLst/>
            <a:cxnLst>
              <a:cxn ang="0">
                <a:pos x="connsiteX0" y="connsiteY0"/>
              </a:cxn>
              <a:cxn ang="0">
                <a:pos x="connsiteX1" y="connsiteY1"/>
              </a:cxn>
              <a:cxn ang="0">
                <a:pos x="connsiteX2" y="connsiteY2"/>
              </a:cxn>
              <a:cxn ang="0">
                <a:pos x="connsiteX3" y="connsiteY3"/>
              </a:cxn>
            </a:cxnLst>
            <a:rect l="l" t="t" r="r" b="b"/>
            <a:pathLst>
              <a:path w="3003117" h="3014840">
                <a:moveTo>
                  <a:pt x="0" y="0"/>
                </a:moveTo>
                <a:lnTo>
                  <a:pt x="2997256" y="0"/>
                </a:lnTo>
                <a:cubicBezTo>
                  <a:pt x="2999210" y="1004947"/>
                  <a:pt x="3001163" y="2009893"/>
                  <a:pt x="3003117" y="3014840"/>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5591523-2DAD-224B-8FC9-AB2CB7F8A495}"/>
              </a:ext>
            </a:extLst>
          </p:cNvPr>
          <p:cNvCxnSpPr>
            <a:cxnSpLocks/>
          </p:cNvCxnSpPr>
          <p:nvPr userDrawn="1"/>
        </p:nvCxnSpPr>
        <p:spPr>
          <a:xfrm>
            <a:off x="9253467" y="3272983"/>
            <a:ext cx="1619947" cy="16235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88C4538-F6E0-A54A-A398-C7E60F080613}"/>
              </a:ext>
            </a:extLst>
          </p:cNvPr>
          <p:cNvCxnSpPr>
            <a:cxnSpLocks/>
          </p:cNvCxnSpPr>
          <p:nvPr userDrawn="1"/>
        </p:nvCxnSpPr>
        <p:spPr>
          <a:xfrm>
            <a:off x="-555551" y="4904011"/>
            <a:ext cx="127848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69C2B0-D8F6-574F-8961-34561FA40682}"/>
              </a:ext>
            </a:extLst>
          </p:cNvPr>
          <p:cNvCxnSpPr>
            <a:cxnSpLocks/>
          </p:cNvCxnSpPr>
          <p:nvPr userDrawn="1"/>
        </p:nvCxnSpPr>
        <p:spPr>
          <a:xfrm>
            <a:off x="10880601" y="-13063"/>
            <a:ext cx="0" cy="49170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0674C0-6F3A-CA4A-AFA3-3F391E53BE17}"/>
              </a:ext>
            </a:extLst>
          </p:cNvPr>
          <p:cNvCxnSpPr>
            <a:cxnSpLocks/>
          </p:cNvCxnSpPr>
          <p:nvPr userDrawn="1"/>
        </p:nvCxnSpPr>
        <p:spPr>
          <a:xfrm flipV="1">
            <a:off x="5749999" y="1643676"/>
            <a:ext cx="5136251" cy="513625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697AEF-ACA5-8741-9129-40D905F3E3C4}"/>
              </a:ext>
            </a:extLst>
          </p:cNvPr>
          <p:cNvCxnSpPr>
            <a:cxnSpLocks/>
          </p:cNvCxnSpPr>
          <p:nvPr userDrawn="1"/>
        </p:nvCxnSpPr>
        <p:spPr>
          <a:xfrm>
            <a:off x="9209113" y="-13063"/>
            <a:ext cx="3020152" cy="302015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le 9">
            <a:extLst>
              <a:ext uri="{FF2B5EF4-FFF2-40B4-BE49-F238E27FC236}">
                <a16:creationId xmlns:a16="http://schemas.microsoft.com/office/drawing/2014/main" id="{54B2E64A-B065-FE4D-B144-3B18B1372EFD}"/>
              </a:ext>
            </a:extLst>
          </p:cNvPr>
          <p:cNvSpPr>
            <a:spLocks noGrp="1"/>
          </p:cNvSpPr>
          <p:nvPr>
            <p:ph type="title" hasCustomPrompt="1"/>
          </p:nvPr>
        </p:nvSpPr>
        <p:spPr>
          <a:xfrm>
            <a:off x="593126" y="2585004"/>
            <a:ext cx="6854154" cy="1478143"/>
          </a:xfrm>
          <a:prstGeom prst="rect">
            <a:avLst/>
          </a:prstGeom>
        </p:spPr>
        <p:txBody>
          <a:bodyPr/>
          <a:lstStyle>
            <a:lvl1pPr>
              <a:defRPr sz="4800" b="1">
                <a:solidFill>
                  <a:schemeClr val="bg1"/>
                </a:solidFill>
                <a:latin typeface="Playfair Display" pitchFamily="2" charset="77"/>
              </a:defRPr>
            </a:lvl1pPr>
          </a:lstStyle>
          <a:p>
            <a:r>
              <a:rPr lang="en-US" dirty="0"/>
              <a:t>Click to edit title</a:t>
            </a:r>
          </a:p>
        </p:txBody>
      </p:sp>
      <p:sp>
        <p:nvSpPr>
          <p:cNvPr id="21" name="Rectangle 20">
            <a:extLst>
              <a:ext uri="{FF2B5EF4-FFF2-40B4-BE49-F238E27FC236}">
                <a16:creationId xmlns:a16="http://schemas.microsoft.com/office/drawing/2014/main" id="{7BD59B8D-8CAE-9844-8067-4B6A9440A1D7}"/>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1">
            <a:extLst>
              <a:ext uri="{FF2B5EF4-FFF2-40B4-BE49-F238E27FC236}">
                <a16:creationId xmlns:a16="http://schemas.microsoft.com/office/drawing/2014/main" id="{E3DE2A4C-93F3-8547-9B0D-6AFEAEBE15FF}"/>
              </a:ext>
            </a:extLst>
          </p:cNvPr>
          <p:cNvSpPr>
            <a:spLocks noGrp="1"/>
          </p:cNvSpPr>
          <p:nvPr>
            <p:ph type="ftr" sz="quarter" idx="16"/>
          </p:nvPr>
        </p:nvSpPr>
        <p:spPr>
          <a:xfrm>
            <a:off x="55713" y="6448905"/>
            <a:ext cx="469073" cy="409095"/>
          </a:xfrm>
          <a:prstGeom prst="rect">
            <a:avLst/>
          </a:prstGeom>
        </p:spPr>
        <p:txBody>
          <a:bodyPr anchor="ctr"/>
          <a:lstStyle>
            <a:lvl1pPr algn="ctr">
              <a:defRPr sz="1200"/>
            </a:lvl1pPr>
          </a:lstStyle>
          <a:p>
            <a:fld id="{BC6D7F65-4695-FC47-9D2C-7FF88997BF0D}" type="slidenum">
              <a:rPr lang="en-US" smtClean="0"/>
              <a:pPr/>
              <a:t>‹#›</a:t>
            </a:fld>
            <a:endParaRPr lang="en-US" dirty="0"/>
          </a:p>
        </p:txBody>
      </p:sp>
      <p:sp>
        <p:nvSpPr>
          <p:cNvPr id="24" name="Rectangle 23">
            <a:extLst>
              <a:ext uri="{FF2B5EF4-FFF2-40B4-BE49-F238E27FC236}">
                <a16:creationId xmlns:a16="http://schemas.microsoft.com/office/drawing/2014/main" id="{42E78F46-6F74-6A4D-BCF6-4217022A0F05}"/>
              </a:ext>
            </a:extLst>
          </p:cNvPr>
          <p:cNvSpPr/>
          <p:nvPr userDrawn="1"/>
        </p:nvSpPr>
        <p:spPr>
          <a:xfrm rot="5400000">
            <a:off x="8912022" y="3605513"/>
            <a:ext cx="463956"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EE82F5-77D7-1A42-8AE0-950BDB8B2043}"/>
              </a:ext>
            </a:extLst>
          </p:cNvPr>
          <p:cNvSpPr/>
          <p:nvPr userDrawn="1"/>
        </p:nvSpPr>
        <p:spPr>
          <a:xfrm rot="16200000">
            <a:off x="3111683" y="3905128"/>
            <a:ext cx="465762" cy="5502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icture containing text, clipart&#10;&#10;Description automatically generated">
            <a:extLst>
              <a:ext uri="{FF2B5EF4-FFF2-40B4-BE49-F238E27FC236}">
                <a16:creationId xmlns:a16="http://schemas.microsoft.com/office/drawing/2014/main" id="{8958F1F6-0933-0942-B445-3B6C565632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830" y="6519431"/>
            <a:ext cx="1507876" cy="260651"/>
          </a:xfrm>
          <a:prstGeom prst="rect">
            <a:avLst/>
          </a:prstGeom>
        </p:spPr>
      </p:pic>
      <p:sp>
        <p:nvSpPr>
          <p:cNvPr id="2" name="TextBox 1">
            <a:extLst>
              <a:ext uri="{FF2B5EF4-FFF2-40B4-BE49-F238E27FC236}">
                <a16:creationId xmlns:a16="http://schemas.microsoft.com/office/drawing/2014/main" id="{3211F247-CED8-98CA-ECBF-5BB10FF2B695}"/>
              </a:ext>
            </a:extLst>
          </p:cNvPr>
          <p:cNvSpPr txBox="1"/>
          <p:nvPr userDrawn="1"/>
        </p:nvSpPr>
        <p:spPr>
          <a:xfrm>
            <a:off x="11582400" y="6575956"/>
            <a:ext cx="725214" cy="184666"/>
          </a:xfrm>
          <a:prstGeom prst="rect">
            <a:avLst/>
          </a:prstGeom>
          <a:noFill/>
        </p:spPr>
        <p:txBody>
          <a:bodyPr wrap="square" rtlCol="0">
            <a:spAutoFit/>
          </a:bodyPr>
          <a:lstStyle/>
          <a:p>
            <a:r>
              <a:rPr lang="en-US" sz="600" dirty="0">
                <a:solidFill>
                  <a:schemeClr val="tx1"/>
                </a:solidFill>
                <a:latin typeface="Work Sans" pitchFamily="2" charset="77"/>
              </a:rPr>
              <a:t>©2023 Curi</a:t>
            </a:r>
          </a:p>
        </p:txBody>
      </p:sp>
    </p:spTree>
    <p:extLst>
      <p:ext uri="{BB962C8B-B14F-4D97-AF65-F5344CB8AC3E}">
        <p14:creationId xmlns:p14="http://schemas.microsoft.com/office/powerpoint/2010/main" val="275937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Insurance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5F40E9-A018-6AC8-2A9F-FE29615850A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163670" y="-1"/>
            <a:ext cx="7124222" cy="6845643"/>
          </a:xfrm>
          <a:prstGeom prst="rect">
            <a:avLst/>
          </a:prstGeom>
        </p:spPr>
      </p:pic>
      <p:sp>
        <p:nvSpPr>
          <p:cNvPr id="8" name="Rectangle 7">
            <a:extLst>
              <a:ext uri="{FF2B5EF4-FFF2-40B4-BE49-F238E27FC236}">
                <a16:creationId xmlns:a16="http://schemas.microsoft.com/office/drawing/2014/main" id="{B7B5893F-B463-2F4F-AAA8-F0DB80ED43B4}"/>
              </a:ext>
            </a:extLst>
          </p:cNvPr>
          <p:cNvSpPr/>
          <p:nvPr userDrawn="1"/>
        </p:nvSpPr>
        <p:spPr>
          <a:xfrm>
            <a:off x="0" y="0"/>
            <a:ext cx="60912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B85B3D8-8BA8-394B-9F01-BAED2FCA5D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825" y="422256"/>
            <a:ext cx="3437945" cy="553173"/>
          </a:xfrm>
          <a:prstGeom prst="rect">
            <a:avLst/>
          </a:prstGeom>
        </p:spPr>
      </p:pic>
      <p:sp>
        <p:nvSpPr>
          <p:cNvPr id="3" name="Title 5">
            <a:extLst>
              <a:ext uri="{FF2B5EF4-FFF2-40B4-BE49-F238E27FC236}">
                <a16:creationId xmlns:a16="http://schemas.microsoft.com/office/drawing/2014/main" id="{243F5E1C-5BD2-4875-8202-B4BEAA6ED457}"/>
              </a:ext>
            </a:extLst>
          </p:cNvPr>
          <p:cNvSpPr>
            <a:spLocks noGrp="1"/>
          </p:cNvSpPr>
          <p:nvPr>
            <p:ph type="title" hasCustomPrompt="1"/>
          </p:nvPr>
        </p:nvSpPr>
        <p:spPr>
          <a:xfrm>
            <a:off x="593124" y="1717240"/>
            <a:ext cx="5136164" cy="2588059"/>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4" name="Text Placeholder 17">
            <a:extLst>
              <a:ext uri="{FF2B5EF4-FFF2-40B4-BE49-F238E27FC236}">
                <a16:creationId xmlns:a16="http://schemas.microsoft.com/office/drawing/2014/main" id="{0B54CE96-B2C1-395F-854E-AE616FD004DE}"/>
              </a:ext>
            </a:extLst>
          </p:cNvPr>
          <p:cNvSpPr>
            <a:spLocks noGrp="1"/>
          </p:cNvSpPr>
          <p:nvPr>
            <p:ph type="body" sz="quarter" idx="10"/>
          </p:nvPr>
        </p:nvSpPr>
        <p:spPr>
          <a:xfrm>
            <a:off x="593125" y="4629150"/>
            <a:ext cx="5136163" cy="1085850"/>
          </a:xfrm>
          <a:prstGeom prst="rect">
            <a:avLst/>
          </a:prstGeom>
        </p:spPr>
        <p:txBody>
          <a:bodyPr/>
          <a:lstStyle>
            <a:lvl1pPr marL="0" indent="0">
              <a:lnSpc>
                <a:spcPct val="100000"/>
              </a:lnSpc>
              <a:buNone/>
              <a:defRPr sz="2000" b="0" i="0">
                <a:solidFill>
                  <a:schemeClr val="accent4"/>
                </a:solidFill>
                <a:latin typeface="Work Sans" pitchFamily="2" charset="77"/>
              </a:defRPr>
            </a:lvl1pPr>
          </a:lstStyle>
          <a:p>
            <a:pPr lvl="0"/>
            <a:r>
              <a:rPr lang="en-US" dirty="0"/>
              <a:t>Click to edit Master text styles</a:t>
            </a:r>
          </a:p>
        </p:txBody>
      </p:sp>
      <p:pic>
        <p:nvPicPr>
          <p:cNvPr id="2" name="Picture 1">
            <a:extLst>
              <a:ext uri="{FF2B5EF4-FFF2-40B4-BE49-F238E27FC236}">
                <a16:creationId xmlns:a16="http://schemas.microsoft.com/office/drawing/2014/main" id="{A48FDEB6-957E-60E1-CDE9-EDCEC8E4671F}"/>
              </a:ext>
            </a:extLst>
          </p:cNvPr>
          <p:cNvPicPr>
            <a:picLocks noChangeAspect="1"/>
          </p:cNvPicPr>
          <p:nvPr userDrawn="1"/>
        </p:nvPicPr>
        <p:blipFill>
          <a:blip r:embed="rId4" cstate="print">
            <a:extLst>
              <a:ext uri="{28A0092B-C50C-407E-A947-70E740481C1C}">
                <a14:useLocalDpi xmlns:a14="http://schemas.microsoft.com/office/drawing/2010/main"/>
              </a:ext>
            </a:extLst>
          </a:blip>
          <a:srcRect l="1" r="33339"/>
          <a:stretch/>
        </p:blipFill>
        <p:spPr>
          <a:xfrm flipH="1">
            <a:off x="6071616" y="-1"/>
            <a:ext cx="3920765" cy="6863573"/>
          </a:xfrm>
          <a:prstGeom prst="rect">
            <a:avLst/>
          </a:prstGeom>
        </p:spPr>
      </p:pic>
      <p:sp>
        <p:nvSpPr>
          <p:cNvPr id="5" name="TextBox 4">
            <a:extLst>
              <a:ext uri="{FF2B5EF4-FFF2-40B4-BE49-F238E27FC236}">
                <a16:creationId xmlns:a16="http://schemas.microsoft.com/office/drawing/2014/main" id="{01CA900A-DDB8-D21A-77B1-CE2F441017F3}"/>
              </a:ext>
            </a:extLst>
          </p:cNvPr>
          <p:cNvSpPr txBox="1"/>
          <p:nvPr userDrawn="1"/>
        </p:nvSpPr>
        <p:spPr>
          <a:xfrm>
            <a:off x="524107" y="6265329"/>
            <a:ext cx="2434245" cy="377026"/>
          </a:xfrm>
          <a:prstGeom prst="rect">
            <a:avLst/>
          </a:prstGeom>
          <a:noFill/>
        </p:spPr>
        <p:txBody>
          <a:bodyPr wrap="square" rtlCol="0">
            <a:spAutoFit/>
          </a:bodyPr>
          <a:lstStyle/>
          <a:p>
            <a:pPr algn="l">
              <a:spcAft>
                <a:spcPts val="300"/>
              </a:spcAft>
            </a:pPr>
            <a:r>
              <a:rPr lang="en-US" sz="800" dirty="0">
                <a:solidFill>
                  <a:schemeClr val="bg1"/>
                </a:solidFill>
                <a:latin typeface="Work Sans" pitchFamily="2" charset="77"/>
              </a:rPr>
              <a:t>CONFIDENTIAL</a:t>
            </a:r>
          </a:p>
          <a:p>
            <a:pPr algn="l"/>
            <a:r>
              <a:rPr lang="en-US" sz="800" dirty="0">
                <a:solidFill>
                  <a:schemeClr val="bg1"/>
                </a:solidFill>
                <a:latin typeface="Work Sans" pitchFamily="2" charset="77"/>
              </a:rPr>
              <a:t>©2026 Curi Insurance. All rights reserved.</a:t>
            </a:r>
          </a:p>
        </p:txBody>
      </p:sp>
    </p:spTree>
    <p:extLst>
      <p:ext uri="{BB962C8B-B14F-4D97-AF65-F5344CB8AC3E}">
        <p14:creationId xmlns:p14="http://schemas.microsoft.com/office/powerpoint/2010/main" val="1772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Insurance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4A6778-0C3F-3E4C-2219-506960113B6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20790" y="0"/>
            <a:ext cx="6171210" cy="6858000"/>
          </a:xfrm>
          <a:prstGeom prst="rect">
            <a:avLst/>
          </a:prstGeom>
        </p:spPr>
      </p:pic>
      <p:sp>
        <p:nvSpPr>
          <p:cNvPr id="8" name="Rectangle 7">
            <a:extLst>
              <a:ext uri="{FF2B5EF4-FFF2-40B4-BE49-F238E27FC236}">
                <a16:creationId xmlns:a16="http://schemas.microsoft.com/office/drawing/2014/main" id="{B7B5893F-B463-2F4F-AAA8-F0DB80ED43B4}"/>
              </a:ext>
            </a:extLst>
          </p:cNvPr>
          <p:cNvSpPr/>
          <p:nvPr userDrawn="1"/>
        </p:nvSpPr>
        <p:spPr>
          <a:xfrm>
            <a:off x="0" y="0"/>
            <a:ext cx="60912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B85B3D8-8BA8-394B-9F01-BAED2FCA5D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825" y="422256"/>
            <a:ext cx="3437945" cy="553173"/>
          </a:xfrm>
          <a:prstGeom prst="rect">
            <a:avLst/>
          </a:prstGeom>
        </p:spPr>
      </p:pic>
      <p:sp>
        <p:nvSpPr>
          <p:cNvPr id="3" name="Title 5">
            <a:extLst>
              <a:ext uri="{FF2B5EF4-FFF2-40B4-BE49-F238E27FC236}">
                <a16:creationId xmlns:a16="http://schemas.microsoft.com/office/drawing/2014/main" id="{243F5E1C-5BD2-4875-8202-B4BEAA6ED457}"/>
              </a:ext>
            </a:extLst>
          </p:cNvPr>
          <p:cNvSpPr>
            <a:spLocks noGrp="1"/>
          </p:cNvSpPr>
          <p:nvPr>
            <p:ph type="title" hasCustomPrompt="1"/>
          </p:nvPr>
        </p:nvSpPr>
        <p:spPr>
          <a:xfrm>
            <a:off x="593124" y="1717240"/>
            <a:ext cx="5136164" cy="2588059"/>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4" name="Text Placeholder 17">
            <a:extLst>
              <a:ext uri="{FF2B5EF4-FFF2-40B4-BE49-F238E27FC236}">
                <a16:creationId xmlns:a16="http://schemas.microsoft.com/office/drawing/2014/main" id="{0B54CE96-B2C1-395F-854E-AE616FD004DE}"/>
              </a:ext>
            </a:extLst>
          </p:cNvPr>
          <p:cNvSpPr>
            <a:spLocks noGrp="1"/>
          </p:cNvSpPr>
          <p:nvPr>
            <p:ph type="body" sz="quarter" idx="10"/>
          </p:nvPr>
        </p:nvSpPr>
        <p:spPr>
          <a:xfrm>
            <a:off x="593125" y="4629150"/>
            <a:ext cx="5136163" cy="1085850"/>
          </a:xfrm>
          <a:prstGeom prst="rect">
            <a:avLst/>
          </a:prstGeom>
        </p:spPr>
        <p:txBody>
          <a:bodyPr/>
          <a:lstStyle>
            <a:lvl1pPr marL="0" indent="0">
              <a:lnSpc>
                <a:spcPct val="100000"/>
              </a:lnSpc>
              <a:buNone/>
              <a:defRPr sz="2000" b="0" i="0">
                <a:solidFill>
                  <a:schemeClr val="accent4"/>
                </a:solidFill>
                <a:latin typeface="Work Sans" pitchFamily="2" charset="77"/>
              </a:defRPr>
            </a:lvl1pPr>
          </a:lstStyle>
          <a:p>
            <a:pPr lvl="0"/>
            <a:r>
              <a:rPr lang="en-US" dirty="0"/>
              <a:t>Click to edit Master text styles</a:t>
            </a:r>
          </a:p>
        </p:txBody>
      </p:sp>
      <p:pic>
        <p:nvPicPr>
          <p:cNvPr id="2" name="Picture 1">
            <a:extLst>
              <a:ext uri="{FF2B5EF4-FFF2-40B4-BE49-F238E27FC236}">
                <a16:creationId xmlns:a16="http://schemas.microsoft.com/office/drawing/2014/main" id="{A48FDEB6-957E-60E1-CDE9-EDCEC8E4671F}"/>
              </a:ext>
            </a:extLst>
          </p:cNvPr>
          <p:cNvPicPr>
            <a:picLocks noChangeAspect="1"/>
          </p:cNvPicPr>
          <p:nvPr userDrawn="1"/>
        </p:nvPicPr>
        <p:blipFill>
          <a:blip r:embed="rId4" cstate="print">
            <a:extLst>
              <a:ext uri="{28A0092B-C50C-407E-A947-70E740481C1C}">
                <a14:useLocalDpi xmlns:a14="http://schemas.microsoft.com/office/drawing/2010/main"/>
              </a:ext>
            </a:extLst>
          </a:blip>
          <a:srcRect l="1" r="33339"/>
          <a:stretch/>
        </p:blipFill>
        <p:spPr>
          <a:xfrm flipH="1">
            <a:off x="6071616" y="-1"/>
            <a:ext cx="3920765" cy="6863573"/>
          </a:xfrm>
          <a:prstGeom prst="rect">
            <a:avLst/>
          </a:prstGeom>
        </p:spPr>
      </p:pic>
      <p:sp>
        <p:nvSpPr>
          <p:cNvPr id="5" name="TextBox 4">
            <a:extLst>
              <a:ext uri="{FF2B5EF4-FFF2-40B4-BE49-F238E27FC236}">
                <a16:creationId xmlns:a16="http://schemas.microsoft.com/office/drawing/2014/main" id="{3A4820FD-5334-9748-0C05-0A7F8BBB5151}"/>
              </a:ext>
            </a:extLst>
          </p:cNvPr>
          <p:cNvSpPr txBox="1"/>
          <p:nvPr userDrawn="1"/>
        </p:nvSpPr>
        <p:spPr>
          <a:xfrm>
            <a:off x="524107" y="6265329"/>
            <a:ext cx="2434245" cy="377026"/>
          </a:xfrm>
          <a:prstGeom prst="rect">
            <a:avLst/>
          </a:prstGeom>
          <a:noFill/>
        </p:spPr>
        <p:txBody>
          <a:bodyPr wrap="square" rtlCol="0">
            <a:spAutoFit/>
          </a:bodyPr>
          <a:lstStyle/>
          <a:p>
            <a:pPr algn="l">
              <a:spcAft>
                <a:spcPts val="300"/>
              </a:spcAft>
            </a:pPr>
            <a:r>
              <a:rPr lang="en-US" sz="800" dirty="0">
                <a:solidFill>
                  <a:schemeClr val="bg1"/>
                </a:solidFill>
                <a:latin typeface="Work Sans" pitchFamily="2" charset="77"/>
              </a:rPr>
              <a:t>CONFIDENTIAL</a:t>
            </a:r>
          </a:p>
          <a:p>
            <a:pPr algn="l"/>
            <a:r>
              <a:rPr lang="en-US" sz="800" dirty="0">
                <a:solidFill>
                  <a:schemeClr val="bg1"/>
                </a:solidFill>
                <a:latin typeface="Work Sans" pitchFamily="2" charset="77"/>
              </a:rPr>
              <a:t>©2026 Curi Insurance. All rights reserved.</a:t>
            </a:r>
          </a:p>
        </p:txBody>
      </p:sp>
    </p:spTree>
    <p:extLst>
      <p:ext uri="{BB962C8B-B14F-4D97-AF65-F5344CB8AC3E}">
        <p14:creationId xmlns:p14="http://schemas.microsoft.com/office/powerpoint/2010/main" val="341289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Insuranc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8AF55E-80F3-2320-FD27-54446BD4296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56416" y="0"/>
            <a:ext cx="6135584" cy="6858000"/>
          </a:xfrm>
          <a:prstGeom prst="rect">
            <a:avLst/>
          </a:prstGeom>
        </p:spPr>
      </p:pic>
      <p:sp>
        <p:nvSpPr>
          <p:cNvPr id="8" name="Rectangle 7">
            <a:extLst>
              <a:ext uri="{FF2B5EF4-FFF2-40B4-BE49-F238E27FC236}">
                <a16:creationId xmlns:a16="http://schemas.microsoft.com/office/drawing/2014/main" id="{B7B5893F-B463-2F4F-AAA8-F0DB80ED43B4}"/>
              </a:ext>
            </a:extLst>
          </p:cNvPr>
          <p:cNvSpPr/>
          <p:nvPr userDrawn="1"/>
        </p:nvSpPr>
        <p:spPr>
          <a:xfrm>
            <a:off x="0" y="0"/>
            <a:ext cx="60912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B85B3D8-8BA8-394B-9F01-BAED2FCA5D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825" y="422256"/>
            <a:ext cx="3437945" cy="553173"/>
          </a:xfrm>
          <a:prstGeom prst="rect">
            <a:avLst/>
          </a:prstGeom>
        </p:spPr>
      </p:pic>
      <p:sp>
        <p:nvSpPr>
          <p:cNvPr id="3" name="Title 5">
            <a:extLst>
              <a:ext uri="{FF2B5EF4-FFF2-40B4-BE49-F238E27FC236}">
                <a16:creationId xmlns:a16="http://schemas.microsoft.com/office/drawing/2014/main" id="{243F5E1C-5BD2-4875-8202-B4BEAA6ED457}"/>
              </a:ext>
            </a:extLst>
          </p:cNvPr>
          <p:cNvSpPr>
            <a:spLocks noGrp="1"/>
          </p:cNvSpPr>
          <p:nvPr>
            <p:ph type="title" hasCustomPrompt="1"/>
          </p:nvPr>
        </p:nvSpPr>
        <p:spPr>
          <a:xfrm>
            <a:off x="593124" y="1717240"/>
            <a:ext cx="5136164" cy="2588059"/>
          </a:xfrm>
          <a:prstGeom prst="rect">
            <a:avLst/>
          </a:prstGeom>
        </p:spPr>
        <p:txBody>
          <a:bodyPr/>
          <a:lstStyle>
            <a:lvl1pPr>
              <a:defRPr sz="4000" b="1" i="0">
                <a:solidFill>
                  <a:schemeClr val="bg1"/>
                </a:solidFill>
                <a:latin typeface="Playfair Display SemiBold" pitchFamily="2" charset="77"/>
              </a:defRPr>
            </a:lvl1pPr>
          </a:lstStyle>
          <a:p>
            <a:r>
              <a:rPr lang="en-US" dirty="0"/>
              <a:t>Click to edit title</a:t>
            </a:r>
          </a:p>
        </p:txBody>
      </p:sp>
      <p:sp>
        <p:nvSpPr>
          <p:cNvPr id="4" name="Text Placeholder 17">
            <a:extLst>
              <a:ext uri="{FF2B5EF4-FFF2-40B4-BE49-F238E27FC236}">
                <a16:creationId xmlns:a16="http://schemas.microsoft.com/office/drawing/2014/main" id="{0B54CE96-B2C1-395F-854E-AE616FD004DE}"/>
              </a:ext>
            </a:extLst>
          </p:cNvPr>
          <p:cNvSpPr>
            <a:spLocks noGrp="1"/>
          </p:cNvSpPr>
          <p:nvPr>
            <p:ph type="body" sz="quarter" idx="10"/>
          </p:nvPr>
        </p:nvSpPr>
        <p:spPr>
          <a:xfrm>
            <a:off x="593125" y="4629150"/>
            <a:ext cx="5136163" cy="1085850"/>
          </a:xfrm>
          <a:prstGeom prst="rect">
            <a:avLst/>
          </a:prstGeom>
        </p:spPr>
        <p:txBody>
          <a:bodyPr/>
          <a:lstStyle>
            <a:lvl1pPr marL="0" indent="0">
              <a:lnSpc>
                <a:spcPct val="100000"/>
              </a:lnSpc>
              <a:buNone/>
              <a:defRPr sz="2000" b="0" i="0">
                <a:solidFill>
                  <a:schemeClr val="accent4"/>
                </a:solidFill>
                <a:latin typeface="Work Sans" pitchFamily="2" charset="77"/>
              </a:defRPr>
            </a:lvl1pPr>
          </a:lstStyle>
          <a:p>
            <a:pPr lvl="0"/>
            <a:r>
              <a:rPr lang="en-US" dirty="0"/>
              <a:t>Click to edit Master text styles</a:t>
            </a:r>
          </a:p>
        </p:txBody>
      </p:sp>
      <p:pic>
        <p:nvPicPr>
          <p:cNvPr id="2" name="Picture 1">
            <a:extLst>
              <a:ext uri="{FF2B5EF4-FFF2-40B4-BE49-F238E27FC236}">
                <a16:creationId xmlns:a16="http://schemas.microsoft.com/office/drawing/2014/main" id="{A48FDEB6-957E-60E1-CDE9-EDCEC8E4671F}"/>
              </a:ext>
            </a:extLst>
          </p:cNvPr>
          <p:cNvPicPr>
            <a:picLocks noChangeAspect="1"/>
          </p:cNvPicPr>
          <p:nvPr userDrawn="1"/>
        </p:nvPicPr>
        <p:blipFill>
          <a:blip r:embed="rId4" cstate="print">
            <a:extLst>
              <a:ext uri="{28A0092B-C50C-407E-A947-70E740481C1C}">
                <a14:useLocalDpi xmlns:a14="http://schemas.microsoft.com/office/drawing/2010/main"/>
              </a:ext>
            </a:extLst>
          </a:blip>
          <a:srcRect l="1" r="33339"/>
          <a:stretch/>
        </p:blipFill>
        <p:spPr>
          <a:xfrm flipH="1">
            <a:off x="6071616" y="-1"/>
            <a:ext cx="3920765" cy="6863573"/>
          </a:xfrm>
          <a:prstGeom prst="rect">
            <a:avLst/>
          </a:prstGeom>
        </p:spPr>
      </p:pic>
      <p:sp>
        <p:nvSpPr>
          <p:cNvPr id="5" name="TextBox 4">
            <a:extLst>
              <a:ext uri="{FF2B5EF4-FFF2-40B4-BE49-F238E27FC236}">
                <a16:creationId xmlns:a16="http://schemas.microsoft.com/office/drawing/2014/main" id="{2B2883B1-2821-54F7-5A8B-7389DCDEDEB0}"/>
              </a:ext>
            </a:extLst>
          </p:cNvPr>
          <p:cNvSpPr txBox="1"/>
          <p:nvPr userDrawn="1"/>
        </p:nvSpPr>
        <p:spPr>
          <a:xfrm>
            <a:off x="524107" y="6265329"/>
            <a:ext cx="2434245" cy="377026"/>
          </a:xfrm>
          <a:prstGeom prst="rect">
            <a:avLst/>
          </a:prstGeom>
          <a:noFill/>
        </p:spPr>
        <p:txBody>
          <a:bodyPr wrap="square" rtlCol="0">
            <a:spAutoFit/>
          </a:bodyPr>
          <a:lstStyle/>
          <a:p>
            <a:pPr algn="l">
              <a:spcAft>
                <a:spcPts val="300"/>
              </a:spcAft>
            </a:pPr>
            <a:r>
              <a:rPr lang="en-US" sz="800" dirty="0">
                <a:solidFill>
                  <a:schemeClr val="bg1"/>
                </a:solidFill>
                <a:latin typeface="Work Sans" pitchFamily="2" charset="77"/>
              </a:rPr>
              <a:t>CONFIDENTIAL</a:t>
            </a:r>
          </a:p>
          <a:p>
            <a:pPr algn="l"/>
            <a:r>
              <a:rPr lang="en-US" sz="800" dirty="0">
                <a:solidFill>
                  <a:schemeClr val="bg1"/>
                </a:solidFill>
                <a:latin typeface="Work Sans" pitchFamily="2" charset="77"/>
              </a:rPr>
              <a:t>©2026 Curi Insurance. All rights reserved.</a:t>
            </a:r>
          </a:p>
        </p:txBody>
      </p:sp>
    </p:spTree>
    <p:extLst>
      <p:ext uri="{BB962C8B-B14F-4D97-AF65-F5344CB8AC3E}">
        <p14:creationId xmlns:p14="http://schemas.microsoft.com/office/powerpoint/2010/main" val="325212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dvisory Title Slide Optio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B7E277-BC8A-A745-B0E5-AF198A72CC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595" y="429092"/>
            <a:ext cx="3725884" cy="599503"/>
          </a:xfrm>
          <a:prstGeom prst="rect">
            <a:avLst/>
          </a:prstGeom>
        </p:spPr>
      </p:pic>
      <p:sp>
        <p:nvSpPr>
          <p:cNvPr id="18" name="Text Placeholder 17">
            <a:extLst>
              <a:ext uri="{FF2B5EF4-FFF2-40B4-BE49-F238E27FC236}">
                <a16:creationId xmlns:a16="http://schemas.microsoft.com/office/drawing/2014/main" id="{7901E5A8-92E0-5B45-A318-158C7723F148}"/>
              </a:ext>
            </a:extLst>
          </p:cNvPr>
          <p:cNvSpPr>
            <a:spLocks noGrp="1"/>
          </p:cNvSpPr>
          <p:nvPr>
            <p:ph type="body" sz="quarter" idx="10"/>
          </p:nvPr>
        </p:nvSpPr>
        <p:spPr>
          <a:xfrm>
            <a:off x="618177" y="4629150"/>
            <a:ext cx="10968398" cy="1085850"/>
          </a:xfrm>
          <a:prstGeom prst="rect">
            <a:avLst/>
          </a:prstGeom>
        </p:spPr>
        <p:txBody>
          <a:bodyPr/>
          <a:lstStyle>
            <a:lvl1pPr marL="0" indent="0">
              <a:lnSpc>
                <a:spcPct val="100000"/>
              </a:lnSpc>
              <a:buNone/>
              <a:defRPr sz="2000" b="0" i="0">
                <a:solidFill>
                  <a:schemeClr val="tx1"/>
                </a:solidFill>
                <a:latin typeface="Work Sans" pitchFamily="2" charset="77"/>
              </a:defRPr>
            </a:lvl1pPr>
          </a:lstStyle>
          <a:p>
            <a:pPr lvl="0"/>
            <a:r>
              <a:rPr lang="en-US" dirty="0"/>
              <a:t>Click to edit Master text styles</a:t>
            </a:r>
          </a:p>
        </p:txBody>
      </p:sp>
      <p:sp>
        <p:nvSpPr>
          <p:cNvPr id="10" name="Title 5">
            <a:extLst>
              <a:ext uri="{FF2B5EF4-FFF2-40B4-BE49-F238E27FC236}">
                <a16:creationId xmlns:a16="http://schemas.microsoft.com/office/drawing/2014/main" id="{360FE5EC-74B4-0F38-CADD-D35FA8ECD5C9}"/>
              </a:ext>
            </a:extLst>
          </p:cNvPr>
          <p:cNvSpPr>
            <a:spLocks noGrp="1"/>
          </p:cNvSpPr>
          <p:nvPr>
            <p:ph type="title"/>
          </p:nvPr>
        </p:nvSpPr>
        <p:spPr>
          <a:xfrm>
            <a:off x="618175" y="1717240"/>
            <a:ext cx="10968399" cy="2588059"/>
          </a:xfrm>
          <a:prstGeom prst="rect">
            <a:avLst/>
          </a:prstGeom>
        </p:spPr>
        <p:txBody>
          <a:bodyPr/>
          <a:lstStyle>
            <a:lvl1pPr>
              <a:defRPr sz="4000" b="1" i="0">
                <a:solidFill>
                  <a:schemeClr val="tx1"/>
                </a:solidFill>
                <a:latin typeface="Playfair Display SemiBold" pitchFamily="2" charset="77"/>
              </a:defRPr>
            </a:lvl1pPr>
          </a:lstStyle>
          <a:p>
            <a:endParaRPr lang="en-US" dirty="0"/>
          </a:p>
        </p:txBody>
      </p:sp>
      <p:pic>
        <p:nvPicPr>
          <p:cNvPr id="7" name="Picture 6">
            <a:extLst>
              <a:ext uri="{FF2B5EF4-FFF2-40B4-BE49-F238E27FC236}">
                <a16:creationId xmlns:a16="http://schemas.microsoft.com/office/drawing/2014/main" id="{64535B5E-E5FA-6717-A90E-1D15FCEEDFC2}"/>
              </a:ext>
            </a:extLst>
          </p:cNvPr>
          <p:cNvPicPr>
            <a:picLocks noChangeAspect="1"/>
          </p:cNvPicPr>
          <p:nvPr userDrawn="1"/>
        </p:nvPicPr>
        <p:blipFill>
          <a:blip r:embed="rId3" cstate="print">
            <a:alphaModFix amt="35000"/>
            <a:extLst>
              <a:ext uri="{28A0092B-C50C-407E-A947-70E740481C1C}">
                <a14:useLocalDpi xmlns:a14="http://schemas.microsoft.com/office/drawing/2010/main"/>
              </a:ext>
            </a:extLst>
          </a:blip>
          <a:srcRect/>
          <a:stretch/>
        </p:blipFill>
        <p:spPr>
          <a:xfrm rot="16200000" flipH="1">
            <a:off x="10600535" y="-233377"/>
            <a:ext cx="1369963" cy="1836717"/>
          </a:xfrm>
          <a:prstGeom prst="rect">
            <a:avLst/>
          </a:prstGeom>
        </p:spPr>
      </p:pic>
      <p:sp>
        <p:nvSpPr>
          <p:cNvPr id="2" name="TextBox 1">
            <a:extLst>
              <a:ext uri="{FF2B5EF4-FFF2-40B4-BE49-F238E27FC236}">
                <a16:creationId xmlns:a16="http://schemas.microsoft.com/office/drawing/2014/main" id="{9E29E325-EB48-94A0-D02B-F3F2C24956B6}"/>
              </a:ext>
            </a:extLst>
          </p:cNvPr>
          <p:cNvSpPr txBox="1"/>
          <p:nvPr userDrawn="1"/>
        </p:nvSpPr>
        <p:spPr>
          <a:xfrm>
            <a:off x="524107" y="6265329"/>
            <a:ext cx="2434245" cy="377026"/>
          </a:xfrm>
          <a:prstGeom prst="rect">
            <a:avLst/>
          </a:prstGeom>
          <a:noFill/>
        </p:spPr>
        <p:txBody>
          <a:bodyPr wrap="square" rtlCol="0">
            <a:spAutoFit/>
          </a:bodyPr>
          <a:lstStyle/>
          <a:p>
            <a:pPr algn="l">
              <a:spcAft>
                <a:spcPts val="300"/>
              </a:spcAft>
            </a:pPr>
            <a:r>
              <a:rPr lang="en-US" sz="800" dirty="0">
                <a:solidFill>
                  <a:schemeClr val="tx1"/>
                </a:solidFill>
                <a:latin typeface="Work Sans" pitchFamily="2" charset="77"/>
              </a:rPr>
              <a:t>CONFIDENTIAL</a:t>
            </a:r>
          </a:p>
          <a:p>
            <a:pPr algn="l"/>
            <a:r>
              <a:rPr lang="en-US" sz="800" dirty="0">
                <a:solidFill>
                  <a:schemeClr val="tx1"/>
                </a:solidFill>
                <a:latin typeface="Work Sans" pitchFamily="2" charset="77"/>
              </a:rPr>
              <a:t>©2026 Curi Insurance. All rights reserved.</a:t>
            </a:r>
          </a:p>
        </p:txBody>
      </p:sp>
    </p:spTree>
    <p:extLst>
      <p:ext uri="{BB962C8B-B14F-4D97-AF65-F5344CB8AC3E}">
        <p14:creationId xmlns:p14="http://schemas.microsoft.com/office/powerpoint/2010/main" val="159488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6B2F83-DE9A-7A2F-E8F8-7F508D1A0A42}"/>
              </a:ext>
            </a:extLst>
          </p:cNvPr>
          <p:cNvPicPr>
            <a:picLocks noChangeAspect="1"/>
          </p:cNvPicPr>
          <p:nvPr userDrawn="1"/>
        </p:nvPicPr>
        <p:blipFill>
          <a:blip r:embed="rId2" cstate="print">
            <a:alphaModFix amt="35000"/>
            <a:extLst>
              <a:ext uri="{28A0092B-C50C-407E-A947-70E740481C1C}">
                <a14:useLocalDpi xmlns:a14="http://schemas.microsoft.com/office/drawing/2010/main"/>
              </a:ext>
            </a:extLst>
          </a:blip>
          <a:srcRect/>
          <a:stretch/>
        </p:blipFill>
        <p:spPr>
          <a:xfrm rot="16200000">
            <a:off x="11158203" y="5403153"/>
            <a:ext cx="883321" cy="1184273"/>
          </a:xfrm>
          <a:prstGeom prst="rect">
            <a:avLst/>
          </a:prstGeom>
        </p:spPr>
      </p:pic>
      <p:sp>
        <p:nvSpPr>
          <p:cNvPr id="13" name="Rectangle 12">
            <a:extLst>
              <a:ext uri="{FF2B5EF4-FFF2-40B4-BE49-F238E27FC236}">
                <a16:creationId xmlns:a16="http://schemas.microsoft.com/office/drawing/2014/main" id="{6E43F175-D7D1-1449-AD2D-EFB5A8DB335A}"/>
              </a:ext>
            </a:extLst>
          </p:cNvPr>
          <p:cNvSpPr/>
          <p:nvPr userDrawn="1"/>
        </p:nvSpPr>
        <p:spPr>
          <a:xfrm rot="16200000">
            <a:off x="63681" y="6360003"/>
            <a:ext cx="465766" cy="593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908B245-2E1F-7646-AA8D-F2FF5FDF4CAB}"/>
              </a:ext>
            </a:extLst>
          </p:cNvPr>
          <p:cNvSpPr/>
          <p:nvPr userDrawn="1"/>
        </p:nvSpPr>
        <p:spPr>
          <a:xfrm rot="16200000">
            <a:off x="3111683" y="3905127"/>
            <a:ext cx="465762" cy="5502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9BD99D4-8C5A-3841-A43D-AAC30846AE5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830" y="6525884"/>
            <a:ext cx="1613093" cy="259551"/>
          </a:xfrm>
          <a:prstGeom prst="rect">
            <a:avLst/>
          </a:prstGeom>
        </p:spPr>
      </p:pic>
      <p:sp>
        <p:nvSpPr>
          <p:cNvPr id="25" name="Footer Placeholder 1">
            <a:extLst>
              <a:ext uri="{FF2B5EF4-FFF2-40B4-BE49-F238E27FC236}">
                <a16:creationId xmlns:a16="http://schemas.microsoft.com/office/drawing/2014/main" id="{BCA03DBF-B26E-FC4D-A0E3-949AD64663FF}"/>
              </a:ext>
            </a:extLst>
          </p:cNvPr>
          <p:cNvSpPr>
            <a:spLocks noGrp="1"/>
          </p:cNvSpPr>
          <p:nvPr>
            <p:ph type="ftr" sz="quarter" idx="16"/>
          </p:nvPr>
        </p:nvSpPr>
        <p:spPr>
          <a:xfrm>
            <a:off x="55713" y="6448905"/>
            <a:ext cx="469073" cy="409095"/>
          </a:xfrm>
          <a:prstGeom prst="rect">
            <a:avLst/>
          </a:prstGeom>
        </p:spPr>
        <p:txBody>
          <a:bodyPr anchor="ctr"/>
          <a:lstStyle>
            <a:lvl1pPr algn="ctr">
              <a:defRPr sz="1200">
                <a:latin typeface="Work Sans" pitchFamily="2" charset="77"/>
              </a:defRPr>
            </a:lvl1pPr>
          </a:lstStyle>
          <a:p>
            <a:fld id="{BC6D7F65-4695-FC47-9D2C-7FF88997BF0D}" type="slidenum">
              <a:rPr lang="en-US" smtClean="0"/>
              <a:pPr/>
              <a:t>‹#›</a:t>
            </a:fld>
            <a:endParaRPr lang="en-US" dirty="0"/>
          </a:p>
        </p:txBody>
      </p:sp>
      <p:sp>
        <p:nvSpPr>
          <p:cNvPr id="21" name="Title 9">
            <a:extLst>
              <a:ext uri="{FF2B5EF4-FFF2-40B4-BE49-F238E27FC236}">
                <a16:creationId xmlns:a16="http://schemas.microsoft.com/office/drawing/2014/main" id="{45F9B5C2-E8D3-A345-9FE0-F6595104255A}"/>
              </a:ext>
            </a:extLst>
          </p:cNvPr>
          <p:cNvSpPr>
            <a:spLocks noGrp="1"/>
          </p:cNvSpPr>
          <p:nvPr>
            <p:ph type="title" hasCustomPrompt="1"/>
          </p:nvPr>
        </p:nvSpPr>
        <p:spPr>
          <a:xfrm>
            <a:off x="622822" y="691557"/>
            <a:ext cx="10976279" cy="662782"/>
          </a:xfrm>
          <a:prstGeom prst="rect">
            <a:avLst/>
          </a:prstGeom>
        </p:spPr>
        <p:txBody>
          <a:bodyPr/>
          <a:lstStyle>
            <a:lvl1pPr>
              <a:defRPr sz="4000" b="1" i="0">
                <a:latin typeface="Playfair Display SemiBold" pitchFamily="2" charset="77"/>
              </a:defRPr>
            </a:lvl1pPr>
          </a:lstStyle>
          <a:p>
            <a:r>
              <a:rPr lang="en-US" dirty="0"/>
              <a:t>Click to edit title</a:t>
            </a:r>
          </a:p>
        </p:txBody>
      </p:sp>
      <p:sp>
        <p:nvSpPr>
          <p:cNvPr id="22" name="Text Placeholder 11">
            <a:extLst>
              <a:ext uri="{FF2B5EF4-FFF2-40B4-BE49-F238E27FC236}">
                <a16:creationId xmlns:a16="http://schemas.microsoft.com/office/drawing/2014/main" id="{C860C27E-CB2F-AA4D-ACF7-3F3ED7D9CDA6}"/>
              </a:ext>
            </a:extLst>
          </p:cNvPr>
          <p:cNvSpPr>
            <a:spLocks noGrp="1"/>
          </p:cNvSpPr>
          <p:nvPr>
            <p:ph type="body" sz="quarter" idx="10" hasCustomPrompt="1"/>
          </p:nvPr>
        </p:nvSpPr>
        <p:spPr>
          <a:xfrm>
            <a:off x="622821" y="288925"/>
            <a:ext cx="10976278" cy="402632"/>
          </a:xfrm>
          <a:prstGeom prst="rect">
            <a:avLst/>
          </a:prstGeom>
        </p:spPr>
        <p:txBody>
          <a:bodyPr/>
          <a:lstStyle>
            <a:lvl1pPr marL="0" indent="0">
              <a:buFontTx/>
              <a:buNone/>
              <a:defRPr sz="2000" b="0" i="0">
                <a:solidFill>
                  <a:schemeClr val="accent2"/>
                </a:solidFill>
                <a:latin typeface="Work Sans" pitchFamily="2" charset="77"/>
              </a:defRPr>
            </a:lvl1pPr>
          </a:lstStyle>
          <a:p>
            <a:pPr lvl="0"/>
            <a:r>
              <a:rPr lang="en-US" dirty="0"/>
              <a:t>SUBHEADER</a:t>
            </a:r>
          </a:p>
        </p:txBody>
      </p:sp>
      <p:sp>
        <p:nvSpPr>
          <p:cNvPr id="23" name="Text Placeholder 5">
            <a:extLst>
              <a:ext uri="{FF2B5EF4-FFF2-40B4-BE49-F238E27FC236}">
                <a16:creationId xmlns:a16="http://schemas.microsoft.com/office/drawing/2014/main" id="{3476847A-8A9C-044D-9BAE-95F629FD0E5F}"/>
              </a:ext>
            </a:extLst>
          </p:cNvPr>
          <p:cNvSpPr>
            <a:spLocks noGrp="1"/>
          </p:cNvSpPr>
          <p:nvPr>
            <p:ph type="body" sz="quarter" idx="14" hasCustomPrompt="1"/>
          </p:nvPr>
        </p:nvSpPr>
        <p:spPr>
          <a:xfrm>
            <a:off x="622821" y="1508760"/>
            <a:ext cx="10976279" cy="4477703"/>
          </a:xfrm>
          <a:prstGeom prst="rect">
            <a:avLst/>
          </a:prstGeom>
        </p:spPr>
        <p:txBody>
          <a:bodyPr/>
          <a:lstStyle>
            <a:lvl1pPr marL="514350" indent="-514350">
              <a:lnSpc>
                <a:spcPct val="100000"/>
              </a:lnSpc>
              <a:buFont typeface="+mj-lt"/>
              <a:buAutoNum type="arabicPeriod"/>
              <a:defRPr sz="2400">
                <a:latin typeface="Work Sans" pitchFamily="2" charset="77"/>
              </a:defRPr>
            </a:lvl1pPr>
            <a:lvl2pPr marL="685800" indent="-228600">
              <a:lnSpc>
                <a:spcPct val="100000"/>
              </a:lnSpc>
              <a:buFont typeface="System Font Regular"/>
              <a:buChar char="⎻"/>
              <a:defRPr sz="2400">
                <a:latin typeface="Work Sans" pitchFamily="2" charset="77"/>
              </a:defRPr>
            </a:lvl2pPr>
            <a:lvl3pPr marL="1143000" indent="-228600">
              <a:lnSpc>
                <a:spcPct val="100000"/>
              </a:lnSpc>
              <a:buFont typeface="System Font Regular"/>
              <a:buChar char="⎻"/>
              <a:defRPr sz="2400">
                <a:latin typeface="Work Sans" pitchFamily="2" charset="77"/>
              </a:defRPr>
            </a:lvl3pPr>
            <a:lvl4pPr marL="1600200" indent="-228600">
              <a:lnSpc>
                <a:spcPct val="100000"/>
              </a:lnSpc>
              <a:buFont typeface="System Font Regular"/>
              <a:buChar char="⎻"/>
              <a:defRPr sz="2400">
                <a:latin typeface="Work Sans" pitchFamily="2" charset="77"/>
              </a:defRPr>
            </a:lvl4pPr>
            <a:lvl5pPr marL="2057400" indent="-228600">
              <a:lnSpc>
                <a:spcPct val="100000"/>
              </a:lnSpc>
              <a:buFont typeface="System Font Regular"/>
              <a:buChar char="⎻"/>
              <a:defRPr sz="2400">
                <a:latin typeface="Work Sans" pitchFamily="2" charset="77"/>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DD251E28-5EA7-564D-ABEB-AD1361327324}"/>
              </a:ext>
            </a:extLst>
          </p:cNvPr>
          <p:cNvSpPr/>
          <p:nvPr userDrawn="1"/>
        </p:nvSpPr>
        <p:spPr>
          <a:xfrm rot="5400000">
            <a:off x="8912022" y="3607660"/>
            <a:ext cx="46395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02FBFE-DF6D-5F3B-DD98-11DF44368A09}"/>
              </a:ext>
            </a:extLst>
          </p:cNvPr>
          <p:cNvSpPr txBox="1"/>
          <p:nvPr userDrawn="1"/>
        </p:nvSpPr>
        <p:spPr>
          <a:xfrm>
            <a:off x="7687265" y="6542789"/>
            <a:ext cx="4044560" cy="215444"/>
          </a:xfrm>
          <a:prstGeom prst="rect">
            <a:avLst/>
          </a:prstGeom>
          <a:noFill/>
        </p:spPr>
        <p:txBody>
          <a:bodyPr wrap="square" rtlCol="0">
            <a:spAutoFit/>
          </a:bodyPr>
          <a:lstStyle/>
          <a:p>
            <a:pPr algn="r"/>
            <a:r>
              <a:rPr lang="en-US" sz="800" dirty="0">
                <a:solidFill>
                  <a:schemeClr val="bg1"/>
                </a:solidFill>
                <a:latin typeface="Work Sans" pitchFamily="2" charset="77"/>
              </a:rPr>
              <a:t>CONFIDENTIAL | ©2026 Curi Insurance. All rights reserved.</a:t>
            </a:r>
          </a:p>
        </p:txBody>
      </p:sp>
    </p:spTree>
    <p:extLst>
      <p:ext uri="{BB962C8B-B14F-4D97-AF65-F5344CB8AC3E}">
        <p14:creationId xmlns:p14="http://schemas.microsoft.com/office/powerpoint/2010/main" val="6726414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F02C57-14AB-B6F2-88B7-38F0EB393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Work Sans" pitchFamily="2" charset="77"/>
              </a:defRPr>
            </a:lvl1pPr>
          </a:lstStyle>
          <a:p>
            <a:endParaRPr lang="en-US" dirty="0"/>
          </a:p>
        </p:txBody>
      </p:sp>
    </p:spTree>
    <p:extLst>
      <p:ext uri="{BB962C8B-B14F-4D97-AF65-F5344CB8AC3E}">
        <p14:creationId xmlns:p14="http://schemas.microsoft.com/office/powerpoint/2010/main" val="2503310007"/>
      </p:ext>
    </p:extLst>
  </p:cSld>
  <p:clrMap bg1="lt1" tx1="dk1" bg2="lt2" tx2="dk2" accent1="accent1" accent2="accent2" accent3="accent3" accent4="accent4" accent5="accent5" accent6="accent6" hlink="hlink" folHlink="folHlink"/>
  <p:sldLayoutIdLst>
    <p:sldLayoutId id="2147483806" r:id="rId1"/>
    <p:sldLayoutId id="2147483808" r:id="rId2"/>
    <p:sldLayoutId id="2147483793" r:id="rId3"/>
    <p:sldLayoutId id="2147483810" r:id="rId4"/>
    <p:sldLayoutId id="2147483805" r:id="rId5"/>
    <p:sldLayoutId id="2147483807" r:id="rId6"/>
    <p:sldLayoutId id="2147483809" r:id="rId7"/>
    <p:sldLayoutId id="2147483802"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95" r:id="rId18"/>
    <p:sldLayoutId id="2147483796" r:id="rId19"/>
    <p:sldLayoutId id="2147483801" r:id="rId20"/>
    <p:sldLayoutId id="2147483773" r:id="rId21"/>
    <p:sldLayoutId id="2147483774" r:id="rId22"/>
    <p:sldLayoutId id="2147483775" r:id="rId23"/>
    <p:sldLayoutId id="2147483777" r:id="rId24"/>
    <p:sldLayoutId id="2147483778" r:id="rId25"/>
    <p:sldLayoutId id="2147483779" r:id="rId26"/>
    <p:sldLayoutId id="2147483780" r:id="rId27"/>
    <p:sldLayoutId id="2147483794" r:id="rId28"/>
    <p:sldLayoutId id="2147483788" r:id="rId29"/>
    <p:sldLayoutId id="2147483782" r:id="rId30"/>
    <p:sldLayoutId id="2147483783" r:id="rId31"/>
    <p:sldLayoutId id="2147483790" r:id="rId32"/>
    <p:sldLayoutId id="2147483797" r:id="rId33"/>
    <p:sldLayoutId id="2147483784" r:id="rId34"/>
    <p:sldLayoutId id="2147483799" r:id="rId35"/>
    <p:sldLayoutId id="2147483791" r:id="rId36"/>
    <p:sldLayoutId id="2147483786" r:id="rId37"/>
    <p:sldLayoutId id="2147483787" r:id="rId38"/>
    <p:sldLayoutId id="2147483811" r:id="rId39"/>
    <p:sldLayoutId id="2147483815" r:id="rId4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hyperlink" Target="https://rules.sos.ga.gov/gac/360-3-.02"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2591-0FEA-4DEE-F754-0B65B4C28BA0}"/>
              </a:ext>
            </a:extLst>
          </p:cNvPr>
          <p:cNvSpPr>
            <a:spLocks noGrp="1"/>
          </p:cNvSpPr>
          <p:nvPr>
            <p:ph type="title"/>
          </p:nvPr>
        </p:nvSpPr>
        <p:spPr>
          <a:xfrm>
            <a:off x="593125" y="1312191"/>
            <a:ext cx="5136164" cy="2588059"/>
          </a:xfrm>
        </p:spPr>
        <p:txBody>
          <a:bodyPr/>
          <a:lstStyle/>
          <a:p>
            <a:pPr algn="ctr"/>
            <a:r>
              <a:rPr lang="en-US" b="0" dirty="0">
                <a:latin typeface="Playfair Display" panose="00000500000000000000" pitchFamily="50" charset="0"/>
              </a:rPr>
              <a:t>Reducing Liability Risks: Best Practices for Termination of Care and Use of Chaperones </a:t>
            </a:r>
          </a:p>
        </p:txBody>
      </p:sp>
      <p:sp>
        <p:nvSpPr>
          <p:cNvPr id="3" name="Text Placeholder 2">
            <a:extLst>
              <a:ext uri="{FF2B5EF4-FFF2-40B4-BE49-F238E27FC236}">
                <a16:creationId xmlns:a16="http://schemas.microsoft.com/office/drawing/2014/main" id="{11C8F766-B414-085B-70B9-F4A0EDAF8733}"/>
              </a:ext>
            </a:extLst>
          </p:cNvPr>
          <p:cNvSpPr>
            <a:spLocks noGrp="1"/>
          </p:cNvSpPr>
          <p:nvPr>
            <p:ph type="body" sz="quarter" idx="10"/>
          </p:nvPr>
        </p:nvSpPr>
        <p:spPr>
          <a:xfrm>
            <a:off x="466919" y="4330700"/>
            <a:ext cx="5388575" cy="1625600"/>
          </a:xfrm>
        </p:spPr>
        <p:txBody>
          <a:bodyPr/>
          <a:lstStyle/>
          <a:p>
            <a:pPr>
              <a:spcBef>
                <a:spcPts val="0"/>
              </a:spcBef>
            </a:pPr>
            <a:r>
              <a:rPr lang="en-US" sz="1600" dirty="0"/>
              <a:t>Brent Reece</a:t>
            </a:r>
          </a:p>
          <a:p>
            <a:pPr>
              <a:spcBef>
                <a:spcPts val="0"/>
              </a:spcBef>
            </a:pPr>
            <a:r>
              <a:rPr lang="en-US" sz="1600" dirty="0"/>
              <a:t>Director of Risk Management and Claim Advocacy</a:t>
            </a:r>
          </a:p>
          <a:p>
            <a:pPr>
              <a:spcBef>
                <a:spcPts val="0"/>
              </a:spcBef>
            </a:pPr>
            <a:r>
              <a:rPr lang="en-US" sz="1600"/>
              <a:t>Sterling Seacrest </a:t>
            </a:r>
            <a:r>
              <a:rPr lang="en-US" sz="1600" dirty="0"/>
              <a:t>Pritchard</a:t>
            </a:r>
          </a:p>
          <a:p>
            <a:pPr>
              <a:spcBef>
                <a:spcPts val="0"/>
              </a:spcBef>
            </a:pPr>
            <a:endParaRPr lang="en-US" sz="1600" dirty="0"/>
          </a:p>
          <a:p>
            <a:pPr>
              <a:spcBef>
                <a:spcPts val="0"/>
              </a:spcBef>
            </a:pPr>
            <a:r>
              <a:rPr lang="en-US" sz="1600" dirty="0"/>
              <a:t>Becky Lowman</a:t>
            </a:r>
          </a:p>
          <a:p>
            <a:pPr>
              <a:spcBef>
                <a:spcPts val="0"/>
              </a:spcBef>
            </a:pPr>
            <a:r>
              <a:rPr lang="en-US" sz="1600" dirty="0"/>
              <a:t>Senior Risk Consultant</a:t>
            </a:r>
          </a:p>
          <a:p>
            <a:pPr>
              <a:spcBef>
                <a:spcPts val="0"/>
              </a:spcBef>
            </a:pPr>
            <a:r>
              <a:rPr lang="en-US" sz="1600" dirty="0"/>
              <a:t>Curi Insurance</a:t>
            </a:r>
          </a:p>
        </p:txBody>
      </p:sp>
    </p:spTree>
    <p:extLst>
      <p:ext uri="{BB962C8B-B14F-4D97-AF65-F5344CB8AC3E}">
        <p14:creationId xmlns:p14="http://schemas.microsoft.com/office/powerpoint/2010/main" val="317220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E0FB-6351-8821-539E-68683C6FB2B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163EA5-6F5B-A8F8-D95F-8348347860E8}"/>
              </a:ext>
            </a:extLst>
          </p:cNvPr>
          <p:cNvSpPr>
            <a:spLocks noGrp="1"/>
          </p:cNvSpPr>
          <p:nvPr>
            <p:ph type="ftr" sz="quarter" idx="16"/>
          </p:nvPr>
        </p:nvSpPr>
        <p:spPr/>
        <p:txBody>
          <a:bodyPr/>
          <a:lstStyle/>
          <a:p>
            <a:fld id="{BC6D7F65-4695-FC47-9D2C-7FF88997BF0D}" type="slidenum">
              <a:rPr lang="en-US" smtClean="0"/>
              <a:pPr/>
              <a:t>10</a:t>
            </a:fld>
            <a:endParaRPr lang="en-US" dirty="0"/>
          </a:p>
        </p:txBody>
      </p:sp>
      <p:sp>
        <p:nvSpPr>
          <p:cNvPr id="5" name="TextBox 4">
            <a:extLst>
              <a:ext uri="{FF2B5EF4-FFF2-40B4-BE49-F238E27FC236}">
                <a16:creationId xmlns:a16="http://schemas.microsoft.com/office/drawing/2014/main" id="{3FCC828E-7DE7-5A68-AECC-C5318149E1F6}"/>
              </a:ext>
            </a:extLst>
          </p:cNvPr>
          <p:cNvSpPr txBox="1"/>
          <p:nvPr/>
        </p:nvSpPr>
        <p:spPr>
          <a:xfrm>
            <a:off x="2243470" y="1575510"/>
            <a:ext cx="9027041" cy="3108543"/>
          </a:xfrm>
          <a:prstGeom prst="rect">
            <a:avLst/>
          </a:prstGeom>
          <a:noFill/>
        </p:spPr>
        <p:txBody>
          <a:bodyPr wrap="square" rtlCol="0">
            <a:spAutoFit/>
          </a:bodyPr>
          <a:lstStyle/>
          <a:p>
            <a:r>
              <a:rPr lang="en-US" sz="2800" i="1" dirty="0"/>
              <a:t>Q: Do we need to document who the chaperone is or that one is (or is not) present?  </a:t>
            </a:r>
          </a:p>
          <a:p>
            <a:endParaRPr lang="en-US" sz="2800" i="1" dirty="0"/>
          </a:p>
          <a:p>
            <a:r>
              <a:rPr lang="en-US" sz="2800" dirty="0"/>
              <a:t>A: Yes.  For example, “Kathy Smith, MA chaperoned the examination of the patient” or “Kathy Smith, MA was present as a chaperone during my examination of the patient.”</a:t>
            </a:r>
          </a:p>
        </p:txBody>
      </p:sp>
    </p:spTree>
    <p:extLst>
      <p:ext uri="{BB962C8B-B14F-4D97-AF65-F5344CB8AC3E}">
        <p14:creationId xmlns:p14="http://schemas.microsoft.com/office/powerpoint/2010/main" val="339161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01287-AE5F-540D-16F0-B150943D54C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422693-90CA-2493-A1F3-507566177E1A}"/>
              </a:ext>
            </a:extLst>
          </p:cNvPr>
          <p:cNvSpPr>
            <a:spLocks noGrp="1"/>
          </p:cNvSpPr>
          <p:nvPr>
            <p:ph type="ftr" sz="quarter" idx="16"/>
          </p:nvPr>
        </p:nvSpPr>
        <p:spPr/>
        <p:txBody>
          <a:bodyPr/>
          <a:lstStyle/>
          <a:p>
            <a:fld id="{BC6D7F65-4695-FC47-9D2C-7FF88997BF0D}" type="slidenum">
              <a:rPr lang="en-US" smtClean="0"/>
              <a:pPr/>
              <a:t>11</a:t>
            </a:fld>
            <a:endParaRPr lang="en-US" dirty="0"/>
          </a:p>
        </p:txBody>
      </p:sp>
      <p:sp>
        <p:nvSpPr>
          <p:cNvPr id="5" name="TextBox 4">
            <a:extLst>
              <a:ext uri="{FF2B5EF4-FFF2-40B4-BE49-F238E27FC236}">
                <a16:creationId xmlns:a16="http://schemas.microsoft.com/office/drawing/2014/main" id="{70F0E5AB-4236-2E5A-80DB-E887C74C8936}"/>
              </a:ext>
            </a:extLst>
          </p:cNvPr>
          <p:cNvSpPr txBox="1"/>
          <p:nvPr/>
        </p:nvSpPr>
        <p:spPr>
          <a:xfrm>
            <a:off x="2613837" y="1809427"/>
            <a:ext cx="8688573" cy="2246769"/>
          </a:xfrm>
          <a:prstGeom prst="rect">
            <a:avLst/>
          </a:prstGeom>
          <a:noFill/>
        </p:spPr>
        <p:txBody>
          <a:bodyPr wrap="square" rtlCol="0">
            <a:spAutoFit/>
          </a:bodyPr>
          <a:lstStyle/>
          <a:p>
            <a:r>
              <a:rPr lang="en-US" sz="2800" i="1" dirty="0"/>
              <a:t>Q: What are the qualifications for a chaperone?  </a:t>
            </a:r>
          </a:p>
          <a:p>
            <a:endParaRPr lang="en-US" sz="2800" i="1" dirty="0"/>
          </a:p>
          <a:p>
            <a:r>
              <a:rPr lang="en-US" sz="2800" dirty="0"/>
              <a:t>A: According to the Board: “It is recommended that an </a:t>
            </a:r>
            <a:r>
              <a:rPr lang="en-US" sz="2800" b="1" u="sng" dirty="0"/>
              <a:t>authorized health professional</a:t>
            </a:r>
            <a:r>
              <a:rPr lang="en-US" sz="2800" dirty="0"/>
              <a:t> should serve as a chaperone whenever possible.”</a:t>
            </a:r>
          </a:p>
        </p:txBody>
      </p:sp>
    </p:spTree>
    <p:extLst>
      <p:ext uri="{BB962C8B-B14F-4D97-AF65-F5344CB8AC3E}">
        <p14:creationId xmlns:p14="http://schemas.microsoft.com/office/powerpoint/2010/main" val="9890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89DA9-B444-2D95-84DD-2583A317786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CEFAD1-5A62-485B-53B9-9F8A1406E2F8}"/>
              </a:ext>
            </a:extLst>
          </p:cNvPr>
          <p:cNvSpPr>
            <a:spLocks noGrp="1"/>
          </p:cNvSpPr>
          <p:nvPr>
            <p:ph type="ftr" sz="quarter" idx="16"/>
          </p:nvPr>
        </p:nvSpPr>
        <p:spPr/>
        <p:txBody>
          <a:bodyPr/>
          <a:lstStyle/>
          <a:p>
            <a:fld id="{BC6D7F65-4695-FC47-9D2C-7FF88997BF0D}" type="slidenum">
              <a:rPr lang="en-US" smtClean="0"/>
              <a:pPr/>
              <a:t>12</a:t>
            </a:fld>
            <a:endParaRPr lang="en-US" dirty="0"/>
          </a:p>
        </p:txBody>
      </p:sp>
      <p:sp>
        <p:nvSpPr>
          <p:cNvPr id="5" name="TextBox 4">
            <a:extLst>
              <a:ext uri="{FF2B5EF4-FFF2-40B4-BE49-F238E27FC236}">
                <a16:creationId xmlns:a16="http://schemas.microsoft.com/office/drawing/2014/main" id="{8090C70B-6600-1E74-D40C-FDD2FC4439B3}"/>
              </a:ext>
            </a:extLst>
          </p:cNvPr>
          <p:cNvSpPr txBox="1"/>
          <p:nvPr/>
        </p:nvSpPr>
        <p:spPr>
          <a:xfrm>
            <a:off x="290249" y="0"/>
            <a:ext cx="11713909" cy="5386090"/>
          </a:xfrm>
          <a:prstGeom prst="rect">
            <a:avLst/>
          </a:prstGeom>
          <a:noFill/>
        </p:spPr>
        <p:txBody>
          <a:bodyPr wrap="square" rtlCol="0">
            <a:spAutoFit/>
          </a:bodyPr>
          <a:lstStyle/>
          <a:p>
            <a:r>
              <a:rPr lang="en-US" sz="2800" i="1" dirty="0"/>
              <a:t>Q: At what patient age do we need a chaperone?  </a:t>
            </a:r>
          </a:p>
          <a:p>
            <a:endParaRPr lang="en-US" sz="2800" i="1" dirty="0"/>
          </a:p>
          <a:p>
            <a:r>
              <a:rPr lang="en-US" sz="2400" dirty="0"/>
              <a:t>A: The </a:t>
            </a:r>
            <a:r>
              <a:rPr lang="en-US" sz="2400" dirty="0" err="1"/>
              <a:t>GCMB</a:t>
            </a:r>
            <a:r>
              <a:rPr lang="en-US" sz="2400" dirty="0"/>
              <a:t> rules do not specify a specific patient age when a chaperone should be present, thus arguably suggesting that one is required regardless of age. </a:t>
            </a:r>
          </a:p>
          <a:p>
            <a:endParaRPr lang="en-US" sz="2400" dirty="0"/>
          </a:p>
          <a:p>
            <a:r>
              <a:rPr lang="en-US" sz="2400" dirty="0"/>
              <a:t>According to an </a:t>
            </a:r>
            <a:r>
              <a:rPr lang="en-US" sz="2400" b="1" u="sng" dirty="0"/>
              <a:t>AAP Statement</a:t>
            </a:r>
            <a:r>
              <a:rPr lang="en-US" sz="2400" dirty="0"/>
              <a:t>: “</a:t>
            </a:r>
            <a:r>
              <a:rPr lang="en-US" sz="2400" i="1" dirty="0">
                <a:highlight>
                  <a:srgbClr val="FFFF00"/>
                </a:highlight>
              </a:rPr>
              <a:t>For infants and younger children, routine observation and palpation in the anogenital area will generally not require a chaperone</a:t>
            </a:r>
            <a:r>
              <a:rPr lang="en-US" sz="2400" i="1" dirty="0"/>
              <a:t>; however, more invasive procedures may prompt consideration of the use of a chaperone, as should more than routine observation of sensitive areas in older children and adolescents. The adolescent patient may prefer a parent or caregiver to be present during a sensitive examination or procedure, and these requests can be respected in most circumstances, as they can provide comfort to an anxious child or adolescent. </a:t>
            </a:r>
            <a:r>
              <a:rPr lang="en-US" sz="2400" i="1" dirty="0">
                <a:highlight>
                  <a:srgbClr val="FFFF00"/>
                </a:highlight>
              </a:rPr>
              <a:t>In addition to the family member’s presence, especially for patients who have started puberty, clinicians may consider including a chaperone who is a member of the health care team</a:t>
            </a:r>
            <a:r>
              <a:rPr lang="en-US" sz="2400" i="1" dirty="0"/>
              <a:t>.”  </a:t>
            </a:r>
            <a:r>
              <a:rPr lang="en-US" sz="2400" u="sng" dirty="0"/>
              <a:t>Vol. 155, Issue 6</a:t>
            </a:r>
            <a:r>
              <a:rPr lang="en-US" sz="2400" dirty="0"/>
              <a:t>, June 2025</a:t>
            </a:r>
          </a:p>
        </p:txBody>
      </p:sp>
    </p:spTree>
    <p:extLst>
      <p:ext uri="{BB962C8B-B14F-4D97-AF65-F5344CB8AC3E}">
        <p14:creationId xmlns:p14="http://schemas.microsoft.com/office/powerpoint/2010/main" val="346560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E8204-4D4B-F60B-F45E-47E0E1E2B20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B9EEFF-5530-FBDF-D471-E028F7C49234}"/>
              </a:ext>
            </a:extLst>
          </p:cNvPr>
          <p:cNvSpPr>
            <a:spLocks noGrp="1"/>
          </p:cNvSpPr>
          <p:nvPr>
            <p:ph type="ftr" sz="quarter" idx="16"/>
          </p:nvPr>
        </p:nvSpPr>
        <p:spPr/>
        <p:txBody>
          <a:bodyPr/>
          <a:lstStyle/>
          <a:p>
            <a:fld id="{BC6D7F65-4695-FC47-9D2C-7FF88997BF0D}" type="slidenum">
              <a:rPr lang="en-US" smtClean="0"/>
              <a:pPr/>
              <a:t>13</a:t>
            </a:fld>
            <a:endParaRPr lang="en-US" dirty="0"/>
          </a:p>
        </p:txBody>
      </p:sp>
      <p:sp>
        <p:nvSpPr>
          <p:cNvPr id="3" name="Title 2">
            <a:extLst>
              <a:ext uri="{FF2B5EF4-FFF2-40B4-BE49-F238E27FC236}">
                <a16:creationId xmlns:a16="http://schemas.microsoft.com/office/drawing/2014/main" id="{6875D764-3438-11DB-63CF-785C29F14E7C}"/>
              </a:ext>
            </a:extLst>
          </p:cNvPr>
          <p:cNvSpPr>
            <a:spLocks noGrp="1"/>
          </p:cNvSpPr>
          <p:nvPr>
            <p:ph type="title"/>
          </p:nvPr>
        </p:nvSpPr>
        <p:spPr>
          <a:xfrm>
            <a:off x="524786" y="1898170"/>
            <a:ext cx="12076499" cy="1669311"/>
          </a:xfrm>
        </p:spPr>
        <p:txBody>
          <a:bodyPr/>
          <a:lstStyle/>
          <a:p>
            <a:r>
              <a:rPr lang="en-US" dirty="0"/>
              <a:t>Barriers to Implementation</a:t>
            </a:r>
          </a:p>
        </p:txBody>
      </p:sp>
    </p:spTree>
    <p:extLst>
      <p:ext uri="{BB962C8B-B14F-4D97-AF65-F5344CB8AC3E}">
        <p14:creationId xmlns:p14="http://schemas.microsoft.com/office/powerpoint/2010/main" val="209686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1BAE9-3AFF-67F0-63ED-C4466B55767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F535C2-B03E-4D6C-B02D-0C38C22AB6C3}"/>
              </a:ext>
            </a:extLst>
          </p:cNvPr>
          <p:cNvSpPr>
            <a:spLocks noGrp="1"/>
          </p:cNvSpPr>
          <p:nvPr>
            <p:ph type="ftr" sz="quarter" idx="16"/>
          </p:nvPr>
        </p:nvSpPr>
        <p:spPr/>
        <p:txBody>
          <a:bodyPr/>
          <a:lstStyle/>
          <a:p>
            <a:fld id="{BC6D7F65-4695-FC47-9D2C-7FF88997BF0D}" type="slidenum">
              <a:rPr lang="en-US" smtClean="0"/>
              <a:pPr/>
              <a:t>14</a:t>
            </a:fld>
            <a:endParaRPr lang="en-US" dirty="0"/>
          </a:p>
        </p:txBody>
      </p:sp>
      <p:sp>
        <p:nvSpPr>
          <p:cNvPr id="5" name="TextBox 4">
            <a:extLst>
              <a:ext uri="{FF2B5EF4-FFF2-40B4-BE49-F238E27FC236}">
                <a16:creationId xmlns:a16="http://schemas.microsoft.com/office/drawing/2014/main" id="{0D7E9293-9F4D-31C0-287B-FC9C8627F7A5}"/>
              </a:ext>
            </a:extLst>
          </p:cNvPr>
          <p:cNvSpPr txBox="1"/>
          <p:nvPr/>
        </p:nvSpPr>
        <p:spPr>
          <a:xfrm>
            <a:off x="308344" y="118851"/>
            <a:ext cx="11568223" cy="5262979"/>
          </a:xfrm>
          <a:prstGeom prst="rect">
            <a:avLst/>
          </a:prstGeom>
          <a:noFill/>
        </p:spPr>
        <p:txBody>
          <a:bodyPr wrap="square" rtlCol="0">
            <a:spAutoFit/>
          </a:bodyPr>
          <a:lstStyle/>
          <a:p>
            <a:r>
              <a:rPr lang="en-US" sz="2800" b="1" u="sng" dirty="0"/>
              <a:t>Staffing*</a:t>
            </a:r>
          </a:p>
          <a:p>
            <a:endParaRPr lang="en-US" sz="2800" b="1" u="sng" dirty="0"/>
          </a:p>
          <a:p>
            <a:pPr marL="514350" indent="-514350">
              <a:buFont typeface="+mj-lt"/>
              <a:buAutoNum type="arabicParenR"/>
            </a:pPr>
            <a:r>
              <a:rPr lang="en-US" sz="2800" dirty="0"/>
              <a:t>Limit chaperone to the actual time required for the sensitive parts of the examination rather than entire visit. </a:t>
            </a:r>
          </a:p>
          <a:p>
            <a:pPr marL="514350" indent="-514350">
              <a:buFont typeface="+mj-lt"/>
              <a:buAutoNum type="arabicParenR"/>
            </a:pPr>
            <a:r>
              <a:rPr lang="en-US" sz="2800" dirty="0"/>
              <a:t>Designate a single staff member at the start of each clinic session to serve as chaperone when needed.</a:t>
            </a:r>
          </a:p>
          <a:p>
            <a:pPr marL="514350" indent="-514350">
              <a:buFont typeface="+mj-lt"/>
              <a:buAutoNum type="arabicParenR"/>
            </a:pPr>
            <a:r>
              <a:rPr lang="en-US" sz="2800" dirty="0"/>
              <a:t>When no other options exist, the use of a specifically trained, nonmedical staff member or a family member, if specifically requested by the patient, as a chaperone may be acceptable, even though it may not be ideal.  </a:t>
            </a:r>
            <a:r>
              <a:rPr lang="en-US" sz="2800" dirty="0">
                <a:highlight>
                  <a:srgbClr val="FFFF00"/>
                </a:highlight>
              </a:rPr>
              <a:t>Document thoroughly as to who served as the chaperone and why.</a:t>
            </a:r>
          </a:p>
          <a:p>
            <a:pPr marL="514350" indent="-514350">
              <a:buFont typeface="+mj-lt"/>
              <a:buAutoNum type="arabicParenR"/>
            </a:pPr>
            <a:endParaRPr lang="en-US" sz="2800" dirty="0"/>
          </a:p>
          <a:p>
            <a:r>
              <a:rPr lang="en-US" sz="2800" i="1" dirty="0"/>
              <a:t>*AAP Guidelines on Chaperones</a:t>
            </a:r>
          </a:p>
        </p:txBody>
      </p:sp>
    </p:spTree>
    <p:extLst>
      <p:ext uri="{BB962C8B-B14F-4D97-AF65-F5344CB8AC3E}">
        <p14:creationId xmlns:p14="http://schemas.microsoft.com/office/powerpoint/2010/main" val="348498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23D41-0FF3-E4FF-084C-1A3516E496F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A07024-2255-208B-BC67-1112E499F46E}"/>
              </a:ext>
            </a:extLst>
          </p:cNvPr>
          <p:cNvSpPr>
            <a:spLocks noGrp="1"/>
          </p:cNvSpPr>
          <p:nvPr>
            <p:ph type="ftr" sz="quarter" idx="16"/>
          </p:nvPr>
        </p:nvSpPr>
        <p:spPr/>
        <p:txBody>
          <a:bodyPr/>
          <a:lstStyle/>
          <a:p>
            <a:fld id="{BC6D7F65-4695-FC47-9D2C-7FF88997BF0D}" type="slidenum">
              <a:rPr lang="en-US" smtClean="0"/>
              <a:pPr/>
              <a:t>15</a:t>
            </a:fld>
            <a:endParaRPr lang="en-US" dirty="0"/>
          </a:p>
        </p:txBody>
      </p:sp>
      <p:sp>
        <p:nvSpPr>
          <p:cNvPr id="3" name="Title 2">
            <a:extLst>
              <a:ext uri="{FF2B5EF4-FFF2-40B4-BE49-F238E27FC236}">
                <a16:creationId xmlns:a16="http://schemas.microsoft.com/office/drawing/2014/main" id="{1E84EF4E-18E6-8D5B-382F-9B84C51FE388}"/>
              </a:ext>
            </a:extLst>
          </p:cNvPr>
          <p:cNvSpPr>
            <a:spLocks noGrp="1"/>
          </p:cNvSpPr>
          <p:nvPr>
            <p:ph type="title"/>
          </p:nvPr>
        </p:nvSpPr>
        <p:spPr>
          <a:xfrm>
            <a:off x="524786" y="1898170"/>
            <a:ext cx="12076499" cy="1669311"/>
          </a:xfrm>
        </p:spPr>
        <p:txBody>
          <a:bodyPr/>
          <a:lstStyle/>
          <a:p>
            <a:r>
              <a:rPr lang="en-US" dirty="0"/>
              <a:t>Incident/Claims</a:t>
            </a:r>
          </a:p>
        </p:txBody>
      </p:sp>
    </p:spTree>
    <p:extLst>
      <p:ext uri="{BB962C8B-B14F-4D97-AF65-F5344CB8AC3E}">
        <p14:creationId xmlns:p14="http://schemas.microsoft.com/office/powerpoint/2010/main" val="326467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DC75-9729-EDE4-8807-862CA705325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5DC45E-0AE2-3351-738B-09CCC87D2AA7}"/>
              </a:ext>
            </a:extLst>
          </p:cNvPr>
          <p:cNvSpPr>
            <a:spLocks noGrp="1"/>
          </p:cNvSpPr>
          <p:nvPr>
            <p:ph type="ftr" sz="quarter" idx="16"/>
          </p:nvPr>
        </p:nvSpPr>
        <p:spPr/>
        <p:txBody>
          <a:bodyPr/>
          <a:lstStyle/>
          <a:p>
            <a:fld id="{BC6D7F65-4695-FC47-9D2C-7FF88997BF0D}" type="slidenum">
              <a:rPr lang="en-US" smtClean="0"/>
              <a:pPr/>
              <a:t>16</a:t>
            </a:fld>
            <a:endParaRPr lang="en-US" dirty="0"/>
          </a:p>
        </p:txBody>
      </p:sp>
      <p:sp>
        <p:nvSpPr>
          <p:cNvPr id="5" name="TextBox 4">
            <a:extLst>
              <a:ext uri="{FF2B5EF4-FFF2-40B4-BE49-F238E27FC236}">
                <a16:creationId xmlns:a16="http://schemas.microsoft.com/office/drawing/2014/main" id="{7D0CC43A-57D5-C0DF-9F83-EACFED3E7604}"/>
              </a:ext>
            </a:extLst>
          </p:cNvPr>
          <p:cNvSpPr txBox="1"/>
          <p:nvPr/>
        </p:nvSpPr>
        <p:spPr>
          <a:xfrm>
            <a:off x="290249" y="6778"/>
            <a:ext cx="11901751" cy="6001643"/>
          </a:xfrm>
          <a:prstGeom prst="rect">
            <a:avLst/>
          </a:prstGeom>
          <a:noFill/>
        </p:spPr>
        <p:txBody>
          <a:bodyPr wrap="square" rtlCol="0">
            <a:spAutoFit/>
          </a:bodyPr>
          <a:lstStyle/>
          <a:p>
            <a:r>
              <a:rPr lang="en-US" sz="2400" dirty="0"/>
              <a:t>Claims involving the absence of a chaperone during a minor’s examination rarely begin as traditional malpractice cases. They most often originate as:</a:t>
            </a:r>
          </a:p>
          <a:p>
            <a:endParaRPr lang="en-US" sz="2400" dirty="0"/>
          </a:p>
          <a:p>
            <a:pPr marL="457200" indent="-457200">
              <a:buFont typeface="+mj-lt"/>
              <a:buAutoNum type="arabicParenR"/>
            </a:pPr>
            <a:r>
              <a:rPr lang="en-US" sz="2400" b="1" u="sng" dirty="0"/>
              <a:t>Allegations of Inappropriate Touch or Sexual Misconduct</a:t>
            </a:r>
            <a:r>
              <a:rPr lang="en-US" sz="2400" dirty="0"/>
              <a:t>.  Alleged genital, rectal, or breast exam performed without a staff chaperone present. Parent later reports the encounter as “unnecessary,” “unexpected,” or “not </a:t>
            </a:r>
            <a:r>
              <a:rPr lang="en-US" sz="2400" dirty="0" err="1"/>
              <a:t>explained.”Claims</a:t>
            </a:r>
            <a:r>
              <a:rPr lang="en-US" sz="2400" dirty="0"/>
              <a:t> often arise months or years later, frequently after a custody dispute or unrelated adverse event.</a:t>
            </a:r>
          </a:p>
          <a:p>
            <a:pPr marL="457200" indent="-457200">
              <a:buFont typeface="+mj-lt"/>
              <a:buAutoNum type="arabicParenR"/>
            </a:pPr>
            <a:endParaRPr lang="en-US" sz="2400" dirty="0"/>
          </a:p>
          <a:p>
            <a:pPr marL="457200" indent="-457200">
              <a:buFont typeface="+mj-lt"/>
              <a:buAutoNum type="arabicParenR"/>
            </a:pPr>
            <a:r>
              <a:rPr lang="en-US" sz="2400" b="1" u="sng" dirty="0"/>
              <a:t>Medical Board Complaints (Not Lawsuits Initially)</a:t>
            </a:r>
            <a:r>
              <a:rPr lang="en-US" sz="2400" dirty="0"/>
              <a:t>.  Parents file complaints with the Georgia Composite Medical Board (</a:t>
            </a:r>
            <a:r>
              <a:rPr lang="en-US" sz="2400" dirty="0" err="1"/>
              <a:t>GCMB</a:t>
            </a:r>
            <a:r>
              <a:rPr lang="en-US" sz="2400" dirty="0"/>
              <a:t>).The allegation is framed as “unprofessional conduct”, not negligence. </a:t>
            </a:r>
          </a:p>
          <a:p>
            <a:pPr marL="457200" indent="-457200">
              <a:buFont typeface="+mj-lt"/>
              <a:buAutoNum type="arabicParenR"/>
            </a:pPr>
            <a:endParaRPr lang="en-US" sz="2400" dirty="0"/>
          </a:p>
          <a:p>
            <a:pPr marL="457200" indent="-457200">
              <a:buFont typeface="+mj-lt"/>
              <a:buAutoNum type="arabicParenR"/>
            </a:pPr>
            <a:r>
              <a:rPr lang="en-US" sz="2400" b="1" u="sng" dirty="0"/>
              <a:t>Vicarious Liability Exposure for the Practice</a:t>
            </a:r>
            <a:r>
              <a:rPr lang="en-US" sz="2400" dirty="0"/>
              <a:t>.  Even when the provider is the sole target, practices are often named based on (i) failure to enforce chaperone policy, (ii) inadequate staff training regarding chaperones, and (iii) lack of signage or disclosure regarding chaperone availability.</a:t>
            </a:r>
          </a:p>
        </p:txBody>
      </p:sp>
    </p:spTree>
    <p:extLst>
      <p:ext uri="{BB962C8B-B14F-4D97-AF65-F5344CB8AC3E}">
        <p14:creationId xmlns:p14="http://schemas.microsoft.com/office/powerpoint/2010/main" val="74413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34948-80E3-2DC8-5A9D-04CF228A2C7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EB00A0-A14B-5933-B163-50028DCBF286}"/>
              </a:ext>
            </a:extLst>
          </p:cNvPr>
          <p:cNvSpPr>
            <a:spLocks noGrp="1"/>
          </p:cNvSpPr>
          <p:nvPr>
            <p:ph type="ftr" sz="quarter" idx="16"/>
          </p:nvPr>
        </p:nvSpPr>
        <p:spPr/>
        <p:txBody>
          <a:bodyPr/>
          <a:lstStyle/>
          <a:p>
            <a:fld id="{BC6D7F65-4695-FC47-9D2C-7FF88997BF0D}" type="slidenum">
              <a:rPr lang="en-US" smtClean="0"/>
              <a:pPr/>
              <a:t>17</a:t>
            </a:fld>
            <a:endParaRPr lang="en-US" dirty="0"/>
          </a:p>
        </p:txBody>
      </p:sp>
      <p:sp>
        <p:nvSpPr>
          <p:cNvPr id="5" name="TextBox 4">
            <a:extLst>
              <a:ext uri="{FF2B5EF4-FFF2-40B4-BE49-F238E27FC236}">
                <a16:creationId xmlns:a16="http://schemas.microsoft.com/office/drawing/2014/main" id="{A84CFD99-98AE-1919-DEA9-47C26C247687}"/>
              </a:ext>
            </a:extLst>
          </p:cNvPr>
          <p:cNvSpPr txBox="1"/>
          <p:nvPr/>
        </p:nvSpPr>
        <p:spPr>
          <a:xfrm>
            <a:off x="55713" y="0"/>
            <a:ext cx="12313401" cy="6370975"/>
          </a:xfrm>
          <a:prstGeom prst="rect">
            <a:avLst/>
          </a:prstGeom>
          <a:noFill/>
        </p:spPr>
        <p:txBody>
          <a:bodyPr wrap="square" rtlCol="0">
            <a:spAutoFit/>
          </a:bodyPr>
          <a:lstStyle/>
          <a:p>
            <a:r>
              <a:rPr lang="en-US" sz="2400" b="1" dirty="0"/>
              <a:t>Noteworthy Exclusions in Curi Policy:</a:t>
            </a:r>
          </a:p>
          <a:p>
            <a:endParaRPr lang="en-US" sz="2400" dirty="0"/>
          </a:p>
          <a:p>
            <a:r>
              <a:rPr lang="en-US" sz="2400" dirty="0"/>
              <a:t>(q) Any Claim or Legal Action where an allegation of Sexual Misconduct* is made against any</a:t>
            </a:r>
          </a:p>
          <a:p>
            <a:r>
              <a:rPr lang="en-US" sz="2400" dirty="0"/>
              <a:t>individual listed under Coverage A of the Declaration Page. Notwithstanding this exclusion,</a:t>
            </a:r>
          </a:p>
          <a:p>
            <a:r>
              <a:rPr lang="en-US" sz="2400" dirty="0"/>
              <a:t>the Company shall have such rights and duties to defend and investigate as are otherwise</a:t>
            </a:r>
          </a:p>
          <a:p>
            <a:r>
              <a:rPr lang="en-US" sz="2400" dirty="0"/>
              <a:t>applicable to Coverage A.</a:t>
            </a:r>
          </a:p>
          <a:p>
            <a:endParaRPr lang="en-US" sz="2400" dirty="0"/>
          </a:p>
          <a:p>
            <a:r>
              <a:rPr lang="en-US" sz="2400" dirty="0"/>
              <a:t>(r) Any Claim or Legal Action where an allegation of Sexual Misconduct is made against the</a:t>
            </a:r>
          </a:p>
          <a:p>
            <a:r>
              <a:rPr lang="en-US" sz="2400" dirty="0"/>
              <a:t>Medical Practice listed under Coverage B of the Declarations Page. However, this</a:t>
            </a:r>
          </a:p>
          <a:p>
            <a:r>
              <a:rPr lang="en-US" sz="2400" dirty="0"/>
              <a:t>exclusion shall apply to damages only to the extent that the Medical Practice, other than the</a:t>
            </a:r>
          </a:p>
          <a:p>
            <a:r>
              <a:rPr lang="en-US" sz="2400" dirty="0"/>
              <a:t>individual Insured under Coverage A whose conduct is addressed by Exclusion item (q),</a:t>
            </a:r>
          </a:p>
          <a:p>
            <a:r>
              <a:rPr lang="en-US" sz="2400" dirty="0"/>
              <a:t>knew or should have known about an Insured’s Sexual Misconduct and failed to</a:t>
            </a:r>
          </a:p>
          <a:p>
            <a:r>
              <a:rPr lang="en-US" sz="2400" dirty="0"/>
              <a:t>appropriately investigate or act to prevent damages from any such misconduct.</a:t>
            </a:r>
          </a:p>
          <a:p>
            <a:r>
              <a:rPr lang="en-US" sz="2400" dirty="0"/>
              <a:t>Notwithstanding this exclusion, the Company shall have such rights and duties to defend and</a:t>
            </a:r>
          </a:p>
          <a:p>
            <a:r>
              <a:rPr lang="en-US" sz="2400" dirty="0"/>
              <a:t>investigate as are otherwise applicable to Coverage B.</a:t>
            </a:r>
          </a:p>
          <a:p>
            <a:endParaRPr lang="en-US" sz="2400" dirty="0"/>
          </a:p>
          <a:p>
            <a:r>
              <a:rPr lang="en-US" sz="2400" dirty="0"/>
              <a:t>*</a:t>
            </a:r>
            <a:r>
              <a:rPr lang="en-US" b="1" dirty="0"/>
              <a:t>“Sexual Misconduct” </a:t>
            </a:r>
            <a:r>
              <a:rPr lang="en-US" dirty="0"/>
              <a:t>means any physical, emotional or mental assault, harassment, or contact of any sexual nature. </a:t>
            </a:r>
            <a:r>
              <a:rPr lang="en-US" b="1" dirty="0"/>
              <a:t>Curi Policy</a:t>
            </a:r>
            <a:endParaRPr lang="en-US" sz="2400" b="1" dirty="0"/>
          </a:p>
        </p:txBody>
      </p:sp>
    </p:spTree>
    <p:extLst>
      <p:ext uri="{BB962C8B-B14F-4D97-AF65-F5344CB8AC3E}">
        <p14:creationId xmlns:p14="http://schemas.microsoft.com/office/powerpoint/2010/main" val="92155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B173-07B2-32E0-708F-BA050312690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DBA7BA-0F52-ADBD-AE46-5FBA441B26F9}"/>
              </a:ext>
            </a:extLst>
          </p:cNvPr>
          <p:cNvSpPr>
            <a:spLocks noGrp="1"/>
          </p:cNvSpPr>
          <p:nvPr>
            <p:ph type="ftr" sz="quarter" idx="16"/>
          </p:nvPr>
        </p:nvSpPr>
        <p:spPr/>
        <p:txBody>
          <a:bodyPr/>
          <a:lstStyle/>
          <a:p>
            <a:fld id="{BC6D7F65-4695-FC47-9D2C-7FF88997BF0D}" type="slidenum">
              <a:rPr lang="en-US" smtClean="0"/>
              <a:pPr/>
              <a:t>18</a:t>
            </a:fld>
            <a:endParaRPr lang="en-US" dirty="0"/>
          </a:p>
        </p:txBody>
      </p:sp>
      <p:sp>
        <p:nvSpPr>
          <p:cNvPr id="5" name="TextBox 4">
            <a:extLst>
              <a:ext uri="{FF2B5EF4-FFF2-40B4-BE49-F238E27FC236}">
                <a16:creationId xmlns:a16="http://schemas.microsoft.com/office/drawing/2014/main" id="{CE114591-BA7F-5674-0918-8B7367E18E6D}"/>
              </a:ext>
            </a:extLst>
          </p:cNvPr>
          <p:cNvSpPr txBox="1"/>
          <p:nvPr/>
        </p:nvSpPr>
        <p:spPr>
          <a:xfrm>
            <a:off x="290249" y="612259"/>
            <a:ext cx="11901751" cy="1938992"/>
          </a:xfrm>
          <a:prstGeom prst="rect">
            <a:avLst/>
          </a:prstGeom>
          <a:noFill/>
        </p:spPr>
        <p:txBody>
          <a:bodyPr wrap="square" rtlCol="0">
            <a:spAutoFit/>
          </a:bodyPr>
          <a:lstStyle/>
          <a:p>
            <a:r>
              <a:rPr lang="en-US" sz="2400" dirty="0"/>
              <a:t>(y) Any willful, fraudulent, malicious (including malicious prosecution or abuse of process) or</a:t>
            </a:r>
          </a:p>
          <a:p>
            <a:r>
              <a:rPr lang="en-US" sz="2400" dirty="0"/>
              <a:t>intentional acts or omissions, </a:t>
            </a:r>
            <a:r>
              <a:rPr lang="en-US" sz="2400" dirty="0">
                <a:highlight>
                  <a:srgbClr val="FFFF00"/>
                </a:highlight>
              </a:rPr>
              <a:t>including, but not limited to, battery</a:t>
            </a:r>
            <a:r>
              <a:rPr lang="en-US" sz="2400" dirty="0"/>
              <a:t>. However, this exclusion</a:t>
            </a:r>
          </a:p>
          <a:p>
            <a:r>
              <a:rPr lang="en-US" sz="2400" dirty="0"/>
              <a:t>shall not preclude coverage for acts of gross negligence, or a similar higher statutory</a:t>
            </a:r>
          </a:p>
          <a:p>
            <a:r>
              <a:rPr lang="en-US" sz="2400" dirty="0"/>
              <a:t>standard of proof required to establish the legal responsibility of an Insured when rendering</a:t>
            </a:r>
          </a:p>
          <a:p>
            <a:r>
              <a:rPr lang="en-US" sz="2400" dirty="0"/>
              <a:t>Professional Services.</a:t>
            </a:r>
          </a:p>
        </p:txBody>
      </p:sp>
    </p:spTree>
    <p:extLst>
      <p:ext uri="{BB962C8B-B14F-4D97-AF65-F5344CB8AC3E}">
        <p14:creationId xmlns:p14="http://schemas.microsoft.com/office/powerpoint/2010/main" val="118047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082B8-E520-29D3-5C4F-43932E36CEE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A21925-AC58-5828-C4E4-CCB1CCCE8DBC}"/>
              </a:ext>
            </a:extLst>
          </p:cNvPr>
          <p:cNvSpPr>
            <a:spLocks noGrp="1"/>
          </p:cNvSpPr>
          <p:nvPr>
            <p:ph type="ftr" sz="quarter" idx="16"/>
          </p:nvPr>
        </p:nvSpPr>
        <p:spPr/>
        <p:txBody>
          <a:bodyPr/>
          <a:lstStyle/>
          <a:p>
            <a:fld id="{BC6D7F65-4695-FC47-9D2C-7FF88997BF0D}" type="slidenum">
              <a:rPr lang="en-US" smtClean="0"/>
              <a:pPr/>
              <a:t>19</a:t>
            </a:fld>
            <a:endParaRPr lang="en-US" dirty="0"/>
          </a:p>
        </p:txBody>
      </p:sp>
      <p:sp>
        <p:nvSpPr>
          <p:cNvPr id="5" name="TextBox 4">
            <a:extLst>
              <a:ext uri="{FF2B5EF4-FFF2-40B4-BE49-F238E27FC236}">
                <a16:creationId xmlns:a16="http://schemas.microsoft.com/office/drawing/2014/main" id="{34C56496-A7A2-8C80-E517-67AA18F0944B}"/>
              </a:ext>
            </a:extLst>
          </p:cNvPr>
          <p:cNvSpPr txBox="1"/>
          <p:nvPr/>
        </p:nvSpPr>
        <p:spPr>
          <a:xfrm>
            <a:off x="848832" y="809967"/>
            <a:ext cx="10494335" cy="4832092"/>
          </a:xfrm>
          <a:prstGeom prst="rect">
            <a:avLst/>
          </a:prstGeom>
          <a:noFill/>
        </p:spPr>
        <p:txBody>
          <a:bodyPr wrap="square" rtlCol="0">
            <a:spAutoFit/>
          </a:bodyPr>
          <a:lstStyle/>
          <a:p>
            <a:r>
              <a:rPr lang="en-US" sz="2800" b="1" dirty="0"/>
              <a:t>Georgia incident </a:t>
            </a:r>
            <a:r>
              <a:rPr lang="en-US" sz="2800" dirty="0"/>
              <a:t>(no chaperone)</a:t>
            </a:r>
            <a:r>
              <a:rPr lang="en-US" sz="2800" b="1" dirty="0"/>
              <a:t>:</a:t>
            </a:r>
          </a:p>
          <a:p>
            <a:endParaRPr lang="en-US" sz="2800" dirty="0"/>
          </a:p>
          <a:p>
            <a:r>
              <a:rPr lang="en-US" sz="2800" dirty="0"/>
              <a:t>Male pediatrician performed an annual well-visit on 10 year-old male patient with only the mom present in the room.  During the visit, the physician performed an examination of the patient’s genitalia without first explaining to the patient (or mom) what he was about to do, and without a chaperone present.  When the physician left the exam room and a nurse came back in, the patient was crying and the mom was in shock.  The mom threatened to file a Board Complaint (</a:t>
            </a:r>
            <a:r>
              <a:rPr lang="en-US" sz="2800" i="1" dirty="0"/>
              <a:t>which could result in action against the physician’s license because he admittedly did not have a chaperone present during the examination of genitalia</a:t>
            </a:r>
            <a:r>
              <a:rPr lang="en-US" sz="2800" dirty="0"/>
              <a:t>).</a:t>
            </a:r>
          </a:p>
        </p:txBody>
      </p:sp>
    </p:spTree>
    <p:extLst>
      <p:ext uri="{BB962C8B-B14F-4D97-AF65-F5344CB8AC3E}">
        <p14:creationId xmlns:p14="http://schemas.microsoft.com/office/powerpoint/2010/main" val="20851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E6DAD8-1133-4346-B0CF-859A6888716D}"/>
              </a:ext>
            </a:extLst>
          </p:cNvPr>
          <p:cNvSpPr>
            <a:spLocks noGrp="1"/>
          </p:cNvSpPr>
          <p:nvPr>
            <p:ph type="ftr" sz="quarter" idx="16"/>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2</a:t>
            </a:fld>
            <a:endParaRPr lang="en-US"/>
          </a:p>
        </p:txBody>
      </p:sp>
      <p:sp>
        <p:nvSpPr>
          <p:cNvPr id="8" name="Title 7">
            <a:extLst>
              <a:ext uri="{FF2B5EF4-FFF2-40B4-BE49-F238E27FC236}">
                <a16:creationId xmlns:a16="http://schemas.microsoft.com/office/drawing/2014/main" id="{1B7E7F83-0418-CB49-814C-4706FF56228B}"/>
              </a:ext>
            </a:extLst>
          </p:cNvPr>
          <p:cNvSpPr>
            <a:spLocks noGrp="1"/>
          </p:cNvSpPr>
          <p:nvPr>
            <p:ph type="title"/>
          </p:nvPr>
        </p:nvSpPr>
        <p:spPr>
          <a:xfrm>
            <a:off x="841248" y="365760"/>
            <a:ext cx="10515600" cy="1325880"/>
          </a:xfrm>
        </p:spPr>
        <p:txBody>
          <a:bodyPr anchor="ctr">
            <a:normAutofit/>
          </a:bodyPr>
          <a:lstStyle/>
          <a:p>
            <a:r>
              <a:rPr lang="en-US" dirty="0">
                <a:latin typeface="Playfair Display" panose="00000500000000000000" pitchFamily="50" charset="0"/>
              </a:rPr>
              <a:t>Agenda</a:t>
            </a:r>
          </a:p>
        </p:txBody>
      </p:sp>
      <p:sp>
        <p:nvSpPr>
          <p:cNvPr id="2" name="Rectangle 1">
            <a:extLst>
              <a:ext uri="{FF2B5EF4-FFF2-40B4-BE49-F238E27FC236}">
                <a16:creationId xmlns:a16="http://schemas.microsoft.com/office/drawing/2014/main" id="{EF496ED9-7EC5-C6CD-5144-3D64FA3BF586}"/>
              </a:ext>
            </a:extLst>
          </p:cNvPr>
          <p:cNvSpPr/>
          <p:nvPr/>
        </p:nvSpPr>
        <p:spPr>
          <a:xfrm>
            <a:off x="3026228" y="1882140"/>
            <a:ext cx="8330619" cy="3702231"/>
          </a:xfrm>
          <a:prstGeom prst="rect">
            <a:avLst/>
          </a:prstGeom>
        </p:spPr>
        <p:txBody>
          <a:bodyPr/>
          <a:lstStyle/>
          <a:p>
            <a:pPr lvl="0">
              <a:spcBef>
                <a:spcPts val="600"/>
              </a:spcBef>
              <a:buChar char="•"/>
            </a:pPr>
            <a:r>
              <a:rPr lang="en-US" sz="2800" dirty="0">
                <a:latin typeface="Work Sans" panose="00000500000000000000" pitchFamily="2" charset="0"/>
              </a:rPr>
              <a:t>Best Practice for the Use of Chaperones</a:t>
            </a:r>
          </a:p>
          <a:p>
            <a:pPr lvl="0">
              <a:spcBef>
                <a:spcPts val="600"/>
              </a:spcBef>
              <a:buChar char="•"/>
            </a:pPr>
            <a:r>
              <a:rPr lang="en-US" sz="2800" dirty="0">
                <a:latin typeface="Work Sans" panose="00000500000000000000" pitchFamily="2" charset="0"/>
              </a:rPr>
              <a:t>Best Practice for the Termination of Care</a:t>
            </a:r>
          </a:p>
          <a:p>
            <a:pPr lvl="0">
              <a:spcBef>
                <a:spcPts val="600"/>
              </a:spcBef>
              <a:buChar char="•"/>
            </a:pPr>
            <a:r>
              <a:rPr lang="en-US" sz="2800" dirty="0">
                <a:latin typeface="Work Sans" panose="00000500000000000000" pitchFamily="2" charset="0"/>
              </a:rPr>
              <a:t> Questions and Answers</a:t>
            </a:r>
          </a:p>
        </p:txBody>
      </p:sp>
    </p:spTree>
    <p:extLst>
      <p:ext uri="{BB962C8B-B14F-4D97-AF65-F5344CB8AC3E}">
        <p14:creationId xmlns:p14="http://schemas.microsoft.com/office/powerpoint/2010/main" val="333932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24B2-0F6A-E4E4-4DC9-AC5500D40AD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524E20-8E10-DD96-AA66-247E4315ED18}"/>
              </a:ext>
            </a:extLst>
          </p:cNvPr>
          <p:cNvSpPr>
            <a:spLocks noGrp="1"/>
          </p:cNvSpPr>
          <p:nvPr>
            <p:ph type="ftr" sz="quarter" idx="16"/>
          </p:nvPr>
        </p:nvSpPr>
        <p:spPr/>
        <p:txBody>
          <a:bodyPr/>
          <a:lstStyle/>
          <a:p>
            <a:fld id="{BC6D7F65-4695-FC47-9D2C-7FF88997BF0D}" type="slidenum">
              <a:rPr lang="en-US" smtClean="0"/>
              <a:pPr/>
              <a:t>20</a:t>
            </a:fld>
            <a:endParaRPr lang="en-US" dirty="0"/>
          </a:p>
        </p:txBody>
      </p:sp>
      <p:sp>
        <p:nvSpPr>
          <p:cNvPr id="5" name="TextBox 4">
            <a:extLst>
              <a:ext uri="{FF2B5EF4-FFF2-40B4-BE49-F238E27FC236}">
                <a16:creationId xmlns:a16="http://schemas.microsoft.com/office/drawing/2014/main" id="{85AEF079-2731-F273-3159-FC98FFF81C49}"/>
              </a:ext>
            </a:extLst>
          </p:cNvPr>
          <p:cNvSpPr txBox="1"/>
          <p:nvPr/>
        </p:nvSpPr>
        <p:spPr>
          <a:xfrm>
            <a:off x="290249" y="-106736"/>
            <a:ext cx="10494335" cy="6555641"/>
          </a:xfrm>
          <a:prstGeom prst="rect">
            <a:avLst/>
          </a:prstGeom>
          <a:noFill/>
        </p:spPr>
        <p:txBody>
          <a:bodyPr wrap="square" rtlCol="0">
            <a:spAutoFit/>
          </a:bodyPr>
          <a:lstStyle/>
          <a:p>
            <a:r>
              <a:rPr lang="en-US" sz="2800" b="1" dirty="0"/>
              <a:t>Georgia incident </a:t>
            </a:r>
            <a:r>
              <a:rPr lang="en-US" sz="2800" dirty="0"/>
              <a:t>(with chaperone):</a:t>
            </a:r>
          </a:p>
          <a:p>
            <a:endParaRPr lang="en-US" sz="2800" dirty="0"/>
          </a:p>
          <a:p>
            <a:r>
              <a:rPr lang="en-US" sz="2800" dirty="0"/>
              <a:t>38 </a:t>
            </a:r>
            <a:r>
              <a:rPr lang="en-US" sz="2800" dirty="0" err="1"/>
              <a:t>YOF</a:t>
            </a:r>
            <a:r>
              <a:rPr lang="en-US" sz="2800" dirty="0"/>
              <a:t> underwent hemorrhoid procedure by insured </a:t>
            </a:r>
            <a:r>
              <a:rPr lang="en-US" sz="2800" dirty="0">
                <a:highlight>
                  <a:srgbClr val="FFFF00"/>
                </a:highlight>
              </a:rPr>
              <a:t>with female medical assistant present</a:t>
            </a:r>
            <a:r>
              <a:rPr lang="en-US" sz="2800" dirty="0"/>
              <a:t>.  A month after the exam, the patient contacted the practice and said that the physician inappropriately touched her vaginal area.  She also contacted the police and an investigation was started. The practice completed an internal investigation and, based upon the MA’s recollection of the examination, was able to conclude that no inappropriate conduct occurred, and they notified the patient accordingly.  The police also dropped its investigation after discovering that the MA was present and would testify that nothing inappropriate occurred.  </a:t>
            </a:r>
          </a:p>
          <a:p>
            <a:endParaRPr lang="en-US" sz="2800" dirty="0"/>
          </a:p>
          <a:p>
            <a:r>
              <a:rPr lang="en-US" sz="2400" i="1" dirty="0"/>
              <a:t>Key takeaway - MA’s presence prevented the dangerous “he said/she said” scenario and neutralized  any potential civil and/or criminal charges.</a:t>
            </a:r>
          </a:p>
        </p:txBody>
      </p:sp>
    </p:spTree>
    <p:extLst>
      <p:ext uri="{BB962C8B-B14F-4D97-AF65-F5344CB8AC3E}">
        <p14:creationId xmlns:p14="http://schemas.microsoft.com/office/powerpoint/2010/main" val="212274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BD9CC-F57A-CC1C-A663-FAF736E2EAE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0183D8-9CDE-5260-F142-05C33A34DAF4}"/>
              </a:ext>
            </a:extLst>
          </p:cNvPr>
          <p:cNvSpPr>
            <a:spLocks noGrp="1"/>
          </p:cNvSpPr>
          <p:nvPr>
            <p:ph type="ftr" sz="quarter" idx="16"/>
          </p:nvPr>
        </p:nvSpPr>
        <p:spPr/>
        <p:txBody>
          <a:bodyPr/>
          <a:lstStyle/>
          <a:p>
            <a:fld id="{BC6D7F65-4695-FC47-9D2C-7FF88997BF0D}" type="slidenum">
              <a:rPr lang="en-US" smtClean="0"/>
              <a:pPr/>
              <a:t>21</a:t>
            </a:fld>
            <a:endParaRPr lang="en-US" dirty="0"/>
          </a:p>
        </p:txBody>
      </p:sp>
      <p:sp>
        <p:nvSpPr>
          <p:cNvPr id="5" name="TextBox 4">
            <a:extLst>
              <a:ext uri="{FF2B5EF4-FFF2-40B4-BE49-F238E27FC236}">
                <a16:creationId xmlns:a16="http://schemas.microsoft.com/office/drawing/2014/main" id="{33D50395-675B-8701-0A5C-7DD0FC1E1C72}"/>
              </a:ext>
            </a:extLst>
          </p:cNvPr>
          <p:cNvSpPr txBox="1"/>
          <p:nvPr/>
        </p:nvSpPr>
        <p:spPr>
          <a:xfrm>
            <a:off x="524786" y="130345"/>
            <a:ext cx="10494335" cy="6124754"/>
          </a:xfrm>
          <a:prstGeom prst="rect">
            <a:avLst/>
          </a:prstGeom>
          <a:noFill/>
        </p:spPr>
        <p:txBody>
          <a:bodyPr wrap="square" rtlCol="0">
            <a:spAutoFit/>
          </a:bodyPr>
          <a:lstStyle/>
          <a:p>
            <a:r>
              <a:rPr lang="en-US" sz="2800" b="1" dirty="0"/>
              <a:t>New York lawsuit</a:t>
            </a:r>
            <a:r>
              <a:rPr lang="en-US" sz="2800" dirty="0"/>
              <a:t>: </a:t>
            </a:r>
            <a:r>
              <a:rPr lang="en-US" sz="2800" u="sng" dirty="0" err="1"/>
              <a:t>F.J.O</a:t>
            </a:r>
            <a:r>
              <a:rPr lang="en-US" sz="2800" u="sng" dirty="0"/>
              <a:t>. v Free-</a:t>
            </a:r>
            <a:r>
              <a:rPr lang="en-US" sz="2800" u="sng" dirty="0" err="1"/>
              <a:t>Nozil</a:t>
            </a:r>
            <a:r>
              <a:rPr lang="en-US" sz="2800" dirty="0"/>
              <a:t>, NY Sup. Ct. (12/23/2025):</a:t>
            </a:r>
          </a:p>
          <a:p>
            <a:endParaRPr lang="en-US" sz="2800" dirty="0"/>
          </a:p>
          <a:p>
            <a:r>
              <a:rPr lang="en-US" sz="2800" dirty="0"/>
              <a:t>This case involved infant pediatric care with multiple providers at a pediatric practice. While not a sexual misconduct case, </a:t>
            </a:r>
            <a:r>
              <a:rPr lang="en-US" sz="2800" dirty="0">
                <a:highlight>
                  <a:srgbClr val="FFFF00"/>
                </a:highlight>
              </a:rPr>
              <a:t>expert testimony and discovery raised practice‑policy issues, including whether examinations were appropriately witnessed or supervised</a:t>
            </a:r>
            <a:r>
              <a:rPr lang="en-US" sz="2800" dirty="0"/>
              <a:t>. The court denied summary judgment on core malpractice claims, allowing the case to proceed, emphasizing disputed standards of care </a:t>
            </a:r>
            <a:r>
              <a:rPr lang="en-US" sz="2800" dirty="0">
                <a:highlight>
                  <a:srgbClr val="FFFF00"/>
                </a:highlight>
              </a:rPr>
              <a:t>and documentation practices, which included examination setting and safeguards for vulnerable pediatric patients</a:t>
            </a:r>
            <a:r>
              <a:rPr lang="en-US" sz="2800" dirty="0"/>
              <a:t>. </a:t>
            </a:r>
          </a:p>
          <a:p>
            <a:endParaRPr lang="en-US" sz="2800" dirty="0"/>
          </a:p>
          <a:p>
            <a:r>
              <a:rPr lang="en-US" sz="2400" i="1" dirty="0"/>
              <a:t>Key takeaway - The decision illustrates how lack of chaperone or failure to document supervision can prevent early dismissal and increase defense costs—even where there is no allegation of sexual abuse.</a:t>
            </a:r>
          </a:p>
        </p:txBody>
      </p:sp>
    </p:spTree>
    <p:extLst>
      <p:ext uri="{BB962C8B-B14F-4D97-AF65-F5344CB8AC3E}">
        <p14:creationId xmlns:p14="http://schemas.microsoft.com/office/powerpoint/2010/main" val="362078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6D43C-0F6C-5890-66C7-3D32C873F25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B6D27A-2548-3479-39CE-3BFC4FEA1199}"/>
              </a:ext>
            </a:extLst>
          </p:cNvPr>
          <p:cNvSpPr>
            <a:spLocks noGrp="1"/>
          </p:cNvSpPr>
          <p:nvPr>
            <p:ph type="ftr" sz="quarter" idx="16"/>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22</a:t>
            </a:fld>
            <a:endParaRPr lang="en-US"/>
          </a:p>
        </p:txBody>
      </p:sp>
      <p:sp>
        <p:nvSpPr>
          <p:cNvPr id="2" name="Title 1">
            <a:extLst>
              <a:ext uri="{FF2B5EF4-FFF2-40B4-BE49-F238E27FC236}">
                <a16:creationId xmlns:a16="http://schemas.microsoft.com/office/drawing/2014/main" id="{D43D857F-DA7E-9ACF-7262-AC362AFB6A91}"/>
              </a:ext>
            </a:extLst>
          </p:cNvPr>
          <p:cNvSpPr>
            <a:spLocks noGrp="1"/>
          </p:cNvSpPr>
          <p:nvPr>
            <p:ph type="title"/>
          </p:nvPr>
        </p:nvSpPr>
        <p:spPr>
          <a:xfrm>
            <a:off x="2567834" y="2141951"/>
            <a:ext cx="8680537" cy="1841326"/>
          </a:xfrm>
        </p:spPr>
        <p:txBody>
          <a:bodyPr anchor="ctr">
            <a:normAutofit fontScale="90000"/>
          </a:bodyPr>
          <a:lstStyle/>
          <a:p>
            <a:r>
              <a:rPr lang="en-US" sz="4400" dirty="0">
                <a:latin typeface="Playfair Display" panose="00000500000000000000" pitchFamily="50" charset="0"/>
              </a:rPr>
              <a:t>Termination of the Patient-Provider Relationship and Avoiding Patient Abandonment</a:t>
            </a:r>
          </a:p>
        </p:txBody>
      </p:sp>
    </p:spTree>
    <p:extLst>
      <p:ext uri="{BB962C8B-B14F-4D97-AF65-F5344CB8AC3E}">
        <p14:creationId xmlns:p14="http://schemas.microsoft.com/office/powerpoint/2010/main" val="422233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1067A6-AFE7-AC0B-B571-A45043942A09}"/>
              </a:ext>
            </a:extLst>
          </p:cNvPr>
          <p:cNvSpPr>
            <a:spLocks noGrp="1"/>
          </p:cNvSpPr>
          <p:nvPr>
            <p:ph type="ftr" sz="quarter" idx="16"/>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23</a:t>
            </a:fld>
            <a:endParaRPr lang="en-US"/>
          </a:p>
        </p:txBody>
      </p:sp>
      <p:sp>
        <p:nvSpPr>
          <p:cNvPr id="3" name="Title 2">
            <a:extLst>
              <a:ext uri="{FF2B5EF4-FFF2-40B4-BE49-F238E27FC236}">
                <a16:creationId xmlns:a16="http://schemas.microsoft.com/office/drawing/2014/main" id="{2B97319D-A878-B4EA-D36C-7B6DA132D22A}"/>
              </a:ext>
            </a:extLst>
          </p:cNvPr>
          <p:cNvSpPr>
            <a:spLocks noGrp="1"/>
          </p:cNvSpPr>
          <p:nvPr>
            <p:ph type="title"/>
          </p:nvPr>
        </p:nvSpPr>
        <p:spPr>
          <a:xfrm>
            <a:off x="841248" y="365760"/>
            <a:ext cx="10515600" cy="1325880"/>
          </a:xfrm>
        </p:spPr>
        <p:txBody>
          <a:bodyPr anchor="ctr">
            <a:normAutofit/>
          </a:bodyPr>
          <a:lstStyle/>
          <a:p>
            <a:r>
              <a:rPr lang="en-US" dirty="0">
                <a:latin typeface="Playfair Display" panose="00000500000000000000" pitchFamily="50" charset="0"/>
              </a:rPr>
              <a:t>Why This Topic Matters</a:t>
            </a:r>
          </a:p>
        </p:txBody>
      </p:sp>
      <p:graphicFrame>
        <p:nvGraphicFramePr>
          <p:cNvPr id="21" name="Text Placeholder 4">
            <a:extLst>
              <a:ext uri="{FF2B5EF4-FFF2-40B4-BE49-F238E27FC236}">
                <a16:creationId xmlns:a16="http://schemas.microsoft.com/office/drawing/2014/main" id="{11C573E6-87DD-1F3C-4A20-43226547D411}"/>
              </a:ext>
            </a:extLst>
          </p:cNvPr>
          <p:cNvGraphicFramePr/>
          <p:nvPr>
            <p:extLst>
              <p:ext uri="{D42A27DB-BD31-4B8C-83A1-F6EECF244321}">
                <p14:modId xmlns:p14="http://schemas.microsoft.com/office/powerpoint/2010/main" val="3347171214"/>
              </p:ext>
            </p:extLst>
          </p:nvPr>
        </p:nvGraphicFramePr>
        <p:xfrm>
          <a:off x="2404997" y="1691640"/>
          <a:ext cx="9390262"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27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D0445-9FC6-2784-1248-D4969F24A84E}"/>
              </a:ext>
            </a:extLst>
          </p:cNvPr>
          <p:cNvSpPr>
            <a:spLocks noGrp="1"/>
          </p:cNvSpPr>
          <p:nvPr>
            <p:ph type="title"/>
          </p:nvPr>
        </p:nvSpPr>
        <p:spPr/>
        <p:txBody>
          <a:bodyPr/>
          <a:lstStyle/>
          <a:p>
            <a:r>
              <a:rPr lang="en-US" dirty="0">
                <a:latin typeface="Playfair Display" panose="00000500000000000000" pitchFamily="50" charset="0"/>
              </a:rPr>
              <a:t>Definition of Medical Abandonment</a:t>
            </a:r>
          </a:p>
        </p:txBody>
      </p:sp>
      <p:sp>
        <p:nvSpPr>
          <p:cNvPr id="5" name="Text Placeholder 4">
            <a:extLst>
              <a:ext uri="{FF2B5EF4-FFF2-40B4-BE49-F238E27FC236}">
                <a16:creationId xmlns:a16="http://schemas.microsoft.com/office/drawing/2014/main" id="{EE0E743E-C332-0A79-6ADC-6290C8C8A66B}"/>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F06CD9F-B31B-34ED-0F37-E17CF6AA4C07}"/>
              </a:ext>
            </a:extLst>
          </p:cNvPr>
          <p:cNvSpPr>
            <a:spLocks noGrp="1"/>
          </p:cNvSpPr>
          <p:nvPr>
            <p:ph type="body" sz="quarter" idx="15"/>
          </p:nvPr>
        </p:nvSpPr>
        <p:spPr/>
        <p:txBody>
          <a:bodyPr/>
          <a:lstStyle/>
          <a:p>
            <a:r>
              <a:rPr lang="en-US" sz="2400" dirty="0"/>
              <a:t>Unilateral termination of a physician‑patient relationship</a:t>
            </a:r>
          </a:p>
          <a:p>
            <a:r>
              <a:rPr lang="en-US" sz="2400" dirty="0"/>
              <a:t>Without reasonable notice</a:t>
            </a:r>
          </a:p>
          <a:p>
            <a:r>
              <a:rPr lang="en-US" sz="2400" dirty="0"/>
              <a:t>While the patient still requires care</a:t>
            </a:r>
          </a:p>
          <a:p>
            <a:r>
              <a:rPr lang="en-US" sz="2400" dirty="0"/>
              <a:t>Without an opportunity to secure alternative care</a:t>
            </a:r>
          </a:p>
        </p:txBody>
      </p:sp>
      <p:sp>
        <p:nvSpPr>
          <p:cNvPr id="2" name="Footer Placeholder 1">
            <a:extLst>
              <a:ext uri="{FF2B5EF4-FFF2-40B4-BE49-F238E27FC236}">
                <a16:creationId xmlns:a16="http://schemas.microsoft.com/office/drawing/2014/main" id="{3E471969-33AE-DD7B-3B40-4AF5ACF9516F}"/>
              </a:ext>
            </a:extLst>
          </p:cNvPr>
          <p:cNvSpPr>
            <a:spLocks noGrp="1"/>
          </p:cNvSpPr>
          <p:nvPr>
            <p:ph type="ftr" sz="quarter" idx="16"/>
          </p:nvPr>
        </p:nvSpPr>
        <p:spPr/>
        <p:txBody>
          <a:bodyPr/>
          <a:lstStyle/>
          <a:p>
            <a:fld id="{BC6D7F65-4695-FC47-9D2C-7FF88997BF0D}" type="slidenum">
              <a:rPr lang="en-US" smtClean="0"/>
              <a:pPr/>
              <a:t>24</a:t>
            </a:fld>
            <a:endParaRPr lang="en-US" dirty="0"/>
          </a:p>
        </p:txBody>
      </p:sp>
    </p:spTree>
    <p:extLst>
      <p:ext uri="{BB962C8B-B14F-4D97-AF65-F5344CB8AC3E}">
        <p14:creationId xmlns:p14="http://schemas.microsoft.com/office/powerpoint/2010/main" val="1778760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7E04-016F-2793-0E7D-404AFBA18119}"/>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ED77F15C-15CA-0A16-1E70-EA2D50FA5739}"/>
              </a:ext>
            </a:extLst>
          </p:cNvPr>
          <p:cNvSpPr>
            <a:spLocks noGrp="1"/>
          </p:cNvSpPr>
          <p:nvPr>
            <p:ph type="body" sz="quarter" idx="14"/>
          </p:nvPr>
        </p:nvSpPr>
        <p:spPr>
          <a:xfrm>
            <a:off x="654790" y="406852"/>
            <a:ext cx="5106987" cy="369470"/>
          </a:xfrm>
        </p:spPr>
        <p:txBody>
          <a:bodyPr/>
          <a:lstStyle/>
          <a:p>
            <a:endParaRPr lang="en-US"/>
          </a:p>
        </p:txBody>
      </p:sp>
      <p:sp>
        <p:nvSpPr>
          <p:cNvPr id="2" name="Title 1">
            <a:extLst>
              <a:ext uri="{FF2B5EF4-FFF2-40B4-BE49-F238E27FC236}">
                <a16:creationId xmlns:a16="http://schemas.microsoft.com/office/drawing/2014/main" id="{5F7E9ED6-C9E7-06BB-5288-5E627A13D4B4}"/>
              </a:ext>
            </a:extLst>
          </p:cNvPr>
          <p:cNvSpPr>
            <a:spLocks noGrp="1"/>
          </p:cNvSpPr>
          <p:nvPr>
            <p:ph type="title"/>
          </p:nvPr>
        </p:nvSpPr>
        <p:spPr>
          <a:xfrm>
            <a:off x="654789" y="804483"/>
            <a:ext cx="5106988" cy="1478143"/>
          </a:xfrm>
        </p:spPr>
        <p:txBody>
          <a:bodyPr>
            <a:normAutofit/>
          </a:bodyPr>
          <a:lstStyle/>
          <a:p>
            <a:r>
              <a:rPr lang="en-US" dirty="0">
                <a:latin typeface="Playfair Display" panose="00000500000000000000" pitchFamily="50" charset="0"/>
              </a:rPr>
              <a:t>What are the Risks?</a:t>
            </a:r>
          </a:p>
        </p:txBody>
      </p:sp>
      <p:sp>
        <p:nvSpPr>
          <p:cNvPr id="3" name="Text Placeholder 2">
            <a:extLst>
              <a:ext uri="{FF2B5EF4-FFF2-40B4-BE49-F238E27FC236}">
                <a16:creationId xmlns:a16="http://schemas.microsoft.com/office/drawing/2014/main" id="{B1F6E847-1E8B-8925-D293-97A4C40BFC73}"/>
              </a:ext>
            </a:extLst>
          </p:cNvPr>
          <p:cNvSpPr>
            <a:spLocks noGrp="1"/>
          </p:cNvSpPr>
          <p:nvPr>
            <p:ph type="body" sz="quarter" idx="16"/>
          </p:nvPr>
        </p:nvSpPr>
        <p:spPr>
          <a:xfrm>
            <a:off x="660401" y="2292785"/>
            <a:ext cx="5106988" cy="3808303"/>
          </a:xfrm>
        </p:spPr>
        <p:txBody>
          <a:bodyPr>
            <a:normAutofit/>
          </a:bodyPr>
          <a:lstStyle/>
          <a:p>
            <a:pPr marL="342900" indent="-342900">
              <a:buFont typeface="Arial" panose="020B0604020202020204" pitchFamily="34" charset="0"/>
              <a:buChar char="•"/>
            </a:pPr>
            <a:r>
              <a:rPr lang="en-US" sz="2400" dirty="0"/>
              <a:t>Allegation of Patient Abandonment</a:t>
            </a:r>
          </a:p>
          <a:p>
            <a:pPr marL="342900" indent="-342900">
              <a:buFont typeface="Arial" panose="020B0604020202020204" pitchFamily="34" charset="0"/>
              <a:buChar char="•"/>
            </a:pPr>
            <a:r>
              <a:rPr lang="en-US" sz="2400" dirty="0"/>
              <a:t>Medical Board Complaint</a:t>
            </a:r>
          </a:p>
          <a:p>
            <a:pPr marL="342900" indent="-342900">
              <a:buFont typeface="Arial" panose="020B0604020202020204" pitchFamily="34" charset="0"/>
              <a:buChar char="•"/>
            </a:pPr>
            <a:r>
              <a:rPr lang="en-US" sz="2400" dirty="0"/>
              <a:t>Civil Liability</a:t>
            </a:r>
          </a:p>
          <a:p>
            <a:pPr marL="342900" indent="-342900">
              <a:buFont typeface="Arial" panose="020B0604020202020204" pitchFamily="34" charset="0"/>
              <a:buChar char="•"/>
            </a:pPr>
            <a:r>
              <a:rPr lang="en-US" sz="2400" dirty="0"/>
              <a:t>Civil Rights Violation-Discrimination</a:t>
            </a:r>
          </a:p>
          <a:p>
            <a:pPr marL="342900" indent="-342900">
              <a:buFont typeface="Arial" panose="020B0604020202020204" pitchFamily="34" charset="0"/>
              <a:buChar char="•"/>
            </a:pPr>
            <a:r>
              <a:rPr lang="en-US" sz="2400" dirty="0"/>
              <a:t>Contractual Violations</a:t>
            </a:r>
          </a:p>
          <a:p>
            <a:endParaRPr lang="en-US" dirty="0"/>
          </a:p>
        </p:txBody>
      </p:sp>
      <p:sp>
        <p:nvSpPr>
          <p:cNvPr id="4" name="Footer Placeholder 3">
            <a:extLst>
              <a:ext uri="{FF2B5EF4-FFF2-40B4-BE49-F238E27FC236}">
                <a16:creationId xmlns:a16="http://schemas.microsoft.com/office/drawing/2014/main" id="{1F87049D-9E87-3F67-1B9A-534D7CAB09E1}"/>
              </a:ext>
            </a:extLst>
          </p:cNvPr>
          <p:cNvSpPr>
            <a:spLocks noGrp="1"/>
          </p:cNvSpPr>
          <p:nvPr>
            <p:ph type="ftr" sz="quarter" idx="17"/>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25</a:t>
            </a:fld>
            <a:endParaRPr lang="en-US"/>
          </a:p>
        </p:txBody>
      </p:sp>
    </p:spTree>
    <p:extLst>
      <p:ext uri="{BB962C8B-B14F-4D97-AF65-F5344CB8AC3E}">
        <p14:creationId xmlns:p14="http://schemas.microsoft.com/office/powerpoint/2010/main" val="3695406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A45C7-CFB4-4DC9-AC18-1E5C8F4259C1}"/>
              </a:ext>
            </a:extLst>
          </p:cNvPr>
          <p:cNvSpPr>
            <a:spLocks noGrp="1"/>
          </p:cNvSpPr>
          <p:nvPr>
            <p:ph type="title"/>
          </p:nvPr>
        </p:nvSpPr>
        <p:spPr/>
        <p:txBody>
          <a:bodyPr/>
          <a:lstStyle/>
          <a:p>
            <a:r>
              <a:rPr lang="en-US" dirty="0"/>
              <a:t>GCMB Guidance </a:t>
            </a:r>
          </a:p>
        </p:txBody>
      </p:sp>
      <p:sp>
        <p:nvSpPr>
          <p:cNvPr id="5" name="Text Placeholder 4">
            <a:extLst>
              <a:ext uri="{FF2B5EF4-FFF2-40B4-BE49-F238E27FC236}">
                <a16:creationId xmlns:a16="http://schemas.microsoft.com/office/drawing/2014/main" id="{DFCE38C0-2135-F1A0-B199-0AE45EE96179}"/>
              </a:ext>
            </a:extLst>
          </p:cNvPr>
          <p:cNvSpPr>
            <a:spLocks noGrp="1"/>
          </p:cNvSpPr>
          <p:nvPr>
            <p:ph type="body" sz="quarter" idx="14"/>
          </p:nvPr>
        </p:nvSpPr>
        <p:spPr>
          <a:xfrm>
            <a:off x="723294" y="957823"/>
            <a:ext cx="10435773" cy="4854254"/>
          </a:xfrm>
        </p:spPr>
        <p:txBody>
          <a:bodyPr/>
          <a:lstStyle/>
          <a:p>
            <a:endParaRPr lang="en-US" dirty="0"/>
          </a:p>
        </p:txBody>
      </p:sp>
      <p:sp>
        <p:nvSpPr>
          <p:cNvPr id="2" name="Footer Placeholder 1">
            <a:extLst>
              <a:ext uri="{FF2B5EF4-FFF2-40B4-BE49-F238E27FC236}">
                <a16:creationId xmlns:a16="http://schemas.microsoft.com/office/drawing/2014/main" id="{98567C8D-6873-1ED6-C3F1-B57FF681A8B4}"/>
              </a:ext>
            </a:extLst>
          </p:cNvPr>
          <p:cNvSpPr>
            <a:spLocks noGrp="1"/>
          </p:cNvSpPr>
          <p:nvPr>
            <p:ph type="ftr" sz="quarter" idx="16"/>
          </p:nvPr>
        </p:nvSpPr>
        <p:spPr/>
        <p:txBody>
          <a:bodyPr/>
          <a:lstStyle/>
          <a:p>
            <a:fld id="{BC6D7F65-4695-FC47-9D2C-7FF88997BF0D}" type="slidenum">
              <a:rPr lang="en-US" smtClean="0"/>
              <a:pPr/>
              <a:t>26</a:t>
            </a:fld>
            <a:endParaRPr lang="en-US" dirty="0"/>
          </a:p>
        </p:txBody>
      </p:sp>
      <p:pic>
        <p:nvPicPr>
          <p:cNvPr id="7" name="Picture 6">
            <a:extLst>
              <a:ext uri="{FF2B5EF4-FFF2-40B4-BE49-F238E27FC236}">
                <a16:creationId xmlns:a16="http://schemas.microsoft.com/office/drawing/2014/main" id="{5791AD9D-B870-4C7C-9787-C2B4D7C27D5C}"/>
              </a:ext>
            </a:extLst>
          </p:cNvPr>
          <p:cNvPicPr>
            <a:picLocks noChangeAspect="1"/>
          </p:cNvPicPr>
          <p:nvPr/>
        </p:nvPicPr>
        <p:blipFill rotWithShape="1">
          <a:blip r:embed="rId3"/>
          <a:srcRect l="22738" t="20226" r="12263" b="10083"/>
          <a:stretch/>
        </p:blipFill>
        <p:spPr>
          <a:xfrm>
            <a:off x="1878904" y="1102873"/>
            <a:ext cx="8154444" cy="4600116"/>
          </a:xfrm>
          <a:prstGeom prst="rect">
            <a:avLst/>
          </a:prstGeom>
        </p:spPr>
      </p:pic>
      <p:sp>
        <p:nvSpPr>
          <p:cNvPr id="8" name="TextBox 7">
            <a:extLst>
              <a:ext uri="{FF2B5EF4-FFF2-40B4-BE49-F238E27FC236}">
                <a16:creationId xmlns:a16="http://schemas.microsoft.com/office/drawing/2014/main" id="{A66AD84B-5ED6-92E2-6DFD-EF60394BCB92}"/>
              </a:ext>
            </a:extLst>
          </p:cNvPr>
          <p:cNvSpPr txBox="1"/>
          <p:nvPr/>
        </p:nvSpPr>
        <p:spPr>
          <a:xfrm>
            <a:off x="1219200" y="5963243"/>
            <a:ext cx="9506857" cy="307777"/>
          </a:xfrm>
          <a:prstGeom prst="rect">
            <a:avLst/>
          </a:prstGeom>
          <a:noFill/>
        </p:spPr>
        <p:txBody>
          <a:bodyPr wrap="square" rtlCol="0">
            <a:spAutoFit/>
          </a:bodyPr>
          <a:lstStyle/>
          <a:p>
            <a:r>
              <a:rPr lang="en-US" sz="1400" dirty="0">
                <a:latin typeface="Work Sans" panose="00000500000000000000" pitchFamily="2" charset="0"/>
              </a:rPr>
              <a:t>https://medicalboard.georgia.gov/can-my-physician-terminate-my-care-or-discontinue-seeing-me</a:t>
            </a:r>
          </a:p>
        </p:txBody>
      </p:sp>
    </p:spTree>
    <p:extLst>
      <p:ext uri="{BB962C8B-B14F-4D97-AF65-F5344CB8AC3E}">
        <p14:creationId xmlns:p14="http://schemas.microsoft.com/office/powerpoint/2010/main" val="415690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AD2E5EB8-0CBF-7AB2-8414-9E1DB3E98AC0}"/>
              </a:ext>
            </a:extLst>
          </p:cNvPr>
          <p:cNvSpPr>
            <a:spLocks noGrp="1"/>
          </p:cNvSpPr>
          <p:nvPr>
            <p:ph type="body" sz="quarter" idx="14"/>
          </p:nvPr>
        </p:nvSpPr>
        <p:spPr>
          <a:xfrm>
            <a:off x="654790" y="406852"/>
            <a:ext cx="5106987" cy="369470"/>
          </a:xfrm>
        </p:spPr>
        <p:txBody>
          <a:bodyPr/>
          <a:lstStyle/>
          <a:p>
            <a:endParaRPr lang="en-US"/>
          </a:p>
        </p:txBody>
      </p:sp>
      <p:sp>
        <p:nvSpPr>
          <p:cNvPr id="2" name="Title 1">
            <a:extLst>
              <a:ext uri="{FF2B5EF4-FFF2-40B4-BE49-F238E27FC236}">
                <a16:creationId xmlns:a16="http://schemas.microsoft.com/office/drawing/2014/main" id="{7B75DE93-B415-AE46-9438-A8F88D65502A}"/>
              </a:ext>
            </a:extLst>
          </p:cNvPr>
          <p:cNvSpPr>
            <a:spLocks noGrp="1"/>
          </p:cNvSpPr>
          <p:nvPr>
            <p:ph type="title"/>
          </p:nvPr>
        </p:nvSpPr>
        <p:spPr>
          <a:xfrm>
            <a:off x="654789" y="804483"/>
            <a:ext cx="5106988" cy="1478143"/>
          </a:xfrm>
        </p:spPr>
        <p:txBody>
          <a:bodyPr>
            <a:normAutofit/>
          </a:bodyPr>
          <a:lstStyle/>
          <a:p>
            <a:r>
              <a:rPr lang="en-US" sz="3100" dirty="0">
                <a:latin typeface="Playfair Display" panose="00000500000000000000" pitchFamily="50" charset="0"/>
              </a:rPr>
              <a:t>Elements of the GCMB Guidance</a:t>
            </a:r>
            <a:br>
              <a:rPr lang="en-US" sz="3100" dirty="0"/>
            </a:br>
            <a:endParaRPr lang="en-US" sz="3100" dirty="0"/>
          </a:p>
        </p:txBody>
      </p:sp>
      <p:sp>
        <p:nvSpPr>
          <p:cNvPr id="3" name="Text Placeholder 2">
            <a:extLst>
              <a:ext uri="{FF2B5EF4-FFF2-40B4-BE49-F238E27FC236}">
                <a16:creationId xmlns:a16="http://schemas.microsoft.com/office/drawing/2014/main" id="{270270E6-E019-F541-A5B7-3A64C9694D18}"/>
              </a:ext>
            </a:extLst>
          </p:cNvPr>
          <p:cNvSpPr>
            <a:spLocks noGrp="1"/>
          </p:cNvSpPr>
          <p:nvPr>
            <p:ph type="body" sz="quarter" idx="16"/>
          </p:nvPr>
        </p:nvSpPr>
        <p:spPr>
          <a:xfrm>
            <a:off x="660400" y="2117421"/>
            <a:ext cx="5769825" cy="3808303"/>
          </a:xfrm>
        </p:spPr>
        <p:txBody>
          <a:bodyPr>
            <a:normAutofit lnSpcReduction="10000"/>
          </a:bodyPr>
          <a:lstStyle/>
          <a:p>
            <a:pPr marL="0" indent="0">
              <a:buNone/>
            </a:pPr>
            <a:r>
              <a:rPr lang="en-US" b="0" i="0" dirty="0">
                <a:effectLst/>
              </a:rPr>
              <a:t>Physicians have the right to terminate the relationship.</a:t>
            </a:r>
          </a:p>
          <a:p>
            <a:pPr marL="0" indent="0">
              <a:buNone/>
            </a:pPr>
            <a:r>
              <a:rPr lang="en-US" b="0" i="0" dirty="0">
                <a:effectLst/>
              </a:rPr>
              <a:t>The patient should be given adequate notice.</a:t>
            </a:r>
          </a:p>
          <a:p>
            <a:pPr marL="0" indent="0">
              <a:buNone/>
            </a:pPr>
            <a:r>
              <a:rPr lang="en-US" dirty="0"/>
              <a:t>Preferably by certified mail</a:t>
            </a:r>
          </a:p>
          <a:p>
            <a:pPr marL="0" indent="0">
              <a:buNone/>
            </a:pPr>
            <a:r>
              <a:rPr lang="en-US" dirty="0"/>
              <a:t>Must provide a reasonable time to find another healthcare provider.</a:t>
            </a:r>
          </a:p>
          <a:p>
            <a:pPr marL="0" indent="0">
              <a:buNone/>
            </a:pPr>
            <a:r>
              <a:rPr lang="en-US" dirty="0"/>
              <a:t>“Adequate notice” and “adequate written notice” depend upon circumstances.</a:t>
            </a:r>
          </a:p>
          <a:p>
            <a:pPr marL="0" indent="0">
              <a:buNone/>
            </a:pPr>
            <a:r>
              <a:rPr lang="en-US" dirty="0"/>
              <a:t>Thirty days is “generally” considered adequate.</a:t>
            </a:r>
          </a:p>
          <a:p>
            <a:pPr marL="0" indent="0">
              <a:buNone/>
            </a:pPr>
            <a:endParaRPr lang="en-US" dirty="0"/>
          </a:p>
          <a:p>
            <a:pPr marL="0" indent="0">
              <a:buNone/>
            </a:pPr>
            <a:endParaRPr lang="en-US" b="0" i="0" dirty="0">
              <a:effectLst/>
            </a:endParaRPr>
          </a:p>
        </p:txBody>
      </p:sp>
      <p:sp>
        <p:nvSpPr>
          <p:cNvPr id="4" name="Footer Placeholder 3">
            <a:extLst>
              <a:ext uri="{FF2B5EF4-FFF2-40B4-BE49-F238E27FC236}">
                <a16:creationId xmlns:a16="http://schemas.microsoft.com/office/drawing/2014/main" id="{A6D72D24-A34E-464B-A054-060EB374CB9C}"/>
              </a:ext>
            </a:extLst>
          </p:cNvPr>
          <p:cNvSpPr>
            <a:spLocks noGrp="1"/>
          </p:cNvSpPr>
          <p:nvPr>
            <p:ph type="ftr" sz="quarter" idx="17"/>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27</a:t>
            </a:fld>
            <a:endParaRPr lang="en-US"/>
          </a:p>
        </p:txBody>
      </p:sp>
    </p:spTree>
    <p:extLst>
      <p:ext uri="{BB962C8B-B14F-4D97-AF65-F5344CB8AC3E}">
        <p14:creationId xmlns:p14="http://schemas.microsoft.com/office/powerpoint/2010/main" val="242728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D0DA3-DB46-42C7-DC78-5807CC5BD4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832669-CC73-0DFB-E541-5D618EEBA85A}"/>
              </a:ext>
            </a:extLst>
          </p:cNvPr>
          <p:cNvSpPr>
            <a:spLocks noGrp="1"/>
          </p:cNvSpPr>
          <p:nvPr>
            <p:ph type="title"/>
          </p:nvPr>
        </p:nvSpPr>
        <p:spPr/>
        <p:txBody>
          <a:bodyPr/>
          <a:lstStyle/>
          <a:p>
            <a:r>
              <a:rPr lang="en-US" dirty="0">
                <a:latin typeface="Playfair Display" panose="00000500000000000000" pitchFamily="50" charset="0"/>
              </a:rPr>
              <a:t>When is Termination of Care Appropriate?</a:t>
            </a:r>
          </a:p>
        </p:txBody>
      </p:sp>
      <p:sp>
        <p:nvSpPr>
          <p:cNvPr id="5" name="Text Placeholder 4">
            <a:extLst>
              <a:ext uri="{FF2B5EF4-FFF2-40B4-BE49-F238E27FC236}">
                <a16:creationId xmlns:a16="http://schemas.microsoft.com/office/drawing/2014/main" id="{A599B8FD-ABD8-0207-CBF5-712AAD96BD31}"/>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F168DD52-7AA7-D1F3-2FB0-D39B985ECE28}"/>
              </a:ext>
            </a:extLst>
          </p:cNvPr>
          <p:cNvSpPr>
            <a:spLocks noGrp="1"/>
          </p:cNvSpPr>
          <p:nvPr>
            <p:ph type="body" sz="quarter" idx="15"/>
          </p:nvPr>
        </p:nvSpPr>
        <p:spPr/>
        <p:txBody>
          <a:bodyPr/>
          <a:lstStyle/>
          <a:p>
            <a:r>
              <a:rPr lang="en-US" sz="2400" dirty="0"/>
              <a:t>Repeated non‑compliance with treatment plans</a:t>
            </a:r>
          </a:p>
          <a:p>
            <a:r>
              <a:rPr lang="en-US" sz="2400" dirty="0"/>
              <a:t>Missed appointments that affect care</a:t>
            </a:r>
          </a:p>
          <a:p>
            <a:r>
              <a:rPr lang="en-US" sz="2400" dirty="0"/>
              <a:t>Abusive, threatening, or unsafe behavior by parent or caregiver</a:t>
            </a:r>
          </a:p>
          <a:p>
            <a:r>
              <a:rPr lang="en-US" sz="2400" dirty="0"/>
              <a:t>Persistent non‑payment (after reasonable attempts to resolve)</a:t>
            </a:r>
          </a:p>
        </p:txBody>
      </p:sp>
      <p:sp>
        <p:nvSpPr>
          <p:cNvPr id="2" name="Footer Placeholder 1">
            <a:extLst>
              <a:ext uri="{FF2B5EF4-FFF2-40B4-BE49-F238E27FC236}">
                <a16:creationId xmlns:a16="http://schemas.microsoft.com/office/drawing/2014/main" id="{F367FDD3-A1F9-3E40-D0EB-92BE88A84C52}"/>
              </a:ext>
            </a:extLst>
          </p:cNvPr>
          <p:cNvSpPr>
            <a:spLocks noGrp="1"/>
          </p:cNvSpPr>
          <p:nvPr>
            <p:ph type="ftr" sz="quarter" idx="16"/>
          </p:nvPr>
        </p:nvSpPr>
        <p:spPr/>
        <p:txBody>
          <a:bodyPr/>
          <a:lstStyle/>
          <a:p>
            <a:fld id="{BC6D7F65-4695-FC47-9D2C-7FF88997BF0D}" type="slidenum">
              <a:rPr lang="en-US" smtClean="0"/>
              <a:pPr/>
              <a:t>28</a:t>
            </a:fld>
            <a:endParaRPr lang="en-US" dirty="0"/>
          </a:p>
        </p:txBody>
      </p:sp>
    </p:spTree>
    <p:extLst>
      <p:ext uri="{BB962C8B-B14F-4D97-AF65-F5344CB8AC3E}">
        <p14:creationId xmlns:p14="http://schemas.microsoft.com/office/powerpoint/2010/main" val="3866155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729C8-3737-B0D6-3E01-A547BB9ED0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BEF6CD-6A80-680E-68DE-E04E9EE66AA3}"/>
              </a:ext>
            </a:extLst>
          </p:cNvPr>
          <p:cNvSpPr>
            <a:spLocks noGrp="1"/>
          </p:cNvSpPr>
          <p:nvPr>
            <p:ph type="title"/>
          </p:nvPr>
        </p:nvSpPr>
        <p:spPr/>
        <p:txBody>
          <a:bodyPr/>
          <a:lstStyle/>
          <a:p>
            <a:r>
              <a:rPr lang="en-US" dirty="0">
                <a:latin typeface="Playfair Display" panose="00000500000000000000" pitchFamily="50" charset="0"/>
              </a:rPr>
              <a:t>When is Termination of Care Not Appropriate?</a:t>
            </a:r>
          </a:p>
        </p:txBody>
      </p:sp>
      <p:sp>
        <p:nvSpPr>
          <p:cNvPr id="5" name="Text Placeholder 4">
            <a:extLst>
              <a:ext uri="{FF2B5EF4-FFF2-40B4-BE49-F238E27FC236}">
                <a16:creationId xmlns:a16="http://schemas.microsoft.com/office/drawing/2014/main" id="{24576F14-7B32-034F-9A93-12934593C871}"/>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128D470-450A-C97E-38D1-7928F8E418D4}"/>
              </a:ext>
            </a:extLst>
          </p:cNvPr>
          <p:cNvSpPr>
            <a:spLocks noGrp="1"/>
          </p:cNvSpPr>
          <p:nvPr>
            <p:ph type="body" sz="quarter" idx="15"/>
          </p:nvPr>
        </p:nvSpPr>
        <p:spPr>
          <a:xfrm>
            <a:off x="6399062" y="2642992"/>
            <a:ext cx="5087305" cy="1941534"/>
          </a:xfrm>
        </p:spPr>
        <p:txBody>
          <a:bodyPr/>
          <a:lstStyle/>
          <a:p>
            <a:r>
              <a:rPr lang="en-US" sz="2400" dirty="0"/>
              <a:t>Discriminatory factors (race, disability, family status, etc.)</a:t>
            </a:r>
          </a:p>
          <a:p>
            <a:r>
              <a:rPr lang="en-US" sz="2400" dirty="0"/>
              <a:t>Retaliation for complaints or special health needs</a:t>
            </a:r>
          </a:p>
        </p:txBody>
      </p:sp>
      <p:sp>
        <p:nvSpPr>
          <p:cNvPr id="2" name="Footer Placeholder 1">
            <a:extLst>
              <a:ext uri="{FF2B5EF4-FFF2-40B4-BE49-F238E27FC236}">
                <a16:creationId xmlns:a16="http://schemas.microsoft.com/office/drawing/2014/main" id="{97FD9884-40ED-F9A3-50CB-B6437FCFA156}"/>
              </a:ext>
            </a:extLst>
          </p:cNvPr>
          <p:cNvSpPr>
            <a:spLocks noGrp="1"/>
          </p:cNvSpPr>
          <p:nvPr>
            <p:ph type="ftr" sz="quarter" idx="16"/>
          </p:nvPr>
        </p:nvSpPr>
        <p:spPr/>
        <p:txBody>
          <a:bodyPr/>
          <a:lstStyle/>
          <a:p>
            <a:fld id="{BC6D7F65-4695-FC47-9D2C-7FF88997BF0D}" type="slidenum">
              <a:rPr lang="en-US" smtClean="0"/>
              <a:pPr/>
              <a:t>29</a:t>
            </a:fld>
            <a:endParaRPr lang="en-US" dirty="0"/>
          </a:p>
        </p:txBody>
      </p:sp>
    </p:spTree>
    <p:extLst>
      <p:ext uri="{BB962C8B-B14F-4D97-AF65-F5344CB8AC3E}">
        <p14:creationId xmlns:p14="http://schemas.microsoft.com/office/powerpoint/2010/main" val="265215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6F4B4-C4C2-4DC4-E5F0-0ECEC426239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36B71E-9038-7034-7D14-93BD72B0ECE4}"/>
              </a:ext>
            </a:extLst>
          </p:cNvPr>
          <p:cNvSpPr>
            <a:spLocks noGrp="1"/>
          </p:cNvSpPr>
          <p:nvPr>
            <p:ph type="ftr" sz="quarter" idx="16"/>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3</a:t>
            </a:fld>
            <a:endParaRPr lang="en-US"/>
          </a:p>
        </p:txBody>
      </p:sp>
      <p:sp>
        <p:nvSpPr>
          <p:cNvPr id="2" name="Title 1">
            <a:extLst>
              <a:ext uri="{FF2B5EF4-FFF2-40B4-BE49-F238E27FC236}">
                <a16:creationId xmlns:a16="http://schemas.microsoft.com/office/drawing/2014/main" id="{0297A742-A5C2-37F3-080C-105E7EE46D12}"/>
              </a:ext>
            </a:extLst>
          </p:cNvPr>
          <p:cNvSpPr>
            <a:spLocks noGrp="1"/>
          </p:cNvSpPr>
          <p:nvPr>
            <p:ph type="title"/>
          </p:nvPr>
        </p:nvSpPr>
        <p:spPr>
          <a:xfrm>
            <a:off x="2567834" y="2141951"/>
            <a:ext cx="8680537" cy="1841326"/>
          </a:xfrm>
        </p:spPr>
        <p:txBody>
          <a:bodyPr anchor="ctr">
            <a:normAutofit/>
          </a:bodyPr>
          <a:lstStyle/>
          <a:p>
            <a:r>
              <a:rPr lang="en-US" sz="4400" dirty="0">
                <a:latin typeface="Playfair Display" panose="00000500000000000000" pitchFamily="50" charset="0"/>
              </a:rPr>
              <a:t>Best Practice for the Use of Chaperones</a:t>
            </a:r>
          </a:p>
        </p:txBody>
      </p:sp>
    </p:spTree>
    <p:extLst>
      <p:ext uri="{BB962C8B-B14F-4D97-AF65-F5344CB8AC3E}">
        <p14:creationId xmlns:p14="http://schemas.microsoft.com/office/powerpoint/2010/main" val="3232087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C7807196-B19B-B19A-48D2-7D0A9074EF8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0377F1C-53B9-DE9C-799E-37110346B7DD}"/>
              </a:ext>
            </a:extLst>
          </p:cNvPr>
          <p:cNvSpPr>
            <a:spLocks noGrp="1"/>
          </p:cNvSpPr>
          <p:nvPr>
            <p:ph type="body" sz="quarter" idx="14"/>
          </p:nvPr>
        </p:nvSpPr>
        <p:spPr/>
        <p:txBody>
          <a:bodyPr/>
          <a:lstStyle/>
          <a:p>
            <a:endParaRPr lang="en-US"/>
          </a:p>
        </p:txBody>
      </p:sp>
      <p:sp>
        <p:nvSpPr>
          <p:cNvPr id="2" name="Title 1">
            <a:extLst>
              <a:ext uri="{FF2B5EF4-FFF2-40B4-BE49-F238E27FC236}">
                <a16:creationId xmlns:a16="http://schemas.microsoft.com/office/drawing/2014/main" id="{246F2695-9BF7-DFAC-A909-7903FB599073}"/>
              </a:ext>
            </a:extLst>
          </p:cNvPr>
          <p:cNvSpPr>
            <a:spLocks noGrp="1"/>
          </p:cNvSpPr>
          <p:nvPr>
            <p:ph type="title"/>
          </p:nvPr>
        </p:nvSpPr>
        <p:spPr>
          <a:xfrm>
            <a:off x="654789" y="804483"/>
            <a:ext cx="5106988" cy="1478143"/>
          </a:xfrm>
        </p:spPr>
        <p:txBody>
          <a:bodyPr>
            <a:normAutofit/>
          </a:bodyPr>
          <a:lstStyle/>
          <a:p>
            <a:r>
              <a:rPr lang="en-US" dirty="0">
                <a:latin typeface="Playfair Display" panose="00000500000000000000" pitchFamily="50" charset="0"/>
              </a:rPr>
              <a:t>High Risk Situations</a:t>
            </a:r>
          </a:p>
        </p:txBody>
      </p:sp>
      <p:sp>
        <p:nvSpPr>
          <p:cNvPr id="3" name="Text Placeholder 2">
            <a:extLst>
              <a:ext uri="{FF2B5EF4-FFF2-40B4-BE49-F238E27FC236}">
                <a16:creationId xmlns:a16="http://schemas.microsoft.com/office/drawing/2014/main" id="{5F68D0AD-CAEC-6009-E7E2-A3925AFE7601}"/>
              </a:ext>
            </a:extLst>
          </p:cNvPr>
          <p:cNvSpPr>
            <a:spLocks noGrp="1"/>
          </p:cNvSpPr>
          <p:nvPr>
            <p:ph type="body" sz="quarter" idx="16"/>
          </p:nvPr>
        </p:nvSpPr>
        <p:spPr>
          <a:xfrm>
            <a:off x="660400" y="1752600"/>
            <a:ext cx="5106988" cy="4348163"/>
          </a:xfrm>
        </p:spPr>
        <p:txBody>
          <a:bodyPr>
            <a:normAutofit/>
          </a:bodyPr>
          <a:lstStyle/>
          <a:p>
            <a:pPr marL="0" indent="0">
              <a:buNone/>
            </a:pPr>
            <a:r>
              <a:rPr lang="en-US" dirty="0"/>
              <a:t>Termination requires extra caution when patients are:</a:t>
            </a:r>
          </a:p>
          <a:p>
            <a:r>
              <a:rPr lang="en-US" dirty="0"/>
              <a:t>Infants</a:t>
            </a:r>
          </a:p>
          <a:p>
            <a:r>
              <a:rPr lang="en-US" dirty="0"/>
              <a:t>Medically fragile or dependent upon medical devices (i.e. Trach, tube feeding)</a:t>
            </a:r>
          </a:p>
          <a:p>
            <a:r>
              <a:rPr lang="en-US" dirty="0"/>
              <a:t>Under active treatment (e.g., asthma, epilepsy, ADHD medication management)</a:t>
            </a:r>
          </a:p>
          <a:p>
            <a:r>
              <a:rPr lang="en-US" dirty="0"/>
              <a:t>In foster care or custody disputes</a:t>
            </a:r>
          </a:p>
        </p:txBody>
      </p:sp>
      <p:sp>
        <p:nvSpPr>
          <p:cNvPr id="4" name="Footer Placeholder 3">
            <a:extLst>
              <a:ext uri="{FF2B5EF4-FFF2-40B4-BE49-F238E27FC236}">
                <a16:creationId xmlns:a16="http://schemas.microsoft.com/office/drawing/2014/main" id="{397FEFF3-8632-998C-6FAF-BFA2E6D47186}"/>
              </a:ext>
            </a:extLst>
          </p:cNvPr>
          <p:cNvSpPr>
            <a:spLocks noGrp="1"/>
          </p:cNvSpPr>
          <p:nvPr>
            <p:ph type="ftr" sz="quarter" idx="17"/>
          </p:nvPr>
        </p:nvSpPr>
        <p:spPr>
          <a:xfrm>
            <a:off x="55713" y="6448905"/>
            <a:ext cx="469073" cy="409095"/>
          </a:xfrm>
        </p:spPr>
        <p:txBody>
          <a:bodyPr anchor="ctr">
            <a:normAutofit/>
          </a:bodyPr>
          <a:lstStyle/>
          <a:p>
            <a:fld id="{BC6D7F65-4695-FC47-9D2C-7FF88997BF0D}" type="slidenum">
              <a:rPr lang="en-US" smtClean="0"/>
              <a:pPr/>
              <a:t>30</a:t>
            </a:fld>
            <a:endParaRPr lang="en-US"/>
          </a:p>
        </p:txBody>
      </p:sp>
    </p:spTree>
    <p:extLst>
      <p:ext uri="{BB962C8B-B14F-4D97-AF65-F5344CB8AC3E}">
        <p14:creationId xmlns:p14="http://schemas.microsoft.com/office/powerpoint/2010/main" val="2342582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EDE3A-F6A3-09CB-7F8E-356AA97ED9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1C521A-7916-360F-C30F-DCD67592DFA4}"/>
              </a:ext>
            </a:extLst>
          </p:cNvPr>
          <p:cNvSpPr>
            <a:spLocks noGrp="1"/>
          </p:cNvSpPr>
          <p:nvPr>
            <p:ph type="title"/>
          </p:nvPr>
        </p:nvSpPr>
        <p:spPr>
          <a:prstGeom prst="rect">
            <a:avLst/>
          </a:prstGeom>
        </p:spPr>
        <p:txBody>
          <a:bodyPr anchor="t">
            <a:normAutofit fontScale="90000"/>
          </a:bodyPr>
          <a:lstStyle/>
          <a:p>
            <a:r>
              <a:rPr lang="en-US" sz="3700" dirty="0">
                <a:latin typeface="Playfair Display" panose="00000500000000000000" pitchFamily="50" charset="0"/>
              </a:rPr>
              <a:t>Case Example 1: No Shows for an Infant</a:t>
            </a:r>
            <a:br>
              <a:rPr lang="en-US" sz="3700" dirty="0"/>
            </a:br>
            <a:endParaRPr lang="en-US" sz="3700" dirty="0"/>
          </a:p>
        </p:txBody>
      </p:sp>
      <p:sp>
        <p:nvSpPr>
          <p:cNvPr id="8" name="Text Placeholder 7">
            <a:extLst>
              <a:ext uri="{FF2B5EF4-FFF2-40B4-BE49-F238E27FC236}">
                <a16:creationId xmlns:a16="http://schemas.microsoft.com/office/drawing/2014/main" id="{8F18A20C-56BD-1A3C-3DD6-0AD51F6C0251}"/>
              </a:ext>
            </a:extLst>
          </p:cNvPr>
          <p:cNvSpPr>
            <a:spLocks noGrp="1"/>
          </p:cNvSpPr>
          <p:nvPr>
            <p:ph type="body" sz="quarter" idx="15"/>
          </p:nvPr>
        </p:nvSpPr>
        <p:spPr>
          <a:xfrm>
            <a:off x="660400" y="1615858"/>
            <a:ext cx="5107485" cy="4475070"/>
          </a:xfrm>
        </p:spPr>
        <p:txBody>
          <a:bodyPr/>
          <a:lstStyle/>
          <a:p>
            <a:pPr marL="0" indent="0">
              <a:buNone/>
            </a:pPr>
            <a:r>
              <a:rPr lang="en-US" sz="2400" b="1" dirty="0"/>
              <a:t>Risk Issue</a:t>
            </a:r>
            <a:r>
              <a:rPr lang="en-US" sz="2400" dirty="0"/>
              <a:t>: Medical vulnerability + missed care</a:t>
            </a:r>
          </a:p>
          <a:p>
            <a:pPr marL="0" indent="0">
              <a:buNone/>
            </a:pPr>
            <a:r>
              <a:rPr lang="en-US" sz="2400" b="1" dirty="0"/>
              <a:t>Best Practice</a:t>
            </a:r>
            <a:r>
              <a:rPr lang="en-US" sz="2400" dirty="0"/>
              <a:t>:</a:t>
            </a:r>
          </a:p>
          <a:p>
            <a:pPr marL="0" indent="0">
              <a:buNone/>
            </a:pPr>
            <a:r>
              <a:rPr lang="en-US" sz="2400" dirty="0"/>
              <a:t>Multiple documented outreach attempts</a:t>
            </a:r>
          </a:p>
          <a:p>
            <a:pPr marL="0" indent="0">
              <a:buNone/>
            </a:pPr>
            <a:r>
              <a:rPr lang="en-US" sz="2400" dirty="0"/>
              <a:t>Termination letter with extended notice</a:t>
            </a:r>
          </a:p>
          <a:p>
            <a:pPr marL="0" indent="0">
              <a:buNone/>
            </a:pPr>
            <a:r>
              <a:rPr lang="en-US" sz="2400" dirty="0"/>
              <a:t>Referral resources (public clinics, Medicaid pediatricians)</a:t>
            </a:r>
          </a:p>
        </p:txBody>
      </p:sp>
      <p:sp>
        <p:nvSpPr>
          <p:cNvPr id="10" name="Text Placeholder 9">
            <a:extLst>
              <a:ext uri="{FF2B5EF4-FFF2-40B4-BE49-F238E27FC236}">
                <a16:creationId xmlns:a16="http://schemas.microsoft.com/office/drawing/2014/main" id="{0A25AC47-78E0-39B4-7CD9-DDCE81F188AE}"/>
              </a:ext>
            </a:extLst>
          </p:cNvPr>
          <p:cNvSpPr>
            <a:spLocks noGrp="1"/>
          </p:cNvSpPr>
          <p:nvPr>
            <p:ph type="body" sz="quarter" idx="16"/>
          </p:nvPr>
        </p:nvSpPr>
        <p:spPr>
          <a:xfrm>
            <a:off x="6590504" y="2485194"/>
            <a:ext cx="4927129" cy="2305052"/>
          </a:xfrm>
        </p:spPr>
        <p:txBody>
          <a:bodyPr/>
          <a:lstStyle/>
          <a:p>
            <a:pPr marL="0" indent="0">
              <a:buNone/>
            </a:pPr>
            <a:r>
              <a:rPr lang="en-US" sz="2800" dirty="0"/>
              <a:t>A 6‑month‑old with poor weight gain has missed four appointments</a:t>
            </a:r>
            <a:r>
              <a:rPr lang="en-US" dirty="0"/>
              <a:t>.</a:t>
            </a:r>
          </a:p>
          <a:p>
            <a:pPr marL="0" indent="0">
              <a:buNone/>
            </a:pPr>
            <a:endParaRPr lang="en-US" dirty="0"/>
          </a:p>
        </p:txBody>
      </p:sp>
      <p:sp>
        <p:nvSpPr>
          <p:cNvPr id="2" name="Footer Placeholder 1">
            <a:extLst>
              <a:ext uri="{FF2B5EF4-FFF2-40B4-BE49-F238E27FC236}">
                <a16:creationId xmlns:a16="http://schemas.microsoft.com/office/drawing/2014/main" id="{88209BBE-98C5-C2BD-4E8F-87794CE71EB1}"/>
              </a:ext>
            </a:extLst>
          </p:cNvPr>
          <p:cNvSpPr>
            <a:spLocks noGrp="1"/>
          </p:cNvSpPr>
          <p:nvPr>
            <p:ph type="ftr" sz="quarter" idx="17"/>
          </p:nvPr>
        </p:nvSpPr>
        <p:spPr/>
        <p:txBody>
          <a:bodyPr anchor="ctr">
            <a:normAutofit/>
          </a:bodyPr>
          <a:lstStyle/>
          <a:p>
            <a:pPr>
              <a:spcAft>
                <a:spcPts val="600"/>
              </a:spcAft>
            </a:pPr>
            <a:fld id="{BC6D7F65-4695-FC47-9D2C-7FF88997BF0D}" type="slidenum">
              <a:rPr lang="en-US" smtClean="0"/>
              <a:pPr>
                <a:spcAft>
                  <a:spcPts val="600"/>
                </a:spcAft>
              </a:pPr>
              <a:t>31</a:t>
            </a:fld>
            <a:endParaRPr lang="en-US"/>
          </a:p>
        </p:txBody>
      </p:sp>
      <p:sp>
        <p:nvSpPr>
          <p:cNvPr id="12" name="TextBox 11">
            <a:extLst>
              <a:ext uri="{FF2B5EF4-FFF2-40B4-BE49-F238E27FC236}">
                <a16:creationId xmlns:a16="http://schemas.microsoft.com/office/drawing/2014/main" id="{FD2A386A-5887-4E2F-20B7-ED3DD6135705}"/>
              </a:ext>
            </a:extLst>
          </p:cNvPr>
          <p:cNvSpPr txBox="1"/>
          <p:nvPr/>
        </p:nvSpPr>
        <p:spPr>
          <a:xfrm>
            <a:off x="6590504" y="4584357"/>
            <a:ext cx="4941096" cy="954107"/>
          </a:xfrm>
          <a:prstGeom prst="rect">
            <a:avLst/>
          </a:prstGeom>
          <a:noFill/>
        </p:spPr>
        <p:txBody>
          <a:bodyPr wrap="square" rtlCol="0">
            <a:spAutoFit/>
          </a:bodyPr>
          <a:lstStyle/>
          <a:p>
            <a:r>
              <a:rPr lang="en-US" sz="2800" dirty="0">
                <a:solidFill>
                  <a:schemeClr val="accent4"/>
                </a:solidFill>
                <a:latin typeface="Work Sans" panose="00000500000000000000" pitchFamily="2" charset="0"/>
              </a:rPr>
              <a:t>⚠️ High abandonment risk if terminated abruptly.</a:t>
            </a:r>
          </a:p>
        </p:txBody>
      </p:sp>
    </p:spTree>
    <p:extLst>
      <p:ext uri="{BB962C8B-B14F-4D97-AF65-F5344CB8AC3E}">
        <p14:creationId xmlns:p14="http://schemas.microsoft.com/office/powerpoint/2010/main" val="173145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8D3F-8377-1CF6-F1BF-C74255386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5A436E-E039-7A43-E300-BD106044A1EE}"/>
              </a:ext>
            </a:extLst>
          </p:cNvPr>
          <p:cNvSpPr>
            <a:spLocks noGrp="1"/>
          </p:cNvSpPr>
          <p:nvPr>
            <p:ph type="title"/>
          </p:nvPr>
        </p:nvSpPr>
        <p:spPr>
          <a:prstGeom prst="rect">
            <a:avLst/>
          </a:prstGeom>
        </p:spPr>
        <p:txBody>
          <a:bodyPr anchor="t">
            <a:normAutofit fontScale="90000"/>
          </a:bodyPr>
          <a:lstStyle/>
          <a:p>
            <a:r>
              <a:rPr lang="en-US" sz="3700" dirty="0">
                <a:latin typeface="Playfair Display" panose="00000500000000000000" pitchFamily="50" charset="0"/>
              </a:rPr>
              <a:t>Case Example 2: Hostile Parent Behavior</a:t>
            </a:r>
            <a:br>
              <a:rPr lang="en-US" sz="3700" dirty="0"/>
            </a:br>
            <a:endParaRPr lang="en-US" sz="3700" dirty="0"/>
          </a:p>
        </p:txBody>
      </p:sp>
      <p:sp>
        <p:nvSpPr>
          <p:cNvPr id="8" name="Text Placeholder 7">
            <a:extLst>
              <a:ext uri="{FF2B5EF4-FFF2-40B4-BE49-F238E27FC236}">
                <a16:creationId xmlns:a16="http://schemas.microsoft.com/office/drawing/2014/main" id="{DB0F0188-91AC-8332-2889-F0ED12211746}"/>
              </a:ext>
            </a:extLst>
          </p:cNvPr>
          <p:cNvSpPr>
            <a:spLocks noGrp="1"/>
          </p:cNvSpPr>
          <p:nvPr>
            <p:ph type="body" sz="quarter" idx="15"/>
          </p:nvPr>
        </p:nvSpPr>
        <p:spPr>
          <a:xfrm>
            <a:off x="660400" y="1615858"/>
            <a:ext cx="5107485" cy="4475070"/>
          </a:xfrm>
        </p:spPr>
        <p:txBody>
          <a:bodyPr/>
          <a:lstStyle/>
          <a:p>
            <a:pPr marL="0" indent="0">
              <a:buNone/>
            </a:pPr>
            <a:r>
              <a:rPr lang="en-US" sz="2400" b="1" dirty="0"/>
              <a:t>Risk Issue</a:t>
            </a:r>
            <a:r>
              <a:rPr lang="en-US" sz="2400" dirty="0"/>
              <a:t>: Staff safety vs. continuity of care</a:t>
            </a:r>
          </a:p>
          <a:p>
            <a:pPr marL="0" indent="0">
              <a:buNone/>
            </a:pPr>
            <a:r>
              <a:rPr lang="en-US" sz="2400" b="1" dirty="0"/>
              <a:t>Best Practice</a:t>
            </a:r>
            <a:r>
              <a:rPr lang="en-US" sz="2400" dirty="0"/>
              <a:t>:</a:t>
            </a:r>
          </a:p>
          <a:p>
            <a:pPr marL="0" indent="0">
              <a:buNone/>
            </a:pPr>
            <a:r>
              <a:rPr lang="en-US" sz="2400" dirty="0"/>
              <a:t>Document incidents</a:t>
            </a:r>
          </a:p>
          <a:p>
            <a:pPr marL="0" indent="0">
              <a:buNone/>
            </a:pPr>
            <a:r>
              <a:rPr lang="en-US" sz="2400" dirty="0"/>
              <a:t>Issue written termination</a:t>
            </a:r>
          </a:p>
          <a:p>
            <a:pPr marL="0" indent="0">
              <a:buNone/>
            </a:pPr>
            <a:r>
              <a:rPr lang="en-US" sz="2400" dirty="0"/>
              <a:t>Continue emergency care for 30 days</a:t>
            </a:r>
          </a:p>
        </p:txBody>
      </p:sp>
      <p:sp>
        <p:nvSpPr>
          <p:cNvPr id="10" name="Text Placeholder 9">
            <a:extLst>
              <a:ext uri="{FF2B5EF4-FFF2-40B4-BE49-F238E27FC236}">
                <a16:creationId xmlns:a16="http://schemas.microsoft.com/office/drawing/2014/main" id="{D96D6FAB-51C4-A59B-BE89-859518EA0ADF}"/>
              </a:ext>
            </a:extLst>
          </p:cNvPr>
          <p:cNvSpPr>
            <a:spLocks noGrp="1"/>
          </p:cNvSpPr>
          <p:nvPr>
            <p:ph type="body" sz="quarter" idx="16"/>
          </p:nvPr>
        </p:nvSpPr>
        <p:spPr>
          <a:xfrm>
            <a:off x="6590504" y="2485194"/>
            <a:ext cx="4927129" cy="2305052"/>
          </a:xfrm>
        </p:spPr>
        <p:txBody>
          <a:bodyPr/>
          <a:lstStyle/>
          <a:p>
            <a:pPr marL="0" indent="0">
              <a:buNone/>
            </a:pPr>
            <a:r>
              <a:rPr lang="en-US" sz="2800" dirty="0"/>
              <a:t>A parent repeatedly yells at staff and threatens lawsuits.</a:t>
            </a:r>
            <a:endParaRPr lang="en-US" dirty="0"/>
          </a:p>
        </p:txBody>
      </p:sp>
      <p:sp>
        <p:nvSpPr>
          <p:cNvPr id="2" name="Footer Placeholder 1">
            <a:extLst>
              <a:ext uri="{FF2B5EF4-FFF2-40B4-BE49-F238E27FC236}">
                <a16:creationId xmlns:a16="http://schemas.microsoft.com/office/drawing/2014/main" id="{62878E10-4A2D-D64E-C65E-378D4E601695}"/>
              </a:ext>
            </a:extLst>
          </p:cNvPr>
          <p:cNvSpPr>
            <a:spLocks noGrp="1"/>
          </p:cNvSpPr>
          <p:nvPr>
            <p:ph type="ftr" sz="quarter" idx="17"/>
          </p:nvPr>
        </p:nvSpPr>
        <p:spPr/>
        <p:txBody>
          <a:bodyPr anchor="ctr">
            <a:normAutofit/>
          </a:bodyPr>
          <a:lstStyle/>
          <a:p>
            <a:pPr>
              <a:spcAft>
                <a:spcPts val="600"/>
              </a:spcAft>
            </a:pPr>
            <a:fld id="{BC6D7F65-4695-FC47-9D2C-7FF88997BF0D}" type="slidenum">
              <a:rPr lang="en-US" smtClean="0"/>
              <a:pPr>
                <a:spcAft>
                  <a:spcPts val="600"/>
                </a:spcAft>
              </a:pPr>
              <a:t>32</a:t>
            </a:fld>
            <a:endParaRPr lang="en-US"/>
          </a:p>
        </p:txBody>
      </p:sp>
      <p:sp>
        <p:nvSpPr>
          <p:cNvPr id="12" name="TextBox 11">
            <a:extLst>
              <a:ext uri="{FF2B5EF4-FFF2-40B4-BE49-F238E27FC236}">
                <a16:creationId xmlns:a16="http://schemas.microsoft.com/office/drawing/2014/main" id="{80DC3F7C-B6E2-7FED-C5F8-7A062E2EEF9C}"/>
              </a:ext>
            </a:extLst>
          </p:cNvPr>
          <p:cNvSpPr txBox="1"/>
          <p:nvPr/>
        </p:nvSpPr>
        <p:spPr>
          <a:xfrm>
            <a:off x="6590504" y="4584357"/>
            <a:ext cx="4941096" cy="954107"/>
          </a:xfrm>
          <a:prstGeom prst="rect">
            <a:avLst/>
          </a:prstGeom>
          <a:noFill/>
        </p:spPr>
        <p:txBody>
          <a:bodyPr wrap="square" rtlCol="0">
            <a:spAutoFit/>
          </a:bodyPr>
          <a:lstStyle/>
          <a:p>
            <a:r>
              <a:rPr lang="en-US" sz="2800" dirty="0">
                <a:solidFill>
                  <a:schemeClr val="accent4"/>
                </a:solidFill>
                <a:latin typeface="Work Sans" panose="00000500000000000000" pitchFamily="2" charset="0"/>
              </a:rPr>
              <a:t>Termination is appropriate. Must be well documented</a:t>
            </a:r>
          </a:p>
        </p:txBody>
      </p:sp>
    </p:spTree>
    <p:extLst>
      <p:ext uri="{BB962C8B-B14F-4D97-AF65-F5344CB8AC3E}">
        <p14:creationId xmlns:p14="http://schemas.microsoft.com/office/powerpoint/2010/main" val="3952659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4B7D-54EE-0CB8-883B-F69B0710BE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3C0FBA-EE57-F8DD-17C5-4653E6757D4C}"/>
              </a:ext>
            </a:extLst>
          </p:cNvPr>
          <p:cNvSpPr>
            <a:spLocks noGrp="1"/>
          </p:cNvSpPr>
          <p:nvPr>
            <p:ph type="title"/>
          </p:nvPr>
        </p:nvSpPr>
        <p:spPr>
          <a:prstGeom prst="rect">
            <a:avLst/>
          </a:prstGeom>
        </p:spPr>
        <p:txBody>
          <a:bodyPr anchor="t">
            <a:normAutofit fontScale="90000"/>
          </a:bodyPr>
          <a:lstStyle/>
          <a:p>
            <a:r>
              <a:rPr lang="en-US" sz="3700" dirty="0">
                <a:latin typeface="Playfair Display" panose="00000500000000000000" pitchFamily="50" charset="0"/>
              </a:rPr>
              <a:t>Case Example 3: Foster Care Placement</a:t>
            </a:r>
            <a:br>
              <a:rPr lang="en-US" sz="3700" dirty="0"/>
            </a:br>
            <a:endParaRPr lang="en-US" sz="3700" dirty="0"/>
          </a:p>
        </p:txBody>
      </p:sp>
      <p:sp>
        <p:nvSpPr>
          <p:cNvPr id="8" name="Text Placeholder 7">
            <a:extLst>
              <a:ext uri="{FF2B5EF4-FFF2-40B4-BE49-F238E27FC236}">
                <a16:creationId xmlns:a16="http://schemas.microsoft.com/office/drawing/2014/main" id="{165C40B9-D888-B27E-89F6-5856198B4A62}"/>
              </a:ext>
            </a:extLst>
          </p:cNvPr>
          <p:cNvSpPr>
            <a:spLocks noGrp="1"/>
          </p:cNvSpPr>
          <p:nvPr>
            <p:ph type="body" sz="quarter" idx="15"/>
          </p:nvPr>
        </p:nvSpPr>
        <p:spPr>
          <a:xfrm>
            <a:off x="660400" y="1315233"/>
            <a:ext cx="4941097" cy="4775695"/>
          </a:xfrm>
        </p:spPr>
        <p:txBody>
          <a:bodyPr/>
          <a:lstStyle/>
          <a:p>
            <a:pPr marL="0" indent="0">
              <a:buNone/>
            </a:pPr>
            <a:r>
              <a:rPr lang="en-US" sz="2400" b="1" dirty="0"/>
              <a:t>Risk Issue</a:t>
            </a:r>
            <a:r>
              <a:rPr lang="en-US" sz="2400" dirty="0"/>
              <a:t>:  Complex custody + vulnerable child</a:t>
            </a:r>
          </a:p>
          <a:p>
            <a:pPr marL="0" indent="0">
              <a:buNone/>
            </a:pPr>
            <a:r>
              <a:rPr lang="en-US" sz="2400" b="1" dirty="0"/>
              <a:t>Best Practice</a:t>
            </a:r>
            <a:r>
              <a:rPr lang="en-US" sz="2400" dirty="0"/>
              <a:t>:</a:t>
            </a:r>
          </a:p>
          <a:p>
            <a:r>
              <a:rPr lang="en-US" sz="2400" dirty="0"/>
              <a:t>Coordinate with DFCS/caseworker</a:t>
            </a:r>
          </a:p>
          <a:p>
            <a:r>
              <a:rPr lang="en-US" sz="2400" dirty="0"/>
              <a:t>Delay termination if possible</a:t>
            </a:r>
          </a:p>
          <a:p>
            <a:r>
              <a:rPr lang="en-US" sz="2400" dirty="0"/>
              <a:t>Document agency communication</a:t>
            </a:r>
          </a:p>
        </p:txBody>
      </p:sp>
      <p:sp>
        <p:nvSpPr>
          <p:cNvPr id="10" name="Text Placeholder 9">
            <a:extLst>
              <a:ext uri="{FF2B5EF4-FFF2-40B4-BE49-F238E27FC236}">
                <a16:creationId xmlns:a16="http://schemas.microsoft.com/office/drawing/2014/main" id="{77C5E181-5A6D-B67F-3ACE-1AA095772F3B}"/>
              </a:ext>
            </a:extLst>
          </p:cNvPr>
          <p:cNvSpPr>
            <a:spLocks noGrp="1"/>
          </p:cNvSpPr>
          <p:nvPr>
            <p:ph type="body" sz="quarter" idx="16"/>
          </p:nvPr>
        </p:nvSpPr>
        <p:spPr>
          <a:xfrm>
            <a:off x="6590504" y="2485194"/>
            <a:ext cx="4927129" cy="2305052"/>
          </a:xfrm>
        </p:spPr>
        <p:txBody>
          <a:bodyPr/>
          <a:lstStyle/>
          <a:p>
            <a:pPr marL="0" indent="0">
              <a:buNone/>
            </a:pPr>
            <a:r>
              <a:rPr lang="en-US" sz="2800" dirty="0"/>
              <a:t>A foster child frequently changes guardians and misses visits</a:t>
            </a:r>
            <a:endParaRPr lang="en-US" dirty="0"/>
          </a:p>
        </p:txBody>
      </p:sp>
      <p:sp>
        <p:nvSpPr>
          <p:cNvPr id="2" name="Footer Placeholder 1">
            <a:extLst>
              <a:ext uri="{FF2B5EF4-FFF2-40B4-BE49-F238E27FC236}">
                <a16:creationId xmlns:a16="http://schemas.microsoft.com/office/drawing/2014/main" id="{049F65EB-AFAB-D44F-C184-5FB606FC0F68}"/>
              </a:ext>
            </a:extLst>
          </p:cNvPr>
          <p:cNvSpPr>
            <a:spLocks noGrp="1"/>
          </p:cNvSpPr>
          <p:nvPr>
            <p:ph type="ftr" sz="quarter" idx="17"/>
          </p:nvPr>
        </p:nvSpPr>
        <p:spPr/>
        <p:txBody>
          <a:bodyPr anchor="ctr">
            <a:normAutofit/>
          </a:bodyPr>
          <a:lstStyle/>
          <a:p>
            <a:pPr>
              <a:spcAft>
                <a:spcPts val="600"/>
              </a:spcAft>
            </a:pPr>
            <a:fld id="{BC6D7F65-4695-FC47-9D2C-7FF88997BF0D}" type="slidenum">
              <a:rPr lang="en-US" smtClean="0"/>
              <a:pPr>
                <a:spcAft>
                  <a:spcPts val="600"/>
                </a:spcAft>
              </a:pPr>
              <a:t>33</a:t>
            </a:fld>
            <a:endParaRPr lang="en-US"/>
          </a:p>
        </p:txBody>
      </p:sp>
      <p:sp>
        <p:nvSpPr>
          <p:cNvPr id="12" name="TextBox 11">
            <a:extLst>
              <a:ext uri="{FF2B5EF4-FFF2-40B4-BE49-F238E27FC236}">
                <a16:creationId xmlns:a16="http://schemas.microsoft.com/office/drawing/2014/main" id="{80970724-BFD3-9BA9-096C-313E7359DEAA}"/>
              </a:ext>
            </a:extLst>
          </p:cNvPr>
          <p:cNvSpPr txBox="1"/>
          <p:nvPr/>
        </p:nvSpPr>
        <p:spPr>
          <a:xfrm>
            <a:off x="6590504" y="4584357"/>
            <a:ext cx="4941096" cy="954107"/>
          </a:xfrm>
          <a:prstGeom prst="rect">
            <a:avLst/>
          </a:prstGeom>
          <a:noFill/>
        </p:spPr>
        <p:txBody>
          <a:bodyPr wrap="square" rtlCol="0">
            <a:spAutoFit/>
          </a:bodyPr>
          <a:lstStyle/>
          <a:p>
            <a:r>
              <a:rPr lang="en-US" sz="2800" dirty="0">
                <a:solidFill>
                  <a:schemeClr val="accent4"/>
                </a:solidFill>
                <a:latin typeface="Work Sans" panose="00000500000000000000" pitchFamily="2" charset="0"/>
              </a:rPr>
              <a:t>⚠️ High abandonment risk if terminated abruptly.</a:t>
            </a:r>
          </a:p>
        </p:txBody>
      </p:sp>
    </p:spTree>
    <p:extLst>
      <p:ext uri="{BB962C8B-B14F-4D97-AF65-F5344CB8AC3E}">
        <p14:creationId xmlns:p14="http://schemas.microsoft.com/office/powerpoint/2010/main" val="3039402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E5E05-3598-E90E-EA53-C3FCD76DDB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7F29CD-64B4-6265-9F0B-B2E6E5AA049F}"/>
              </a:ext>
            </a:extLst>
          </p:cNvPr>
          <p:cNvSpPr>
            <a:spLocks noGrp="1"/>
          </p:cNvSpPr>
          <p:nvPr>
            <p:ph type="title"/>
          </p:nvPr>
        </p:nvSpPr>
        <p:spPr>
          <a:prstGeom prst="rect">
            <a:avLst/>
          </a:prstGeom>
        </p:spPr>
        <p:txBody>
          <a:bodyPr anchor="t">
            <a:normAutofit fontScale="90000"/>
          </a:bodyPr>
          <a:lstStyle/>
          <a:p>
            <a:r>
              <a:rPr lang="en-US" sz="3700" dirty="0">
                <a:latin typeface="Playfair Display" panose="00000500000000000000" pitchFamily="50" charset="0"/>
              </a:rPr>
              <a:t>Case Example 4: Vaccine Declination</a:t>
            </a:r>
            <a:br>
              <a:rPr lang="en-US" sz="3700" dirty="0"/>
            </a:br>
            <a:endParaRPr lang="en-US" sz="3700" dirty="0"/>
          </a:p>
        </p:txBody>
      </p:sp>
      <p:sp>
        <p:nvSpPr>
          <p:cNvPr id="8" name="Text Placeholder 7">
            <a:extLst>
              <a:ext uri="{FF2B5EF4-FFF2-40B4-BE49-F238E27FC236}">
                <a16:creationId xmlns:a16="http://schemas.microsoft.com/office/drawing/2014/main" id="{A3A7E711-6E6D-A310-F7E4-664AE1883672}"/>
              </a:ext>
            </a:extLst>
          </p:cNvPr>
          <p:cNvSpPr>
            <a:spLocks noGrp="1"/>
          </p:cNvSpPr>
          <p:nvPr>
            <p:ph type="body" sz="quarter" idx="15"/>
          </p:nvPr>
        </p:nvSpPr>
        <p:spPr>
          <a:xfrm>
            <a:off x="660400" y="1315233"/>
            <a:ext cx="4941097" cy="4775695"/>
          </a:xfrm>
        </p:spPr>
        <p:txBody>
          <a:bodyPr/>
          <a:lstStyle/>
          <a:p>
            <a:pPr marL="0" indent="0">
              <a:buNone/>
            </a:pPr>
            <a:r>
              <a:rPr lang="en-US" b="1" dirty="0"/>
              <a:t>Risk Issue</a:t>
            </a:r>
            <a:r>
              <a:rPr lang="en-US" dirty="0"/>
              <a:t>:  Patient safety, exposure risk to other pediatric patients, policy noncompliance</a:t>
            </a:r>
          </a:p>
          <a:p>
            <a:pPr marL="0" indent="0">
              <a:buNone/>
            </a:pPr>
            <a:r>
              <a:rPr lang="en-US" b="1" dirty="0"/>
              <a:t>Best Practice</a:t>
            </a:r>
            <a:r>
              <a:rPr lang="en-US" dirty="0"/>
              <a:t>:</a:t>
            </a:r>
          </a:p>
          <a:p>
            <a:pPr marL="0" indent="0">
              <a:buNone/>
            </a:pPr>
            <a:r>
              <a:rPr lang="en-US" dirty="0"/>
              <a:t>Noncompliance is ongoing and documented</a:t>
            </a:r>
          </a:p>
          <a:p>
            <a:pPr marL="0" indent="0">
              <a:buNone/>
            </a:pPr>
            <a:r>
              <a:rPr lang="en-US" dirty="0"/>
              <a:t>Vaccine policy is written, applied consistently, and communicated clearly</a:t>
            </a:r>
          </a:p>
          <a:p>
            <a:pPr marL="0" indent="0">
              <a:buNone/>
            </a:pPr>
            <a:r>
              <a:rPr lang="en-US" dirty="0"/>
              <a:t>Termination is based on care standards and patient safety, not personal beliefs</a:t>
            </a:r>
          </a:p>
          <a:p>
            <a:pPr marL="0" indent="0">
              <a:buNone/>
            </a:pPr>
            <a:r>
              <a:rPr lang="en-US" dirty="0"/>
              <a:t>Proper notice and transition steps reduce abandonment risk</a:t>
            </a:r>
          </a:p>
        </p:txBody>
      </p:sp>
      <p:sp>
        <p:nvSpPr>
          <p:cNvPr id="10" name="Text Placeholder 9">
            <a:extLst>
              <a:ext uri="{FF2B5EF4-FFF2-40B4-BE49-F238E27FC236}">
                <a16:creationId xmlns:a16="http://schemas.microsoft.com/office/drawing/2014/main" id="{461A0205-7AAF-0F1A-F1AE-4E7C4A7CC49F}"/>
              </a:ext>
            </a:extLst>
          </p:cNvPr>
          <p:cNvSpPr>
            <a:spLocks noGrp="1"/>
          </p:cNvSpPr>
          <p:nvPr>
            <p:ph type="body" sz="quarter" idx="16"/>
          </p:nvPr>
        </p:nvSpPr>
        <p:spPr>
          <a:xfrm>
            <a:off x="6590504" y="2485194"/>
            <a:ext cx="4927129" cy="2305052"/>
          </a:xfrm>
        </p:spPr>
        <p:txBody>
          <a:bodyPr/>
          <a:lstStyle/>
          <a:p>
            <a:pPr marL="0" indent="0">
              <a:buNone/>
            </a:pPr>
            <a:r>
              <a:rPr lang="en-US" sz="2800" dirty="0"/>
              <a:t>An established patient’s parent refuses to comply with vaccine schedule</a:t>
            </a:r>
            <a:endParaRPr lang="en-US" dirty="0"/>
          </a:p>
        </p:txBody>
      </p:sp>
      <p:sp>
        <p:nvSpPr>
          <p:cNvPr id="2" name="Footer Placeholder 1">
            <a:extLst>
              <a:ext uri="{FF2B5EF4-FFF2-40B4-BE49-F238E27FC236}">
                <a16:creationId xmlns:a16="http://schemas.microsoft.com/office/drawing/2014/main" id="{45EDAE3C-DF07-7DE9-526E-67BFFC99A3D4}"/>
              </a:ext>
            </a:extLst>
          </p:cNvPr>
          <p:cNvSpPr>
            <a:spLocks noGrp="1"/>
          </p:cNvSpPr>
          <p:nvPr>
            <p:ph type="ftr" sz="quarter" idx="17"/>
          </p:nvPr>
        </p:nvSpPr>
        <p:spPr/>
        <p:txBody>
          <a:bodyPr anchor="ctr">
            <a:normAutofit/>
          </a:bodyPr>
          <a:lstStyle/>
          <a:p>
            <a:pPr>
              <a:spcAft>
                <a:spcPts val="600"/>
              </a:spcAft>
            </a:pPr>
            <a:fld id="{BC6D7F65-4695-FC47-9D2C-7FF88997BF0D}" type="slidenum">
              <a:rPr lang="en-US" smtClean="0"/>
              <a:pPr>
                <a:spcAft>
                  <a:spcPts val="600"/>
                </a:spcAft>
              </a:pPr>
              <a:t>34</a:t>
            </a:fld>
            <a:endParaRPr lang="en-US"/>
          </a:p>
        </p:txBody>
      </p:sp>
      <p:sp>
        <p:nvSpPr>
          <p:cNvPr id="12" name="TextBox 11">
            <a:extLst>
              <a:ext uri="{FF2B5EF4-FFF2-40B4-BE49-F238E27FC236}">
                <a16:creationId xmlns:a16="http://schemas.microsoft.com/office/drawing/2014/main" id="{C9088E71-85AB-14FB-2404-22300790925C}"/>
              </a:ext>
            </a:extLst>
          </p:cNvPr>
          <p:cNvSpPr txBox="1"/>
          <p:nvPr/>
        </p:nvSpPr>
        <p:spPr>
          <a:xfrm>
            <a:off x="6590504" y="4584357"/>
            <a:ext cx="4941096" cy="1384995"/>
          </a:xfrm>
          <a:prstGeom prst="rect">
            <a:avLst/>
          </a:prstGeom>
          <a:noFill/>
        </p:spPr>
        <p:txBody>
          <a:bodyPr wrap="square" rtlCol="0">
            <a:spAutoFit/>
          </a:bodyPr>
          <a:lstStyle/>
          <a:p>
            <a:r>
              <a:rPr lang="en-US" sz="2800" dirty="0">
                <a:solidFill>
                  <a:schemeClr val="accent4"/>
                </a:solidFill>
                <a:latin typeface="Work Sans" panose="00000500000000000000" pitchFamily="2" charset="0"/>
              </a:rPr>
              <a:t>High risk, but defensible when handled appropriately.</a:t>
            </a:r>
          </a:p>
        </p:txBody>
      </p:sp>
    </p:spTree>
    <p:extLst>
      <p:ext uri="{BB962C8B-B14F-4D97-AF65-F5344CB8AC3E}">
        <p14:creationId xmlns:p14="http://schemas.microsoft.com/office/powerpoint/2010/main" val="3658664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E21AC-CBC5-F245-F900-649668F8B3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4EC42C-17D2-E47D-2743-3FED1C62CE27}"/>
              </a:ext>
            </a:extLst>
          </p:cNvPr>
          <p:cNvSpPr>
            <a:spLocks noGrp="1"/>
          </p:cNvSpPr>
          <p:nvPr>
            <p:ph type="title"/>
          </p:nvPr>
        </p:nvSpPr>
        <p:spPr>
          <a:xfrm>
            <a:off x="654789" y="804483"/>
            <a:ext cx="5106988" cy="1478143"/>
          </a:xfrm>
        </p:spPr>
        <p:txBody>
          <a:bodyPr>
            <a:normAutofit fontScale="90000"/>
          </a:bodyPr>
          <a:lstStyle/>
          <a:p>
            <a:r>
              <a:rPr lang="en-US" sz="3200" dirty="0">
                <a:latin typeface="Playfair Display" panose="00000500000000000000" pitchFamily="50" charset="0"/>
              </a:rPr>
              <a:t>Suggested Elements of a Termination of Care Policy</a:t>
            </a:r>
            <a:br>
              <a:rPr lang="en-US" sz="3100" dirty="0"/>
            </a:br>
            <a:endParaRPr lang="en-US" sz="3100" dirty="0"/>
          </a:p>
        </p:txBody>
      </p:sp>
      <p:sp>
        <p:nvSpPr>
          <p:cNvPr id="4" name="Text Placeholder 3">
            <a:extLst>
              <a:ext uri="{FF2B5EF4-FFF2-40B4-BE49-F238E27FC236}">
                <a16:creationId xmlns:a16="http://schemas.microsoft.com/office/drawing/2014/main" id="{E2BB6E1A-8278-76DE-7AEC-0C0B3E5E3463}"/>
              </a:ext>
            </a:extLst>
          </p:cNvPr>
          <p:cNvSpPr>
            <a:spLocks noGrp="1"/>
          </p:cNvSpPr>
          <p:nvPr>
            <p:ph type="body" sz="quarter" idx="16"/>
          </p:nvPr>
        </p:nvSpPr>
        <p:spPr>
          <a:xfrm>
            <a:off x="654789" y="2282626"/>
            <a:ext cx="5106988" cy="3713486"/>
          </a:xfrm>
        </p:spPr>
        <p:txBody>
          <a:bodyPr>
            <a:normAutofit lnSpcReduction="10000"/>
          </a:bodyPr>
          <a:lstStyle/>
          <a:p>
            <a:pPr lvl="1">
              <a:buFont typeface="Arial" panose="020B0604020202020204" pitchFamily="34" charset="0"/>
              <a:buChar char="•"/>
            </a:pPr>
            <a:r>
              <a:rPr lang="en-US" sz="2400" dirty="0"/>
              <a:t>Purpose of the Policy</a:t>
            </a:r>
          </a:p>
          <a:p>
            <a:pPr lvl="1">
              <a:buFont typeface="Arial" panose="020B0604020202020204" pitchFamily="34" charset="0"/>
              <a:buChar char="•"/>
            </a:pPr>
            <a:r>
              <a:rPr lang="en-US" sz="2400" dirty="0"/>
              <a:t>Acceptable Reasons for Termination of Care</a:t>
            </a:r>
          </a:p>
          <a:p>
            <a:pPr lvl="1">
              <a:buFont typeface="Arial" panose="020B0604020202020204" pitchFamily="34" charset="0"/>
              <a:buChar char="•"/>
            </a:pPr>
            <a:r>
              <a:rPr lang="en-US" sz="2400" dirty="0"/>
              <a:t>Prohibited Reasons for Termination of Care</a:t>
            </a:r>
          </a:p>
          <a:p>
            <a:pPr lvl="1">
              <a:buFont typeface="Arial" panose="020B0604020202020204" pitchFamily="34" charset="0"/>
              <a:buChar char="•"/>
            </a:pPr>
            <a:r>
              <a:rPr lang="en-US" sz="2400" dirty="0"/>
              <a:t>Procedure for Termination of Care</a:t>
            </a:r>
          </a:p>
          <a:p>
            <a:pPr lvl="1">
              <a:buFont typeface="Arial" panose="020B0604020202020204" pitchFamily="34" charset="0"/>
              <a:buChar char="•"/>
            </a:pPr>
            <a:r>
              <a:rPr lang="en-US" sz="2400" dirty="0"/>
              <a:t>Risk Mitigation and Safety </a:t>
            </a:r>
          </a:p>
          <a:p>
            <a:pPr marL="457200" lvl="1" indent="0">
              <a:buNone/>
            </a:pPr>
            <a:br>
              <a:rPr lang="en-US" sz="2000" dirty="0"/>
            </a:br>
            <a:endParaRPr lang="en-US" sz="2000" dirty="0"/>
          </a:p>
        </p:txBody>
      </p:sp>
      <p:sp>
        <p:nvSpPr>
          <p:cNvPr id="2" name="Footer Placeholder 1">
            <a:extLst>
              <a:ext uri="{FF2B5EF4-FFF2-40B4-BE49-F238E27FC236}">
                <a16:creationId xmlns:a16="http://schemas.microsoft.com/office/drawing/2014/main" id="{87FC260E-311E-A345-6856-7F44708C9624}"/>
              </a:ext>
            </a:extLst>
          </p:cNvPr>
          <p:cNvSpPr>
            <a:spLocks noGrp="1"/>
          </p:cNvSpPr>
          <p:nvPr>
            <p:ph type="ftr" sz="quarter" idx="17"/>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35</a:t>
            </a:fld>
            <a:endParaRPr lang="en-US"/>
          </a:p>
        </p:txBody>
      </p:sp>
    </p:spTree>
    <p:extLst>
      <p:ext uri="{BB962C8B-B14F-4D97-AF65-F5344CB8AC3E}">
        <p14:creationId xmlns:p14="http://schemas.microsoft.com/office/powerpoint/2010/main" val="3164750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4FA18-03E1-7113-BF3E-1B7574188D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84E14E-DC9E-ABAA-3F5A-EF11F74CEDF6}"/>
              </a:ext>
            </a:extLst>
          </p:cNvPr>
          <p:cNvSpPr>
            <a:spLocks noGrp="1"/>
          </p:cNvSpPr>
          <p:nvPr>
            <p:ph type="title"/>
          </p:nvPr>
        </p:nvSpPr>
        <p:spPr>
          <a:xfrm>
            <a:off x="654789" y="804483"/>
            <a:ext cx="5106988" cy="1478143"/>
          </a:xfrm>
        </p:spPr>
        <p:txBody>
          <a:bodyPr>
            <a:normAutofit/>
          </a:bodyPr>
          <a:lstStyle/>
          <a:p>
            <a:r>
              <a:rPr lang="en-US" sz="3200" dirty="0">
                <a:latin typeface="Playfair Display" panose="00000500000000000000" pitchFamily="50" charset="0"/>
              </a:rPr>
              <a:t>Key Takeaways</a:t>
            </a:r>
            <a:br>
              <a:rPr lang="en-US" sz="3100" dirty="0"/>
            </a:br>
            <a:endParaRPr lang="en-US" sz="3100" dirty="0"/>
          </a:p>
        </p:txBody>
      </p:sp>
      <p:sp>
        <p:nvSpPr>
          <p:cNvPr id="4" name="Text Placeholder 3">
            <a:extLst>
              <a:ext uri="{FF2B5EF4-FFF2-40B4-BE49-F238E27FC236}">
                <a16:creationId xmlns:a16="http://schemas.microsoft.com/office/drawing/2014/main" id="{6325E701-7181-480A-3761-5955889552C9}"/>
              </a:ext>
            </a:extLst>
          </p:cNvPr>
          <p:cNvSpPr>
            <a:spLocks noGrp="1"/>
          </p:cNvSpPr>
          <p:nvPr>
            <p:ph type="body" sz="quarter" idx="16"/>
          </p:nvPr>
        </p:nvSpPr>
        <p:spPr>
          <a:xfrm>
            <a:off x="290249" y="1568954"/>
            <a:ext cx="5368077" cy="4787899"/>
          </a:xfrm>
        </p:spPr>
        <p:txBody>
          <a:bodyPr>
            <a:normAutofit fontScale="70000" lnSpcReduction="20000"/>
          </a:bodyPr>
          <a:lstStyle/>
          <a:p>
            <a:pPr lvl="1">
              <a:spcBef>
                <a:spcPts val="700"/>
              </a:spcBef>
              <a:buFont typeface="Arial" panose="020B0604020202020204" pitchFamily="34" charset="0"/>
              <a:buChar char="•"/>
            </a:pPr>
            <a:r>
              <a:rPr lang="en-US" sz="3400" dirty="0"/>
              <a:t>Termination is allowed in Georgia—but process matters</a:t>
            </a:r>
          </a:p>
          <a:p>
            <a:pPr lvl="1">
              <a:spcBef>
                <a:spcPts val="700"/>
              </a:spcBef>
              <a:buFont typeface="Arial" panose="020B0604020202020204" pitchFamily="34" charset="0"/>
              <a:buChar char="•"/>
            </a:pPr>
            <a:r>
              <a:rPr lang="en-US" sz="3400" dirty="0"/>
              <a:t>30 days’ written notice is the minimum, not the goal. </a:t>
            </a:r>
          </a:p>
          <a:p>
            <a:pPr lvl="1">
              <a:spcBef>
                <a:spcPts val="700"/>
              </a:spcBef>
              <a:buFont typeface="Arial" panose="020B0604020202020204" pitchFamily="34" charset="0"/>
              <a:buChar char="•"/>
            </a:pPr>
            <a:r>
              <a:rPr lang="en-US" sz="3400" dirty="0"/>
              <a:t>Providers should always be consulted prior to termination of care.</a:t>
            </a:r>
          </a:p>
          <a:p>
            <a:pPr lvl="1">
              <a:spcBef>
                <a:spcPts val="700"/>
              </a:spcBef>
              <a:buFont typeface="Arial" panose="020B0604020202020204" pitchFamily="34" charset="0"/>
              <a:buChar char="•"/>
            </a:pPr>
            <a:r>
              <a:rPr lang="en-US" sz="3400" dirty="0"/>
              <a:t>Pediatric abandonment claims often hinge on process failures, not intent.</a:t>
            </a:r>
          </a:p>
          <a:p>
            <a:pPr lvl="1">
              <a:spcBef>
                <a:spcPts val="700"/>
              </a:spcBef>
              <a:buFont typeface="Arial" panose="020B0604020202020204" pitchFamily="34" charset="0"/>
              <a:buChar char="•"/>
            </a:pPr>
            <a:r>
              <a:rPr lang="en-US" sz="3400" dirty="0"/>
              <a:t>When in doubt: slow down, document more, and extend notice.</a:t>
            </a:r>
          </a:p>
          <a:p>
            <a:pPr marL="457200" lvl="1" indent="0">
              <a:buNone/>
            </a:pPr>
            <a:br>
              <a:rPr lang="en-US" sz="2000" dirty="0"/>
            </a:br>
            <a:endParaRPr lang="en-US" sz="2000" dirty="0"/>
          </a:p>
        </p:txBody>
      </p:sp>
      <p:sp>
        <p:nvSpPr>
          <p:cNvPr id="2" name="Footer Placeholder 1">
            <a:extLst>
              <a:ext uri="{FF2B5EF4-FFF2-40B4-BE49-F238E27FC236}">
                <a16:creationId xmlns:a16="http://schemas.microsoft.com/office/drawing/2014/main" id="{BD84583D-2BF0-D06D-6FB1-02C976623D58}"/>
              </a:ext>
            </a:extLst>
          </p:cNvPr>
          <p:cNvSpPr>
            <a:spLocks noGrp="1"/>
          </p:cNvSpPr>
          <p:nvPr>
            <p:ph type="ftr" sz="quarter" idx="17"/>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36</a:t>
            </a:fld>
            <a:endParaRPr lang="en-US"/>
          </a:p>
        </p:txBody>
      </p:sp>
    </p:spTree>
    <p:extLst>
      <p:ext uri="{BB962C8B-B14F-4D97-AF65-F5344CB8AC3E}">
        <p14:creationId xmlns:p14="http://schemas.microsoft.com/office/powerpoint/2010/main" val="265790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65682-E413-30AB-843C-27C2207BF97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2F6F55-EE44-CB14-9977-3C569AF2898A}"/>
              </a:ext>
            </a:extLst>
          </p:cNvPr>
          <p:cNvSpPr>
            <a:spLocks noGrp="1"/>
          </p:cNvSpPr>
          <p:nvPr>
            <p:ph type="ftr" sz="quarter" idx="16"/>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37</a:t>
            </a:fld>
            <a:endParaRPr lang="en-US"/>
          </a:p>
        </p:txBody>
      </p:sp>
      <p:sp>
        <p:nvSpPr>
          <p:cNvPr id="2" name="Title 1">
            <a:extLst>
              <a:ext uri="{FF2B5EF4-FFF2-40B4-BE49-F238E27FC236}">
                <a16:creationId xmlns:a16="http://schemas.microsoft.com/office/drawing/2014/main" id="{307DA41E-777C-B94C-92F9-808C93525DF8}"/>
              </a:ext>
            </a:extLst>
          </p:cNvPr>
          <p:cNvSpPr>
            <a:spLocks noGrp="1"/>
          </p:cNvSpPr>
          <p:nvPr>
            <p:ph type="title"/>
          </p:nvPr>
        </p:nvSpPr>
        <p:spPr>
          <a:xfrm>
            <a:off x="2567834" y="2141951"/>
            <a:ext cx="8680537" cy="1841326"/>
          </a:xfrm>
        </p:spPr>
        <p:txBody>
          <a:bodyPr anchor="ctr">
            <a:normAutofit fontScale="90000"/>
          </a:bodyPr>
          <a:lstStyle/>
          <a:p>
            <a:r>
              <a:rPr lang="en-US" sz="4400" dirty="0">
                <a:latin typeface="Playfair Display" panose="00000500000000000000" pitchFamily="50" charset="0"/>
              </a:rPr>
              <a:t>Physicians have an ethical obligation to support continuity of care—even when ending a physician‑patient relationship.</a:t>
            </a:r>
          </a:p>
        </p:txBody>
      </p:sp>
    </p:spTree>
    <p:extLst>
      <p:ext uri="{BB962C8B-B14F-4D97-AF65-F5344CB8AC3E}">
        <p14:creationId xmlns:p14="http://schemas.microsoft.com/office/powerpoint/2010/main" val="3400325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61E82-2D6E-8197-D00F-6E3B6A57E37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37664F7-306E-5878-3AF0-9D39A0684457}"/>
              </a:ext>
            </a:extLst>
          </p:cNvPr>
          <p:cNvSpPr>
            <a:spLocks noGrp="1"/>
          </p:cNvSpPr>
          <p:nvPr>
            <p:ph type="ftr" sz="quarter" idx="16"/>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38</a:t>
            </a:fld>
            <a:endParaRPr lang="en-US"/>
          </a:p>
        </p:txBody>
      </p:sp>
      <p:sp>
        <p:nvSpPr>
          <p:cNvPr id="8" name="Title 7">
            <a:extLst>
              <a:ext uri="{FF2B5EF4-FFF2-40B4-BE49-F238E27FC236}">
                <a16:creationId xmlns:a16="http://schemas.microsoft.com/office/drawing/2014/main" id="{89043B66-62F1-0B72-9603-A6EA17D64F87}"/>
              </a:ext>
            </a:extLst>
          </p:cNvPr>
          <p:cNvSpPr>
            <a:spLocks noGrp="1"/>
          </p:cNvSpPr>
          <p:nvPr>
            <p:ph type="title"/>
          </p:nvPr>
        </p:nvSpPr>
        <p:spPr>
          <a:xfrm>
            <a:off x="841248" y="365760"/>
            <a:ext cx="10515600" cy="1325880"/>
          </a:xfrm>
        </p:spPr>
        <p:txBody>
          <a:bodyPr anchor="ctr">
            <a:normAutofit/>
          </a:bodyPr>
          <a:lstStyle/>
          <a:p>
            <a:r>
              <a:rPr lang="en-US" dirty="0">
                <a:latin typeface="Playfair Display" panose="00000500000000000000" pitchFamily="50" charset="0"/>
              </a:rPr>
              <a:t>Claim CME Credit</a:t>
            </a:r>
          </a:p>
        </p:txBody>
      </p:sp>
      <p:sp>
        <p:nvSpPr>
          <p:cNvPr id="2" name="Rectangle 1">
            <a:extLst>
              <a:ext uri="{FF2B5EF4-FFF2-40B4-BE49-F238E27FC236}">
                <a16:creationId xmlns:a16="http://schemas.microsoft.com/office/drawing/2014/main" id="{6FA4C88A-888E-2259-6C8C-F5257C0518A8}"/>
              </a:ext>
            </a:extLst>
          </p:cNvPr>
          <p:cNvSpPr/>
          <p:nvPr/>
        </p:nvSpPr>
        <p:spPr>
          <a:xfrm>
            <a:off x="3026228" y="1882140"/>
            <a:ext cx="8330619" cy="3702231"/>
          </a:xfrm>
          <a:prstGeom prst="rect">
            <a:avLst/>
          </a:prstGeom>
        </p:spPr>
        <p:txBody>
          <a:bodyPr/>
          <a:lstStyle/>
          <a:p>
            <a:pPr lvl="0" algn="ctr" eaLnBrk="0" fontAlgn="base" hangingPunct="0">
              <a:spcBef>
                <a:spcPct val="0"/>
              </a:spcBef>
              <a:spcAft>
                <a:spcPct val="0"/>
              </a:spcAft>
            </a:pPr>
            <a:endParaRPr lang="en-US" altLang="en-US" sz="4800" dirty="0">
              <a:solidFill>
                <a:srgbClr val="467886"/>
              </a:solidFill>
              <a:latin typeface="Arial" panose="020B0604020202020204" pitchFamily="34" charset="0"/>
            </a:endParaRPr>
          </a:p>
          <a:p>
            <a:pPr lvl="0" algn="ctr" eaLnBrk="0" fontAlgn="base" hangingPunct="0">
              <a:spcBef>
                <a:spcPct val="0"/>
              </a:spcBef>
              <a:spcAft>
                <a:spcPct val="0"/>
              </a:spcAft>
            </a:pPr>
            <a:r>
              <a:rPr lang="en-US" altLang="en-US" sz="4800" dirty="0">
                <a:solidFill>
                  <a:srgbClr val="467886"/>
                </a:solidFill>
                <a:latin typeface="Work Sans" panose="00000500000000000000" pitchFamily="2" charset="0"/>
              </a:rPr>
              <a:t>https://earnc.me/4q7lp1</a:t>
            </a:r>
            <a:endParaRPr lang="en-US" altLang="en-US" sz="4800" dirty="0">
              <a:latin typeface="Work Sans" panose="00000500000000000000" pitchFamily="2" charset="0"/>
            </a:endParaRPr>
          </a:p>
        </p:txBody>
      </p:sp>
    </p:spTree>
    <p:extLst>
      <p:ext uri="{BB962C8B-B14F-4D97-AF65-F5344CB8AC3E}">
        <p14:creationId xmlns:p14="http://schemas.microsoft.com/office/powerpoint/2010/main" val="1185591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CAC0-376F-D742-BF57-15FD067F2EAC}"/>
              </a:ext>
            </a:extLst>
          </p:cNvPr>
          <p:cNvSpPr>
            <a:spLocks noGrp="1"/>
          </p:cNvSpPr>
          <p:nvPr>
            <p:ph type="title"/>
          </p:nvPr>
        </p:nvSpPr>
        <p:spPr>
          <a:xfrm>
            <a:off x="2438400" y="2018619"/>
            <a:ext cx="8229600" cy="921914"/>
          </a:xfrm>
        </p:spPr>
        <p:txBody>
          <a:bodyPr>
            <a:normAutofit/>
          </a:bodyPr>
          <a:lstStyle/>
          <a:p>
            <a:r>
              <a:rPr lang="en-US" dirty="0">
                <a:latin typeface="Playfair Display" panose="00000500000000000000" pitchFamily="50" charset="0"/>
              </a:rPr>
              <a:t>Thank You!</a:t>
            </a:r>
          </a:p>
        </p:txBody>
      </p:sp>
      <p:pic>
        <p:nvPicPr>
          <p:cNvPr id="10" name="Picture Placeholder 9">
            <a:extLst>
              <a:ext uri="{FF2B5EF4-FFF2-40B4-BE49-F238E27FC236}">
                <a16:creationId xmlns:a16="http://schemas.microsoft.com/office/drawing/2014/main" id="{88605501-9D71-1F72-E222-F201D04BD1DA}"/>
              </a:ext>
            </a:extLst>
          </p:cNvPr>
          <p:cNvPicPr>
            <a:picLocks noGrp="1" noChangeAspect="1"/>
          </p:cNvPicPr>
          <p:nvPr>
            <p:ph type="pic" sz="quarter" idx="10"/>
          </p:nvPr>
        </p:nvPicPr>
        <p:blipFill>
          <a:blip r:embed="rId3"/>
          <a:srcRect l="15251" r="17993" b="-8"/>
          <a:stretch>
            <a:fillRect/>
          </a:stretch>
        </p:blipFill>
        <p:spPr>
          <a:xfrm>
            <a:off x="3240866" y="3324225"/>
            <a:ext cx="1507876" cy="1507876"/>
          </a:xfrm>
          <a:prstGeom prst="ellipse">
            <a:avLst/>
          </a:prstGeom>
          <a:noFill/>
        </p:spPr>
      </p:pic>
      <p:sp>
        <p:nvSpPr>
          <p:cNvPr id="5" name="Text Placeholder 4">
            <a:extLst>
              <a:ext uri="{FF2B5EF4-FFF2-40B4-BE49-F238E27FC236}">
                <a16:creationId xmlns:a16="http://schemas.microsoft.com/office/drawing/2014/main" id="{FC87C44E-0B27-984E-94CB-EC891AFF9E96}"/>
              </a:ext>
            </a:extLst>
          </p:cNvPr>
          <p:cNvSpPr>
            <a:spLocks noGrp="1"/>
          </p:cNvSpPr>
          <p:nvPr>
            <p:ph type="body" sz="quarter" idx="12"/>
          </p:nvPr>
        </p:nvSpPr>
        <p:spPr>
          <a:xfrm>
            <a:off x="4996798" y="3324225"/>
            <a:ext cx="6400800" cy="1929093"/>
          </a:xfrm>
        </p:spPr>
        <p:txBody>
          <a:bodyPr>
            <a:normAutofit/>
          </a:bodyPr>
          <a:lstStyle/>
          <a:p>
            <a:pPr>
              <a:lnSpc>
                <a:spcPct val="90000"/>
              </a:lnSpc>
              <a:spcBef>
                <a:spcPts val="0"/>
              </a:spcBef>
            </a:pPr>
            <a:r>
              <a:rPr lang="en-US" sz="1800" dirty="0"/>
              <a:t>Becky Summey‑Lowman, MBA, RDN, CPHRM, CHPS</a:t>
            </a:r>
          </a:p>
          <a:p>
            <a:pPr>
              <a:lnSpc>
                <a:spcPct val="90000"/>
              </a:lnSpc>
              <a:spcBef>
                <a:spcPts val="0"/>
              </a:spcBef>
            </a:pPr>
            <a:r>
              <a:rPr lang="en-US" sz="1800" dirty="0"/>
              <a:t>​Becky.lowman@curi.com</a:t>
            </a:r>
          </a:p>
          <a:p>
            <a:pPr>
              <a:lnSpc>
                <a:spcPct val="90000"/>
              </a:lnSpc>
              <a:spcBef>
                <a:spcPts val="0"/>
              </a:spcBef>
            </a:pPr>
            <a:r>
              <a:rPr lang="en-US" sz="1800" dirty="0"/>
              <a:t>Senior Risk Consultant</a:t>
            </a:r>
          </a:p>
          <a:p>
            <a:pPr>
              <a:lnSpc>
                <a:spcPct val="90000"/>
              </a:lnSpc>
              <a:spcBef>
                <a:spcPts val="0"/>
              </a:spcBef>
            </a:pPr>
            <a:r>
              <a:rPr lang="en-US" sz="1800" dirty="0"/>
              <a:t>Curi Insurance</a:t>
            </a:r>
          </a:p>
          <a:p>
            <a:pPr>
              <a:lnSpc>
                <a:spcPct val="90000"/>
              </a:lnSpc>
              <a:spcBef>
                <a:spcPts val="0"/>
              </a:spcBef>
            </a:pPr>
            <a:r>
              <a:rPr lang="en-US" sz="1800" dirty="0"/>
              <a:t>o:919‑501‑7652	</a:t>
            </a:r>
          </a:p>
          <a:p>
            <a:pPr>
              <a:lnSpc>
                <a:spcPct val="90000"/>
              </a:lnSpc>
              <a:spcBef>
                <a:spcPts val="0"/>
              </a:spcBef>
            </a:pPr>
            <a:r>
              <a:rPr lang="en-US" sz="1800" dirty="0"/>
              <a:t>www.curi.com</a:t>
            </a:r>
          </a:p>
        </p:txBody>
      </p:sp>
      <p:sp>
        <p:nvSpPr>
          <p:cNvPr id="4" name="Footer Placeholder 3">
            <a:extLst>
              <a:ext uri="{FF2B5EF4-FFF2-40B4-BE49-F238E27FC236}">
                <a16:creationId xmlns:a16="http://schemas.microsoft.com/office/drawing/2014/main" id="{BDF6DE3B-7B1E-7F47-9CBD-2463F92F86B9}"/>
              </a:ext>
            </a:extLst>
          </p:cNvPr>
          <p:cNvSpPr>
            <a:spLocks noGrp="1"/>
          </p:cNvSpPr>
          <p:nvPr>
            <p:ph type="ftr" sz="quarter" idx="16"/>
          </p:nvPr>
        </p:nvSpPr>
        <p:spPr>
          <a:xfrm>
            <a:off x="55713" y="6448905"/>
            <a:ext cx="469073" cy="409095"/>
          </a:xfrm>
        </p:spPr>
        <p:txBody>
          <a:bodyPr anchor="ctr">
            <a:normAutofit/>
          </a:bodyPr>
          <a:lstStyle/>
          <a:p>
            <a:pPr>
              <a:spcAft>
                <a:spcPts val="600"/>
              </a:spcAft>
            </a:pPr>
            <a:fld id="{BC6D7F65-4695-FC47-9D2C-7FF88997BF0D}" type="slidenum">
              <a:rPr lang="en-US" smtClean="0"/>
              <a:pPr>
                <a:spcAft>
                  <a:spcPts val="600"/>
                </a:spcAft>
              </a:pPr>
              <a:t>39</a:t>
            </a:fld>
            <a:endParaRPr lang="en-US"/>
          </a:p>
        </p:txBody>
      </p:sp>
    </p:spTree>
    <p:extLst>
      <p:ext uri="{BB962C8B-B14F-4D97-AF65-F5344CB8AC3E}">
        <p14:creationId xmlns:p14="http://schemas.microsoft.com/office/powerpoint/2010/main" val="352729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2E2DF-401D-5023-4EE4-6E007F6E3D51}"/>
              </a:ext>
            </a:extLst>
          </p:cNvPr>
          <p:cNvSpPr>
            <a:spLocks noGrp="1"/>
          </p:cNvSpPr>
          <p:nvPr>
            <p:ph type="ftr" sz="quarter" idx="16"/>
          </p:nvPr>
        </p:nvSpPr>
        <p:spPr/>
        <p:txBody>
          <a:bodyPr/>
          <a:lstStyle/>
          <a:p>
            <a:fld id="{BC6D7F65-4695-FC47-9D2C-7FF88997BF0D}" type="slidenum">
              <a:rPr lang="en-US" smtClean="0"/>
              <a:pPr/>
              <a:t>4</a:t>
            </a:fld>
            <a:endParaRPr lang="en-US" dirty="0"/>
          </a:p>
        </p:txBody>
      </p:sp>
      <p:sp>
        <p:nvSpPr>
          <p:cNvPr id="3" name="Title 2">
            <a:extLst>
              <a:ext uri="{FF2B5EF4-FFF2-40B4-BE49-F238E27FC236}">
                <a16:creationId xmlns:a16="http://schemas.microsoft.com/office/drawing/2014/main" id="{25B4C3FF-B6E3-71F5-203D-A5FBAD1139C2}"/>
              </a:ext>
            </a:extLst>
          </p:cNvPr>
          <p:cNvSpPr>
            <a:spLocks noGrp="1"/>
          </p:cNvSpPr>
          <p:nvPr>
            <p:ph type="title"/>
          </p:nvPr>
        </p:nvSpPr>
        <p:spPr>
          <a:xfrm>
            <a:off x="-136136" y="0"/>
            <a:ext cx="12464272" cy="1841326"/>
          </a:xfrm>
        </p:spPr>
        <p:txBody>
          <a:bodyPr/>
          <a:lstStyle/>
          <a:p>
            <a:r>
              <a:rPr lang="en-US" dirty="0">
                <a:hlinkClick r:id="rId2" tooltip="360-3-.02"/>
              </a:rPr>
              <a:t>Rule 360-3-.02 Unprofessional Conduct Defined</a:t>
            </a:r>
            <a:br>
              <a:rPr lang="en-US" dirty="0"/>
            </a:br>
            <a:endParaRPr lang="en-US" dirty="0"/>
          </a:p>
        </p:txBody>
      </p:sp>
      <p:sp>
        <p:nvSpPr>
          <p:cNvPr id="5" name="TextBox 4">
            <a:extLst>
              <a:ext uri="{FF2B5EF4-FFF2-40B4-BE49-F238E27FC236}">
                <a16:creationId xmlns:a16="http://schemas.microsoft.com/office/drawing/2014/main" id="{7ABC5C6A-A1DC-9BB1-6983-C7D6E09D010A}"/>
              </a:ext>
            </a:extLst>
          </p:cNvPr>
          <p:cNvSpPr txBox="1"/>
          <p:nvPr/>
        </p:nvSpPr>
        <p:spPr>
          <a:xfrm>
            <a:off x="290249" y="1090784"/>
            <a:ext cx="11554421" cy="5078313"/>
          </a:xfrm>
          <a:prstGeom prst="rect">
            <a:avLst/>
          </a:prstGeom>
          <a:noFill/>
        </p:spPr>
        <p:txBody>
          <a:bodyPr wrap="square" rtlCol="0">
            <a:spAutoFit/>
          </a:bodyPr>
          <a:lstStyle/>
          <a:p>
            <a:r>
              <a:rPr lang="en-US" sz="3600" dirty="0"/>
              <a:t>(12)	Conducting a physical examination of the breast and/or genitalia without a chaperone present, unless the patient or the patient's parent or guardian specifically requests that a chaperone not be present for this portion of the clinical encounter which shall be documented in the patient's medical record. Physicians at their discretion may refuse to conduct an examination of the breast and/or genitalia without a chaperone present. [</a:t>
            </a:r>
            <a:r>
              <a:rPr lang="en-US" sz="3600" i="1" u="sng" dirty="0"/>
              <a:t>NOTE</a:t>
            </a:r>
            <a:r>
              <a:rPr lang="en-US" sz="3600" i="1" dirty="0"/>
              <a:t>: Previous rule only addressed such exams of the opposite sex</a:t>
            </a:r>
            <a:r>
              <a:rPr lang="en-US" sz="3600" dirty="0"/>
              <a:t>]</a:t>
            </a:r>
          </a:p>
        </p:txBody>
      </p:sp>
    </p:spTree>
    <p:extLst>
      <p:ext uri="{BB962C8B-B14F-4D97-AF65-F5344CB8AC3E}">
        <p14:creationId xmlns:p14="http://schemas.microsoft.com/office/powerpoint/2010/main" val="72421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0E54C-E913-8844-DE3A-EAA76CA7ED4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6C2625-93FC-ABCC-3005-B7D1C8C9B4F7}"/>
              </a:ext>
            </a:extLst>
          </p:cNvPr>
          <p:cNvSpPr>
            <a:spLocks noGrp="1"/>
          </p:cNvSpPr>
          <p:nvPr>
            <p:ph type="ftr" sz="quarter" idx="16"/>
          </p:nvPr>
        </p:nvSpPr>
        <p:spPr/>
        <p:txBody>
          <a:bodyPr/>
          <a:lstStyle/>
          <a:p>
            <a:fld id="{BC6D7F65-4695-FC47-9D2C-7FF88997BF0D}" type="slidenum">
              <a:rPr lang="en-US" smtClean="0"/>
              <a:pPr/>
              <a:t>5</a:t>
            </a:fld>
            <a:endParaRPr lang="en-US" dirty="0"/>
          </a:p>
        </p:txBody>
      </p:sp>
      <p:sp>
        <p:nvSpPr>
          <p:cNvPr id="3" name="Title 2">
            <a:extLst>
              <a:ext uri="{FF2B5EF4-FFF2-40B4-BE49-F238E27FC236}">
                <a16:creationId xmlns:a16="http://schemas.microsoft.com/office/drawing/2014/main" id="{208BB6C5-600C-042D-5C52-0AC16A6C6F23}"/>
              </a:ext>
            </a:extLst>
          </p:cNvPr>
          <p:cNvSpPr>
            <a:spLocks noGrp="1"/>
          </p:cNvSpPr>
          <p:nvPr>
            <p:ph type="title"/>
          </p:nvPr>
        </p:nvSpPr>
        <p:spPr>
          <a:xfrm>
            <a:off x="-136136" y="714538"/>
            <a:ext cx="12076499" cy="350611"/>
          </a:xfrm>
        </p:spPr>
        <p:txBody>
          <a:bodyPr/>
          <a:lstStyle/>
          <a:p>
            <a:r>
              <a:rPr lang="en-US" dirty="0"/>
              <a:t>Georgia CMB Guidelines on Chaperones</a:t>
            </a:r>
            <a:br>
              <a:rPr lang="en-US" dirty="0"/>
            </a:br>
            <a:endParaRPr lang="en-US" dirty="0"/>
          </a:p>
        </p:txBody>
      </p:sp>
      <p:sp>
        <p:nvSpPr>
          <p:cNvPr id="5" name="TextBox 4">
            <a:extLst>
              <a:ext uri="{FF2B5EF4-FFF2-40B4-BE49-F238E27FC236}">
                <a16:creationId xmlns:a16="http://schemas.microsoft.com/office/drawing/2014/main" id="{CF9ADBDB-35C6-DBA0-058B-66C15E247540}"/>
              </a:ext>
            </a:extLst>
          </p:cNvPr>
          <p:cNvSpPr txBox="1"/>
          <p:nvPr/>
        </p:nvSpPr>
        <p:spPr>
          <a:xfrm>
            <a:off x="701749" y="929381"/>
            <a:ext cx="11238614" cy="4893647"/>
          </a:xfrm>
          <a:prstGeom prst="rect">
            <a:avLst/>
          </a:prstGeom>
          <a:noFill/>
        </p:spPr>
        <p:txBody>
          <a:bodyPr wrap="square" rtlCol="0">
            <a:spAutoFit/>
          </a:bodyPr>
          <a:lstStyle/>
          <a:p>
            <a:r>
              <a:rPr lang="en-US" sz="2400" dirty="0"/>
              <a:t>May 5, 2016 – “</a:t>
            </a:r>
            <a:r>
              <a:rPr lang="en-US" sz="2400" i="1" dirty="0"/>
              <a:t>…the Board recommends that physicians aim to respect the patient’s dignity and to make a positive effort to secure a comfortable and considerate atmosphere for the patient; such actions include the provision of appropriate gowns, private facilities for undressing, sensitive use of draping, and clear explanations on various components of the physical examination. </a:t>
            </a:r>
            <a:r>
              <a:rPr lang="en-US" sz="2400" i="1" dirty="0">
                <a:highlight>
                  <a:srgbClr val="FFFF00"/>
                </a:highlight>
              </a:rPr>
              <a:t>The physician should have a policy that patients are free to make a request for a chaperone. This policy should be communicated to patients, either by means of a well-displayed notice or preferably through a conversation initiated by the intake nurse or the physician. The request by a patient to have a chaperone should be honored. </a:t>
            </a:r>
            <a:r>
              <a:rPr lang="en-US" sz="2400" i="1" dirty="0"/>
              <a:t>It is recommended that </a:t>
            </a:r>
            <a:r>
              <a:rPr lang="en-US" sz="2400" i="1" dirty="0">
                <a:highlight>
                  <a:srgbClr val="FFFF00"/>
                </a:highlight>
              </a:rPr>
              <a:t>an </a:t>
            </a:r>
            <a:r>
              <a:rPr lang="en-US" sz="2400" b="1" i="1" dirty="0">
                <a:highlight>
                  <a:srgbClr val="FFFF00"/>
                </a:highlight>
              </a:rPr>
              <a:t>authorized health professional </a:t>
            </a:r>
            <a:r>
              <a:rPr lang="en-US" sz="2400" i="1" dirty="0">
                <a:highlight>
                  <a:srgbClr val="FFFF00"/>
                </a:highlight>
              </a:rPr>
              <a:t>should serve as a chaperone whenever possible</a:t>
            </a:r>
            <a:r>
              <a:rPr lang="en-US" sz="2400" i="1" dirty="0"/>
              <a:t>. In their practices, physicians should establish clear expectations about respecting patient privacy and confidentiality to which chaperones must adhere. If a chaperone is to be provided, a separate opportunity for private conversation between the patient and the physician should be allowed.</a:t>
            </a:r>
            <a:r>
              <a:rPr lang="en-US" sz="2400" dirty="0"/>
              <a:t>”</a:t>
            </a:r>
          </a:p>
        </p:txBody>
      </p:sp>
    </p:spTree>
    <p:extLst>
      <p:ext uri="{BB962C8B-B14F-4D97-AF65-F5344CB8AC3E}">
        <p14:creationId xmlns:p14="http://schemas.microsoft.com/office/powerpoint/2010/main" val="39913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E38A3-8BDA-8B21-92B9-78E9E887A28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427873-574A-8511-4A5C-9E3492D4FA9F}"/>
              </a:ext>
            </a:extLst>
          </p:cNvPr>
          <p:cNvSpPr>
            <a:spLocks noGrp="1"/>
          </p:cNvSpPr>
          <p:nvPr>
            <p:ph type="ftr" sz="quarter" idx="16"/>
          </p:nvPr>
        </p:nvSpPr>
        <p:spPr/>
        <p:txBody>
          <a:bodyPr/>
          <a:lstStyle/>
          <a:p>
            <a:fld id="{BC6D7F65-4695-FC47-9D2C-7FF88997BF0D}" type="slidenum">
              <a:rPr lang="en-US" smtClean="0"/>
              <a:pPr/>
              <a:t>6</a:t>
            </a:fld>
            <a:endParaRPr lang="en-US" dirty="0"/>
          </a:p>
        </p:txBody>
      </p:sp>
      <p:sp>
        <p:nvSpPr>
          <p:cNvPr id="3" name="Title 2">
            <a:extLst>
              <a:ext uri="{FF2B5EF4-FFF2-40B4-BE49-F238E27FC236}">
                <a16:creationId xmlns:a16="http://schemas.microsoft.com/office/drawing/2014/main" id="{17B49085-D50B-53FC-7364-30A13D698D4C}"/>
              </a:ext>
            </a:extLst>
          </p:cNvPr>
          <p:cNvSpPr>
            <a:spLocks noGrp="1"/>
          </p:cNvSpPr>
          <p:nvPr>
            <p:ph type="title"/>
          </p:nvPr>
        </p:nvSpPr>
        <p:spPr>
          <a:xfrm>
            <a:off x="524786" y="1898170"/>
            <a:ext cx="12076499" cy="1669311"/>
          </a:xfrm>
        </p:spPr>
        <p:txBody>
          <a:bodyPr/>
          <a:lstStyle/>
          <a:p>
            <a:r>
              <a:rPr lang="en-US" dirty="0"/>
              <a:t>Frequently Asked Questions</a:t>
            </a:r>
          </a:p>
        </p:txBody>
      </p:sp>
    </p:spTree>
    <p:extLst>
      <p:ext uri="{BB962C8B-B14F-4D97-AF65-F5344CB8AC3E}">
        <p14:creationId xmlns:p14="http://schemas.microsoft.com/office/powerpoint/2010/main" val="409981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9B9A1-1942-AEC3-D6E8-103A42C1B44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38C39B-7E9C-6532-0E1F-B0E2B3C62622}"/>
              </a:ext>
            </a:extLst>
          </p:cNvPr>
          <p:cNvSpPr>
            <a:spLocks noGrp="1"/>
          </p:cNvSpPr>
          <p:nvPr>
            <p:ph type="ftr" sz="quarter" idx="16"/>
          </p:nvPr>
        </p:nvSpPr>
        <p:spPr/>
        <p:txBody>
          <a:bodyPr/>
          <a:lstStyle/>
          <a:p>
            <a:fld id="{BC6D7F65-4695-FC47-9D2C-7FF88997BF0D}" type="slidenum">
              <a:rPr lang="en-US" smtClean="0"/>
              <a:pPr/>
              <a:t>7</a:t>
            </a:fld>
            <a:endParaRPr lang="en-US" dirty="0"/>
          </a:p>
        </p:txBody>
      </p:sp>
      <p:sp>
        <p:nvSpPr>
          <p:cNvPr id="5" name="TextBox 4">
            <a:extLst>
              <a:ext uri="{FF2B5EF4-FFF2-40B4-BE49-F238E27FC236}">
                <a16:creationId xmlns:a16="http://schemas.microsoft.com/office/drawing/2014/main" id="{71E5051E-26B7-4E6F-2BA5-A381CDEFBC2C}"/>
              </a:ext>
            </a:extLst>
          </p:cNvPr>
          <p:cNvSpPr txBox="1"/>
          <p:nvPr/>
        </p:nvSpPr>
        <p:spPr>
          <a:xfrm>
            <a:off x="1977656" y="1501084"/>
            <a:ext cx="10494335" cy="4401205"/>
          </a:xfrm>
          <a:prstGeom prst="rect">
            <a:avLst/>
          </a:prstGeom>
          <a:noFill/>
        </p:spPr>
        <p:txBody>
          <a:bodyPr wrap="square" rtlCol="0">
            <a:spAutoFit/>
          </a:bodyPr>
          <a:lstStyle/>
          <a:p>
            <a:r>
              <a:rPr lang="en-US" sz="2800" b="1" dirty="0"/>
              <a:t>Q:</a:t>
            </a:r>
            <a:r>
              <a:rPr lang="en-US" sz="2800" dirty="0"/>
              <a:t> </a:t>
            </a:r>
            <a:r>
              <a:rPr lang="en-US" sz="2800" i="1" dirty="0"/>
              <a:t>If a child refuses a chaperone, can we still complete the exam?</a:t>
            </a:r>
          </a:p>
          <a:p>
            <a:endParaRPr lang="en-US" sz="2800" dirty="0"/>
          </a:p>
          <a:p>
            <a:r>
              <a:rPr lang="en-US" sz="2800" b="1" dirty="0"/>
              <a:t>A:</a:t>
            </a:r>
            <a:r>
              <a:rPr lang="en-US" sz="2800" dirty="0"/>
              <a:t> If the patient is 18 years of age or older, they can refuse a chaperone.  If under 18, the parent holds the right of refusal but, ideally, you would like to honor the patient’s wishes too, especially if they are in their teens for example.  If a chaperone is refused, document in the patient’s record who, specifically, refused a chaperone.  If you are examining the genitalia, however, the “default” approach is to have a chaperone present unless/until the parent/patient requests that a chaperone not be present.</a:t>
            </a:r>
          </a:p>
        </p:txBody>
      </p:sp>
    </p:spTree>
    <p:extLst>
      <p:ext uri="{BB962C8B-B14F-4D97-AF65-F5344CB8AC3E}">
        <p14:creationId xmlns:p14="http://schemas.microsoft.com/office/powerpoint/2010/main" val="69827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3C80-4255-1DAE-5E7F-3EBF15E0B9A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7C6BEC-571B-5E99-F71E-433E555E9CDE}"/>
              </a:ext>
            </a:extLst>
          </p:cNvPr>
          <p:cNvSpPr>
            <a:spLocks noGrp="1"/>
          </p:cNvSpPr>
          <p:nvPr>
            <p:ph type="ftr" sz="quarter" idx="16"/>
          </p:nvPr>
        </p:nvSpPr>
        <p:spPr/>
        <p:txBody>
          <a:bodyPr/>
          <a:lstStyle/>
          <a:p>
            <a:fld id="{BC6D7F65-4695-FC47-9D2C-7FF88997BF0D}" type="slidenum">
              <a:rPr lang="en-US" smtClean="0"/>
              <a:pPr/>
              <a:t>8</a:t>
            </a:fld>
            <a:endParaRPr lang="en-US" dirty="0"/>
          </a:p>
        </p:txBody>
      </p:sp>
      <p:sp>
        <p:nvSpPr>
          <p:cNvPr id="5" name="TextBox 4">
            <a:extLst>
              <a:ext uri="{FF2B5EF4-FFF2-40B4-BE49-F238E27FC236}">
                <a16:creationId xmlns:a16="http://schemas.microsoft.com/office/drawing/2014/main" id="{9A0AB2A6-AB90-BDC0-960A-C330EFA1931C}"/>
              </a:ext>
            </a:extLst>
          </p:cNvPr>
          <p:cNvSpPr txBox="1"/>
          <p:nvPr/>
        </p:nvSpPr>
        <p:spPr>
          <a:xfrm>
            <a:off x="1041991" y="501623"/>
            <a:ext cx="10494335" cy="5262979"/>
          </a:xfrm>
          <a:prstGeom prst="rect">
            <a:avLst/>
          </a:prstGeom>
          <a:noFill/>
        </p:spPr>
        <p:txBody>
          <a:bodyPr wrap="square" rtlCol="0">
            <a:spAutoFit/>
          </a:bodyPr>
          <a:lstStyle/>
          <a:p>
            <a:r>
              <a:rPr lang="en-US" sz="2800" i="1" dirty="0"/>
              <a:t>Q: Can the provider decline to perform an exam if the patient/parent refuses a chaperone?</a:t>
            </a:r>
          </a:p>
          <a:p>
            <a:endParaRPr lang="en-US" sz="2800" dirty="0"/>
          </a:p>
          <a:p>
            <a:r>
              <a:rPr lang="en-US" sz="2800" dirty="0"/>
              <a:t>A: The AAP supports the provider’s right to decline an exam when the patient/parent declines to have a chaperone present.  The AMA Code of Ethics emphasizes honoring a patient’s request for a chaperone but also underscores the importance of minimizing risk and maintaining a professional environment—principles that support declining an exam if the provider feels it’s unsafe to proceed without one.  If the provider believes conducting the exam without a chaperone exposes either party to risk, they can refuse to proceed and instead delay the exam, use an alternative clinician, or revisit with a chaperone present later.</a:t>
            </a:r>
          </a:p>
        </p:txBody>
      </p:sp>
    </p:spTree>
    <p:extLst>
      <p:ext uri="{BB962C8B-B14F-4D97-AF65-F5344CB8AC3E}">
        <p14:creationId xmlns:p14="http://schemas.microsoft.com/office/powerpoint/2010/main" val="388761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1521-2BDD-0051-47F6-B0B1E069A3C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0D15F2-ED8F-7AFB-F523-A388CCC5B2C5}"/>
              </a:ext>
            </a:extLst>
          </p:cNvPr>
          <p:cNvSpPr>
            <a:spLocks noGrp="1"/>
          </p:cNvSpPr>
          <p:nvPr>
            <p:ph type="ftr" sz="quarter" idx="16"/>
          </p:nvPr>
        </p:nvSpPr>
        <p:spPr/>
        <p:txBody>
          <a:bodyPr/>
          <a:lstStyle/>
          <a:p>
            <a:fld id="{BC6D7F65-4695-FC47-9D2C-7FF88997BF0D}" type="slidenum">
              <a:rPr lang="en-US" smtClean="0"/>
              <a:pPr/>
              <a:t>9</a:t>
            </a:fld>
            <a:endParaRPr lang="en-US" dirty="0"/>
          </a:p>
        </p:txBody>
      </p:sp>
      <p:sp>
        <p:nvSpPr>
          <p:cNvPr id="5" name="TextBox 4">
            <a:extLst>
              <a:ext uri="{FF2B5EF4-FFF2-40B4-BE49-F238E27FC236}">
                <a16:creationId xmlns:a16="http://schemas.microsoft.com/office/drawing/2014/main" id="{B9365F60-0D23-0458-726E-E278F7A6EC2D}"/>
              </a:ext>
            </a:extLst>
          </p:cNvPr>
          <p:cNvSpPr txBox="1"/>
          <p:nvPr/>
        </p:nvSpPr>
        <p:spPr>
          <a:xfrm>
            <a:off x="2137145" y="1505396"/>
            <a:ext cx="9941442" cy="3847207"/>
          </a:xfrm>
          <a:prstGeom prst="rect">
            <a:avLst/>
          </a:prstGeom>
          <a:noFill/>
        </p:spPr>
        <p:txBody>
          <a:bodyPr wrap="square" rtlCol="0">
            <a:spAutoFit/>
          </a:bodyPr>
          <a:lstStyle/>
          <a:p>
            <a:r>
              <a:rPr lang="en-US" sz="2800" i="1" dirty="0"/>
              <a:t>Q: If a parent is already in the room, do we still need to offer a chaperone when doing an exam of the genitalia? </a:t>
            </a:r>
          </a:p>
          <a:p>
            <a:r>
              <a:rPr lang="en-US" sz="2800" dirty="0"/>
              <a:t> </a:t>
            </a:r>
          </a:p>
          <a:p>
            <a:r>
              <a:rPr lang="en-US" sz="2800" dirty="0"/>
              <a:t>A: Yes.  A parent cannot substitute for a chaperone.  </a:t>
            </a:r>
            <a:r>
              <a:rPr lang="en-US" sz="2800" b="1" u="sng" dirty="0"/>
              <a:t>Remember, the chaperone is there to protect you too</a:t>
            </a:r>
            <a:r>
              <a:rPr lang="en-US" sz="2800" dirty="0"/>
              <a:t>. </a:t>
            </a:r>
          </a:p>
          <a:p>
            <a:endParaRPr lang="en-US" sz="2800" dirty="0"/>
          </a:p>
          <a:p>
            <a:endParaRPr lang="en-US" sz="2800" dirty="0"/>
          </a:p>
          <a:p>
            <a:r>
              <a:rPr lang="en-US" sz="2400" i="1" dirty="0"/>
              <a:t>**From a liability standpoint, an </a:t>
            </a:r>
            <a:r>
              <a:rPr lang="en-US" sz="2400" b="1" i="1" u="sng" dirty="0"/>
              <a:t>undocumented chaperone offer = no chaperone offer</a:t>
            </a:r>
            <a:r>
              <a:rPr lang="en-US" sz="2400" i="1" dirty="0"/>
              <a:t>.</a:t>
            </a:r>
          </a:p>
        </p:txBody>
      </p:sp>
    </p:spTree>
    <p:extLst>
      <p:ext uri="{BB962C8B-B14F-4D97-AF65-F5344CB8AC3E}">
        <p14:creationId xmlns:p14="http://schemas.microsoft.com/office/powerpoint/2010/main" val="2839841447"/>
      </p:ext>
    </p:extLst>
  </p:cSld>
  <p:clrMapOvr>
    <a:masterClrMapping/>
  </p:clrMapOvr>
</p:sld>
</file>

<file path=ppt/theme/theme1.xml><?xml version="1.0" encoding="utf-8"?>
<a:theme xmlns:a="http://schemas.openxmlformats.org/drawingml/2006/main" name="4_Office Theme">
  <a:themeElements>
    <a:clrScheme name="Curi Colors 2">
      <a:dk1>
        <a:srgbClr val="2C4465"/>
      </a:dk1>
      <a:lt1>
        <a:srgbClr val="FFFFFF"/>
      </a:lt1>
      <a:dk2>
        <a:srgbClr val="2C4465"/>
      </a:dk2>
      <a:lt2>
        <a:srgbClr val="E7E6E6"/>
      </a:lt2>
      <a:accent1>
        <a:srgbClr val="2C4465"/>
      </a:accent1>
      <a:accent2>
        <a:srgbClr val="A8BDCE"/>
      </a:accent2>
      <a:accent3>
        <a:srgbClr val="8D6CAB"/>
      </a:accent3>
      <a:accent4>
        <a:srgbClr val="FFC828"/>
      </a:accent4>
      <a:accent5>
        <a:srgbClr val="65BCCD"/>
      </a:accent5>
      <a:accent6>
        <a:srgbClr val="7FAF5C"/>
      </a:accent6>
      <a:hlink>
        <a:srgbClr val="2C4465"/>
      </a:hlink>
      <a:folHlink>
        <a:srgbClr val="A8BD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D9095FC-50AC-124C-89A6-87F8B42BBEF3}" vid="{E16A6C84-EB04-AB48-BF87-9D6BCFBDD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A5412E1511C84E9D4426D7131F661F" ma:contentTypeVersion="15" ma:contentTypeDescription="Create a new document." ma:contentTypeScope="" ma:versionID="927e1c616b7953b0223fcc06a1589504">
  <xsd:schema xmlns:xsd="http://www.w3.org/2001/XMLSchema" xmlns:xs="http://www.w3.org/2001/XMLSchema" xmlns:p="http://schemas.microsoft.com/office/2006/metadata/properties" xmlns:ns2="8c171697-ab59-4d1f-81f7-f9de106a0952" xmlns:ns3="38ad37f1-8e10-4e1c-be80-13cef08dd41a" targetNamespace="http://schemas.microsoft.com/office/2006/metadata/properties" ma:root="true" ma:fieldsID="8c6956c9204b10b0497af2c0cc6eb951" ns2:_="" ns3:_="">
    <xsd:import namespace="8c171697-ab59-4d1f-81f7-f9de106a0952"/>
    <xsd:import namespace="38ad37f1-8e10-4e1c-be80-13cef08dd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171697-ab59-4d1f-81f7-f9de106a0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ec551a9-55a1-4b71-92b9-c5165984514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ad37f1-8e10-4e1c-be80-13cef08dd4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58ba7f-9f42-454f-92d8-265af5e3262e}" ma:internalName="TaxCatchAll" ma:showField="CatchAllData" ma:web="38ad37f1-8e10-4e1c-be80-13cef08dd41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c171697-ab59-4d1f-81f7-f9de106a0952">
      <Terms xmlns="http://schemas.microsoft.com/office/infopath/2007/PartnerControls"/>
    </lcf76f155ced4ddcb4097134ff3c332f>
    <TaxCatchAll xmlns="38ad37f1-8e10-4e1c-be80-13cef08dd4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D74A1A-EC8B-4D0B-8B62-5DA8D18BB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171697-ab59-4d1f-81f7-f9de106a0952"/>
    <ds:schemaRef ds:uri="38ad37f1-8e10-4e1c-be80-13cef08dd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48E807-CD14-4207-B239-7AD2E31FD1E8}">
  <ds:schemaRefs>
    <ds:schemaRef ds:uri="9a8966d2-d8e1-4f95-9e92-6b05ea0c88b2"/>
    <ds:schemaRef ds:uri="http://purl.org/dc/elements/1.1/"/>
    <ds:schemaRef ds:uri="http://purl.org/dc/term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0f13ebd-13c5-4d30-8e08-0d72065989bd"/>
    <ds:schemaRef ds:uri="8c171697-ab59-4d1f-81f7-f9de106a0952"/>
    <ds:schemaRef ds:uri="38ad37f1-8e10-4e1c-be80-13cef08dd41a"/>
  </ds:schemaRefs>
</ds:datastoreItem>
</file>

<file path=customXml/itemProps3.xml><?xml version="1.0" encoding="utf-8"?>
<ds:datastoreItem xmlns:ds="http://schemas.openxmlformats.org/officeDocument/2006/customXml" ds:itemID="{23DD70A0-A353-41FA-8F84-623B4CDDC3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19825</TotalTime>
  <Words>3052</Words>
  <Application>Microsoft Office PowerPoint</Application>
  <PresentationFormat>Widescreen</PresentationFormat>
  <Paragraphs>309</Paragraphs>
  <Slides>39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Playfair Display</vt:lpstr>
      <vt:lpstr>Playfair Display SemiBold</vt:lpstr>
      <vt:lpstr>System Font Regular</vt:lpstr>
      <vt:lpstr>Work Sans</vt:lpstr>
      <vt:lpstr>4_Office Theme</vt:lpstr>
      <vt:lpstr>Reducing Liability Risks: Best Practices for Termination of Care and Use of Chaperones </vt:lpstr>
      <vt:lpstr>Agenda</vt:lpstr>
      <vt:lpstr>Best Practice for the Use of Chaperones</vt:lpstr>
      <vt:lpstr>Rule 360-3-.02 Unprofessional Conduct Defined </vt:lpstr>
      <vt:lpstr>Georgia CMB Guidelines on Chaperones </vt:lpstr>
      <vt:lpstr>Frequently Asked Questions</vt:lpstr>
      <vt:lpstr>PowerPoint Presentation</vt:lpstr>
      <vt:lpstr>PowerPoint Presentation</vt:lpstr>
      <vt:lpstr>PowerPoint Presentation</vt:lpstr>
      <vt:lpstr>PowerPoint Presentation</vt:lpstr>
      <vt:lpstr>PowerPoint Presentation</vt:lpstr>
      <vt:lpstr>PowerPoint Presentation</vt:lpstr>
      <vt:lpstr>Barriers to Implementation</vt:lpstr>
      <vt:lpstr>PowerPoint Presentation</vt:lpstr>
      <vt:lpstr>Incident/Claims</vt:lpstr>
      <vt:lpstr>PowerPoint Presentation</vt:lpstr>
      <vt:lpstr>PowerPoint Presentation</vt:lpstr>
      <vt:lpstr>PowerPoint Presentation</vt:lpstr>
      <vt:lpstr>PowerPoint Presentation</vt:lpstr>
      <vt:lpstr>PowerPoint Presentation</vt:lpstr>
      <vt:lpstr>PowerPoint Presentation</vt:lpstr>
      <vt:lpstr>Termination of the Patient-Provider Relationship and Avoiding Patient Abandonment</vt:lpstr>
      <vt:lpstr>Why This Topic Matters</vt:lpstr>
      <vt:lpstr>Definition of Medical Abandonment</vt:lpstr>
      <vt:lpstr>What are the Risks?</vt:lpstr>
      <vt:lpstr>GCMB Guidance </vt:lpstr>
      <vt:lpstr>Elements of the GCMB Guidance </vt:lpstr>
      <vt:lpstr>When is Termination of Care Appropriate?</vt:lpstr>
      <vt:lpstr>When is Termination of Care Not Appropriate?</vt:lpstr>
      <vt:lpstr>High Risk Situations</vt:lpstr>
      <vt:lpstr>Case Example 1: No Shows for an Infant </vt:lpstr>
      <vt:lpstr>Case Example 2: Hostile Parent Behavior </vt:lpstr>
      <vt:lpstr>Case Example 3: Foster Care Placement </vt:lpstr>
      <vt:lpstr>Case Example 4: Vaccine Declination </vt:lpstr>
      <vt:lpstr>Suggested Elements of a Termination of Care Policy </vt:lpstr>
      <vt:lpstr>Key Takeaways </vt:lpstr>
      <vt:lpstr>Physicians have an ethical obligation to support continuity of care—even when ending a physician‑patient relationship.</vt:lpstr>
      <vt:lpstr>Claim CME Credit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Title Slide</dc:title>
  <dc:creator>Katie Knoerzer</dc:creator>
  <cp:lastModifiedBy>Tina Lee</cp:lastModifiedBy>
  <cp:revision>54</cp:revision>
  <cp:lastPrinted>2021-12-31T19:40:29Z</cp:lastPrinted>
  <dcterms:created xsi:type="dcterms:W3CDTF">2021-11-03T19:24:55Z</dcterms:created>
  <dcterms:modified xsi:type="dcterms:W3CDTF">2026-05-15T20:34:12Z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0x0101006AA5412E1511C84E9D4426D7131F661F</vt:lpwstr>
  </property>
  <property fmtid="{D5CDD505-2E9C-101B-9397-08002B2CF9AE}" pid="3" name="MediaServiceImageTags">
    <vt:lpwstr/>
  </property>
</Properties>
</file>