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63" r:id="rId3"/>
    <p:sldId id="275" r:id="rId4"/>
    <p:sldId id="269" r:id="rId5"/>
    <p:sldId id="270" r:id="rId6"/>
    <p:sldId id="271" r:id="rId7"/>
    <p:sldId id="278" r:id="rId8"/>
    <p:sldId id="287" r:id="rId9"/>
    <p:sldId id="279" r:id="rId10"/>
    <p:sldId id="280" r:id="rId11"/>
    <p:sldId id="281" r:id="rId12"/>
    <p:sldId id="277" r:id="rId13"/>
    <p:sldId id="282" r:id="rId14"/>
    <p:sldId id="283" r:id="rId15"/>
    <p:sldId id="284" r:id="rId16"/>
    <p:sldId id="272" r:id="rId17"/>
    <p:sldId id="273" r:id="rId18"/>
    <p:sldId id="286" r:id="rId19"/>
    <p:sldId id="274" r:id="rId20"/>
    <p:sldId id="285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5">
          <p15:clr>
            <a:srgbClr val="A4A3A4"/>
          </p15:clr>
        </p15:guide>
        <p15:guide id="2" orient="horz" pos="147">
          <p15:clr>
            <a:srgbClr val="A4A3A4"/>
          </p15:clr>
        </p15:guide>
        <p15:guide id="3" pos="4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5788"/>
    <a:srgbClr val="006600"/>
    <a:srgbClr val="7D9AAA"/>
    <a:srgbClr val="8B8D8E"/>
    <a:srgbClr val="A76F3E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72" autoAdjust="0"/>
  </p:normalViewPr>
  <p:slideViewPr>
    <p:cSldViewPr snapToGrid="0" showGuides="1">
      <p:cViewPr varScale="1">
        <p:scale>
          <a:sx n="61" d="100"/>
          <a:sy n="61" d="100"/>
        </p:scale>
        <p:origin x="1464" y="64"/>
      </p:cViewPr>
      <p:guideLst>
        <p:guide orient="horz" pos="1125"/>
        <p:guide orient="horz" pos="147"/>
        <p:guide pos="43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ED9F0E-37B1-4FA2-828C-817A19CC8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823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1A2F18E-A40C-4E37-A909-7BBA7330EC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479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 userDrawn="1"/>
        </p:nvSpPr>
        <p:spPr>
          <a:xfrm>
            <a:off x="1076612" y="-9801"/>
            <a:ext cx="8088468" cy="6867801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60527"/>
              <a:gd name="connsiteY0" fmla="*/ 2005493 h 2005493"/>
              <a:gd name="connsiteX1" fmla="*/ 3360527 w 3360527"/>
              <a:gd name="connsiteY1" fmla="*/ 0 h 2005493"/>
              <a:gd name="connsiteX2" fmla="*/ 3352800 w 3360527"/>
              <a:gd name="connsiteY2" fmla="*/ 2862 h 2005493"/>
              <a:gd name="connsiteX3" fmla="*/ 3352800 w 3360527"/>
              <a:gd name="connsiteY3" fmla="*/ 2005493 h 2005493"/>
              <a:gd name="connsiteX4" fmla="*/ 0 w 3360527"/>
              <a:gd name="connsiteY4" fmla="*/ 2005493 h 2005493"/>
              <a:gd name="connsiteX0" fmla="*/ 0 w 2965000"/>
              <a:gd name="connsiteY0" fmla="*/ 1928058 h 2005493"/>
              <a:gd name="connsiteX1" fmla="*/ 2965000 w 2965000"/>
              <a:gd name="connsiteY1" fmla="*/ 0 h 2005493"/>
              <a:gd name="connsiteX2" fmla="*/ 2957273 w 2965000"/>
              <a:gd name="connsiteY2" fmla="*/ 2862 h 2005493"/>
              <a:gd name="connsiteX3" fmla="*/ 2957273 w 2965000"/>
              <a:gd name="connsiteY3" fmla="*/ 2005493 h 2005493"/>
              <a:gd name="connsiteX4" fmla="*/ 0 w 2965000"/>
              <a:gd name="connsiteY4" fmla="*/ 1928058 h 2005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5000" h="2005493">
                <a:moveTo>
                  <a:pt x="0" y="1928058"/>
                </a:moveTo>
                <a:lnTo>
                  <a:pt x="2965000" y="0"/>
                </a:lnTo>
                <a:lnTo>
                  <a:pt x="2957273" y="2862"/>
                </a:lnTo>
                <a:lnTo>
                  <a:pt x="2957273" y="2005493"/>
                </a:lnTo>
                <a:lnTo>
                  <a:pt x="0" y="192805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/>
          <p:cNvSpPr/>
          <p:nvPr userDrawn="1"/>
        </p:nvSpPr>
        <p:spPr>
          <a:xfrm>
            <a:off x="-8878" y="3888421"/>
            <a:ext cx="8567662" cy="2978457"/>
          </a:xfrm>
          <a:custGeom>
            <a:avLst/>
            <a:gdLst>
              <a:gd name="connsiteX0" fmla="*/ 0 w 6835806"/>
              <a:gd name="connsiteY0" fmla="*/ 3653160 h 3653160"/>
              <a:gd name="connsiteX1" fmla="*/ 0 w 6835806"/>
              <a:gd name="connsiteY1" fmla="*/ 0 h 3653160"/>
              <a:gd name="connsiteX2" fmla="*/ 6835806 w 6835806"/>
              <a:gd name="connsiteY2" fmla="*/ 3653160 h 3653160"/>
              <a:gd name="connsiteX3" fmla="*/ 0 w 6835806"/>
              <a:gd name="connsiteY3" fmla="*/ 3653160 h 3653160"/>
              <a:gd name="connsiteX0" fmla="*/ 0 w 6835806"/>
              <a:gd name="connsiteY0" fmla="*/ 3466729 h 3466729"/>
              <a:gd name="connsiteX1" fmla="*/ 0 w 6835806"/>
              <a:gd name="connsiteY1" fmla="*/ 0 h 3466729"/>
              <a:gd name="connsiteX2" fmla="*/ 6835806 w 6835806"/>
              <a:gd name="connsiteY2" fmla="*/ 3466729 h 3466729"/>
              <a:gd name="connsiteX3" fmla="*/ 0 w 6835806"/>
              <a:gd name="connsiteY3" fmla="*/ 3466729 h 3466729"/>
              <a:gd name="connsiteX0" fmla="*/ 0 w 7119892"/>
              <a:gd name="connsiteY0" fmla="*/ 3466729 h 3475606"/>
              <a:gd name="connsiteX1" fmla="*/ 0 w 7119892"/>
              <a:gd name="connsiteY1" fmla="*/ 0 h 3475606"/>
              <a:gd name="connsiteX2" fmla="*/ 7119892 w 7119892"/>
              <a:gd name="connsiteY2" fmla="*/ 3475606 h 3475606"/>
              <a:gd name="connsiteX3" fmla="*/ 0 w 7119892"/>
              <a:gd name="connsiteY3" fmla="*/ 3466729 h 3475606"/>
              <a:gd name="connsiteX0" fmla="*/ 8878 w 7128770"/>
              <a:gd name="connsiteY0" fmla="*/ 2969580 h 2978457"/>
              <a:gd name="connsiteX1" fmla="*/ 0 w 7128770"/>
              <a:gd name="connsiteY1" fmla="*/ 0 h 2978457"/>
              <a:gd name="connsiteX2" fmla="*/ 7128770 w 7128770"/>
              <a:gd name="connsiteY2" fmla="*/ 2978457 h 2978457"/>
              <a:gd name="connsiteX3" fmla="*/ 8878 w 7128770"/>
              <a:gd name="connsiteY3" fmla="*/ 2969580 h 2978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28770" h="2978457">
                <a:moveTo>
                  <a:pt x="8878" y="2969580"/>
                </a:moveTo>
                <a:cubicBezTo>
                  <a:pt x="5919" y="1979720"/>
                  <a:pt x="2959" y="989860"/>
                  <a:pt x="0" y="0"/>
                </a:cubicBezTo>
                <a:lnTo>
                  <a:pt x="7128770" y="2978457"/>
                </a:lnTo>
                <a:lnTo>
                  <a:pt x="8878" y="2969580"/>
                </a:lnTo>
                <a:close/>
              </a:path>
            </a:pathLst>
          </a:custGeom>
          <a:solidFill>
            <a:srgbClr val="165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90563" y="1114589"/>
            <a:ext cx="7610058" cy="1033807"/>
          </a:xfrm>
        </p:spPr>
        <p:txBody>
          <a:bodyPr anchor="t" anchorCtr="0">
            <a:normAutofit/>
          </a:bodyPr>
          <a:lstStyle>
            <a:lvl1pPr algn="l">
              <a:defRPr sz="32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90563" y="2486454"/>
            <a:ext cx="54911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3" name="Right Triangle 2"/>
          <p:cNvSpPr/>
          <p:nvPr userDrawn="1"/>
        </p:nvSpPr>
        <p:spPr bwMode="auto">
          <a:xfrm>
            <a:off x="-1" y="3888420"/>
            <a:ext cx="3063241" cy="2969579"/>
          </a:xfrm>
          <a:custGeom>
            <a:avLst/>
            <a:gdLst>
              <a:gd name="connsiteX0" fmla="*/ 0 w 3071674"/>
              <a:gd name="connsiteY0" fmla="*/ 3466728 h 3466728"/>
              <a:gd name="connsiteX1" fmla="*/ 0 w 3071674"/>
              <a:gd name="connsiteY1" fmla="*/ 0 h 3466728"/>
              <a:gd name="connsiteX2" fmla="*/ 3071674 w 3071674"/>
              <a:gd name="connsiteY2" fmla="*/ 3466728 h 3466728"/>
              <a:gd name="connsiteX3" fmla="*/ 0 w 3071674"/>
              <a:gd name="connsiteY3" fmla="*/ 3466728 h 3466728"/>
              <a:gd name="connsiteX0" fmla="*/ 0 w 2778711"/>
              <a:gd name="connsiteY0" fmla="*/ 3466728 h 3466728"/>
              <a:gd name="connsiteX1" fmla="*/ 0 w 2778711"/>
              <a:gd name="connsiteY1" fmla="*/ 0 h 3466728"/>
              <a:gd name="connsiteX2" fmla="*/ 2778711 w 2778711"/>
              <a:gd name="connsiteY2" fmla="*/ 1371598 h 3466728"/>
              <a:gd name="connsiteX3" fmla="*/ 0 w 2778711"/>
              <a:gd name="connsiteY3" fmla="*/ 3466728 h 3466728"/>
              <a:gd name="connsiteX0" fmla="*/ 0 w 2838468"/>
              <a:gd name="connsiteY0" fmla="*/ 3466728 h 3466728"/>
              <a:gd name="connsiteX1" fmla="*/ 0 w 2838468"/>
              <a:gd name="connsiteY1" fmla="*/ 0 h 3466728"/>
              <a:gd name="connsiteX2" fmla="*/ 2838468 w 2838468"/>
              <a:gd name="connsiteY2" fmla="*/ 1257596 h 3466728"/>
              <a:gd name="connsiteX3" fmla="*/ 0 w 2838468"/>
              <a:gd name="connsiteY3" fmla="*/ 3466728 h 3466728"/>
              <a:gd name="connsiteX0" fmla="*/ 0 w 2848428"/>
              <a:gd name="connsiteY0" fmla="*/ 3466728 h 3466728"/>
              <a:gd name="connsiteX1" fmla="*/ 0 w 2848428"/>
              <a:gd name="connsiteY1" fmla="*/ 0 h 3466728"/>
              <a:gd name="connsiteX2" fmla="*/ 2848428 w 2848428"/>
              <a:gd name="connsiteY2" fmla="*/ 1257596 h 3466728"/>
              <a:gd name="connsiteX3" fmla="*/ 0 w 2848428"/>
              <a:gd name="connsiteY3" fmla="*/ 3466728 h 346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8428" h="3466728">
                <a:moveTo>
                  <a:pt x="0" y="3466728"/>
                </a:moveTo>
                <a:lnTo>
                  <a:pt x="0" y="0"/>
                </a:lnTo>
                <a:lnTo>
                  <a:pt x="2848428" y="1257596"/>
                </a:lnTo>
                <a:lnTo>
                  <a:pt x="0" y="3466728"/>
                </a:lnTo>
                <a:close/>
              </a:path>
            </a:pathLst>
          </a:custGeom>
          <a:solidFill>
            <a:schemeClr val="accent3"/>
          </a:solidFill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690563" y="4847204"/>
            <a:ext cx="2274020" cy="246221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www.mcguirewoodsconsulting.com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564" y="5336633"/>
            <a:ext cx="2405849" cy="7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6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3"/>
          <p:cNvSpPr>
            <a:spLocks noGrp="1" noChangeArrowheads="1"/>
          </p:cNvSpPr>
          <p:nvPr>
            <p:ph idx="1"/>
          </p:nvPr>
        </p:nvSpPr>
        <p:spPr bwMode="auto">
          <a:xfrm>
            <a:off x="581025" y="1785938"/>
            <a:ext cx="7877175" cy="423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581025" y="230818"/>
            <a:ext cx="7877175" cy="988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726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81025" y="1401510"/>
            <a:ext cx="7877175" cy="2632104"/>
          </a:xfrm>
        </p:spPr>
        <p:txBody>
          <a:bodyPr/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650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0"/>
            <a:ext cx="7877175" cy="12133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025" y="1785938"/>
            <a:ext cx="3810000" cy="42338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4672379" y="1785937"/>
            <a:ext cx="3810000" cy="423068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048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0486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-8878" y="5956916"/>
            <a:ext cx="9144000" cy="918839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1025" y="1785938"/>
            <a:ext cx="7877175" cy="4038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28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581025" y="230818"/>
            <a:ext cx="7877175" cy="988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3" name="Straight Connector 2"/>
          <p:cNvCxnSpPr>
            <a:stCxn id="7" idx="0"/>
            <a:endCxn id="8" idx="3"/>
          </p:cNvCxnSpPr>
          <p:nvPr/>
        </p:nvCxnSpPr>
        <p:spPr bwMode="auto">
          <a:xfrm>
            <a:off x="-8878" y="5956916"/>
            <a:ext cx="9152878" cy="901084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Freeform 7"/>
          <p:cNvSpPr/>
          <p:nvPr/>
        </p:nvSpPr>
        <p:spPr>
          <a:xfrm>
            <a:off x="6755908" y="-9801"/>
            <a:ext cx="2388092" cy="6867801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5493 h 2005493"/>
              <a:gd name="connsiteX1" fmla="*/ 3320459 w 3352800"/>
              <a:gd name="connsiteY1" fmla="*/ 0 h 2005493"/>
              <a:gd name="connsiteX2" fmla="*/ 3352800 w 3352800"/>
              <a:gd name="connsiteY2" fmla="*/ 2862 h 2005493"/>
              <a:gd name="connsiteX3" fmla="*/ 3352800 w 3352800"/>
              <a:gd name="connsiteY3" fmla="*/ 2005493 h 2005493"/>
              <a:gd name="connsiteX4" fmla="*/ 0 w 3352800"/>
              <a:gd name="connsiteY4" fmla="*/ 2005493 h 2005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5493">
                <a:moveTo>
                  <a:pt x="0" y="2005493"/>
                </a:moveTo>
                <a:lnTo>
                  <a:pt x="3320459" y="0"/>
                </a:lnTo>
                <a:lnTo>
                  <a:pt x="3352800" y="2862"/>
                </a:lnTo>
                <a:lnTo>
                  <a:pt x="3352800" y="2005493"/>
                </a:lnTo>
                <a:lnTo>
                  <a:pt x="0" y="2005493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6977063" y="6384045"/>
            <a:ext cx="1828800" cy="13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en-US" sz="900" b="1" dirty="0">
                <a:solidFill>
                  <a:srgbClr val="165788"/>
                </a:solidFill>
                <a:latin typeface="Arial" charset="0"/>
              </a:rPr>
              <a:t>McGuireWoods</a:t>
            </a:r>
            <a:r>
              <a:rPr lang="en-US" sz="900" b="1" baseline="0" dirty="0">
                <a:solidFill>
                  <a:srgbClr val="165788"/>
                </a:solidFill>
                <a:latin typeface="Arial" charset="0"/>
              </a:rPr>
              <a:t> Consulting</a:t>
            </a:r>
            <a:r>
              <a:rPr lang="en-US" sz="900" b="1" dirty="0">
                <a:solidFill>
                  <a:srgbClr val="165788"/>
                </a:solidFill>
                <a:latin typeface="Arial" charset="0"/>
              </a:rPr>
              <a:t> </a:t>
            </a:r>
            <a:r>
              <a:rPr lang="en-US" sz="900" b="1" dirty="0">
                <a:solidFill>
                  <a:srgbClr val="165788"/>
                </a:solidFill>
              </a:rPr>
              <a:t> |  </a:t>
            </a:r>
            <a:fld id="{3FCCEE33-571D-444D-8C82-78626ACB028F}" type="slidenum">
              <a:rPr lang="en-US" sz="900" b="1" smtClean="0">
                <a:solidFill>
                  <a:srgbClr val="165788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r>
              <a:rPr lang="en-US" sz="900" b="1" dirty="0">
                <a:solidFill>
                  <a:srgbClr val="165788"/>
                </a:solidFill>
              </a:rPr>
              <a:t> </a:t>
            </a:r>
            <a:endParaRPr lang="en-US" sz="900" b="1" dirty="0">
              <a:solidFill>
                <a:srgbClr val="165788"/>
              </a:solidFill>
              <a:latin typeface="Arial" charset="0"/>
            </a:endParaRP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6994525" y="6530095"/>
            <a:ext cx="1828800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800" spc="50" dirty="0">
                <a:latin typeface="+mj-lt"/>
              </a:rPr>
              <a:t>CONFIDENTIAL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2" r:id="rId2"/>
    <p:sldLayoutId id="2147483693" r:id="rId3"/>
    <p:sldLayoutId id="2147483694" r:id="rId4"/>
    <p:sldLayoutId id="2147483695" r:id="rId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Opti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Opti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Opti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Opti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165788"/>
        </a:buClr>
        <a:buFont typeface="Wingdings" pitchFamily="2" charset="2"/>
        <a:buChar char="Ø"/>
        <a:defRPr sz="20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Font typeface="Wingdings" pitchFamily="2" charset="2"/>
        <a:buChar char="Ø"/>
        <a:defRPr sz="1800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3"/>
          <p:cNvSpPr>
            <a:spLocks noGrp="1"/>
          </p:cNvSpPr>
          <p:nvPr>
            <p:ph type="ctrTitle"/>
          </p:nvPr>
        </p:nvSpPr>
        <p:spPr>
          <a:xfrm>
            <a:off x="1391872" y="646996"/>
            <a:ext cx="6345963" cy="903129"/>
          </a:xfrm>
        </p:spPr>
        <p:txBody>
          <a:bodyPr lIns="0">
            <a:normAutofit fontScale="90000"/>
          </a:bodyPr>
          <a:lstStyle/>
          <a:p>
            <a:pPr algn="ctr" eaLnBrk="1" hangingPunct="1"/>
            <a:r>
              <a:rPr lang="en-US" dirty="0">
                <a:latin typeface="Arial" charset="0"/>
                <a:cs typeface="Arial" charset="0"/>
              </a:rPr>
              <a:t>Virginia Association of Surveyors</a:t>
            </a:r>
            <a:br>
              <a:rPr lang="en-US" dirty="0">
                <a:latin typeface="Arial" charset="0"/>
                <a:cs typeface="Arial" charset="0"/>
              </a:rPr>
            </a:br>
            <a:r>
              <a:rPr lang="en-US" dirty="0">
                <a:latin typeface="Arial" charset="0"/>
                <a:cs typeface="Arial" charset="0"/>
              </a:rPr>
              <a:t>— Winter Seminar —</a:t>
            </a:r>
          </a:p>
        </p:txBody>
      </p:sp>
      <p:sp>
        <p:nvSpPr>
          <p:cNvPr id="3075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690561" y="1952636"/>
            <a:ext cx="7748587" cy="3185422"/>
          </a:xfrm>
        </p:spPr>
        <p:txBody>
          <a:bodyPr lIns="0"/>
          <a:lstStyle/>
          <a:p>
            <a:pPr algn="ctr" eaLnBrk="1" hangingPunct="1"/>
            <a:r>
              <a:rPr lang="en-US" sz="2800" b="1" dirty="0">
                <a:cs typeface="Arial" charset="0"/>
              </a:rPr>
              <a:t>2020 Virginia General Assembly</a:t>
            </a:r>
          </a:p>
          <a:p>
            <a:pPr algn="ctr" eaLnBrk="1" hangingPunct="1"/>
            <a:r>
              <a:rPr lang="en-US" sz="2800" b="1" dirty="0">
                <a:cs typeface="Arial" charset="0"/>
              </a:rPr>
              <a:t>Politics, Policy, Legislation</a:t>
            </a:r>
          </a:p>
          <a:p>
            <a:pPr algn="ctr" eaLnBrk="1" hangingPunct="1"/>
            <a:r>
              <a:rPr lang="en-US" sz="2800" b="1" dirty="0">
                <a:cs typeface="Arial" charset="0"/>
              </a:rPr>
              <a:t>and</a:t>
            </a:r>
          </a:p>
          <a:p>
            <a:pPr algn="ctr" eaLnBrk="1" hangingPunct="1"/>
            <a:r>
              <a:rPr lang="en-US" sz="2800" b="1" dirty="0">
                <a:cs typeface="Arial" charset="0"/>
              </a:rPr>
              <a:t>Why VAS Members Must Be Involved</a:t>
            </a:r>
          </a:p>
          <a:p>
            <a:pPr eaLnBrk="1" hangingPunct="1"/>
            <a:endParaRPr lang="en-US" dirty="0">
              <a:cs typeface="Arial" charset="0"/>
            </a:endParaRPr>
          </a:p>
          <a:p>
            <a:pPr algn="r" eaLnBrk="1" hangingPunct="1"/>
            <a:r>
              <a:rPr lang="en-US" dirty="0">
                <a:cs typeface="Arial" charset="0"/>
              </a:rPr>
              <a:t>L. Preston Bryant, Jr.</a:t>
            </a:r>
          </a:p>
          <a:p>
            <a:pPr algn="r" eaLnBrk="1" hangingPunct="1"/>
            <a:r>
              <a:rPr lang="en-US" dirty="0">
                <a:cs typeface="Arial" charset="0"/>
              </a:rPr>
              <a:t>January 18, 2020</a:t>
            </a:r>
          </a:p>
          <a:p>
            <a:pPr algn="r" eaLnBrk="1" hangingPunct="1"/>
            <a:r>
              <a:rPr lang="en-US" dirty="0">
                <a:cs typeface="Arial" charset="0"/>
              </a:rPr>
              <a:t>Fairfax, Virginia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0243" y="1546947"/>
            <a:ext cx="7877175" cy="4233862"/>
          </a:xfrm>
        </p:spPr>
        <p:txBody>
          <a:bodyPr/>
          <a:lstStyle/>
          <a:p>
            <a:r>
              <a:rPr lang="en-US" dirty="0"/>
              <a:t>We aim to work with other like-minded stakeholders on legislative strategy on noteworthy bills</a:t>
            </a:r>
          </a:p>
          <a:p>
            <a:pPr lvl="1"/>
            <a:r>
              <a:rPr lang="en-US" dirty="0"/>
              <a:t>Raise profile of bills</a:t>
            </a:r>
          </a:p>
          <a:p>
            <a:pPr lvl="1"/>
            <a:r>
              <a:rPr lang="en-US" dirty="0"/>
              <a:t>Coalitions speak more loudly and get more attention</a:t>
            </a:r>
          </a:p>
          <a:p>
            <a:pPr lvl="1"/>
            <a:r>
              <a:rPr lang="en-US" dirty="0"/>
              <a:t>Efficient use of resources</a:t>
            </a:r>
          </a:p>
          <a:p>
            <a:pPr lvl="1"/>
            <a:r>
              <a:rPr lang="en-US" dirty="0"/>
              <a:t>Share political risks</a:t>
            </a:r>
            <a:br>
              <a:rPr lang="en-US" dirty="0"/>
            </a:br>
            <a:endParaRPr lang="en-US" dirty="0"/>
          </a:p>
          <a:p>
            <a:r>
              <a:rPr lang="en-US" dirty="0"/>
              <a:t>VAS is a respected organization and it is easy to align with other partners on matters of common interest</a:t>
            </a:r>
          </a:p>
          <a:p>
            <a:pPr lvl="1"/>
            <a:r>
              <a:rPr lang="en-US" dirty="0"/>
              <a:t>VSPE, AIA, Assoc. General Contractors, Assoc. Builders and Contractors</a:t>
            </a:r>
          </a:p>
          <a:p>
            <a:pPr lvl="1"/>
            <a:r>
              <a:rPr lang="en-US" dirty="0"/>
              <a:t>Virginia Chamber of Commerce, Nat’l Federation of Independent Business, Virginia Manufacturers Assoc., others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Working with Other Stakeholders</a:t>
            </a:r>
          </a:p>
        </p:txBody>
      </p:sp>
    </p:spTree>
    <p:extLst>
      <p:ext uri="{BB962C8B-B14F-4D97-AF65-F5344CB8AC3E}">
        <p14:creationId xmlns:p14="http://schemas.microsoft.com/office/powerpoint/2010/main" val="1712979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4" y="1367926"/>
            <a:ext cx="7877175" cy="4379731"/>
          </a:xfrm>
        </p:spPr>
        <p:txBody>
          <a:bodyPr/>
          <a:lstStyle/>
          <a:p>
            <a:r>
              <a:rPr lang="en-US" dirty="0"/>
              <a:t>Anything affecting the practice of surveying (comprehensive review)</a:t>
            </a:r>
            <a:br>
              <a:rPr lang="en-US" dirty="0"/>
            </a:br>
            <a:endParaRPr lang="en-US" dirty="0"/>
          </a:p>
          <a:p>
            <a:r>
              <a:rPr lang="en-US" dirty="0"/>
              <a:t>Boundary issues (local governments, etc.), mapping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Industry technology – UAS, GIS, GPS, datum conformity</a:t>
            </a:r>
            <a:br>
              <a:rPr lang="en-US" dirty="0"/>
            </a:br>
            <a:endParaRPr lang="en-US" dirty="0"/>
          </a:p>
          <a:p>
            <a:r>
              <a:rPr lang="en-US" dirty="0"/>
              <a:t>Photogrammetry matters (regulatory, technology)</a:t>
            </a:r>
            <a:br>
              <a:rPr lang="en-US" dirty="0"/>
            </a:br>
            <a:endParaRPr lang="en-US" dirty="0"/>
          </a:p>
          <a:p>
            <a:r>
              <a:rPr lang="en-US" dirty="0"/>
              <a:t>Land-use matters, generally</a:t>
            </a:r>
            <a:br>
              <a:rPr lang="en-US" dirty="0"/>
            </a:br>
            <a:endParaRPr lang="en-US" dirty="0"/>
          </a:p>
          <a:p>
            <a:r>
              <a:rPr lang="en-US" dirty="0"/>
              <a:t>Transportation and VDOT matters, generally</a:t>
            </a:r>
            <a:br>
              <a:rPr lang="en-US" dirty="0"/>
            </a:br>
            <a:endParaRPr lang="en-US" dirty="0"/>
          </a:p>
          <a:p>
            <a:r>
              <a:rPr lang="en-US" dirty="0"/>
              <a:t>Workforce Development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 – Important Policy Areas</a:t>
            </a:r>
          </a:p>
        </p:txBody>
      </p:sp>
    </p:spTree>
    <p:extLst>
      <p:ext uri="{BB962C8B-B14F-4D97-AF65-F5344CB8AC3E}">
        <p14:creationId xmlns:p14="http://schemas.microsoft.com/office/powerpoint/2010/main" val="2083007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5" y="1455013"/>
            <a:ext cx="7877175" cy="4233862"/>
          </a:xfrm>
        </p:spPr>
        <p:txBody>
          <a:bodyPr/>
          <a:lstStyle/>
          <a:p>
            <a:r>
              <a:rPr lang="en-US" dirty="0"/>
              <a:t>Public Procurement</a:t>
            </a:r>
            <a:br>
              <a:rPr lang="en-US" dirty="0"/>
            </a:br>
            <a:endParaRPr lang="en-US" dirty="0"/>
          </a:p>
          <a:p>
            <a:r>
              <a:rPr lang="en-US" dirty="0"/>
              <a:t>Workforce Development</a:t>
            </a:r>
            <a:br>
              <a:rPr lang="en-US" dirty="0"/>
            </a:br>
            <a:endParaRPr lang="en-US" dirty="0"/>
          </a:p>
          <a:p>
            <a:r>
              <a:rPr lang="en-US" dirty="0"/>
              <a:t>Minimum Wage, Prevailing Wage</a:t>
            </a:r>
            <a:br>
              <a:rPr lang="en-US" dirty="0"/>
            </a:br>
            <a:endParaRPr lang="en-US" dirty="0"/>
          </a:p>
          <a:p>
            <a:r>
              <a:rPr lang="en-US" dirty="0"/>
              <a:t>Nonpayment of Wages</a:t>
            </a:r>
            <a:br>
              <a:rPr lang="en-US" dirty="0"/>
            </a:br>
            <a:endParaRPr lang="en-US" dirty="0"/>
          </a:p>
          <a:p>
            <a:r>
              <a:rPr lang="en-US" dirty="0"/>
              <a:t>Paid Family Leave</a:t>
            </a:r>
            <a:br>
              <a:rPr lang="en-US" dirty="0"/>
            </a:br>
            <a:endParaRPr lang="en-US" dirty="0"/>
          </a:p>
          <a:p>
            <a:r>
              <a:rPr lang="en-US" dirty="0"/>
              <a:t>Contractor, Subcontractor Relationship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4730" y="265653"/>
            <a:ext cx="8449764" cy="988381"/>
          </a:xfrm>
        </p:spPr>
        <p:txBody>
          <a:bodyPr/>
          <a:lstStyle/>
          <a:p>
            <a:r>
              <a:rPr lang="en-US" dirty="0"/>
              <a:t>VAS – Key Business Legislation Requiring Attention</a:t>
            </a:r>
          </a:p>
        </p:txBody>
      </p:sp>
    </p:spTree>
    <p:extLst>
      <p:ext uri="{BB962C8B-B14F-4D97-AF65-F5344CB8AC3E}">
        <p14:creationId xmlns:p14="http://schemas.microsoft.com/office/powerpoint/2010/main" val="3855662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5" y="1341801"/>
            <a:ext cx="7877175" cy="4233862"/>
          </a:xfrm>
        </p:spPr>
        <p:txBody>
          <a:bodyPr/>
          <a:lstStyle/>
          <a:p>
            <a:r>
              <a:rPr lang="en-US" dirty="0"/>
              <a:t>Minimum Wage (at least 15 bills)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HB 325	Levine		Local alternative minimum wage</a:t>
            </a:r>
          </a:p>
          <a:p>
            <a:pPr lvl="1"/>
            <a:r>
              <a:rPr lang="en-US" dirty="0"/>
              <a:t>HB 395	Ward		$15 by 2023</a:t>
            </a:r>
          </a:p>
          <a:p>
            <a:pPr lvl="1"/>
            <a:r>
              <a:rPr lang="en-US" dirty="0"/>
              <a:t>HB 433	Carroll-Foy	$15 by 2024</a:t>
            </a:r>
          </a:p>
          <a:p>
            <a:pPr lvl="1"/>
            <a:r>
              <a:rPr lang="en-US" dirty="0"/>
              <a:t>HB 615	Plum		$10.10 by 2021</a:t>
            </a:r>
          </a:p>
          <a:p>
            <a:pPr lvl="1"/>
            <a:r>
              <a:rPr lang="en-US" dirty="0"/>
              <a:t>SB 7	</a:t>
            </a:r>
            <a:r>
              <a:rPr lang="en-US" dirty="0" err="1"/>
              <a:t>Saslaw</a:t>
            </a:r>
            <a:r>
              <a:rPr lang="en-US" dirty="0"/>
              <a:t>		$15 by 2025</a:t>
            </a:r>
          </a:p>
          <a:p>
            <a:pPr lvl="1"/>
            <a:r>
              <a:rPr lang="en-US" dirty="0"/>
              <a:t>SB 73	Locke		$15 by 2022</a:t>
            </a:r>
          </a:p>
          <a:p>
            <a:pPr lvl="1"/>
            <a:r>
              <a:rPr lang="en-US" dirty="0"/>
              <a:t>SB 81	Marsden		$15 by 2025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Note: After $15 year, most bills call for annual or biennial CPI adjustment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 – General Business Legislation</a:t>
            </a:r>
          </a:p>
        </p:txBody>
      </p:sp>
    </p:spTree>
    <p:extLst>
      <p:ext uri="{BB962C8B-B14F-4D97-AF65-F5344CB8AC3E}">
        <p14:creationId xmlns:p14="http://schemas.microsoft.com/office/powerpoint/2010/main" val="377810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5" y="1062444"/>
            <a:ext cx="8136255" cy="4885509"/>
          </a:xfrm>
        </p:spPr>
        <p:txBody>
          <a:bodyPr/>
          <a:lstStyle/>
          <a:p>
            <a:r>
              <a:rPr lang="en-US" dirty="0"/>
              <a:t>Public Procurement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Statute of Limitations re latent defects 		HB 1300, SB 195, SB 607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Contractors/Subcontractors; prompt pay		SB 607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Failure to pay unemployment taxes;</a:t>
            </a:r>
            <a:br>
              <a:rPr lang="en-US" dirty="0"/>
            </a:br>
            <a:r>
              <a:rPr lang="en-US" dirty="0"/>
              <a:t>no state contracts				HB 407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Cooperative procurement; $200,000 limit</a:t>
            </a:r>
            <a:br>
              <a:rPr lang="en-US" dirty="0"/>
            </a:br>
            <a:r>
              <a:rPr lang="en-US" dirty="0"/>
              <a:t>re: construction				HB 467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Determination of non-responsibility; integrity,</a:t>
            </a:r>
            <a:br>
              <a:rPr lang="en-US" dirty="0"/>
            </a:br>
            <a:r>
              <a:rPr lang="en-US" dirty="0"/>
              <a:t>reliability; safety training; other		SB 380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“Best value” contracting			HB 359, HB 1488, SB 475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 – General Business Legislation</a:t>
            </a:r>
          </a:p>
        </p:txBody>
      </p:sp>
    </p:spTree>
    <p:extLst>
      <p:ext uri="{BB962C8B-B14F-4D97-AF65-F5344CB8AC3E}">
        <p14:creationId xmlns:p14="http://schemas.microsoft.com/office/powerpoint/2010/main" val="1134654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5" y="1394052"/>
            <a:ext cx="8205924" cy="4233862"/>
          </a:xfrm>
        </p:spPr>
        <p:txBody>
          <a:bodyPr/>
          <a:lstStyle/>
          <a:p>
            <a:r>
              <a:rPr lang="en-US" dirty="0"/>
              <a:t>Paid Family Leave				HB 825</a:t>
            </a:r>
            <a:br>
              <a:rPr lang="en-US" dirty="0"/>
            </a:br>
            <a:endParaRPr lang="en-US" dirty="0"/>
          </a:p>
          <a:p>
            <a:r>
              <a:rPr lang="en-US" dirty="0"/>
              <a:t>Prevailing wage; contractors/subcontractors	HB 833, HB 1203</a:t>
            </a:r>
            <a:br>
              <a:rPr lang="en-US" dirty="0"/>
            </a:br>
            <a:endParaRPr lang="en-US" dirty="0"/>
          </a:p>
          <a:p>
            <a:r>
              <a:rPr lang="en-US" dirty="0"/>
              <a:t>Non-payment of wages; cause of action; and</a:t>
            </a:r>
            <a:br>
              <a:rPr lang="en-US" dirty="0"/>
            </a:br>
            <a:r>
              <a:rPr lang="en-US" dirty="0"/>
              <a:t>Dept. of Labor investigations			HB  204, HB 123,</a:t>
            </a:r>
            <a:br>
              <a:rPr lang="en-US" dirty="0"/>
            </a:br>
            <a:r>
              <a:rPr lang="en-US" dirty="0"/>
              <a:t>						HB 337, HB 482</a:t>
            </a:r>
            <a:br>
              <a:rPr lang="en-US" dirty="0"/>
            </a:br>
            <a:endParaRPr lang="en-US" dirty="0"/>
          </a:p>
          <a:p>
            <a:r>
              <a:rPr lang="en-US" dirty="0"/>
              <a:t>Project Labor Agreements; allow state and</a:t>
            </a:r>
            <a:br>
              <a:rPr lang="en-US" dirty="0"/>
            </a:br>
            <a:r>
              <a:rPr lang="en-US" dirty="0"/>
              <a:t>localities to do PLAs				HB 122, HB 358,</a:t>
            </a:r>
            <a:br>
              <a:rPr lang="en-US" dirty="0"/>
            </a:br>
            <a:r>
              <a:rPr lang="en-US" dirty="0"/>
              <a:t>						HB 1202, SB 182</a:t>
            </a:r>
            <a:br>
              <a:rPr lang="en-US" dirty="0"/>
            </a:br>
            <a:endParaRPr lang="en-US" dirty="0"/>
          </a:p>
          <a:p>
            <a:r>
              <a:rPr lang="en-US" dirty="0"/>
              <a:t>Definition of “small business”			HB 346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 – General Business Legislation</a:t>
            </a:r>
          </a:p>
        </p:txBody>
      </p:sp>
    </p:spTree>
    <p:extLst>
      <p:ext uri="{BB962C8B-B14F-4D97-AF65-F5344CB8AC3E}">
        <p14:creationId xmlns:p14="http://schemas.microsoft.com/office/powerpoint/2010/main" val="3993799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4" y="1219199"/>
            <a:ext cx="7877175" cy="4789033"/>
          </a:xfrm>
        </p:spPr>
        <p:txBody>
          <a:bodyPr/>
          <a:lstStyle/>
          <a:p>
            <a:r>
              <a:rPr lang="en-US" sz="1800" dirty="0"/>
              <a:t>Unmanned Aerial Systems; correctional facilities	HB 453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Unmanned Aerial Systems; local ordinances		HB 742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Easements; encroachments			SB 470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Flood plain; local ordinances			HB 998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Flood plain; flood resiliency clearinghouse		HB 1373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Va. Geographic Information Network; GIS		HB 1003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Plats; subdivisions				HB 929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Mapping of growing beds; VMRC			HB 653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 – Key Interest Legislation (Select)</a:t>
            </a:r>
          </a:p>
        </p:txBody>
      </p:sp>
    </p:spTree>
    <p:extLst>
      <p:ext uri="{BB962C8B-B14F-4D97-AF65-F5344CB8AC3E}">
        <p14:creationId xmlns:p14="http://schemas.microsoft.com/office/powerpoint/2010/main" val="3303696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5" y="1411469"/>
            <a:ext cx="7877175" cy="4233862"/>
          </a:xfrm>
        </p:spPr>
        <p:txBody>
          <a:bodyPr/>
          <a:lstStyle/>
          <a:p>
            <a:r>
              <a:rPr lang="en-US" dirty="0"/>
              <a:t>Workforce Development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Governor’s Budget – VCCS / G3		$140 M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Graduation requirements; workforce skills	SB 551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Apprenticeship programs; discrimination		HB 1252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College/Career Readiness </a:t>
            </a:r>
            <a:r>
              <a:rPr lang="en-US" dirty="0" err="1"/>
              <a:t>Cmte</a:t>
            </a:r>
            <a:r>
              <a:rPr lang="en-US" dirty="0"/>
              <a:t>; establish	HB 958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Workforce Development portal; one-stop		SB 363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 – Key Interest Legislation (Select)</a:t>
            </a:r>
          </a:p>
        </p:txBody>
      </p:sp>
    </p:spTree>
    <p:extLst>
      <p:ext uri="{BB962C8B-B14F-4D97-AF65-F5344CB8AC3E}">
        <p14:creationId xmlns:p14="http://schemas.microsoft.com/office/powerpoint/2010/main" val="225361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4" y="1402761"/>
            <a:ext cx="7877175" cy="4233862"/>
          </a:xfrm>
        </p:spPr>
        <p:txBody>
          <a:bodyPr/>
          <a:lstStyle/>
          <a:p>
            <a:r>
              <a:rPr lang="en-US" dirty="0"/>
              <a:t>Looking ahead, plan now …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Issues affecting the practice of surveying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Development VAS consensus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Identify and reach out to relevant stakeholders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Early (summer, fall) engagement with legislators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Begin targeting key legislators on key committees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Select sponsor for legislation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 – 2021 General Assembly</a:t>
            </a:r>
          </a:p>
        </p:txBody>
      </p:sp>
    </p:spTree>
    <p:extLst>
      <p:ext uri="{BB962C8B-B14F-4D97-AF65-F5344CB8AC3E}">
        <p14:creationId xmlns:p14="http://schemas.microsoft.com/office/powerpoint/2010/main" val="1072980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5" y="1376635"/>
            <a:ext cx="7877175" cy="4233862"/>
          </a:xfrm>
        </p:spPr>
        <p:txBody>
          <a:bodyPr/>
          <a:lstStyle/>
          <a:p>
            <a:r>
              <a:rPr lang="en-US" dirty="0"/>
              <a:t>VAS is a respected organization</a:t>
            </a:r>
            <a:br>
              <a:rPr lang="en-US" dirty="0"/>
            </a:br>
            <a:endParaRPr lang="en-US" dirty="0"/>
          </a:p>
          <a:p>
            <a:r>
              <a:rPr lang="en-US" dirty="0"/>
              <a:t>Raise VAS profile</a:t>
            </a:r>
            <a:br>
              <a:rPr lang="en-US" dirty="0"/>
            </a:br>
            <a:endParaRPr lang="en-US" dirty="0"/>
          </a:p>
          <a:p>
            <a:r>
              <a:rPr lang="en-US" dirty="0"/>
              <a:t>Match surveying firms to House and Senate districts</a:t>
            </a:r>
            <a:br>
              <a:rPr lang="en-US" dirty="0"/>
            </a:br>
            <a:endParaRPr lang="en-US" dirty="0"/>
          </a:p>
          <a:p>
            <a:r>
              <a:rPr lang="en-US" dirty="0"/>
              <a:t>Develop surveyor-to-legislator program</a:t>
            </a:r>
          </a:p>
          <a:p>
            <a:pPr lvl="1"/>
            <a:r>
              <a:rPr lang="en-US" dirty="0"/>
              <a:t>At least annual contact</a:t>
            </a:r>
          </a:p>
          <a:p>
            <a:pPr lvl="1"/>
            <a:r>
              <a:rPr lang="en-US" dirty="0"/>
              <a:t>Relationship building</a:t>
            </a:r>
            <a:br>
              <a:rPr lang="en-US" dirty="0"/>
            </a:br>
            <a:endParaRPr lang="en-US" dirty="0"/>
          </a:p>
          <a:p>
            <a:r>
              <a:rPr lang="en-US" dirty="0"/>
              <a:t>General Assembly session, lobbying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the VAS Brand in the General Assembly</a:t>
            </a:r>
          </a:p>
        </p:txBody>
      </p:sp>
    </p:spTree>
    <p:extLst>
      <p:ext uri="{BB962C8B-B14F-4D97-AF65-F5344CB8AC3E}">
        <p14:creationId xmlns:p14="http://schemas.microsoft.com/office/powerpoint/2010/main" val="504065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303" y="1524681"/>
            <a:ext cx="7877175" cy="4031387"/>
          </a:xfrm>
        </p:spPr>
        <p:txBody>
          <a:bodyPr/>
          <a:lstStyle/>
          <a:p>
            <a:r>
              <a:rPr lang="en-US" dirty="0"/>
              <a:t>McGuireWoods Consulting (Richmond, Va.)</a:t>
            </a:r>
          </a:p>
          <a:p>
            <a:pPr lvl="1"/>
            <a:r>
              <a:rPr lang="en-US" dirty="0"/>
              <a:t>Preston Bryant</a:t>
            </a:r>
          </a:p>
          <a:p>
            <a:pPr lvl="1"/>
            <a:r>
              <a:rPr lang="en-US" dirty="0"/>
              <a:t>Chris Nolen</a:t>
            </a:r>
          </a:p>
          <a:p>
            <a:pPr lvl="1"/>
            <a:r>
              <a:rPr lang="en-US" dirty="0"/>
              <a:t>Margaret Rockwell</a:t>
            </a:r>
            <a:br>
              <a:rPr lang="en-US" dirty="0"/>
            </a:br>
            <a:endParaRPr lang="en-US" dirty="0"/>
          </a:p>
          <a:p>
            <a:r>
              <a:rPr lang="en-US" dirty="0"/>
              <a:t>Past professional experience in General Assembly, Governor’s Office, and Attorney General’s Office</a:t>
            </a:r>
            <a:br>
              <a:rPr lang="en-US" dirty="0"/>
            </a:br>
            <a:endParaRPr lang="en-US" dirty="0"/>
          </a:p>
          <a:p>
            <a:r>
              <a:rPr lang="en-US" dirty="0"/>
              <a:t>Surveying, A/E, Construction industry experience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303" y="230818"/>
            <a:ext cx="8412480" cy="988381"/>
          </a:xfrm>
        </p:spPr>
        <p:txBody>
          <a:bodyPr/>
          <a:lstStyle/>
          <a:p>
            <a:r>
              <a:rPr lang="en-US" dirty="0"/>
              <a:t>VAS Lobbyist Support – McGuireWoods </a:t>
            </a:r>
            <a:r>
              <a:rPr lang="en-US" dirty="0" err="1"/>
              <a:t>Consulitng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668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5" y="1507263"/>
            <a:ext cx="7877175" cy="4458107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/>
              <a:t>Thank You &amp; Questions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2400" b="1" dirty="0"/>
              <a:t>L. Preston Bryant, Jr.</a:t>
            </a:r>
          </a:p>
          <a:p>
            <a:pPr marL="0" indent="0" algn="ctr">
              <a:buNone/>
            </a:pPr>
            <a:r>
              <a:rPr lang="en-US" sz="2400" b="1" dirty="0"/>
              <a:t>McGuireWoods Consulting</a:t>
            </a:r>
          </a:p>
          <a:p>
            <a:pPr marL="0" indent="0" algn="ctr">
              <a:buNone/>
            </a:pPr>
            <a:r>
              <a:rPr lang="en-US" sz="2400" b="1" dirty="0"/>
              <a:t>800 East Canal Street</a:t>
            </a:r>
          </a:p>
          <a:p>
            <a:pPr marL="0" indent="0" algn="ctr">
              <a:buNone/>
            </a:pPr>
            <a:r>
              <a:rPr lang="en-US" sz="2400" b="1" dirty="0"/>
              <a:t>Richmond, Virginia 23219</a:t>
            </a:r>
            <a:br>
              <a:rPr lang="en-US" sz="2400" b="1" dirty="0"/>
            </a:br>
            <a:endParaRPr lang="en-US" sz="2400" b="1" dirty="0"/>
          </a:p>
          <a:p>
            <a:pPr marL="0" indent="0" algn="ctr">
              <a:buNone/>
            </a:pPr>
            <a:r>
              <a:rPr lang="en-US" sz="2400" b="1" dirty="0"/>
              <a:t>804.775.1923</a:t>
            </a:r>
            <a:br>
              <a:rPr lang="en-US" sz="2400" b="1" dirty="0"/>
            </a:br>
            <a:r>
              <a:rPr lang="en-US" sz="2400" b="1" dirty="0"/>
              <a:t>pbryant@mwcllc.com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748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2020 General Assembly – Long Session</a:t>
            </a:r>
            <a:br>
              <a:rPr lang="en-US" dirty="0"/>
            </a:br>
            <a:endParaRPr lang="en-US" dirty="0"/>
          </a:p>
          <a:p>
            <a:r>
              <a:rPr lang="en-US" dirty="0"/>
              <a:t>2019 Elections Brings 2020 Changes</a:t>
            </a:r>
            <a:br>
              <a:rPr lang="en-US" dirty="0"/>
            </a:br>
            <a:endParaRPr lang="en-US" dirty="0"/>
          </a:p>
          <a:p>
            <a:r>
              <a:rPr lang="en-US" dirty="0"/>
              <a:t>Key Big Budget Issues</a:t>
            </a:r>
            <a:br>
              <a:rPr lang="en-US" dirty="0"/>
            </a:br>
            <a:endParaRPr lang="en-US" dirty="0"/>
          </a:p>
          <a:p>
            <a:r>
              <a:rPr lang="en-US" dirty="0"/>
              <a:t>VAS Legislative Work in 2020 General Assembly</a:t>
            </a:r>
            <a:br>
              <a:rPr lang="en-US" dirty="0"/>
            </a:br>
            <a:endParaRPr lang="en-US" dirty="0"/>
          </a:p>
          <a:p>
            <a:r>
              <a:rPr lang="en-US" dirty="0"/>
              <a:t>Building the VAS Brand in the General Assembly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we’ll cover today …</a:t>
            </a:r>
          </a:p>
        </p:txBody>
      </p:sp>
    </p:spTree>
    <p:extLst>
      <p:ext uri="{BB962C8B-B14F-4D97-AF65-F5344CB8AC3E}">
        <p14:creationId xmlns:p14="http://schemas.microsoft.com/office/powerpoint/2010/main" val="12830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41985" y="1489846"/>
            <a:ext cx="7877175" cy="4233862"/>
          </a:xfrm>
        </p:spPr>
        <p:txBody>
          <a:bodyPr/>
          <a:lstStyle/>
          <a:p>
            <a:r>
              <a:rPr lang="en-US" dirty="0"/>
              <a:t>This is the “long session” – 60 days</a:t>
            </a:r>
          </a:p>
          <a:p>
            <a:pPr lvl="1"/>
            <a:r>
              <a:rPr lang="en-US" dirty="0"/>
              <a:t>January 8 to March 7</a:t>
            </a:r>
          </a:p>
          <a:p>
            <a:endParaRPr lang="en-US" dirty="0"/>
          </a:p>
          <a:p>
            <a:r>
              <a:rPr lang="en-US" dirty="0"/>
              <a:t>Governor Northam has proposed his FY20-22 biennial budget</a:t>
            </a:r>
            <a:br>
              <a:rPr lang="en-US" dirty="0"/>
            </a:br>
            <a:endParaRPr lang="en-US" dirty="0"/>
          </a:p>
          <a:p>
            <a:r>
              <a:rPr lang="en-US" dirty="0"/>
              <a:t>Likely a record amount of legislation</a:t>
            </a:r>
          </a:p>
          <a:p>
            <a:pPr lvl="1"/>
            <a:r>
              <a:rPr lang="en-US" dirty="0"/>
              <a:t>2,996 bills and resolutions introduced (as of 1/17/20)</a:t>
            </a:r>
            <a:br>
              <a:rPr lang="en-US" dirty="0"/>
            </a:br>
            <a:endParaRPr lang="en-US" dirty="0"/>
          </a:p>
          <a:p>
            <a:r>
              <a:rPr lang="en-US" dirty="0"/>
              <a:t>Big Issues</a:t>
            </a:r>
          </a:p>
          <a:p>
            <a:pPr lvl="1"/>
            <a:r>
              <a:rPr lang="en-US" dirty="0"/>
              <a:t>State Budget, Guns, ERA, Minimum Wage, Right to Work, Criminal Justice Reform, Casinos/Gaming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2020 General Assembly</a:t>
            </a:r>
          </a:p>
        </p:txBody>
      </p:sp>
    </p:spTree>
    <p:extLst>
      <p:ext uri="{BB962C8B-B14F-4D97-AF65-F5344CB8AC3E}">
        <p14:creationId xmlns:p14="http://schemas.microsoft.com/office/powerpoint/2010/main" val="2608704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4" y="1219199"/>
            <a:ext cx="7877175" cy="4650378"/>
          </a:xfrm>
        </p:spPr>
        <p:txBody>
          <a:bodyPr/>
          <a:lstStyle/>
          <a:p>
            <a:r>
              <a:rPr lang="en-US" dirty="0"/>
              <a:t>2019 General Assembly</a:t>
            </a:r>
          </a:p>
          <a:p>
            <a:pPr lvl="1"/>
            <a:r>
              <a:rPr lang="en-US" dirty="0"/>
              <a:t>House:	51 Republicans, 49 Democrats</a:t>
            </a:r>
          </a:p>
          <a:p>
            <a:pPr lvl="1"/>
            <a:r>
              <a:rPr lang="en-US" dirty="0"/>
              <a:t>Senate	21 Republicans, 19 Democrats</a:t>
            </a:r>
            <a:br>
              <a:rPr lang="en-US" dirty="0"/>
            </a:br>
            <a:endParaRPr lang="en-US" dirty="0"/>
          </a:p>
          <a:p>
            <a:r>
              <a:rPr lang="en-US" dirty="0"/>
              <a:t>2020 General Assembly</a:t>
            </a:r>
          </a:p>
          <a:p>
            <a:pPr lvl="1"/>
            <a:r>
              <a:rPr lang="en-US" dirty="0"/>
              <a:t>House:	55 Democrats, 45 Republicans</a:t>
            </a:r>
          </a:p>
          <a:p>
            <a:pPr lvl="1"/>
            <a:r>
              <a:rPr lang="en-US" dirty="0"/>
              <a:t>Senate	21 Democrats, 19 Republicans</a:t>
            </a:r>
          </a:p>
          <a:p>
            <a:pPr lvl="1"/>
            <a:r>
              <a:rPr lang="en-US" dirty="0"/>
              <a:t>Governor (D), Lt. Governor (D), Attorney General (D)</a:t>
            </a:r>
            <a:br>
              <a:rPr lang="en-US" dirty="0"/>
            </a:br>
            <a:endParaRPr lang="en-US" dirty="0"/>
          </a:p>
          <a:p>
            <a:r>
              <a:rPr lang="en-US" dirty="0"/>
              <a:t>Northern Virginia Dominates</a:t>
            </a:r>
          </a:p>
          <a:p>
            <a:pPr lvl="1"/>
            <a:r>
              <a:rPr lang="en-US" dirty="0"/>
              <a:t>House:	Speaker, Majority Leader, Dem Caucus chair</a:t>
            </a:r>
          </a:p>
          <a:p>
            <a:pPr lvl="1"/>
            <a:r>
              <a:rPr lang="en-US" dirty="0"/>
              <a:t>House:	</a:t>
            </a:r>
            <a:r>
              <a:rPr lang="en-US" dirty="0" err="1"/>
              <a:t>NoVa</a:t>
            </a:r>
            <a:r>
              <a:rPr lang="en-US" dirty="0"/>
              <a:t> legislators chair 9 of 14 committees</a:t>
            </a:r>
          </a:p>
          <a:p>
            <a:pPr lvl="1"/>
            <a:r>
              <a:rPr lang="en-US" dirty="0"/>
              <a:t>Senate:	Majority Leader</a:t>
            </a:r>
          </a:p>
          <a:p>
            <a:pPr lvl="1"/>
            <a:r>
              <a:rPr lang="en-US" dirty="0"/>
              <a:t>Senate: 	</a:t>
            </a:r>
            <a:r>
              <a:rPr lang="en-US" dirty="0" err="1"/>
              <a:t>NoVa</a:t>
            </a:r>
            <a:r>
              <a:rPr lang="en-US" dirty="0"/>
              <a:t> legislators chair 6 of 10 committees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2020 Brings Big Political Changes</a:t>
            </a:r>
          </a:p>
        </p:txBody>
      </p:sp>
    </p:spTree>
    <p:extLst>
      <p:ext uri="{BB962C8B-B14F-4D97-AF65-F5344CB8AC3E}">
        <p14:creationId xmlns:p14="http://schemas.microsoft.com/office/powerpoint/2010/main" val="2123086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5" y="1463721"/>
            <a:ext cx="8319135" cy="4233862"/>
          </a:xfrm>
        </p:spPr>
        <p:txBody>
          <a:bodyPr/>
          <a:lstStyle/>
          <a:p>
            <a:r>
              <a:rPr lang="en-US" dirty="0"/>
              <a:t>Gov. Northam submits his first full budget (biennial)</a:t>
            </a:r>
          </a:p>
          <a:p>
            <a:pPr lvl="1"/>
            <a:r>
              <a:rPr lang="en-US" dirty="0"/>
              <a:t>$135 billion for FY20-22</a:t>
            </a:r>
            <a:br>
              <a:rPr lang="en-US" dirty="0"/>
            </a:br>
            <a:endParaRPr lang="en-US" dirty="0"/>
          </a:p>
          <a:p>
            <a:r>
              <a:rPr lang="en-US" dirty="0"/>
              <a:t>Governor’s Budget Priorities</a:t>
            </a:r>
          </a:p>
          <a:p>
            <a:pPr lvl="1"/>
            <a:r>
              <a:rPr lang="en-US" dirty="0"/>
              <a:t>K-12 education				$1.2 billion in new funds</a:t>
            </a:r>
          </a:p>
          <a:p>
            <a:pPr lvl="1"/>
            <a:r>
              <a:rPr lang="en-US" dirty="0"/>
              <a:t>Early childhood education			$95 million in new funds</a:t>
            </a:r>
          </a:p>
          <a:p>
            <a:pPr lvl="1"/>
            <a:r>
              <a:rPr lang="en-US" dirty="0"/>
              <a:t>Community Colleges	/ tuition assistance		$145 million in new funds</a:t>
            </a:r>
          </a:p>
          <a:p>
            <a:pPr lvl="1"/>
            <a:r>
              <a:rPr lang="en-US" dirty="0"/>
              <a:t>4-Yr. universities / tuition assistance		$45 million in new funds</a:t>
            </a:r>
          </a:p>
          <a:p>
            <a:pPr lvl="1"/>
            <a:r>
              <a:rPr lang="en-US" dirty="0"/>
              <a:t>Broadband – rural communities			$16 million in new funds</a:t>
            </a:r>
          </a:p>
          <a:p>
            <a:pPr lvl="1"/>
            <a:r>
              <a:rPr lang="en-US" dirty="0"/>
              <a:t>Natural Resources				$733 million in new funds</a:t>
            </a:r>
          </a:p>
          <a:p>
            <a:pPr lvl="1"/>
            <a:r>
              <a:rPr lang="en-US" dirty="0"/>
              <a:t>Transportation				Funding changes (various)</a:t>
            </a:r>
          </a:p>
          <a:p>
            <a:pPr lvl="1"/>
            <a:r>
              <a:rPr lang="en-US" dirty="0"/>
              <a:t>Reserve Fund				$300 million ($1.9 billion</a:t>
            </a:r>
            <a:br>
              <a:rPr lang="en-US" dirty="0"/>
            </a:br>
            <a:r>
              <a:rPr lang="en-US" dirty="0"/>
              <a:t>						   total)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Overview</a:t>
            </a:r>
          </a:p>
        </p:txBody>
      </p:sp>
    </p:spTree>
    <p:extLst>
      <p:ext uri="{BB962C8B-B14F-4D97-AF65-F5344CB8AC3E}">
        <p14:creationId xmlns:p14="http://schemas.microsoft.com/office/powerpoint/2010/main" val="3670544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0634" y="1453429"/>
            <a:ext cx="7877175" cy="4233862"/>
          </a:xfrm>
        </p:spPr>
        <p:txBody>
          <a:bodyPr/>
          <a:lstStyle/>
          <a:p>
            <a:r>
              <a:rPr lang="en-US" dirty="0"/>
              <a:t>MWC will review every bill and resolution introduced (3,000+)</a:t>
            </a:r>
          </a:p>
          <a:p>
            <a:r>
              <a:rPr lang="en-US" dirty="0"/>
              <a:t>MWC pulls out all legislation in certain categories for detailed analysis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400" dirty="0"/>
              <a:t>	Admin. of </a:t>
            </a:r>
            <a:r>
              <a:rPr lang="en-US" sz="1400" dirty="0" err="1"/>
              <a:t>Govt</a:t>
            </a:r>
            <a:r>
              <a:rPr lang="en-US" sz="1400" dirty="0"/>
              <a:t>	FOIA			Public Safety</a:t>
            </a:r>
          </a:p>
          <a:p>
            <a:pPr marL="0" indent="0">
              <a:buNone/>
            </a:pPr>
            <a:r>
              <a:rPr lang="en-US" sz="1400" dirty="0"/>
              <a:t>	Authorities		Hazard Materials		Public Service Companies</a:t>
            </a:r>
          </a:p>
          <a:p>
            <a:pPr marL="0" indent="0">
              <a:buNone/>
            </a:pPr>
            <a:r>
              <a:rPr lang="en-US" sz="1400" dirty="0"/>
              <a:t>	Bonds / Debt	Health			Railroads</a:t>
            </a:r>
          </a:p>
          <a:p>
            <a:pPr marL="0" indent="0">
              <a:buNone/>
            </a:pPr>
            <a:r>
              <a:rPr lang="en-US" sz="1400" dirty="0"/>
              <a:t>	Boundaries		Housing			Records Retention</a:t>
            </a:r>
          </a:p>
          <a:p>
            <a:pPr marL="0" indent="0">
              <a:buNone/>
            </a:pPr>
            <a:r>
              <a:rPr lang="en-US" sz="1400" dirty="0"/>
              <a:t>	Charters		Labor &amp; Employment		Science &amp; Technology</a:t>
            </a:r>
          </a:p>
          <a:p>
            <a:pPr marL="0" indent="0">
              <a:buNone/>
            </a:pPr>
            <a:r>
              <a:rPr lang="en-US" sz="1400" dirty="0"/>
              <a:t>	Computer Services	Liens			Transportation</a:t>
            </a:r>
          </a:p>
          <a:p>
            <a:pPr marL="0" indent="0">
              <a:buNone/>
            </a:pPr>
            <a:r>
              <a:rPr lang="en-US" sz="1400" dirty="0"/>
              <a:t>	Conservation	Local </a:t>
            </a:r>
            <a:r>
              <a:rPr lang="en-US" sz="1400" dirty="0" err="1"/>
              <a:t>Govt</a:t>
            </a:r>
            <a:r>
              <a:rPr lang="en-US" sz="1400" dirty="0"/>
              <a:t>			Waste Disposal</a:t>
            </a:r>
          </a:p>
          <a:p>
            <a:pPr marL="0" indent="0">
              <a:buNone/>
            </a:pPr>
            <a:r>
              <a:rPr lang="en-US" sz="1400" dirty="0"/>
              <a:t>	Const. Amendments	Pensions / Benefits / Retirement	Water &amp; Sewer Systems</a:t>
            </a:r>
          </a:p>
          <a:p>
            <a:pPr marL="0" indent="0">
              <a:buNone/>
            </a:pPr>
            <a:r>
              <a:rPr lang="en-US" sz="1400" dirty="0"/>
              <a:t>	Contracts		Personal Property / Tax		Workers Compensation</a:t>
            </a:r>
          </a:p>
          <a:p>
            <a:pPr marL="0" indent="0">
              <a:buNone/>
            </a:pPr>
            <a:r>
              <a:rPr lang="en-US" sz="1400" dirty="0"/>
              <a:t>	Eminent Domain	Professions &amp; Occupations	</a:t>
            </a:r>
            <a:r>
              <a:rPr lang="en-US" sz="1400" i="1" dirty="0"/>
              <a:t>And more …</a:t>
            </a:r>
          </a:p>
          <a:p>
            <a:pPr marL="0" indent="0">
              <a:buNone/>
            </a:pPr>
            <a:r>
              <a:rPr lang="en-US" sz="1400" dirty="0"/>
              <a:t>	Energy		Property &amp; Conveyances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MWC &amp; VAS Track Legislation</a:t>
            </a:r>
          </a:p>
        </p:txBody>
      </p:sp>
    </p:spTree>
    <p:extLst>
      <p:ext uri="{BB962C8B-B14F-4D97-AF65-F5344CB8AC3E}">
        <p14:creationId xmlns:p14="http://schemas.microsoft.com/office/powerpoint/2010/main" val="834193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1025" y="1306967"/>
            <a:ext cx="7877175" cy="4353605"/>
          </a:xfrm>
        </p:spPr>
        <p:txBody>
          <a:bodyPr/>
          <a:lstStyle/>
          <a:p>
            <a:r>
              <a:rPr lang="en-US" dirty="0"/>
              <a:t>House of Delegates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General Laws</a:t>
            </a:r>
          </a:p>
          <a:p>
            <a:pPr lvl="1"/>
            <a:r>
              <a:rPr lang="en-US" dirty="0"/>
              <a:t>Counties, Cities &amp; Towns</a:t>
            </a:r>
          </a:p>
          <a:p>
            <a:pPr lvl="1"/>
            <a:r>
              <a:rPr lang="en-US" dirty="0"/>
              <a:t>Labor and Commerce</a:t>
            </a:r>
          </a:p>
          <a:p>
            <a:pPr lvl="1"/>
            <a:r>
              <a:rPr lang="en-US" dirty="0"/>
              <a:t>Transportation</a:t>
            </a:r>
            <a:br>
              <a:rPr lang="en-US" dirty="0"/>
            </a:br>
            <a:endParaRPr lang="en-US" dirty="0"/>
          </a:p>
          <a:p>
            <a:r>
              <a:rPr lang="en-US" dirty="0"/>
              <a:t>Senate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General Laws and Technology</a:t>
            </a:r>
          </a:p>
          <a:p>
            <a:pPr lvl="1"/>
            <a:r>
              <a:rPr lang="en-US" dirty="0"/>
              <a:t>Local Government</a:t>
            </a:r>
          </a:p>
          <a:p>
            <a:pPr lvl="1"/>
            <a:r>
              <a:rPr lang="en-US" dirty="0"/>
              <a:t>Commerce and Labor</a:t>
            </a:r>
          </a:p>
          <a:p>
            <a:pPr lvl="1"/>
            <a:r>
              <a:rPr lang="en-US" dirty="0"/>
              <a:t>Transportation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House &amp; Senate Committees for VAS Issues</a:t>
            </a:r>
          </a:p>
        </p:txBody>
      </p:sp>
    </p:spTree>
    <p:extLst>
      <p:ext uri="{BB962C8B-B14F-4D97-AF65-F5344CB8AC3E}">
        <p14:creationId xmlns:p14="http://schemas.microsoft.com/office/powerpoint/2010/main" val="2158208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0243" y="1411864"/>
            <a:ext cx="7877175" cy="4334307"/>
          </a:xfrm>
        </p:spPr>
        <p:txBody>
          <a:bodyPr/>
          <a:lstStyle/>
          <a:p>
            <a:r>
              <a:rPr lang="en-US" dirty="0"/>
              <a:t>Weekly written reports and conference calls with VAS Legislative Committee</a:t>
            </a:r>
          </a:p>
          <a:p>
            <a:pPr lvl="1"/>
            <a:r>
              <a:rPr lang="en-US" dirty="0"/>
              <a:t>Analysis of select bills and resolutions</a:t>
            </a:r>
          </a:p>
          <a:p>
            <a:pPr lvl="1"/>
            <a:r>
              <a:rPr lang="en-US" dirty="0"/>
              <a:t>Strategy for each is decided (monitor, amend, support, oppose)</a:t>
            </a:r>
            <a:br>
              <a:rPr lang="en-US" dirty="0"/>
            </a:br>
            <a:endParaRPr lang="en-US" dirty="0"/>
          </a:p>
          <a:p>
            <a:r>
              <a:rPr lang="en-US" dirty="0"/>
              <a:t>Each targeted bill or resolution is followed through the House and Senate process … and up until the Governor amends, signs, or vetoes</a:t>
            </a:r>
          </a:p>
          <a:p>
            <a:pPr lvl="1"/>
            <a:r>
              <a:rPr lang="en-US" dirty="0"/>
              <a:t>One-on-one meetings with legislators</a:t>
            </a:r>
          </a:p>
          <a:p>
            <a:pPr lvl="1"/>
            <a:r>
              <a:rPr lang="en-US" dirty="0"/>
              <a:t>Subcommittees</a:t>
            </a:r>
          </a:p>
          <a:p>
            <a:pPr lvl="1"/>
            <a:r>
              <a:rPr lang="en-US" dirty="0"/>
              <a:t>Full committees</a:t>
            </a:r>
          </a:p>
          <a:p>
            <a:pPr lvl="1"/>
            <a:r>
              <a:rPr lang="en-US" dirty="0"/>
              <a:t>Ad hoc meetings</a:t>
            </a:r>
          </a:p>
          <a:p>
            <a:pPr lvl="1"/>
            <a:r>
              <a:rPr lang="en-US" dirty="0"/>
              <a:t>Meetings with Agency staff</a:t>
            </a:r>
          </a:p>
          <a:p>
            <a:pPr lvl="1"/>
            <a:r>
              <a:rPr lang="en-US" dirty="0"/>
              <a:t>Meetings with Governor’s office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MWC &amp; VAS Track Legislation</a:t>
            </a:r>
          </a:p>
        </p:txBody>
      </p:sp>
    </p:spTree>
    <p:extLst>
      <p:ext uri="{BB962C8B-B14F-4D97-AF65-F5344CB8AC3E}">
        <p14:creationId xmlns:p14="http://schemas.microsoft.com/office/powerpoint/2010/main" val="2820700449"/>
      </p:ext>
    </p:extLst>
  </p:cSld>
  <p:clrMapOvr>
    <a:masterClrMapping/>
  </p:clrMapOvr>
</p:sld>
</file>

<file path=ppt/theme/theme1.xml><?xml version="1.0" encoding="utf-8"?>
<a:theme xmlns:a="http://schemas.openxmlformats.org/drawingml/2006/main" name="MWConsulting Template_1 (DEFAULT)">
  <a:themeElements>
    <a:clrScheme name="McGuireWood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65788"/>
      </a:accent1>
      <a:accent2>
        <a:srgbClr val="8B8D8E"/>
      </a:accent2>
      <a:accent3>
        <a:srgbClr val="5B8F22"/>
      </a:accent3>
      <a:accent4>
        <a:srgbClr val="D47600"/>
      </a:accent4>
      <a:accent5>
        <a:srgbClr val="8B8178"/>
      </a:accent5>
      <a:accent6>
        <a:srgbClr val="D5D2CA"/>
      </a:accent6>
      <a:hlink>
        <a:srgbClr val="0000FF"/>
      </a:hlink>
      <a:folHlink>
        <a:srgbClr val="800080"/>
      </a:folHlink>
    </a:clrScheme>
    <a:fontScheme name="blank">
      <a:majorFont>
        <a:latin typeface="Optima"/>
        <a:ea typeface=""/>
        <a:cs typeface=""/>
      </a:majorFont>
      <a:minorFont>
        <a:latin typeface="Opti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AS - Jan2019 Conference.potx" id="{3A704858-E369-4E3A-A069-FE1814683653}" vid="{40474C88-3724-4FC0-80E7-C94C46EEBB1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VAS - Jan2019 Conference</Template>
  <TotalTime>281</TotalTime>
  <Words>1450</Words>
  <Application>Microsoft Office PowerPoint</Application>
  <PresentationFormat>On-screen Show (4:3)</PresentationFormat>
  <Paragraphs>181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Optima</vt:lpstr>
      <vt:lpstr>Times New Roman</vt:lpstr>
      <vt:lpstr>Wingdings</vt:lpstr>
      <vt:lpstr>MWConsulting Template_1 (DEFAULT)</vt:lpstr>
      <vt:lpstr>Virginia Association of Surveyors — Winter Seminar —</vt:lpstr>
      <vt:lpstr>VAS Lobbyist Support – McGuireWoods Consulitng</vt:lpstr>
      <vt:lpstr>What we’ll cover today …</vt:lpstr>
      <vt:lpstr>2020 General Assembly</vt:lpstr>
      <vt:lpstr>2020 Brings Big Political Changes</vt:lpstr>
      <vt:lpstr>Budget Overview</vt:lpstr>
      <vt:lpstr>How MWC &amp; VAS Track Legislation</vt:lpstr>
      <vt:lpstr>Key House &amp; Senate Committees for VAS Issues</vt:lpstr>
      <vt:lpstr>How MWC &amp; VAS Track Legislation</vt:lpstr>
      <vt:lpstr>Working with Other Stakeholders</vt:lpstr>
      <vt:lpstr>VAS – Important Policy Areas</vt:lpstr>
      <vt:lpstr>VAS – Key Business Legislation Requiring Attention</vt:lpstr>
      <vt:lpstr>VAS – General Business Legislation</vt:lpstr>
      <vt:lpstr>VAS – General Business Legislation</vt:lpstr>
      <vt:lpstr>VAS – General Business Legislation</vt:lpstr>
      <vt:lpstr>VAS – Key Interest Legislation (Select)</vt:lpstr>
      <vt:lpstr>VAS – Key Interest Legislation (Select)</vt:lpstr>
      <vt:lpstr>VAS – 2021 General Assembly</vt:lpstr>
      <vt:lpstr>Building the VAS Brand in the General Assembly</vt:lpstr>
      <vt:lpstr>PowerPoint Presentation</vt:lpstr>
    </vt:vector>
  </TitlesOfParts>
  <Company>McGuireWoods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Virginia Association of Surveyors</dc:title>
  <dc:creator>Bryant, L. Preston Jr.</dc:creator>
  <cp:lastModifiedBy>Khea Adams</cp:lastModifiedBy>
  <cp:revision>36</cp:revision>
  <dcterms:created xsi:type="dcterms:W3CDTF">2020-01-17T18:28:55Z</dcterms:created>
  <dcterms:modified xsi:type="dcterms:W3CDTF">2020-01-23T20:16:00Z</dcterms:modified>
</cp:coreProperties>
</file>