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43"/>
  </p:normalViewPr>
  <p:slideViewPr>
    <p:cSldViewPr>
      <p:cViewPr varScale="1">
        <p:scale>
          <a:sx n="153" d="100"/>
          <a:sy n="153" d="100"/>
        </p:scale>
        <p:origin x="168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2"/>
            <a:ext cx="9146286" cy="51435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297108" cy="5143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34861" y="533400"/>
            <a:ext cx="2763520" cy="11353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TeamSOS@apcc.org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98942" y="4821173"/>
            <a:ext cx="386333" cy="15544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4281678"/>
            <a:ext cx="1416685" cy="638175"/>
            <a:chOff x="0" y="4281678"/>
            <a:chExt cx="1416685" cy="638175"/>
          </a:xfrm>
        </p:grpSpPr>
        <p:sp>
          <p:nvSpPr>
            <p:cNvPr id="5" name="object 5"/>
            <p:cNvSpPr/>
            <p:nvPr/>
          </p:nvSpPr>
          <p:spPr>
            <a:xfrm>
              <a:off x="0" y="4281678"/>
              <a:ext cx="1416685" cy="638175"/>
            </a:xfrm>
            <a:custGeom>
              <a:avLst/>
              <a:gdLst/>
              <a:ahLst/>
              <a:cxnLst/>
              <a:rect l="l" t="t" r="r" b="b"/>
              <a:pathLst>
                <a:path w="1416685" h="638175">
                  <a:moveTo>
                    <a:pt x="1416558" y="0"/>
                  </a:moveTo>
                  <a:lnTo>
                    <a:pt x="0" y="0"/>
                  </a:lnTo>
                  <a:lnTo>
                    <a:pt x="0" y="637794"/>
                  </a:lnTo>
                  <a:lnTo>
                    <a:pt x="1416558" y="637794"/>
                  </a:lnTo>
                  <a:lnTo>
                    <a:pt x="1416558" y="0"/>
                  </a:lnTo>
                  <a:close/>
                </a:path>
              </a:pathLst>
            </a:custGeom>
            <a:solidFill>
              <a:srgbClr val="FDF8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943" y="4442460"/>
              <a:ext cx="788669" cy="316230"/>
            </a:xfrm>
            <a:prstGeom prst="rect">
              <a:avLst/>
            </a:prstGeom>
          </p:spPr>
        </p:pic>
      </p:grpSp>
      <p:grpSp>
        <p:nvGrpSpPr>
          <p:cNvPr id="7" name="object 7" descr="Oyster Shell Texture.png"/>
          <p:cNvGrpSpPr/>
          <p:nvPr/>
        </p:nvGrpSpPr>
        <p:grpSpPr>
          <a:xfrm>
            <a:off x="0" y="3160776"/>
            <a:ext cx="9144000" cy="1983105"/>
            <a:chOff x="0" y="3160776"/>
            <a:chExt cx="9144000" cy="1983105"/>
          </a:xfrm>
        </p:grpSpPr>
        <p:sp>
          <p:nvSpPr>
            <p:cNvPr id="8" name="object 8"/>
            <p:cNvSpPr/>
            <p:nvPr/>
          </p:nvSpPr>
          <p:spPr>
            <a:xfrm>
              <a:off x="0" y="3489960"/>
              <a:ext cx="1416685" cy="637540"/>
            </a:xfrm>
            <a:custGeom>
              <a:avLst/>
              <a:gdLst/>
              <a:ahLst/>
              <a:cxnLst/>
              <a:rect l="l" t="t" r="r" b="b"/>
              <a:pathLst>
                <a:path w="1416685" h="637539">
                  <a:moveTo>
                    <a:pt x="1416558" y="0"/>
                  </a:moveTo>
                  <a:lnTo>
                    <a:pt x="0" y="0"/>
                  </a:lnTo>
                  <a:lnTo>
                    <a:pt x="0" y="637031"/>
                  </a:lnTo>
                  <a:lnTo>
                    <a:pt x="1416558" y="637031"/>
                  </a:lnTo>
                  <a:lnTo>
                    <a:pt x="1416558" y="0"/>
                  </a:lnTo>
                  <a:close/>
                </a:path>
              </a:pathLst>
            </a:custGeom>
            <a:solidFill>
              <a:srgbClr val="FDF8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 descr="Oyster Shell Texture.png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160776"/>
              <a:ext cx="9144000" cy="1982723"/>
            </a:xfrm>
            <a:prstGeom prst="rect">
              <a:avLst/>
            </a:prstGeom>
          </p:spPr>
        </p:pic>
      </p:grpSp>
      <p:pic>
        <p:nvPicPr>
          <p:cNvPr id="10" name="object 10" descr="The Cape We Shape.  AI-generated content may be incorrect.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3934" y="490727"/>
            <a:ext cx="8199882" cy="2492502"/>
          </a:xfrm>
          <a:prstGeom prst="rect">
            <a:avLst/>
          </a:prstGeom>
        </p:spPr>
      </p:pic>
      <p:pic>
        <p:nvPicPr>
          <p:cNvPr id="11" name="object 11" descr="The image is a blank white canvas.  AI-generated content may be incorrect.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80226" y="3977640"/>
            <a:ext cx="2451354" cy="8854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5769" y="1602486"/>
            <a:ext cx="3957954" cy="1457960"/>
          </a:xfrm>
          <a:prstGeom prst="rect">
            <a:avLst/>
          </a:prstGeom>
          <a:solidFill>
            <a:srgbClr val="F8A47E"/>
          </a:solidFill>
          <a:ln w="28955">
            <a:solidFill>
              <a:srgbClr val="282323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600">
              <a:latin typeface="Times New Roman"/>
              <a:cs typeface="Times New Roman"/>
            </a:endParaRPr>
          </a:p>
          <a:p>
            <a:pPr marR="229235" algn="ctr">
              <a:lnSpc>
                <a:spcPct val="100000"/>
              </a:lnSpc>
            </a:pPr>
            <a:r>
              <a:rPr sz="1600" b="1" i="1" dirty="0">
                <a:latin typeface="Arial"/>
                <a:cs typeface="Arial"/>
              </a:rPr>
              <a:t>Unacceptable</a:t>
            </a:r>
            <a:r>
              <a:rPr sz="1600" b="1" i="1" spc="-65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Water</a:t>
            </a:r>
            <a:r>
              <a:rPr sz="1600" b="1" i="1" spc="-50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Quality</a:t>
            </a:r>
            <a:endParaRPr sz="1600">
              <a:latin typeface="Arial"/>
              <a:cs typeface="Arial"/>
            </a:endParaRPr>
          </a:p>
          <a:p>
            <a:pPr marL="915669" indent="-170180">
              <a:lnSpc>
                <a:spcPct val="100000"/>
              </a:lnSpc>
              <a:spcBef>
                <a:spcPts val="969"/>
              </a:spcBef>
              <a:buChar char="•"/>
              <a:tabLst>
                <a:tab pos="915669" algn="l"/>
              </a:tabLst>
            </a:pPr>
            <a:r>
              <a:rPr sz="1400" dirty="0">
                <a:latin typeface="Arial"/>
                <a:cs typeface="Arial"/>
              </a:rPr>
              <a:t>90%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estuaries</a:t>
            </a:r>
            <a:endParaRPr sz="1400">
              <a:latin typeface="Arial"/>
              <a:cs typeface="Arial"/>
            </a:endParaRPr>
          </a:p>
          <a:p>
            <a:pPr marL="916305" indent="-170815">
              <a:lnSpc>
                <a:spcPct val="100000"/>
              </a:lnSpc>
              <a:buChar char="•"/>
              <a:tabLst>
                <a:tab pos="916305" algn="l"/>
              </a:tabLst>
            </a:pPr>
            <a:r>
              <a:rPr sz="1400" dirty="0">
                <a:latin typeface="Arial"/>
                <a:cs typeface="Arial"/>
              </a:rPr>
              <a:t>&gt;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33%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 </a:t>
            </a:r>
            <a:r>
              <a:rPr sz="1400" spc="-10" dirty="0">
                <a:latin typeface="Arial"/>
                <a:cs typeface="Arial"/>
              </a:rPr>
              <a:t>ponds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25161" y="1602486"/>
            <a:ext cx="3957954" cy="1457960"/>
          </a:xfrm>
          <a:prstGeom prst="rect">
            <a:avLst/>
          </a:prstGeom>
          <a:solidFill>
            <a:srgbClr val="F8A47E"/>
          </a:solidFill>
          <a:ln w="28955">
            <a:solidFill>
              <a:srgbClr val="282323"/>
            </a:solidFill>
          </a:ln>
        </p:spPr>
        <p:txBody>
          <a:bodyPr vert="horz" wrap="square" lIns="0" tIns="212090" rIns="0" bIns="0" rtlCol="0">
            <a:spAutoFit/>
          </a:bodyPr>
          <a:lstStyle/>
          <a:p>
            <a:pPr marL="785495">
              <a:lnSpc>
                <a:spcPct val="100000"/>
              </a:lnSpc>
              <a:spcBef>
                <a:spcPts val="1670"/>
              </a:spcBef>
            </a:pPr>
            <a:r>
              <a:rPr sz="1600" b="1" i="1" dirty="0">
                <a:latin typeface="Arial"/>
                <a:cs typeface="Arial"/>
              </a:rPr>
              <a:t>Economic</a:t>
            </a:r>
            <a:r>
              <a:rPr sz="1600" b="1" i="1" spc="-50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Challenges</a:t>
            </a:r>
            <a:endParaRPr sz="1600">
              <a:latin typeface="Arial"/>
              <a:cs typeface="Arial"/>
            </a:endParaRPr>
          </a:p>
          <a:p>
            <a:pPr marL="1075055" indent="-170180">
              <a:lnSpc>
                <a:spcPct val="100000"/>
              </a:lnSpc>
              <a:spcBef>
                <a:spcPts val="970"/>
              </a:spcBef>
              <a:buChar char="•"/>
              <a:tabLst>
                <a:tab pos="1075055" algn="l"/>
              </a:tabLst>
            </a:pPr>
            <a:r>
              <a:rPr sz="1400" dirty="0">
                <a:latin typeface="Arial"/>
                <a:cs typeface="Arial"/>
              </a:rPr>
              <a:t>High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cost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living</a:t>
            </a:r>
            <a:endParaRPr sz="1400">
              <a:latin typeface="Arial"/>
              <a:cs typeface="Arial"/>
            </a:endParaRPr>
          </a:p>
          <a:p>
            <a:pPr marL="1075055" indent="-170180">
              <a:lnSpc>
                <a:spcPct val="100000"/>
              </a:lnSpc>
              <a:buChar char="•"/>
              <a:tabLst>
                <a:tab pos="1075055" algn="l"/>
              </a:tabLst>
            </a:pPr>
            <a:r>
              <a:rPr sz="1400" dirty="0">
                <a:latin typeface="Arial"/>
                <a:cs typeface="Arial"/>
              </a:rPr>
              <a:t>Expensive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housing</a:t>
            </a:r>
            <a:endParaRPr sz="1400">
              <a:latin typeface="Arial"/>
              <a:cs typeface="Arial"/>
            </a:endParaRPr>
          </a:p>
          <a:p>
            <a:pPr marL="1075055" indent="-170180">
              <a:lnSpc>
                <a:spcPct val="100000"/>
              </a:lnSpc>
              <a:buChar char="•"/>
              <a:tabLst>
                <a:tab pos="1075055" algn="l"/>
              </a:tabLst>
            </a:pPr>
            <a:r>
              <a:rPr sz="1400" dirty="0">
                <a:latin typeface="Arial"/>
                <a:cs typeface="Arial"/>
              </a:rPr>
              <a:t>Labor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shortages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5769" y="3238500"/>
            <a:ext cx="3957954" cy="1457960"/>
          </a:xfrm>
          <a:prstGeom prst="rect">
            <a:avLst/>
          </a:prstGeom>
          <a:solidFill>
            <a:srgbClr val="F8A47E"/>
          </a:solidFill>
          <a:ln w="28955">
            <a:solidFill>
              <a:srgbClr val="282323"/>
            </a:solidFill>
          </a:ln>
        </p:spPr>
        <p:txBody>
          <a:bodyPr vert="horz" wrap="square" lIns="0" tIns="212725" rIns="0" bIns="0" rtlCol="0">
            <a:spAutoFit/>
          </a:bodyPr>
          <a:lstStyle/>
          <a:p>
            <a:pPr marL="397510">
              <a:lnSpc>
                <a:spcPct val="100000"/>
              </a:lnSpc>
              <a:spcBef>
                <a:spcPts val="1675"/>
              </a:spcBef>
            </a:pPr>
            <a:r>
              <a:rPr sz="1600" b="1" i="1" dirty="0">
                <a:latin typeface="Arial"/>
                <a:cs typeface="Arial"/>
              </a:rPr>
              <a:t>Fragmented</a:t>
            </a:r>
            <a:r>
              <a:rPr sz="1600" b="1" i="1" spc="-50" dirty="0">
                <a:latin typeface="Arial"/>
                <a:cs typeface="Arial"/>
              </a:rPr>
              <a:t> </a:t>
            </a:r>
            <a:r>
              <a:rPr sz="1600" b="1" i="1" dirty="0">
                <a:latin typeface="Arial"/>
                <a:cs typeface="Arial"/>
              </a:rPr>
              <a:t>Natural</a:t>
            </a:r>
            <a:r>
              <a:rPr sz="1600" b="1" i="1" spc="-50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Landscapes</a:t>
            </a:r>
            <a:endParaRPr sz="1600">
              <a:latin typeface="Arial"/>
              <a:cs typeface="Arial"/>
            </a:endParaRPr>
          </a:p>
          <a:p>
            <a:pPr marL="640080" indent="-170180">
              <a:lnSpc>
                <a:spcPct val="100000"/>
              </a:lnSpc>
              <a:spcBef>
                <a:spcPts val="969"/>
              </a:spcBef>
              <a:buChar char="•"/>
              <a:tabLst>
                <a:tab pos="640080" algn="l"/>
              </a:tabLst>
            </a:pPr>
            <a:r>
              <a:rPr sz="1400" dirty="0">
                <a:latin typeface="Arial"/>
                <a:cs typeface="Arial"/>
              </a:rPr>
              <a:t>Undermined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water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supply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quality</a:t>
            </a:r>
            <a:endParaRPr sz="1400">
              <a:latin typeface="Arial"/>
              <a:cs typeface="Arial"/>
            </a:endParaRPr>
          </a:p>
          <a:p>
            <a:pPr marL="640080" indent="-170180">
              <a:lnSpc>
                <a:spcPct val="100000"/>
              </a:lnSpc>
              <a:buChar char="•"/>
              <a:tabLst>
                <a:tab pos="640080" algn="l"/>
              </a:tabLst>
            </a:pPr>
            <a:r>
              <a:rPr sz="1400" dirty="0">
                <a:latin typeface="Arial"/>
                <a:cs typeface="Arial"/>
              </a:rPr>
              <a:t>Threats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species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diversity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25161" y="3238500"/>
            <a:ext cx="3957954" cy="1457960"/>
          </a:xfrm>
          <a:prstGeom prst="rect">
            <a:avLst/>
          </a:prstGeom>
          <a:solidFill>
            <a:srgbClr val="F8A47E"/>
          </a:solidFill>
          <a:ln w="28955">
            <a:solidFill>
              <a:srgbClr val="282323"/>
            </a:solidFill>
          </a:ln>
        </p:spPr>
        <p:txBody>
          <a:bodyPr vert="horz" wrap="square" lIns="0" tIns="215265" rIns="0" bIns="0" rtlCol="0">
            <a:spAutoFit/>
          </a:bodyPr>
          <a:lstStyle/>
          <a:p>
            <a:pPr marL="838835">
              <a:lnSpc>
                <a:spcPct val="100000"/>
              </a:lnSpc>
              <a:spcBef>
                <a:spcPts val="1695"/>
              </a:spcBef>
            </a:pPr>
            <a:r>
              <a:rPr sz="1600" b="1" i="1" dirty="0">
                <a:latin typeface="Arial"/>
                <a:cs typeface="Arial"/>
              </a:rPr>
              <a:t>Increased</a:t>
            </a:r>
            <a:r>
              <a:rPr sz="1600" b="1" i="1" spc="-45" dirty="0">
                <a:latin typeface="Arial"/>
                <a:cs typeface="Arial"/>
              </a:rPr>
              <a:t> </a:t>
            </a:r>
            <a:r>
              <a:rPr sz="1600" b="1" i="1" spc="-10" dirty="0">
                <a:latin typeface="Arial"/>
                <a:cs typeface="Arial"/>
              </a:rPr>
              <a:t>Vulnerability</a:t>
            </a:r>
            <a:endParaRPr sz="1600">
              <a:latin typeface="Arial"/>
              <a:cs typeface="Arial"/>
            </a:endParaRPr>
          </a:p>
          <a:p>
            <a:pPr marL="1136650" indent="-170180">
              <a:lnSpc>
                <a:spcPct val="100000"/>
              </a:lnSpc>
              <a:spcBef>
                <a:spcPts val="965"/>
              </a:spcBef>
              <a:buChar char="•"/>
              <a:tabLst>
                <a:tab pos="1136650" algn="l"/>
              </a:tabLst>
            </a:pPr>
            <a:r>
              <a:rPr sz="1400" dirty="0">
                <a:latin typeface="Arial"/>
                <a:cs typeface="Arial"/>
              </a:rPr>
              <a:t>Increased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flooding</a:t>
            </a:r>
            <a:endParaRPr sz="1400">
              <a:latin typeface="Arial"/>
              <a:cs typeface="Arial"/>
            </a:endParaRPr>
          </a:p>
          <a:p>
            <a:pPr marL="1136650" marR="683895" indent="-170180">
              <a:lnSpc>
                <a:spcPct val="100000"/>
              </a:lnSpc>
              <a:buChar char="•"/>
              <a:tabLst>
                <a:tab pos="1137920" algn="l"/>
              </a:tabLst>
            </a:pPr>
            <a:r>
              <a:rPr sz="1400" dirty="0">
                <a:latin typeface="Arial"/>
                <a:cs typeface="Arial"/>
              </a:rPr>
              <a:t>Heightened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risk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from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storm 	</a:t>
            </a:r>
            <a:r>
              <a:rPr sz="1400" spc="-10" dirty="0">
                <a:latin typeface="Arial"/>
                <a:cs typeface="Arial"/>
              </a:rPr>
              <a:t>intensity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449326" y="460384"/>
            <a:ext cx="6501130" cy="975994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dirty="0"/>
              <a:t>The</a:t>
            </a:r>
            <a:r>
              <a:rPr sz="3200" spc="-180" dirty="0"/>
              <a:t> </a:t>
            </a:r>
            <a:r>
              <a:rPr sz="3200" spc="-10" dirty="0"/>
              <a:t>Problem:</a:t>
            </a:r>
            <a:endParaRPr sz="3200"/>
          </a:p>
          <a:p>
            <a:pPr marL="86360">
              <a:lnSpc>
                <a:spcPct val="100000"/>
              </a:lnSpc>
              <a:spcBef>
                <a:spcPts val="480"/>
              </a:spcBef>
            </a:pPr>
            <a:r>
              <a:rPr sz="2000" dirty="0"/>
              <a:t>Cape</a:t>
            </a:r>
            <a:r>
              <a:rPr sz="2000" spc="-85" dirty="0"/>
              <a:t> </a:t>
            </a:r>
            <a:r>
              <a:rPr sz="2000" spc="-10" dirty="0"/>
              <a:t>development</a:t>
            </a:r>
            <a:r>
              <a:rPr sz="2000" spc="-65" dirty="0"/>
              <a:t> </a:t>
            </a:r>
            <a:r>
              <a:rPr sz="2000" dirty="0"/>
              <a:t>patterns</a:t>
            </a:r>
            <a:r>
              <a:rPr sz="2000" spc="-70" dirty="0"/>
              <a:t> </a:t>
            </a:r>
            <a:r>
              <a:rPr sz="2000" dirty="0"/>
              <a:t>have</a:t>
            </a:r>
            <a:r>
              <a:rPr sz="2000" spc="-70" dirty="0"/>
              <a:t> </a:t>
            </a:r>
            <a:r>
              <a:rPr sz="2000" dirty="0"/>
              <a:t>resulted</a:t>
            </a:r>
            <a:r>
              <a:rPr sz="2000" spc="-75" dirty="0"/>
              <a:t> </a:t>
            </a:r>
            <a:r>
              <a:rPr sz="2000" spc="-10" dirty="0"/>
              <a:t>in...</a:t>
            </a:r>
            <a:endParaRPr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9303" y="89914"/>
            <a:ext cx="5080254" cy="5053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77659" y="4611065"/>
            <a:ext cx="2159635" cy="297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8500"/>
              </a:lnSpc>
              <a:spcBef>
                <a:spcPts val="95"/>
              </a:spcBef>
            </a:pP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Source:</a:t>
            </a:r>
            <a:r>
              <a:rPr sz="5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Cape</a:t>
            </a:r>
            <a:r>
              <a:rPr sz="5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Cod</a:t>
            </a:r>
            <a:r>
              <a:rPr sz="5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Commission</a:t>
            </a:r>
            <a:r>
              <a:rPr sz="50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analysis</a:t>
            </a:r>
            <a:r>
              <a:rPr sz="5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50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town</a:t>
            </a:r>
            <a:r>
              <a:rPr sz="5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assessing</a:t>
            </a:r>
            <a:r>
              <a:rPr sz="5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data</a:t>
            </a:r>
            <a:r>
              <a:rPr sz="50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50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-10" dirty="0">
                <a:solidFill>
                  <a:srgbClr val="7E7E7E"/>
                </a:solidFill>
                <a:latin typeface="Calibri"/>
                <a:cs typeface="Calibri"/>
              </a:rPr>
              <a:t>impervious</a:t>
            </a:r>
            <a:r>
              <a:rPr sz="500" spc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surface</a:t>
            </a:r>
            <a:r>
              <a:rPr sz="5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5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homes</a:t>
            </a:r>
            <a:r>
              <a:rPr sz="5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size</a:t>
            </a:r>
            <a:r>
              <a:rPr sz="50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statistics,</a:t>
            </a:r>
            <a:r>
              <a:rPr sz="500" spc="20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Cape</a:t>
            </a:r>
            <a:r>
              <a:rPr sz="5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Cod</a:t>
            </a:r>
            <a:r>
              <a:rPr sz="5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Commission</a:t>
            </a:r>
            <a:r>
              <a:rPr sz="50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Parcel</a:t>
            </a:r>
            <a:r>
              <a:rPr sz="50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Data</a:t>
            </a:r>
            <a:r>
              <a:rPr sz="50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Set</a:t>
            </a:r>
            <a:r>
              <a:rPr sz="5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-10" dirty="0">
                <a:solidFill>
                  <a:srgbClr val="7E7E7E"/>
                </a:solidFill>
                <a:latin typeface="Calibri"/>
                <a:cs typeface="Calibri"/>
              </a:rPr>
              <a:t>(2025)</a:t>
            </a:r>
            <a:r>
              <a:rPr sz="500" spc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10" dirty="0">
                <a:solidFill>
                  <a:srgbClr val="7E7E7E"/>
                </a:solidFill>
                <a:latin typeface="Calibri"/>
                <a:cs typeface="Calibri"/>
              </a:rPr>
              <a:t>which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 uses</a:t>
            </a:r>
            <a:r>
              <a:rPr sz="5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10" dirty="0">
                <a:solidFill>
                  <a:srgbClr val="7E7E7E"/>
                </a:solidFill>
                <a:latin typeface="Calibri"/>
                <a:cs typeface="Calibri"/>
              </a:rPr>
              <a:t>individual</a:t>
            </a:r>
            <a:r>
              <a:rPr sz="50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10" dirty="0">
                <a:solidFill>
                  <a:srgbClr val="7E7E7E"/>
                </a:solidFill>
                <a:latin typeface="Calibri"/>
                <a:cs typeface="Calibri"/>
              </a:rPr>
              <a:t>town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 assessing</a:t>
            </a:r>
            <a:r>
              <a:rPr sz="5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10" dirty="0">
                <a:solidFill>
                  <a:srgbClr val="7E7E7E"/>
                </a:solidFill>
                <a:latin typeface="Calibri"/>
                <a:cs typeface="Calibri"/>
              </a:rPr>
              <a:t>data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10" dirty="0">
                <a:solidFill>
                  <a:srgbClr val="7E7E7E"/>
                </a:solidFill>
                <a:latin typeface="Calibri"/>
                <a:cs typeface="Calibri"/>
              </a:rPr>
              <a:t>for development</a:t>
            </a:r>
            <a:r>
              <a:rPr sz="50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10" dirty="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-10" dirty="0">
                <a:solidFill>
                  <a:srgbClr val="7E7E7E"/>
                </a:solidFill>
                <a:latin typeface="Calibri"/>
                <a:cs typeface="Calibri"/>
              </a:rPr>
              <a:t>decade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4" name="object 4" descr="Chart, bar chart  AI-generated content may b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81898" y="703157"/>
            <a:ext cx="1837194" cy="87205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551682" y="4356353"/>
            <a:ext cx="1662430" cy="461009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100" rIns="0" bIns="0" rtlCol="0">
            <a:spAutoFit/>
          </a:bodyPr>
          <a:lstStyle/>
          <a:p>
            <a:pPr marL="441959">
              <a:lnSpc>
                <a:spcPct val="100000"/>
              </a:lnSpc>
              <a:spcBef>
                <a:spcPts val="300"/>
              </a:spcBef>
            </a:pPr>
            <a:r>
              <a:rPr sz="1200" dirty="0">
                <a:latin typeface="Calibri"/>
                <a:cs typeface="Calibri"/>
              </a:rPr>
              <a:t>P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4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9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  <a:p>
            <a:pPr marL="369570">
              <a:lnSpc>
                <a:spcPct val="100000"/>
              </a:lnSpc>
              <a:spcBef>
                <a:spcPts val="15"/>
              </a:spcBef>
            </a:pPr>
            <a:r>
              <a:rPr sz="1200" spc="160" dirty="0">
                <a:latin typeface="Calibri"/>
                <a:cs typeface="Calibri"/>
              </a:rPr>
              <a:t>1900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-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140" dirty="0">
                <a:latin typeface="Calibri"/>
                <a:cs typeface="Calibri"/>
              </a:rPr>
              <a:t>1929 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9303" y="89914"/>
            <a:ext cx="5080254" cy="50535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77659" y="4611065"/>
            <a:ext cx="2159635" cy="297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8500"/>
              </a:lnSpc>
              <a:spcBef>
                <a:spcPts val="95"/>
              </a:spcBef>
            </a:pP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Source:</a:t>
            </a:r>
            <a:r>
              <a:rPr sz="5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Cape</a:t>
            </a:r>
            <a:r>
              <a:rPr sz="5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Cod</a:t>
            </a:r>
            <a:r>
              <a:rPr sz="5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Commission</a:t>
            </a:r>
            <a:r>
              <a:rPr sz="50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analysis</a:t>
            </a:r>
            <a:r>
              <a:rPr sz="5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50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town</a:t>
            </a:r>
            <a:r>
              <a:rPr sz="5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assessing</a:t>
            </a:r>
            <a:r>
              <a:rPr sz="5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data</a:t>
            </a:r>
            <a:r>
              <a:rPr sz="50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50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-10" dirty="0">
                <a:solidFill>
                  <a:srgbClr val="7E7E7E"/>
                </a:solidFill>
                <a:latin typeface="Calibri"/>
                <a:cs typeface="Calibri"/>
              </a:rPr>
              <a:t>impervious</a:t>
            </a:r>
            <a:r>
              <a:rPr sz="500" spc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surface</a:t>
            </a:r>
            <a:r>
              <a:rPr sz="5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5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homes</a:t>
            </a:r>
            <a:r>
              <a:rPr sz="5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size</a:t>
            </a:r>
            <a:r>
              <a:rPr sz="50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statistics,</a:t>
            </a:r>
            <a:r>
              <a:rPr sz="500" spc="20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Cape</a:t>
            </a:r>
            <a:r>
              <a:rPr sz="5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Cod</a:t>
            </a:r>
            <a:r>
              <a:rPr sz="5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Commission</a:t>
            </a:r>
            <a:r>
              <a:rPr sz="50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Parcel</a:t>
            </a:r>
            <a:r>
              <a:rPr sz="50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Data</a:t>
            </a:r>
            <a:r>
              <a:rPr sz="500" spc="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Set</a:t>
            </a:r>
            <a:r>
              <a:rPr sz="5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-10" dirty="0">
                <a:solidFill>
                  <a:srgbClr val="7E7E7E"/>
                </a:solidFill>
                <a:latin typeface="Calibri"/>
                <a:cs typeface="Calibri"/>
              </a:rPr>
              <a:t>(2025)</a:t>
            </a:r>
            <a:r>
              <a:rPr sz="500" spc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10" dirty="0">
                <a:solidFill>
                  <a:srgbClr val="7E7E7E"/>
                </a:solidFill>
                <a:latin typeface="Calibri"/>
                <a:cs typeface="Calibri"/>
              </a:rPr>
              <a:t>which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 uses</a:t>
            </a:r>
            <a:r>
              <a:rPr sz="5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10" dirty="0">
                <a:solidFill>
                  <a:srgbClr val="7E7E7E"/>
                </a:solidFill>
                <a:latin typeface="Calibri"/>
                <a:cs typeface="Calibri"/>
              </a:rPr>
              <a:t>individual</a:t>
            </a:r>
            <a:r>
              <a:rPr sz="50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10" dirty="0">
                <a:solidFill>
                  <a:srgbClr val="7E7E7E"/>
                </a:solidFill>
                <a:latin typeface="Calibri"/>
                <a:cs typeface="Calibri"/>
              </a:rPr>
              <a:t>town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 assessing</a:t>
            </a:r>
            <a:r>
              <a:rPr sz="5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10" dirty="0">
                <a:solidFill>
                  <a:srgbClr val="7E7E7E"/>
                </a:solidFill>
                <a:latin typeface="Calibri"/>
                <a:cs typeface="Calibri"/>
              </a:rPr>
              <a:t>data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10" dirty="0">
                <a:solidFill>
                  <a:srgbClr val="7E7E7E"/>
                </a:solidFill>
                <a:latin typeface="Calibri"/>
                <a:cs typeface="Calibri"/>
              </a:rPr>
              <a:t>for development</a:t>
            </a:r>
            <a:r>
              <a:rPr sz="50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10" dirty="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sz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-10" dirty="0">
                <a:solidFill>
                  <a:srgbClr val="7E7E7E"/>
                </a:solidFill>
                <a:latin typeface="Calibri"/>
                <a:cs typeface="Calibri"/>
              </a:rPr>
              <a:t>decade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4" name="object 4" descr="Chart, bar chart  AI-generated content may b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81898" y="706868"/>
            <a:ext cx="1837194" cy="343696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551682" y="4448555"/>
            <a:ext cx="1662430" cy="2768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735" rIns="0" bIns="0" rtlCol="0">
            <a:spAutoFit/>
          </a:bodyPr>
          <a:lstStyle/>
          <a:p>
            <a:pPr marL="369570">
              <a:lnSpc>
                <a:spcPct val="100000"/>
              </a:lnSpc>
              <a:spcBef>
                <a:spcPts val="305"/>
              </a:spcBef>
            </a:pPr>
            <a:r>
              <a:rPr sz="1200" spc="160" dirty="0">
                <a:latin typeface="Calibri"/>
                <a:cs typeface="Calibri"/>
              </a:rPr>
              <a:t>1990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-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140" dirty="0">
                <a:latin typeface="Calibri"/>
                <a:cs typeface="Calibri"/>
              </a:rPr>
              <a:t>2025 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843010" cy="5143500"/>
            <a:chOff x="0" y="0"/>
            <a:chExt cx="8843010" cy="5143500"/>
          </a:xfrm>
        </p:grpSpPr>
        <p:pic>
          <p:nvPicPr>
            <p:cNvPr id="3" name="object 3" descr="A picture containing silhouette  AI-generated content may be incorrect.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9303" y="89915"/>
              <a:ext cx="5080254" cy="5053584"/>
            </a:xfrm>
            <a:prstGeom prst="rect">
              <a:avLst/>
            </a:prstGeom>
          </p:spPr>
        </p:pic>
        <p:pic>
          <p:nvPicPr>
            <p:cNvPr id="4" name="object 4" descr="A picture containing plant  AI-generated content may b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3825" y="0"/>
              <a:ext cx="7949183" cy="514349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448552" y="4450130"/>
            <a:ext cx="2296795" cy="386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900"/>
              </a:lnSpc>
              <a:spcBef>
                <a:spcPts val="100"/>
              </a:spcBef>
            </a:pP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Source:</a:t>
            </a:r>
            <a:r>
              <a:rPr sz="7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MassGIS</a:t>
            </a:r>
            <a:r>
              <a:rPr sz="7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(2025)</a:t>
            </a:r>
            <a:r>
              <a:rPr sz="70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7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Cape</a:t>
            </a:r>
            <a:r>
              <a:rPr sz="7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Cod</a:t>
            </a:r>
            <a:r>
              <a:rPr sz="7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7E7E7E"/>
                </a:solidFill>
                <a:latin typeface="Calibri"/>
                <a:cs typeface="Calibri"/>
              </a:rPr>
              <a:t>Commission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 Parcel</a:t>
            </a:r>
            <a:r>
              <a:rPr sz="7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-20" dirty="0">
                <a:solidFill>
                  <a:srgbClr val="7E7E7E"/>
                </a:solidFill>
                <a:latin typeface="Calibri"/>
                <a:cs typeface="Calibri"/>
              </a:rPr>
              <a:t>Data</a:t>
            </a:r>
            <a:r>
              <a:rPr sz="700" spc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Set</a:t>
            </a:r>
            <a:r>
              <a:rPr sz="7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(2025)</a:t>
            </a:r>
            <a:r>
              <a:rPr sz="7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which</a:t>
            </a:r>
            <a:r>
              <a:rPr sz="7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uses</a:t>
            </a:r>
            <a:r>
              <a:rPr sz="7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individual</a:t>
            </a:r>
            <a:r>
              <a:rPr sz="70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town</a:t>
            </a:r>
            <a:r>
              <a:rPr sz="7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assessing</a:t>
            </a:r>
            <a:r>
              <a:rPr sz="70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data</a:t>
            </a:r>
            <a:r>
              <a:rPr sz="7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-25" dirty="0">
                <a:solidFill>
                  <a:srgbClr val="7E7E7E"/>
                </a:solidFill>
                <a:latin typeface="Calibri"/>
                <a:cs typeface="Calibri"/>
              </a:rPr>
              <a:t>for</a:t>
            </a:r>
            <a:r>
              <a:rPr sz="700" spc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-10" dirty="0">
                <a:solidFill>
                  <a:srgbClr val="7E7E7E"/>
                </a:solidFill>
                <a:latin typeface="Calibri"/>
                <a:cs typeface="Calibri"/>
              </a:rPr>
              <a:t>development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by</a:t>
            </a:r>
            <a:r>
              <a:rPr sz="7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decade;</a:t>
            </a:r>
            <a:r>
              <a:rPr sz="7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APCC's</a:t>
            </a:r>
            <a:r>
              <a:rPr sz="7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Hanging</a:t>
            </a:r>
            <a:r>
              <a:rPr sz="7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in</a:t>
            </a:r>
            <a:r>
              <a:rPr sz="7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the Balance</a:t>
            </a:r>
            <a:r>
              <a:rPr sz="700" spc="-10" dirty="0">
                <a:solidFill>
                  <a:srgbClr val="7E7E7E"/>
                </a:solidFill>
                <a:latin typeface="Calibri"/>
                <a:cs typeface="Calibri"/>
              </a:rPr>
              <a:t> report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06773" y="4445253"/>
            <a:ext cx="565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Calibri"/>
                <a:cs typeface="Calibri"/>
              </a:rPr>
              <a:t>Today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20802" y="947166"/>
            <a:ext cx="2051685" cy="2094230"/>
            <a:chOff x="320802" y="947166"/>
            <a:chExt cx="2051685" cy="2094230"/>
          </a:xfrm>
        </p:grpSpPr>
        <p:sp>
          <p:nvSpPr>
            <p:cNvPr id="8" name="object 8"/>
            <p:cNvSpPr/>
            <p:nvPr/>
          </p:nvSpPr>
          <p:spPr>
            <a:xfrm>
              <a:off x="320802" y="947166"/>
              <a:ext cx="2051685" cy="2094230"/>
            </a:xfrm>
            <a:custGeom>
              <a:avLst/>
              <a:gdLst/>
              <a:ahLst/>
              <a:cxnLst/>
              <a:rect l="l" t="t" r="r" b="b"/>
              <a:pathLst>
                <a:path w="2051685" h="2094230">
                  <a:moveTo>
                    <a:pt x="2051304" y="0"/>
                  </a:moveTo>
                  <a:lnTo>
                    <a:pt x="0" y="0"/>
                  </a:lnTo>
                  <a:lnTo>
                    <a:pt x="0" y="2093975"/>
                  </a:lnTo>
                  <a:lnTo>
                    <a:pt x="2051304" y="2093975"/>
                  </a:lnTo>
                  <a:lnTo>
                    <a:pt x="20513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9684" y="1104138"/>
              <a:ext cx="1704339" cy="1724025"/>
            </a:xfrm>
            <a:custGeom>
              <a:avLst/>
              <a:gdLst/>
              <a:ahLst/>
              <a:cxnLst/>
              <a:rect l="l" t="t" r="r" b="b"/>
              <a:pathLst>
                <a:path w="1704339" h="1724025">
                  <a:moveTo>
                    <a:pt x="0" y="1723644"/>
                  </a:moveTo>
                  <a:lnTo>
                    <a:pt x="1703831" y="1723644"/>
                  </a:lnTo>
                  <a:lnTo>
                    <a:pt x="1703831" y="0"/>
                  </a:lnTo>
                  <a:lnTo>
                    <a:pt x="0" y="0"/>
                  </a:lnTo>
                  <a:lnTo>
                    <a:pt x="0" y="1723644"/>
                  </a:lnTo>
                  <a:close/>
                </a:path>
              </a:pathLst>
            </a:custGeom>
            <a:ln w="289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20802" y="947166"/>
            <a:ext cx="2051685" cy="2094230"/>
          </a:xfrm>
          <a:prstGeom prst="rect">
            <a:avLst/>
          </a:prstGeom>
          <a:ln w="28955">
            <a:solidFill>
              <a:srgbClr val="F12C12"/>
            </a:solidFill>
          </a:ln>
        </p:spPr>
        <p:txBody>
          <a:bodyPr vert="horz" wrap="square" lIns="0" tIns="204470" rIns="0" bIns="0" rtlCol="0">
            <a:spAutoFit/>
          </a:bodyPr>
          <a:lstStyle/>
          <a:p>
            <a:pPr marL="50800" algn="ctr">
              <a:lnSpc>
                <a:spcPct val="100000"/>
              </a:lnSpc>
              <a:spcBef>
                <a:spcPts val="1610"/>
              </a:spcBef>
            </a:pPr>
            <a:r>
              <a:rPr sz="4000" b="1" spc="-25" dirty="0">
                <a:latin typeface="Segoe UI"/>
                <a:cs typeface="Segoe UI"/>
              </a:rPr>
              <a:t>86%</a:t>
            </a:r>
            <a:endParaRPr sz="4000">
              <a:latin typeface="Segoe UI"/>
              <a:cs typeface="Segoe UI"/>
            </a:endParaRPr>
          </a:p>
          <a:p>
            <a:pPr marL="457200" marR="398780" indent="-1270" algn="ctr">
              <a:lnSpc>
                <a:spcPct val="100000"/>
              </a:lnSpc>
              <a:spcBef>
                <a:spcPts val="65"/>
              </a:spcBef>
            </a:pPr>
            <a:r>
              <a:rPr sz="1600" dirty="0">
                <a:latin typeface="Segoe UI"/>
                <a:cs typeface="Segoe UI"/>
              </a:rPr>
              <a:t>of</a:t>
            </a:r>
            <a:r>
              <a:rPr sz="1600" spc="-30" dirty="0">
                <a:latin typeface="Segoe UI"/>
                <a:cs typeface="Segoe UI"/>
              </a:rPr>
              <a:t> </a:t>
            </a:r>
            <a:r>
              <a:rPr sz="1600" dirty="0">
                <a:latin typeface="Segoe UI"/>
                <a:cs typeface="Segoe UI"/>
              </a:rPr>
              <a:t>the</a:t>
            </a:r>
            <a:r>
              <a:rPr sz="1600" spc="-30" dirty="0">
                <a:latin typeface="Segoe UI"/>
                <a:cs typeface="Segoe UI"/>
              </a:rPr>
              <a:t> </a:t>
            </a:r>
            <a:r>
              <a:rPr sz="1600" spc="-20" dirty="0">
                <a:latin typeface="Segoe UI"/>
                <a:cs typeface="Segoe UI"/>
              </a:rPr>
              <a:t>Cape</a:t>
            </a:r>
            <a:r>
              <a:rPr sz="1600" spc="500" dirty="0">
                <a:latin typeface="Segoe UI"/>
                <a:cs typeface="Segoe UI"/>
              </a:rPr>
              <a:t> </a:t>
            </a:r>
            <a:r>
              <a:rPr sz="1600" dirty="0">
                <a:latin typeface="Segoe UI"/>
                <a:cs typeface="Segoe UI"/>
              </a:rPr>
              <a:t>is</a:t>
            </a:r>
            <a:r>
              <a:rPr sz="1600" spc="-15" dirty="0">
                <a:latin typeface="Segoe UI"/>
                <a:cs typeface="Segoe UI"/>
              </a:rPr>
              <a:t> </a:t>
            </a:r>
            <a:r>
              <a:rPr sz="1600" spc="-10" dirty="0">
                <a:latin typeface="Segoe UI"/>
                <a:cs typeface="Segoe UI"/>
              </a:rPr>
              <a:t>already </a:t>
            </a:r>
            <a:r>
              <a:rPr sz="1600" dirty="0">
                <a:latin typeface="Segoe UI"/>
                <a:cs typeface="Segoe UI"/>
              </a:rPr>
              <a:t>developed</a:t>
            </a:r>
            <a:r>
              <a:rPr sz="1600" spc="-30" dirty="0">
                <a:latin typeface="Segoe UI"/>
                <a:cs typeface="Segoe UI"/>
              </a:rPr>
              <a:t> </a:t>
            </a:r>
            <a:r>
              <a:rPr sz="1600" spc="-25" dirty="0">
                <a:latin typeface="Segoe UI"/>
                <a:cs typeface="Segoe UI"/>
              </a:rPr>
              <a:t>or </a:t>
            </a:r>
            <a:r>
              <a:rPr sz="1600" spc="-10" dirty="0">
                <a:latin typeface="Segoe UI"/>
                <a:cs typeface="Segoe UI"/>
              </a:rPr>
              <a:t>protected</a:t>
            </a:r>
            <a:endParaRPr sz="1600">
              <a:latin typeface="Segoe UI"/>
              <a:cs typeface="Segoe U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386328" y="1311402"/>
            <a:ext cx="2063114" cy="1376680"/>
            <a:chOff x="3386328" y="1311402"/>
            <a:chExt cx="2063114" cy="1376680"/>
          </a:xfrm>
        </p:grpSpPr>
        <p:sp>
          <p:nvSpPr>
            <p:cNvPr id="12" name="object 12"/>
            <p:cNvSpPr/>
            <p:nvPr/>
          </p:nvSpPr>
          <p:spPr>
            <a:xfrm>
              <a:off x="3386328" y="1311402"/>
              <a:ext cx="2063114" cy="1376680"/>
            </a:xfrm>
            <a:custGeom>
              <a:avLst/>
              <a:gdLst/>
              <a:ahLst/>
              <a:cxnLst/>
              <a:rect l="l" t="t" r="r" b="b"/>
              <a:pathLst>
                <a:path w="2063114" h="1376680">
                  <a:moveTo>
                    <a:pt x="2062733" y="0"/>
                  </a:moveTo>
                  <a:lnTo>
                    <a:pt x="0" y="0"/>
                  </a:lnTo>
                  <a:lnTo>
                    <a:pt x="0" y="1376172"/>
                  </a:lnTo>
                  <a:lnTo>
                    <a:pt x="2062733" y="1376172"/>
                  </a:lnTo>
                  <a:lnTo>
                    <a:pt x="20627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79114" y="1431798"/>
              <a:ext cx="1670685" cy="1099820"/>
            </a:xfrm>
            <a:custGeom>
              <a:avLst/>
              <a:gdLst/>
              <a:ahLst/>
              <a:cxnLst/>
              <a:rect l="l" t="t" r="r" b="b"/>
              <a:pathLst>
                <a:path w="1670685" h="1099820">
                  <a:moveTo>
                    <a:pt x="0" y="1099565"/>
                  </a:moveTo>
                  <a:lnTo>
                    <a:pt x="1670304" y="1099565"/>
                  </a:lnTo>
                  <a:lnTo>
                    <a:pt x="1670304" y="0"/>
                  </a:lnTo>
                  <a:lnTo>
                    <a:pt x="0" y="0"/>
                  </a:lnTo>
                  <a:lnTo>
                    <a:pt x="0" y="1099565"/>
                  </a:lnTo>
                  <a:close/>
                </a:path>
              </a:pathLst>
            </a:custGeom>
            <a:ln w="289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386328" y="1311402"/>
            <a:ext cx="2063114" cy="1376680"/>
          </a:xfrm>
          <a:prstGeom prst="rect">
            <a:avLst/>
          </a:prstGeom>
          <a:ln w="28955">
            <a:solidFill>
              <a:srgbClr val="F12C12"/>
            </a:solidFill>
          </a:ln>
        </p:spPr>
        <p:txBody>
          <a:bodyPr vert="horz" wrap="square" lIns="0" tIns="1695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35"/>
              </a:spcBef>
            </a:pPr>
            <a:r>
              <a:rPr sz="3600" b="1" spc="-25" dirty="0">
                <a:latin typeface="Segoe UI"/>
                <a:cs typeface="Segoe UI"/>
              </a:rPr>
              <a:t>14%</a:t>
            </a:r>
            <a:endParaRPr sz="360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400" spc="-10" dirty="0">
                <a:latin typeface="Segoe UI"/>
                <a:cs typeface="Segoe UI"/>
              </a:rPr>
              <a:t>undeveloped</a:t>
            </a:r>
            <a:endParaRPr sz="140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</a:pPr>
            <a:r>
              <a:rPr sz="1400" dirty="0">
                <a:latin typeface="Segoe UI"/>
                <a:cs typeface="Segoe UI"/>
              </a:rPr>
              <a:t>and</a:t>
            </a:r>
            <a:r>
              <a:rPr sz="1400" spc="-5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unprotected</a:t>
            </a:r>
            <a:endParaRPr sz="1400">
              <a:latin typeface="Segoe UI"/>
              <a:cs typeface="Segoe U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850380" y="799337"/>
            <a:ext cx="1982470" cy="2940050"/>
            <a:chOff x="6850380" y="799337"/>
            <a:chExt cx="1982470" cy="2940050"/>
          </a:xfrm>
        </p:grpSpPr>
        <p:sp>
          <p:nvSpPr>
            <p:cNvPr id="16" name="object 16"/>
            <p:cNvSpPr/>
            <p:nvPr/>
          </p:nvSpPr>
          <p:spPr>
            <a:xfrm>
              <a:off x="6850380" y="799337"/>
              <a:ext cx="1982470" cy="2940050"/>
            </a:xfrm>
            <a:custGeom>
              <a:avLst/>
              <a:gdLst/>
              <a:ahLst/>
              <a:cxnLst/>
              <a:rect l="l" t="t" r="r" b="b"/>
              <a:pathLst>
                <a:path w="1982470" h="2940050">
                  <a:moveTo>
                    <a:pt x="1981962" y="0"/>
                  </a:moveTo>
                  <a:lnTo>
                    <a:pt x="0" y="0"/>
                  </a:lnTo>
                  <a:lnTo>
                    <a:pt x="0" y="2939796"/>
                  </a:lnTo>
                  <a:lnTo>
                    <a:pt x="1981962" y="2939796"/>
                  </a:lnTo>
                  <a:lnTo>
                    <a:pt x="19819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985254" y="1102613"/>
              <a:ext cx="1704975" cy="2339340"/>
            </a:xfrm>
            <a:custGeom>
              <a:avLst/>
              <a:gdLst/>
              <a:ahLst/>
              <a:cxnLst/>
              <a:rect l="l" t="t" r="r" b="b"/>
              <a:pathLst>
                <a:path w="1704975" h="2339340">
                  <a:moveTo>
                    <a:pt x="0" y="2339339"/>
                  </a:moveTo>
                  <a:lnTo>
                    <a:pt x="1704594" y="2339339"/>
                  </a:lnTo>
                  <a:lnTo>
                    <a:pt x="1704594" y="0"/>
                  </a:lnTo>
                  <a:lnTo>
                    <a:pt x="0" y="0"/>
                  </a:lnTo>
                  <a:lnTo>
                    <a:pt x="0" y="2339339"/>
                  </a:lnTo>
                  <a:close/>
                </a:path>
              </a:pathLst>
            </a:custGeom>
            <a:ln w="289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850380" y="799337"/>
            <a:ext cx="1982470" cy="2940050"/>
          </a:xfrm>
          <a:prstGeom prst="rect">
            <a:avLst/>
          </a:prstGeom>
          <a:ln w="28955">
            <a:solidFill>
              <a:srgbClr val="F12C12"/>
            </a:solidFill>
          </a:ln>
        </p:spPr>
        <p:txBody>
          <a:bodyPr vert="horz" wrap="square" lIns="0" tIns="3498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55"/>
              </a:spcBef>
            </a:pPr>
            <a:r>
              <a:rPr sz="4400" b="1" spc="-25" dirty="0">
                <a:latin typeface="Segoe UI"/>
                <a:cs typeface="Segoe UI"/>
              </a:rPr>
              <a:t>80%</a:t>
            </a:r>
            <a:endParaRPr sz="4400">
              <a:latin typeface="Segoe UI"/>
              <a:cs typeface="Segoe UI"/>
            </a:endParaRPr>
          </a:p>
          <a:p>
            <a:pPr marL="541020" marR="539115" algn="ctr">
              <a:lnSpc>
                <a:spcPct val="100000"/>
              </a:lnSpc>
              <a:spcBef>
                <a:spcPts val="70"/>
              </a:spcBef>
            </a:pPr>
            <a:r>
              <a:rPr sz="1800" dirty="0">
                <a:latin typeface="Segoe UI"/>
                <a:cs typeface="Segoe UI"/>
              </a:rPr>
              <a:t>of</a:t>
            </a:r>
            <a:r>
              <a:rPr sz="1800" spc="-45" dirty="0">
                <a:latin typeface="Segoe UI"/>
                <a:cs typeface="Segoe UI"/>
              </a:rPr>
              <a:t> </a:t>
            </a:r>
            <a:r>
              <a:rPr sz="1800" spc="-20" dirty="0">
                <a:latin typeface="Segoe UI"/>
                <a:cs typeface="Segoe UI"/>
              </a:rPr>
              <a:t>what's </a:t>
            </a:r>
            <a:r>
              <a:rPr sz="1800" dirty="0">
                <a:latin typeface="Segoe UI"/>
                <a:cs typeface="Segoe UI"/>
              </a:rPr>
              <a:t>left</a:t>
            </a:r>
            <a:r>
              <a:rPr sz="1800" spc="15" dirty="0">
                <a:latin typeface="Segoe UI"/>
                <a:cs typeface="Segoe UI"/>
              </a:rPr>
              <a:t> </a:t>
            </a:r>
            <a:r>
              <a:rPr sz="1600" spc="-25" dirty="0">
                <a:latin typeface="Segoe UI"/>
                <a:cs typeface="Segoe UI"/>
              </a:rPr>
              <a:t>is</a:t>
            </a:r>
            <a:endParaRPr sz="1600">
              <a:latin typeface="Segoe UI"/>
              <a:cs typeface="Segoe UI"/>
            </a:endParaRPr>
          </a:p>
          <a:p>
            <a:pPr marL="260350" marR="258445" algn="ctr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latin typeface="Segoe UI"/>
                <a:cs typeface="Segoe UI"/>
              </a:rPr>
              <a:t>priority</a:t>
            </a:r>
            <a:r>
              <a:rPr sz="1600" b="1" spc="-55" dirty="0">
                <a:latin typeface="Segoe UI"/>
                <a:cs typeface="Segoe UI"/>
              </a:rPr>
              <a:t> </a:t>
            </a:r>
            <a:r>
              <a:rPr sz="1600" b="1" spc="-10" dirty="0">
                <a:latin typeface="Segoe UI"/>
                <a:cs typeface="Segoe UI"/>
              </a:rPr>
              <a:t>natural resource</a:t>
            </a:r>
            <a:endParaRPr sz="160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</a:pPr>
            <a:r>
              <a:rPr sz="1600" b="1" spc="-20" dirty="0">
                <a:latin typeface="Segoe UI"/>
                <a:cs typeface="Segoe UI"/>
              </a:rPr>
              <a:t>land</a:t>
            </a:r>
            <a:endParaRPr sz="1600">
              <a:latin typeface="Segoe UI"/>
              <a:cs typeface="Segoe U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607564" y="1730501"/>
            <a:ext cx="4079240" cy="490220"/>
            <a:chOff x="2607564" y="1730501"/>
            <a:chExt cx="4079240" cy="490220"/>
          </a:xfrm>
        </p:grpSpPr>
        <p:sp>
          <p:nvSpPr>
            <p:cNvPr id="20" name="object 20"/>
            <p:cNvSpPr/>
            <p:nvPr/>
          </p:nvSpPr>
          <p:spPr>
            <a:xfrm>
              <a:off x="5628513" y="1738502"/>
              <a:ext cx="1050290" cy="474345"/>
            </a:xfrm>
            <a:custGeom>
              <a:avLst/>
              <a:gdLst/>
              <a:ahLst/>
              <a:cxnLst/>
              <a:rect l="l" t="t" r="r" b="b"/>
              <a:pathLst>
                <a:path w="1050290" h="474344">
                  <a:moveTo>
                    <a:pt x="813054" y="0"/>
                  </a:moveTo>
                  <a:lnTo>
                    <a:pt x="813054" y="118490"/>
                  </a:lnTo>
                  <a:lnTo>
                    <a:pt x="0" y="118490"/>
                  </a:lnTo>
                  <a:lnTo>
                    <a:pt x="0" y="355472"/>
                  </a:lnTo>
                  <a:lnTo>
                    <a:pt x="813054" y="355472"/>
                  </a:lnTo>
                  <a:lnTo>
                    <a:pt x="813054" y="473963"/>
                  </a:lnTo>
                  <a:lnTo>
                    <a:pt x="1050036" y="236981"/>
                  </a:lnTo>
                  <a:lnTo>
                    <a:pt x="813054" y="0"/>
                  </a:lnTo>
                  <a:close/>
                </a:path>
              </a:pathLst>
            </a:custGeom>
            <a:solidFill>
              <a:srgbClr val="F12C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628513" y="1738502"/>
              <a:ext cx="1050290" cy="474345"/>
            </a:xfrm>
            <a:custGeom>
              <a:avLst/>
              <a:gdLst/>
              <a:ahLst/>
              <a:cxnLst/>
              <a:rect l="l" t="t" r="r" b="b"/>
              <a:pathLst>
                <a:path w="1050290" h="474344">
                  <a:moveTo>
                    <a:pt x="0" y="118490"/>
                  </a:moveTo>
                  <a:lnTo>
                    <a:pt x="813054" y="118490"/>
                  </a:lnTo>
                  <a:lnTo>
                    <a:pt x="813054" y="0"/>
                  </a:lnTo>
                  <a:lnTo>
                    <a:pt x="1050036" y="236981"/>
                  </a:lnTo>
                  <a:lnTo>
                    <a:pt x="813054" y="473963"/>
                  </a:lnTo>
                  <a:lnTo>
                    <a:pt x="813054" y="355472"/>
                  </a:lnTo>
                  <a:lnTo>
                    <a:pt x="0" y="355472"/>
                  </a:lnTo>
                  <a:lnTo>
                    <a:pt x="0" y="118490"/>
                  </a:lnTo>
                  <a:close/>
                </a:path>
              </a:pathLst>
            </a:custGeom>
            <a:ln w="16001">
              <a:solidFill>
                <a:srgbClr val="F12C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615565" y="1789683"/>
              <a:ext cx="544830" cy="387985"/>
            </a:xfrm>
            <a:custGeom>
              <a:avLst/>
              <a:gdLst/>
              <a:ahLst/>
              <a:cxnLst/>
              <a:rect l="l" t="t" r="r" b="b"/>
              <a:pathLst>
                <a:path w="544830" h="387985">
                  <a:moveTo>
                    <a:pt x="544830" y="232537"/>
                  </a:moveTo>
                  <a:lnTo>
                    <a:pt x="0" y="232537"/>
                  </a:lnTo>
                  <a:lnTo>
                    <a:pt x="0" y="387604"/>
                  </a:lnTo>
                  <a:lnTo>
                    <a:pt x="544830" y="387604"/>
                  </a:lnTo>
                  <a:lnTo>
                    <a:pt x="544830" y="232537"/>
                  </a:lnTo>
                  <a:close/>
                </a:path>
                <a:path w="544830" h="387985">
                  <a:moveTo>
                    <a:pt x="544830" y="0"/>
                  </a:moveTo>
                  <a:lnTo>
                    <a:pt x="0" y="0"/>
                  </a:lnTo>
                  <a:lnTo>
                    <a:pt x="0" y="155067"/>
                  </a:lnTo>
                  <a:lnTo>
                    <a:pt x="544830" y="155067"/>
                  </a:lnTo>
                  <a:lnTo>
                    <a:pt x="544830" y="0"/>
                  </a:lnTo>
                  <a:close/>
                </a:path>
              </a:pathLst>
            </a:custGeom>
            <a:solidFill>
              <a:srgbClr val="F12C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615565" y="1789683"/>
              <a:ext cx="544830" cy="387985"/>
            </a:xfrm>
            <a:custGeom>
              <a:avLst/>
              <a:gdLst/>
              <a:ahLst/>
              <a:cxnLst/>
              <a:rect l="l" t="t" r="r" b="b"/>
              <a:pathLst>
                <a:path w="544830" h="387985">
                  <a:moveTo>
                    <a:pt x="0" y="0"/>
                  </a:moveTo>
                  <a:lnTo>
                    <a:pt x="544830" y="0"/>
                  </a:lnTo>
                  <a:lnTo>
                    <a:pt x="544830" y="155067"/>
                  </a:lnTo>
                  <a:lnTo>
                    <a:pt x="0" y="155067"/>
                  </a:lnTo>
                  <a:lnTo>
                    <a:pt x="0" y="0"/>
                  </a:lnTo>
                  <a:close/>
                </a:path>
                <a:path w="544830" h="387985">
                  <a:moveTo>
                    <a:pt x="0" y="232536"/>
                  </a:moveTo>
                  <a:lnTo>
                    <a:pt x="544830" y="232536"/>
                  </a:lnTo>
                  <a:lnTo>
                    <a:pt x="544830" y="387604"/>
                  </a:lnTo>
                  <a:lnTo>
                    <a:pt x="0" y="387604"/>
                  </a:lnTo>
                  <a:lnTo>
                    <a:pt x="0" y="232536"/>
                  </a:lnTo>
                  <a:close/>
                </a:path>
              </a:pathLst>
            </a:custGeom>
            <a:ln w="16002">
              <a:solidFill>
                <a:srgbClr val="F12C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7190" y="1047750"/>
            <a:ext cx="3960495" cy="1617345"/>
          </a:xfrm>
          <a:prstGeom prst="rect">
            <a:avLst/>
          </a:prstGeom>
          <a:solidFill>
            <a:srgbClr val="F8A47E"/>
          </a:solidFill>
          <a:ln w="28955">
            <a:solidFill>
              <a:srgbClr val="282323"/>
            </a:solidFill>
          </a:ln>
        </p:spPr>
        <p:txBody>
          <a:bodyPr vert="horz" wrap="square" lIns="0" tIns="144145" rIns="0" bIns="0" rtlCol="0">
            <a:spAutoFit/>
          </a:bodyPr>
          <a:lstStyle/>
          <a:p>
            <a:pPr marL="296545">
              <a:lnSpc>
                <a:spcPct val="100000"/>
              </a:lnSpc>
              <a:spcBef>
                <a:spcPts val="1135"/>
              </a:spcBef>
            </a:pPr>
            <a:r>
              <a:rPr sz="2000" b="1" i="1" dirty="0">
                <a:latin typeface="Arial"/>
                <a:cs typeface="Arial"/>
              </a:rPr>
              <a:t>Drinking</a:t>
            </a:r>
            <a:r>
              <a:rPr sz="2000" b="1" i="1" spc="-8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Water</a:t>
            </a:r>
            <a:endParaRPr sz="2000">
              <a:latin typeface="Arial"/>
              <a:cs typeface="Arial"/>
            </a:endParaRPr>
          </a:p>
          <a:p>
            <a:pPr marL="696595" marR="751205" indent="-171450">
              <a:lnSpc>
                <a:spcPct val="100000"/>
              </a:lnSpc>
              <a:spcBef>
                <a:spcPts val="10"/>
              </a:spcBef>
              <a:buChar char="•"/>
              <a:tabLst>
                <a:tab pos="696595" algn="l"/>
                <a:tab pos="697865" algn="l"/>
              </a:tabLst>
            </a:pPr>
            <a:r>
              <a:rPr sz="1600" dirty="0">
                <a:latin typeface="Arial"/>
                <a:cs typeface="Arial"/>
              </a:rPr>
              <a:t>	Zone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II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Wellhead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Protection Areas</a:t>
            </a:r>
            <a:endParaRPr sz="1600">
              <a:latin typeface="Arial"/>
              <a:cs typeface="Arial"/>
            </a:endParaRPr>
          </a:p>
          <a:p>
            <a:pPr marL="697230" indent="-172085">
              <a:lnSpc>
                <a:spcPct val="100000"/>
              </a:lnSpc>
              <a:buChar char="•"/>
              <a:tabLst>
                <a:tab pos="697230" algn="l"/>
              </a:tabLst>
            </a:pPr>
            <a:r>
              <a:rPr sz="1600" dirty="0">
                <a:latin typeface="Arial"/>
                <a:cs typeface="Arial"/>
              </a:rPr>
              <a:t>Potential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Public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Water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Supply</a:t>
            </a:r>
            <a:endParaRPr sz="1600">
              <a:latin typeface="Arial"/>
              <a:cs typeface="Arial"/>
            </a:endParaRPr>
          </a:p>
          <a:p>
            <a:pPr marL="696595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Areas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77952" y="440182"/>
            <a:ext cx="791464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0" dirty="0"/>
              <a:t>DEFINITION:</a:t>
            </a:r>
            <a:r>
              <a:rPr sz="2600" spc="-160" dirty="0"/>
              <a:t> </a:t>
            </a:r>
            <a:r>
              <a:rPr sz="2600" spc="-45" dirty="0"/>
              <a:t>Priority</a:t>
            </a:r>
            <a:r>
              <a:rPr sz="2600" spc="-155" dirty="0"/>
              <a:t> </a:t>
            </a:r>
            <a:r>
              <a:rPr sz="2600" spc="-45" dirty="0"/>
              <a:t>Natural</a:t>
            </a:r>
            <a:r>
              <a:rPr sz="2600" spc="-155" dirty="0"/>
              <a:t> </a:t>
            </a:r>
            <a:r>
              <a:rPr sz="2600" spc="-55" dirty="0"/>
              <a:t>Resource</a:t>
            </a:r>
            <a:r>
              <a:rPr sz="2600" spc="-125" dirty="0"/>
              <a:t> </a:t>
            </a:r>
            <a:r>
              <a:rPr sz="2600" spc="-10" dirty="0"/>
              <a:t>Lands</a:t>
            </a:r>
            <a:endParaRPr sz="2600"/>
          </a:p>
        </p:txBody>
      </p:sp>
      <p:sp>
        <p:nvSpPr>
          <p:cNvPr id="4" name="object 4"/>
          <p:cNvSpPr txBox="1"/>
          <p:nvPr/>
        </p:nvSpPr>
        <p:spPr>
          <a:xfrm>
            <a:off x="4518659" y="1014222"/>
            <a:ext cx="3959860" cy="1625600"/>
          </a:xfrm>
          <a:prstGeom prst="rect">
            <a:avLst/>
          </a:prstGeom>
          <a:solidFill>
            <a:srgbClr val="F8A47E"/>
          </a:solidFill>
          <a:ln w="28955">
            <a:solidFill>
              <a:srgbClr val="282323"/>
            </a:solidFill>
          </a:ln>
        </p:spPr>
        <p:txBody>
          <a:bodyPr vert="horz" wrap="square" lIns="0" tIns="153035" rIns="0" bIns="0" rtlCol="0">
            <a:spAutoFit/>
          </a:bodyPr>
          <a:lstStyle/>
          <a:p>
            <a:pPr marL="335280">
              <a:lnSpc>
                <a:spcPct val="100000"/>
              </a:lnSpc>
              <a:spcBef>
                <a:spcPts val="1205"/>
              </a:spcBef>
            </a:pPr>
            <a:r>
              <a:rPr sz="2000" b="1" i="1" spc="-10" dirty="0">
                <a:latin typeface="Arial"/>
                <a:cs typeface="Arial"/>
              </a:rPr>
              <a:t>Waterbodies</a:t>
            </a:r>
            <a:r>
              <a:rPr sz="2000" b="1" i="1" spc="-30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and</a:t>
            </a:r>
            <a:r>
              <a:rPr sz="2000" b="1" i="1" spc="-4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Wetlands</a:t>
            </a:r>
            <a:endParaRPr sz="2000">
              <a:latin typeface="Arial"/>
              <a:cs typeface="Arial"/>
            </a:endParaRPr>
          </a:p>
          <a:p>
            <a:pPr marL="736600" indent="-172720">
              <a:lnSpc>
                <a:spcPct val="100000"/>
              </a:lnSpc>
              <a:spcBef>
                <a:spcPts val="10"/>
              </a:spcBef>
              <a:buChar char="•"/>
              <a:tabLst>
                <a:tab pos="736600" algn="l"/>
              </a:tabLst>
            </a:pPr>
            <a:r>
              <a:rPr sz="1600" dirty="0">
                <a:latin typeface="Arial"/>
                <a:cs typeface="Arial"/>
              </a:rPr>
              <a:t>Wetlands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100-</a:t>
            </a:r>
            <a:r>
              <a:rPr sz="1600" dirty="0">
                <a:latin typeface="Arial"/>
                <a:cs typeface="Arial"/>
              </a:rPr>
              <a:t>ft.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Wetland</a:t>
            </a:r>
            <a:endParaRPr sz="1600">
              <a:latin typeface="Arial"/>
              <a:cs typeface="Arial"/>
            </a:endParaRPr>
          </a:p>
          <a:p>
            <a:pPr marL="73533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Buffers</a:t>
            </a:r>
            <a:endParaRPr sz="1600">
              <a:latin typeface="Arial"/>
              <a:cs typeface="Arial"/>
            </a:endParaRPr>
          </a:p>
          <a:p>
            <a:pPr marL="735330" marR="414020" indent="-171450">
              <a:lnSpc>
                <a:spcPct val="100000"/>
              </a:lnSpc>
              <a:spcBef>
                <a:spcPts val="5"/>
              </a:spcBef>
              <a:buChar char="•"/>
              <a:tabLst>
                <a:tab pos="735330" algn="l"/>
                <a:tab pos="736600" algn="l"/>
              </a:tabLst>
            </a:pPr>
            <a:r>
              <a:rPr sz="1600" dirty="0">
                <a:latin typeface="Arial"/>
                <a:cs typeface="Arial"/>
              </a:rPr>
              <a:t>	</a:t>
            </a:r>
            <a:r>
              <a:rPr sz="1600" spc="-10" dirty="0">
                <a:latin typeface="Arial"/>
                <a:cs typeface="Arial"/>
              </a:rPr>
              <a:t>Vernal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Pools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350-</a:t>
            </a:r>
            <a:r>
              <a:rPr sz="1600" dirty="0">
                <a:latin typeface="Arial"/>
                <a:cs typeface="Arial"/>
              </a:rPr>
              <a:t>ft.</a:t>
            </a:r>
            <a:r>
              <a:rPr sz="1600" spc="-10" dirty="0">
                <a:latin typeface="Arial"/>
                <a:cs typeface="Arial"/>
              </a:rPr>
              <a:t> Vernal </a:t>
            </a:r>
            <a:r>
              <a:rPr sz="1600" dirty="0">
                <a:latin typeface="Arial"/>
                <a:cs typeface="Arial"/>
              </a:rPr>
              <a:t>Pool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Buffers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7190" y="2778251"/>
            <a:ext cx="3960495" cy="2040255"/>
          </a:xfrm>
          <a:prstGeom prst="rect">
            <a:avLst/>
          </a:prstGeom>
          <a:solidFill>
            <a:srgbClr val="F8A47E"/>
          </a:solidFill>
          <a:ln w="28955">
            <a:solidFill>
              <a:srgbClr val="282323"/>
            </a:solidFill>
          </a:ln>
        </p:spPr>
        <p:txBody>
          <a:bodyPr vert="horz" wrap="square" lIns="0" tIns="140335" rIns="0" bIns="0" rtlCol="0">
            <a:spAutoFit/>
          </a:bodyPr>
          <a:lstStyle/>
          <a:p>
            <a:pPr marL="258445">
              <a:lnSpc>
                <a:spcPct val="100000"/>
              </a:lnSpc>
              <a:spcBef>
                <a:spcPts val="1105"/>
              </a:spcBef>
            </a:pPr>
            <a:r>
              <a:rPr sz="2000" b="1" i="1" spc="-10" dirty="0">
                <a:latin typeface="Arial"/>
                <a:cs typeface="Arial"/>
              </a:rPr>
              <a:t>Habitat</a:t>
            </a:r>
            <a:endParaRPr sz="2000">
              <a:latin typeface="Arial"/>
              <a:cs typeface="Arial"/>
            </a:endParaRPr>
          </a:p>
          <a:p>
            <a:pPr marL="659130" indent="-172085">
              <a:lnSpc>
                <a:spcPct val="100000"/>
              </a:lnSpc>
              <a:spcBef>
                <a:spcPts val="5"/>
              </a:spcBef>
              <a:buChar char="•"/>
              <a:tabLst>
                <a:tab pos="659130" algn="l"/>
              </a:tabLst>
            </a:pPr>
            <a:r>
              <a:rPr sz="1600" dirty="0">
                <a:latin typeface="Arial"/>
                <a:cs typeface="Arial"/>
              </a:rPr>
              <a:t>NHESP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Priority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Estimated</a:t>
            </a:r>
            <a:endParaRPr sz="1600">
              <a:latin typeface="Arial"/>
              <a:cs typeface="Arial"/>
            </a:endParaRPr>
          </a:p>
          <a:p>
            <a:pPr marL="658495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Arial"/>
                <a:cs typeface="Arial"/>
              </a:rPr>
              <a:t>Rare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Species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Habitats</a:t>
            </a:r>
            <a:endParaRPr sz="1600">
              <a:latin typeface="Arial"/>
              <a:cs typeface="Arial"/>
            </a:endParaRPr>
          </a:p>
          <a:p>
            <a:pPr marL="659765" indent="-172720">
              <a:lnSpc>
                <a:spcPct val="100000"/>
              </a:lnSpc>
              <a:buChar char="•"/>
              <a:tabLst>
                <a:tab pos="659765" algn="l"/>
              </a:tabLst>
            </a:pPr>
            <a:r>
              <a:rPr sz="1600" dirty="0">
                <a:latin typeface="Arial"/>
                <a:cs typeface="Arial"/>
              </a:rPr>
              <a:t>BioMap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Core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Habitats</a:t>
            </a:r>
            <a:endParaRPr sz="1600">
              <a:latin typeface="Arial"/>
              <a:cs typeface="Arial"/>
            </a:endParaRPr>
          </a:p>
          <a:p>
            <a:pPr marL="658495" marR="1217295" indent="-171450">
              <a:lnSpc>
                <a:spcPct val="100000"/>
              </a:lnSpc>
              <a:buChar char="•"/>
              <a:tabLst>
                <a:tab pos="658495" algn="l"/>
                <a:tab pos="659765" algn="l"/>
              </a:tabLst>
            </a:pPr>
            <a:r>
              <a:rPr sz="1600" dirty="0">
                <a:latin typeface="Arial"/>
                <a:cs typeface="Arial"/>
              </a:rPr>
              <a:t>	BioMap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Critical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Natural Landscapes</a:t>
            </a:r>
            <a:endParaRPr sz="1600">
              <a:latin typeface="Arial"/>
              <a:cs typeface="Arial"/>
            </a:endParaRPr>
          </a:p>
          <a:p>
            <a:pPr marL="659765" indent="-172720">
              <a:lnSpc>
                <a:spcPct val="100000"/>
              </a:lnSpc>
              <a:buChar char="•"/>
              <a:tabLst>
                <a:tab pos="659765" algn="l"/>
              </a:tabLst>
            </a:pPr>
            <a:r>
              <a:rPr sz="1600" dirty="0">
                <a:latin typeface="Arial"/>
                <a:cs typeface="Arial"/>
              </a:rPr>
              <a:t>BioMap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Local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Components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18659" y="2778251"/>
            <a:ext cx="3959860" cy="2040255"/>
          </a:xfrm>
          <a:prstGeom prst="rect">
            <a:avLst/>
          </a:prstGeom>
          <a:solidFill>
            <a:srgbClr val="F8A47E"/>
          </a:solidFill>
          <a:ln w="28955">
            <a:solidFill>
              <a:srgbClr val="282323"/>
            </a:solidFill>
          </a:ln>
        </p:spPr>
        <p:txBody>
          <a:bodyPr vert="horz" wrap="square" lIns="0" tIns="139065" rIns="0" bIns="0" rtlCol="0">
            <a:spAutoFit/>
          </a:bodyPr>
          <a:lstStyle/>
          <a:p>
            <a:pPr marL="335915" marR="1358900">
              <a:lnSpc>
                <a:spcPct val="100000"/>
              </a:lnSpc>
              <a:spcBef>
                <a:spcPts val="1095"/>
              </a:spcBef>
            </a:pPr>
            <a:r>
              <a:rPr sz="2000" b="1" i="1" dirty="0">
                <a:latin typeface="Arial"/>
                <a:cs typeface="Arial"/>
              </a:rPr>
              <a:t>Coastal</a:t>
            </a:r>
            <a:r>
              <a:rPr sz="2000" b="1" i="1" spc="-45" dirty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and</a:t>
            </a:r>
            <a:r>
              <a:rPr sz="2000" b="1" i="1" spc="-45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Inland </a:t>
            </a:r>
            <a:r>
              <a:rPr sz="2000" b="1" i="1" spc="-20" dirty="0">
                <a:latin typeface="Arial"/>
                <a:cs typeface="Arial"/>
              </a:rPr>
              <a:t>Flood-</a:t>
            </a:r>
            <a:r>
              <a:rPr sz="2000" b="1" i="1" dirty="0">
                <a:latin typeface="Arial"/>
                <a:cs typeface="Arial"/>
              </a:rPr>
              <a:t>prone</a:t>
            </a:r>
            <a:r>
              <a:rPr sz="2000" b="1" i="1" spc="-80" dirty="0">
                <a:latin typeface="Arial"/>
                <a:cs typeface="Arial"/>
              </a:rPr>
              <a:t> </a:t>
            </a:r>
            <a:r>
              <a:rPr sz="2000" b="1" i="1" spc="-10" dirty="0">
                <a:latin typeface="Arial"/>
                <a:cs typeface="Arial"/>
              </a:rPr>
              <a:t>Areas</a:t>
            </a:r>
            <a:endParaRPr sz="2000">
              <a:latin typeface="Arial"/>
              <a:cs typeface="Arial"/>
            </a:endParaRPr>
          </a:p>
          <a:p>
            <a:pPr marL="678815" indent="-114300">
              <a:lnSpc>
                <a:spcPct val="100000"/>
              </a:lnSpc>
              <a:spcBef>
                <a:spcPts val="5"/>
              </a:spcBef>
              <a:buChar char="•"/>
              <a:tabLst>
                <a:tab pos="678815" algn="l"/>
              </a:tabLst>
            </a:pPr>
            <a:r>
              <a:rPr sz="1600" dirty="0">
                <a:latin typeface="Arial"/>
                <a:cs typeface="Arial"/>
              </a:rPr>
              <a:t>FEMA</a:t>
            </a:r>
            <a:r>
              <a:rPr sz="1600" spc="-18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10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Zone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Zone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 map of the cape cod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1" y="9144"/>
            <a:ext cx="5636791" cy="513177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727952" y="1766823"/>
            <a:ext cx="172148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Unprotected, Undeveloped </a:t>
            </a:r>
            <a:r>
              <a:rPr sz="1800" b="1" spc="-55" dirty="0">
                <a:latin typeface="Arial"/>
                <a:cs typeface="Arial"/>
              </a:rPr>
              <a:t>Priority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Natural </a:t>
            </a:r>
            <a:r>
              <a:rPr sz="1800" b="1" spc="-55" dirty="0">
                <a:latin typeface="Arial"/>
                <a:cs typeface="Arial"/>
              </a:rPr>
              <a:t>Resource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40" dirty="0">
                <a:latin typeface="Arial"/>
                <a:cs typeface="Arial"/>
              </a:rPr>
              <a:t>Lands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460235" y="2233422"/>
            <a:ext cx="186055" cy="195580"/>
            <a:chOff x="6460235" y="2233422"/>
            <a:chExt cx="186055" cy="195580"/>
          </a:xfrm>
        </p:grpSpPr>
        <p:sp>
          <p:nvSpPr>
            <p:cNvPr id="5" name="object 5"/>
            <p:cNvSpPr/>
            <p:nvPr/>
          </p:nvSpPr>
          <p:spPr>
            <a:xfrm>
              <a:off x="6468236" y="2241423"/>
              <a:ext cx="170180" cy="179070"/>
            </a:xfrm>
            <a:custGeom>
              <a:avLst/>
              <a:gdLst/>
              <a:ahLst/>
              <a:cxnLst/>
              <a:rect l="l" t="t" r="r" b="b"/>
              <a:pathLst>
                <a:path w="170179" h="179069">
                  <a:moveTo>
                    <a:pt x="169926" y="0"/>
                  </a:moveTo>
                  <a:lnTo>
                    <a:pt x="0" y="0"/>
                  </a:lnTo>
                  <a:lnTo>
                    <a:pt x="0" y="179069"/>
                  </a:lnTo>
                  <a:lnTo>
                    <a:pt x="169926" y="179069"/>
                  </a:lnTo>
                  <a:lnTo>
                    <a:pt x="169926" y="0"/>
                  </a:lnTo>
                  <a:close/>
                </a:path>
              </a:pathLst>
            </a:custGeom>
            <a:solidFill>
              <a:srgbClr val="F81B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68236" y="2241423"/>
              <a:ext cx="170180" cy="179070"/>
            </a:xfrm>
            <a:custGeom>
              <a:avLst/>
              <a:gdLst/>
              <a:ahLst/>
              <a:cxnLst/>
              <a:rect l="l" t="t" r="r" b="b"/>
              <a:pathLst>
                <a:path w="170179" h="179069">
                  <a:moveTo>
                    <a:pt x="0" y="179069"/>
                  </a:moveTo>
                  <a:lnTo>
                    <a:pt x="169926" y="179069"/>
                  </a:lnTo>
                  <a:lnTo>
                    <a:pt x="169926" y="0"/>
                  </a:lnTo>
                  <a:lnTo>
                    <a:pt x="0" y="0"/>
                  </a:lnTo>
                  <a:lnTo>
                    <a:pt x="0" y="179069"/>
                  </a:lnTo>
                  <a:close/>
                </a:path>
              </a:pathLst>
            </a:custGeom>
            <a:ln w="16002">
              <a:solidFill>
                <a:srgbClr val="630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50"/>
              </a:spcBef>
            </a:pPr>
            <a:r>
              <a:rPr spc="-10" dirty="0"/>
              <a:t>THREATS/ </a:t>
            </a:r>
            <a:r>
              <a:rPr spc="-55" dirty="0"/>
              <a:t>OPPORTUNITIES </a:t>
            </a:r>
            <a:r>
              <a:rPr spc="-10" dirty="0"/>
              <a:t>EVERYWHERE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384797" y="4460494"/>
            <a:ext cx="2312670" cy="335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2900"/>
              </a:lnSpc>
              <a:spcBef>
                <a:spcPts val="95"/>
              </a:spcBef>
            </a:pP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Source::</a:t>
            </a:r>
            <a:r>
              <a:rPr sz="60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7E7E7E"/>
                </a:solidFill>
                <a:latin typeface="Calibri"/>
                <a:cs typeface="Calibri"/>
              </a:rPr>
              <a:t>Undeveloped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 and</a:t>
            </a:r>
            <a:r>
              <a:rPr sz="6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7E7E7E"/>
                </a:solidFill>
                <a:latin typeface="Calibri"/>
                <a:cs typeface="Calibri"/>
              </a:rPr>
              <a:t>underdeveloped</a:t>
            </a:r>
            <a:r>
              <a:rPr sz="6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parcel</a:t>
            </a:r>
            <a:r>
              <a:rPr sz="60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7E7E7E"/>
                </a:solidFill>
                <a:latin typeface="Calibri"/>
                <a:cs typeface="Calibri"/>
              </a:rPr>
              <a:t>analysis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based</a:t>
            </a:r>
            <a:r>
              <a:rPr sz="60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60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-20" dirty="0">
                <a:solidFill>
                  <a:srgbClr val="7E7E7E"/>
                </a:solidFill>
                <a:latin typeface="Calibri"/>
                <a:cs typeface="Calibri"/>
              </a:rPr>
              <a:t>town</a:t>
            </a:r>
            <a:r>
              <a:rPr sz="600" spc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assessors’</a:t>
            </a:r>
            <a:r>
              <a:rPr sz="60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data</a:t>
            </a:r>
            <a:r>
              <a:rPr sz="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7E7E7E"/>
                </a:solidFill>
                <a:latin typeface="Calibri"/>
                <a:cs typeface="Calibri"/>
              </a:rPr>
              <a:t>provided</a:t>
            </a:r>
            <a:r>
              <a:rPr sz="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to</a:t>
            </a:r>
            <a:r>
              <a:rPr sz="6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MassGIS.</a:t>
            </a:r>
            <a:r>
              <a:rPr sz="6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Priority</a:t>
            </a:r>
            <a:r>
              <a:rPr sz="6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natural</a:t>
            </a:r>
            <a:r>
              <a:rPr sz="60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resource</a:t>
            </a:r>
            <a:r>
              <a:rPr sz="6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data</a:t>
            </a:r>
            <a:r>
              <a:rPr sz="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7E7E7E"/>
                </a:solidFill>
                <a:latin typeface="Calibri"/>
                <a:cs typeface="Calibri"/>
              </a:rPr>
              <a:t>based</a:t>
            </a:r>
            <a:r>
              <a:rPr sz="600" spc="5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on</a:t>
            </a:r>
            <a:r>
              <a:rPr sz="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MassGIS</a:t>
            </a:r>
            <a:r>
              <a:rPr sz="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data</a:t>
            </a:r>
            <a:r>
              <a:rPr sz="60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layers.</a:t>
            </a:r>
            <a:r>
              <a:rPr sz="6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Base</a:t>
            </a:r>
            <a:r>
              <a:rPr sz="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map:</a:t>
            </a:r>
            <a:r>
              <a:rPr sz="60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Cape</a:t>
            </a:r>
            <a:r>
              <a:rPr sz="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Cod</a:t>
            </a:r>
            <a:r>
              <a:rPr sz="600" spc="-10" dirty="0">
                <a:solidFill>
                  <a:srgbClr val="7E7E7E"/>
                </a:solidFill>
                <a:latin typeface="Calibri"/>
                <a:cs typeface="Calibri"/>
              </a:rPr>
              <a:t> Commission.</a:t>
            </a:r>
            <a:endParaRPr sz="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70139" y="7238"/>
            <a:ext cx="1155700" cy="417195"/>
          </a:xfrm>
          <a:custGeom>
            <a:avLst/>
            <a:gdLst/>
            <a:ahLst/>
            <a:cxnLst/>
            <a:rect l="l" t="t" r="r" b="b"/>
            <a:pathLst>
              <a:path w="1155700" h="417195">
                <a:moveTo>
                  <a:pt x="1155192" y="416813"/>
                </a:moveTo>
                <a:lnTo>
                  <a:pt x="1109913" y="393521"/>
                </a:lnTo>
                <a:lnTo>
                  <a:pt x="1064113" y="370845"/>
                </a:lnTo>
                <a:lnTo>
                  <a:pt x="1017830" y="348772"/>
                </a:lnTo>
                <a:lnTo>
                  <a:pt x="971100" y="327289"/>
                </a:lnTo>
                <a:lnTo>
                  <a:pt x="923960" y="306381"/>
                </a:lnTo>
                <a:lnTo>
                  <a:pt x="876448" y="286035"/>
                </a:lnTo>
                <a:lnTo>
                  <a:pt x="828601" y="266237"/>
                </a:lnTo>
                <a:lnTo>
                  <a:pt x="780457" y="246972"/>
                </a:lnTo>
                <a:lnTo>
                  <a:pt x="732052" y="228227"/>
                </a:lnTo>
                <a:lnTo>
                  <a:pt x="683423" y="209989"/>
                </a:lnTo>
                <a:lnTo>
                  <a:pt x="634608" y="192242"/>
                </a:lnTo>
                <a:lnTo>
                  <a:pt x="585644" y="174974"/>
                </a:lnTo>
                <a:lnTo>
                  <a:pt x="536568" y="158170"/>
                </a:lnTo>
                <a:lnTo>
                  <a:pt x="487418" y="141816"/>
                </a:lnTo>
                <a:lnTo>
                  <a:pt x="438231" y="125899"/>
                </a:lnTo>
                <a:lnTo>
                  <a:pt x="389043" y="110405"/>
                </a:lnTo>
                <a:lnTo>
                  <a:pt x="339892" y="95319"/>
                </a:lnTo>
                <a:lnTo>
                  <a:pt x="290816" y="80629"/>
                </a:lnTo>
                <a:lnTo>
                  <a:pt x="241851" y="66319"/>
                </a:lnTo>
                <a:lnTo>
                  <a:pt x="193034" y="52376"/>
                </a:lnTo>
                <a:lnTo>
                  <a:pt x="144404" y="38787"/>
                </a:lnTo>
                <a:lnTo>
                  <a:pt x="95996" y="25537"/>
                </a:lnTo>
                <a:lnTo>
                  <a:pt x="47849" y="12613"/>
                </a:lnTo>
                <a:lnTo>
                  <a:pt x="0" y="0"/>
                </a:lnTo>
              </a:path>
            </a:pathLst>
          </a:custGeom>
          <a:ln w="99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85913" y="3760089"/>
            <a:ext cx="1439545" cy="1373505"/>
          </a:xfrm>
          <a:custGeom>
            <a:avLst/>
            <a:gdLst/>
            <a:ahLst/>
            <a:cxnLst/>
            <a:rect l="l" t="t" r="r" b="b"/>
            <a:pathLst>
              <a:path w="1439545" h="1373504">
                <a:moveTo>
                  <a:pt x="0" y="1373124"/>
                </a:moveTo>
                <a:lnTo>
                  <a:pt x="39964" y="1342003"/>
                </a:lnTo>
                <a:lnTo>
                  <a:pt x="79826" y="1310644"/>
                </a:lnTo>
                <a:lnTo>
                  <a:pt x="119581" y="1279050"/>
                </a:lnTo>
                <a:lnTo>
                  <a:pt x="159223" y="1247223"/>
                </a:lnTo>
                <a:lnTo>
                  <a:pt x="198748" y="1215163"/>
                </a:lnTo>
                <a:lnTo>
                  <a:pt x="238151" y="1182873"/>
                </a:lnTo>
                <a:lnTo>
                  <a:pt x="277428" y="1150355"/>
                </a:lnTo>
                <a:lnTo>
                  <a:pt x="316574" y="1117611"/>
                </a:lnTo>
                <a:lnTo>
                  <a:pt x="355584" y="1084641"/>
                </a:lnTo>
                <a:lnTo>
                  <a:pt x="394454" y="1051449"/>
                </a:lnTo>
                <a:lnTo>
                  <a:pt x="433178" y="1018035"/>
                </a:lnTo>
                <a:lnTo>
                  <a:pt x="471753" y="984403"/>
                </a:lnTo>
                <a:lnTo>
                  <a:pt x="510173" y="950552"/>
                </a:lnTo>
                <a:lnTo>
                  <a:pt x="548433" y="916486"/>
                </a:lnTo>
                <a:lnTo>
                  <a:pt x="586530" y="882206"/>
                </a:lnTo>
                <a:lnTo>
                  <a:pt x="624457" y="847714"/>
                </a:lnTo>
                <a:lnTo>
                  <a:pt x="662212" y="813012"/>
                </a:lnTo>
                <a:lnTo>
                  <a:pt x="699788" y="778101"/>
                </a:lnTo>
                <a:lnTo>
                  <a:pt x="737182" y="742983"/>
                </a:lnTo>
                <a:lnTo>
                  <a:pt x="774387" y="707661"/>
                </a:lnTo>
                <a:lnTo>
                  <a:pt x="811401" y="672135"/>
                </a:lnTo>
                <a:lnTo>
                  <a:pt x="848218" y="636408"/>
                </a:lnTo>
                <a:lnTo>
                  <a:pt x="884833" y="600482"/>
                </a:lnTo>
                <a:lnTo>
                  <a:pt x="921242" y="564357"/>
                </a:lnTo>
                <a:lnTo>
                  <a:pt x="957440" y="528037"/>
                </a:lnTo>
                <a:lnTo>
                  <a:pt x="993422" y="491523"/>
                </a:lnTo>
                <a:lnTo>
                  <a:pt x="1029183" y="454817"/>
                </a:lnTo>
                <a:lnTo>
                  <a:pt x="1064720" y="417920"/>
                </a:lnTo>
                <a:lnTo>
                  <a:pt x="1100026" y="380835"/>
                </a:lnTo>
                <a:lnTo>
                  <a:pt x="1135099" y="343562"/>
                </a:lnTo>
                <a:lnTo>
                  <a:pt x="1169931" y="306105"/>
                </a:lnTo>
                <a:lnTo>
                  <a:pt x="1204520" y="268464"/>
                </a:lnTo>
                <a:lnTo>
                  <a:pt x="1238861" y="230642"/>
                </a:lnTo>
                <a:lnTo>
                  <a:pt x="1272948" y="192640"/>
                </a:lnTo>
                <a:lnTo>
                  <a:pt x="1306776" y="154461"/>
                </a:lnTo>
                <a:lnTo>
                  <a:pt x="1340343" y="116105"/>
                </a:lnTo>
                <a:lnTo>
                  <a:pt x="1373641" y="77575"/>
                </a:lnTo>
                <a:lnTo>
                  <a:pt x="1406668" y="38873"/>
                </a:lnTo>
                <a:lnTo>
                  <a:pt x="1439418" y="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02955" y="7238"/>
            <a:ext cx="722630" cy="275590"/>
          </a:xfrm>
          <a:custGeom>
            <a:avLst/>
            <a:gdLst/>
            <a:ahLst/>
            <a:cxnLst/>
            <a:rect l="l" t="t" r="r" b="b"/>
            <a:pathLst>
              <a:path w="722629" h="275590">
                <a:moveTo>
                  <a:pt x="722376" y="275082"/>
                </a:moveTo>
                <a:lnTo>
                  <a:pt x="675891" y="253217"/>
                </a:lnTo>
                <a:lnTo>
                  <a:pt x="628973" y="231911"/>
                </a:lnTo>
                <a:lnTo>
                  <a:pt x="581668" y="211153"/>
                </a:lnTo>
                <a:lnTo>
                  <a:pt x="534019" y="190928"/>
                </a:lnTo>
                <a:lnTo>
                  <a:pt x="486071" y="171224"/>
                </a:lnTo>
                <a:lnTo>
                  <a:pt x="437869" y="152028"/>
                </a:lnTo>
                <a:lnTo>
                  <a:pt x="389458" y="133327"/>
                </a:lnTo>
                <a:lnTo>
                  <a:pt x="340882" y="115108"/>
                </a:lnTo>
                <a:lnTo>
                  <a:pt x="292187" y="97359"/>
                </a:lnTo>
                <a:lnTo>
                  <a:pt x="243416" y="80066"/>
                </a:lnTo>
                <a:lnTo>
                  <a:pt x="194615" y="63217"/>
                </a:lnTo>
                <a:lnTo>
                  <a:pt x="145828" y="46798"/>
                </a:lnTo>
                <a:lnTo>
                  <a:pt x="97100" y="30798"/>
                </a:lnTo>
                <a:lnTo>
                  <a:pt x="48476" y="15203"/>
                </a:lnTo>
                <a:lnTo>
                  <a:pt x="0" y="0"/>
                </a:lnTo>
              </a:path>
            </a:pathLst>
          </a:custGeom>
          <a:ln w="9906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71841" y="3956684"/>
            <a:ext cx="1249680" cy="1183640"/>
          </a:xfrm>
          <a:custGeom>
            <a:avLst/>
            <a:gdLst/>
            <a:ahLst/>
            <a:cxnLst/>
            <a:rect l="l" t="t" r="r" b="b"/>
            <a:pathLst>
              <a:path w="1249679" h="1183639">
                <a:moveTo>
                  <a:pt x="0" y="1183386"/>
                </a:moveTo>
                <a:lnTo>
                  <a:pt x="39218" y="1151833"/>
                </a:lnTo>
                <a:lnTo>
                  <a:pt x="78339" y="1120078"/>
                </a:lnTo>
                <a:lnTo>
                  <a:pt x="117358" y="1088121"/>
                </a:lnTo>
                <a:lnTo>
                  <a:pt x="156271" y="1055961"/>
                </a:lnTo>
                <a:lnTo>
                  <a:pt x="195071" y="1023600"/>
                </a:lnTo>
                <a:lnTo>
                  <a:pt x="233755" y="991039"/>
                </a:lnTo>
                <a:lnTo>
                  <a:pt x="272317" y="958277"/>
                </a:lnTo>
                <a:lnTo>
                  <a:pt x="310753" y="925315"/>
                </a:lnTo>
                <a:lnTo>
                  <a:pt x="349057" y="892154"/>
                </a:lnTo>
                <a:lnTo>
                  <a:pt x="387225" y="858795"/>
                </a:lnTo>
                <a:lnTo>
                  <a:pt x="425252" y="825237"/>
                </a:lnTo>
                <a:lnTo>
                  <a:pt x="463133" y="791482"/>
                </a:lnTo>
                <a:lnTo>
                  <a:pt x="500863" y="757530"/>
                </a:lnTo>
                <a:lnTo>
                  <a:pt x="538437" y="723381"/>
                </a:lnTo>
                <a:lnTo>
                  <a:pt x="575851" y="689037"/>
                </a:lnTo>
                <a:lnTo>
                  <a:pt x="613099" y="654497"/>
                </a:lnTo>
                <a:lnTo>
                  <a:pt x="650176" y="619763"/>
                </a:lnTo>
                <a:lnTo>
                  <a:pt x="687078" y="584834"/>
                </a:lnTo>
                <a:lnTo>
                  <a:pt x="723800" y="549711"/>
                </a:lnTo>
                <a:lnTo>
                  <a:pt x="760337" y="514396"/>
                </a:lnTo>
                <a:lnTo>
                  <a:pt x="796684" y="478887"/>
                </a:lnTo>
                <a:lnTo>
                  <a:pt x="832836" y="443187"/>
                </a:lnTo>
                <a:lnTo>
                  <a:pt x="868788" y="407295"/>
                </a:lnTo>
                <a:lnTo>
                  <a:pt x="904535" y="371212"/>
                </a:lnTo>
                <a:lnTo>
                  <a:pt x="940073" y="334939"/>
                </a:lnTo>
                <a:lnTo>
                  <a:pt x="975397" y="298475"/>
                </a:lnTo>
                <a:lnTo>
                  <a:pt x="1010501" y="261823"/>
                </a:lnTo>
                <a:lnTo>
                  <a:pt x="1045381" y="224982"/>
                </a:lnTo>
                <a:lnTo>
                  <a:pt x="1080032" y="187952"/>
                </a:lnTo>
                <a:lnTo>
                  <a:pt x="1114449" y="150735"/>
                </a:lnTo>
                <a:lnTo>
                  <a:pt x="1148627" y="113330"/>
                </a:lnTo>
                <a:lnTo>
                  <a:pt x="1182561" y="75739"/>
                </a:lnTo>
                <a:lnTo>
                  <a:pt x="1216247" y="37962"/>
                </a:lnTo>
                <a:lnTo>
                  <a:pt x="1249680" y="0"/>
                </a:lnTo>
              </a:path>
            </a:pathLst>
          </a:custGeom>
          <a:ln w="9906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26220" y="7238"/>
            <a:ext cx="499109" cy="193675"/>
          </a:xfrm>
          <a:custGeom>
            <a:avLst/>
            <a:gdLst/>
            <a:ahLst/>
            <a:cxnLst/>
            <a:rect l="l" t="t" r="r" b="b"/>
            <a:pathLst>
              <a:path w="499109" h="193675">
                <a:moveTo>
                  <a:pt x="499109" y="193548"/>
                </a:moveTo>
                <a:lnTo>
                  <a:pt x="455187" y="174189"/>
                </a:lnTo>
                <a:lnTo>
                  <a:pt x="410923" y="155183"/>
                </a:lnTo>
                <a:lnTo>
                  <a:pt x="366334" y="136530"/>
                </a:lnTo>
                <a:lnTo>
                  <a:pt x="321438" y="118229"/>
                </a:lnTo>
                <a:lnTo>
                  <a:pt x="276252" y="100281"/>
                </a:lnTo>
                <a:lnTo>
                  <a:pt x="230792" y="82686"/>
                </a:lnTo>
                <a:lnTo>
                  <a:pt x="185077" y="65443"/>
                </a:lnTo>
                <a:lnTo>
                  <a:pt x="139123" y="48553"/>
                </a:lnTo>
                <a:lnTo>
                  <a:pt x="92947" y="32016"/>
                </a:lnTo>
                <a:lnTo>
                  <a:pt x="46567" y="15831"/>
                </a:lnTo>
                <a:lnTo>
                  <a:pt x="0" y="0"/>
                </a:lnTo>
              </a:path>
            </a:pathLst>
          </a:custGeom>
          <a:ln w="99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7975854" y="4051553"/>
            <a:ext cx="1154430" cy="1087120"/>
            <a:chOff x="7975854" y="4051553"/>
            <a:chExt cx="1154430" cy="1087120"/>
          </a:xfrm>
        </p:grpSpPr>
        <p:sp>
          <p:nvSpPr>
            <p:cNvPr id="8" name="object 8"/>
            <p:cNvSpPr/>
            <p:nvPr/>
          </p:nvSpPr>
          <p:spPr>
            <a:xfrm>
              <a:off x="7980807" y="4056506"/>
              <a:ext cx="1144905" cy="1076960"/>
            </a:xfrm>
            <a:custGeom>
              <a:avLst/>
              <a:gdLst/>
              <a:ahLst/>
              <a:cxnLst/>
              <a:rect l="l" t="t" r="r" b="b"/>
              <a:pathLst>
                <a:path w="1144904" h="1076960">
                  <a:moveTo>
                    <a:pt x="0" y="1076706"/>
                  </a:moveTo>
                  <a:lnTo>
                    <a:pt x="39284" y="1044863"/>
                  </a:lnTo>
                  <a:lnTo>
                    <a:pt x="78453" y="1012821"/>
                  </a:lnTo>
                  <a:lnTo>
                    <a:pt x="117501" y="980580"/>
                  </a:lnTo>
                  <a:lnTo>
                    <a:pt x="156425" y="948141"/>
                  </a:lnTo>
                  <a:lnTo>
                    <a:pt x="195219" y="915505"/>
                  </a:lnTo>
                  <a:lnTo>
                    <a:pt x="233880" y="882671"/>
                  </a:lnTo>
                  <a:lnTo>
                    <a:pt x="272404" y="849642"/>
                  </a:lnTo>
                  <a:lnTo>
                    <a:pt x="310786" y="816417"/>
                  </a:lnTo>
                  <a:lnTo>
                    <a:pt x="349021" y="782998"/>
                  </a:lnTo>
                  <a:lnTo>
                    <a:pt x="387106" y="749385"/>
                  </a:lnTo>
                  <a:lnTo>
                    <a:pt x="425037" y="715579"/>
                  </a:lnTo>
                  <a:lnTo>
                    <a:pt x="462808" y="681580"/>
                  </a:lnTo>
                  <a:lnTo>
                    <a:pt x="500416" y="647389"/>
                  </a:lnTo>
                  <a:lnTo>
                    <a:pt x="537856" y="613008"/>
                  </a:lnTo>
                  <a:lnTo>
                    <a:pt x="575124" y="578436"/>
                  </a:lnTo>
                  <a:lnTo>
                    <a:pt x="612216" y="543675"/>
                  </a:lnTo>
                  <a:lnTo>
                    <a:pt x="649128" y="508725"/>
                  </a:lnTo>
                  <a:lnTo>
                    <a:pt x="685855" y="473586"/>
                  </a:lnTo>
                  <a:lnTo>
                    <a:pt x="722392" y="438261"/>
                  </a:lnTo>
                  <a:lnTo>
                    <a:pt x="758736" y="402749"/>
                  </a:lnTo>
                  <a:lnTo>
                    <a:pt x="794882" y="367050"/>
                  </a:lnTo>
                  <a:lnTo>
                    <a:pt x="830826" y="331167"/>
                  </a:lnTo>
                  <a:lnTo>
                    <a:pt x="866564" y="295099"/>
                  </a:lnTo>
                  <a:lnTo>
                    <a:pt x="902092" y="258847"/>
                  </a:lnTo>
                  <a:lnTo>
                    <a:pt x="937404" y="222412"/>
                  </a:lnTo>
                  <a:lnTo>
                    <a:pt x="972497" y="185795"/>
                  </a:lnTo>
                  <a:lnTo>
                    <a:pt x="1007367" y="148996"/>
                  </a:lnTo>
                  <a:lnTo>
                    <a:pt x="1042008" y="112017"/>
                  </a:lnTo>
                  <a:lnTo>
                    <a:pt x="1076418" y="74857"/>
                  </a:lnTo>
                  <a:lnTo>
                    <a:pt x="1110591" y="37518"/>
                  </a:lnTo>
                  <a:lnTo>
                    <a:pt x="1144524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02727" y="4138802"/>
              <a:ext cx="1022985" cy="994410"/>
            </a:xfrm>
            <a:custGeom>
              <a:avLst/>
              <a:gdLst/>
              <a:ahLst/>
              <a:cxnLst/>
              <a:rect l="l" t="t" r="r" b="b"/>
              <a:pathLst>
                <a:path w="1022984" h="994410">
                  <a:moveTo>
                    <a:pt x="0" y="994410"/>
                  </a:moveTo>
                  <a:lnTo>
                    <a:pt x="38507" y="961473"/>
                  </a:lnTo>
                  <a:lnTo>
                    <a:pt x="76900" y="928346"/>
                  </a:lnTo>
                  <a:lnTo>
                    <a:pt x="115176" y="895027"/>
                  </a:lnTo>
                  <a:lnTo>
                    <a:pt x="153330" y="861518"/>
                  </a:lnTo>
                  <a:lnTo>
                    <a:pt x="191360" y="827817"/>
                  </a:lnTo>
                  <a:lnTo>
                    <a:pt x="229260" y="793925"/>
                  </a:lnTo>
                  <a:lnTo>
                    <a:pt x="267027" y="759843"/>
                  </a:lnTo>
                  <a:lnTo>
                    <a:pt x="304657" y="725569"/>
                  </a:lnTo>
                  <a:lnTo>
                    <a:pt x="342147" y="691104"/>
                  </a:lnTo>
                  <a:lnTo>
                    <a:pt x="379492" y="656449"/>
                  </a:lnTo>
                  <a:lnTo>
                    <a:pt x="416689" y="621602"/>
                  </a:lnTo>
                  <a:lnTo>
                    <a:pt x="453734" y="586564"/>
                  </a:lnTo>
                  <a:lnTo>
                    <a:pt x="490622" y="551336"/>
                  </a:lnTo>
                  <a:lnTo>
                    <a:pt x="527351" y="515916"/>
                  </a:lnTo>
                  <a:lnTo>
                    <a:pt x="563916" y="480306"/>
                  </a:lnTo>
                  <a:lnTo>
                    <a:pt x="600313" y="444505"/>
                  </a:lnTo>
                  <a:lnTo>
                    <a:pt x="636539" y="408512"/>
                  </a:lnTo>
                  <a:lnTo>
                    <a:pt x="672590" y="372329"/>
                  </a:lnTo>
                  <a:lnTo>
                    <a:pt x="708461" y="335955"/>
                  </a:lnTo>
                  <a:lnTo>
                    <a:pt x="744149" y="299390"/>
                  </a:lnTo>
                  <a:lnTo>
                    <a:pt x="779651" y="262634"/>
                  </a:lnTo>
                  <a:lnTo>
                    <a:pt x="814961" y="225687"/>
                  </a:lnTo>
                  <a:lnTo>
                    <a:pt x="850077" y="188550"/>
                  </a:lnTo>
                  <a:lnTo>
                    <a:pt x="884995" y="151221"/>
                  </a:lnTo>
                  <a:lnTo>
                    <a:pt x="919710" y="113702"/>
                  </a:lnTo>
                  <a:lnTo>
                    <a:pt x="954219" y="75992"/>
                  </a:lnTo>
                  <a:lnTo>
                    <a:pt x="988518" y="38091"/>
                  </a:lnTo>
                  <a:lnTo>
                    <a:pt x="1022604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761" y="-6095"/>
            <a:ext cx="3883152" cy="5145786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8229600" y="4266438"/>
            <a:ext cx="901065" cy="871855"/>
            <a:chOff x="8229600" y="4266438"/>
            <a:chExt cx="901065" cy="871855"/>
          </a:xfrm>
        </p:grpSpPr>
        <p:sp>
          <p:nvSpPr>
            <p:cNvPr id="12" name="object 12"/>
            <p:cNvSpPr/>
            <p:nvPr/>
          </p:nvSpPr>
          <p:spPr>
            <a:xfrm>
              <a:off x="8234552" y="4271391"/>
              <a:ext cx="890905" cy="862330"/>
            </a:xfrm>
            <a:custGeom>
              <a:avLst/>
              <a:gdLst/>
              <a:ahLst/>
              <a:cxnLst/>
              <a:rect l="l" t="t" r="r" b="b"/>
              <a:pathLst>
                <a:path w="890904" h="862329">
                  <a:moveTo>
                    <a:pt x="0" y="861822"/>
                  </a:moveTo>
                  <a:lnTo>
                    <a:pt x="39120" y="827898"/>
                  </a:lnTo>
                  <a:lnTo>
                    <a:pt x="78090" y="793790"/>
                  </a:lnTo>
                  <a:lnTo>
                    <a:pt x="116905" y="759500"/>
                  </a:lnTo>
                  <a:lnTo>
                    <a:pt x="155562" y="725028"/>
                  </a:lnTo>
                  <a:lnTo>
                    <a:pt x="194059" y="690378"/>
                  </a:lnTo>
                  <a:lnTo>
                    <a:pt x="232392" y="655549"/>
                  </a:lnTo>
                  <a:lnTo>
                    <a:pt x="270557" y="620545"/>
                  </a:lnTo>
                  <a:lnTo>
                    <a:pt x="308553" y="585365"/>
                  </a:lnTo>
                  <a:lnTo>
                    <a:pt x="346375" y="550012"/>
                  </a:lnTo>
                  <a:lnTo>
                    <a:pt x="384021" y="514488"/>
                  </a:lnTo>
                  <a:lnTo>
                    <a:pt x="421488" y="478794"/>
                  </a:lnTo>
                  <a:lnTo>
                    <a:pt x="458771" y="442931"/>
                  </a:lnTo>
                  <a:lnTo>
                    <a:pt x="495869" y="406901"/>
                  </a:lnTo>
                  <a:lnTo>
                    <a:pt x="532778" y="370706"/>
                  </a:lnTo>
                  <a:lnTo>
                    <a:pt x="569494" y="334347"/>
                  </a:lnTo>
                  <a:lnTo>
                    <a:pt x="606015" y="297826"/>
                  </a:lnTo>
                  <a:lnTo>
                    <a:pt x="642338" y="261144"/>
                  </a:lnTo>
                  <a:lnTo>
                    <a:pt x="678459" y="224303"/>
                  </a:lnTo>
                  <a:lnTo>
                    <a:pt x="714376" y="187304"/>
                  </a:lnTo>
                  <a:lnTo>
                    <a:pt x="750084" y="150149"/>
                  </a:lnTo>
                  <a:lnTo>
                    <a:pt x="785582" y="112839"/>
                  </a:lnTo>
                  <a:lnTo>
                    <a:pt x="820866" y="75377"/>
                  </a:lnTo>
                  <a:lnTo>
                    <a:pt x="855932" y="37763"/>
                  </a:lnTo>
                  <a:lnTo>
                    <a:pt x="890778" y="0"/>
                  </a:lnTo>
                </a:path>
              </a:pathLst>
            </a:custGeom>
            <a:ln w="99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465438" y="4538091"/>
              <a:ext cx="660400" cy="595630"/>
            </a:xfrm>
            <a:custGeom>
              <a:avLst/>
              <a:gdLst/>
              <a:ahLst/>
              <a:cxnLst/>
              <a:rect l="l" t="t" r="r" b="b"/>
              <a:pathLst>
                <a:path w="660400" h="595629">
                  <a:moveTo>
                    <a:pt x="0" y="595122"/>
                  </a:moveTo>
                  <a:lnTo>
                    <a:pt x="39610" y="561681"/>
                  </a:lnTo>
                  <a:lnTo>
                    <a:pt x="79144" y="528022"/>
                  </a:lnTo>
                  <a:lnTo>
                    <a:pt x="118597" y="494151"/>
                  </a:lnTo>
                  <a:lnTo>
                    <a:pt x="157966" y="460071"/>
                  </a:lnTo>
                  <a:lnTo>
                    <a:pt x="197245" y="425786"/>
                  </a:lnTo>
                  <a:lnTo>
                    <a:pt x="236429" y="391301"/>
                  </a:lnTo>
                  <a:lnTo>
                    <a:pt x="275514" y="356621"/>
                  </a:lnTo>
                  <a:lnTo>
                    <a:pt x="314496" y="321749"/>
                  </a:lnTo>
                  <a:lnTo>
                    <a:pt x="353369" y="286690"/>
                  </a:lnTo>
                  <a:lnTo>
                    <a:pt x="392129" y="251448"/>
                  </a:lnTo>
                  <a:lnTo>
                    <a:pt x="430771" y="216027"/>
                  </a:lnTo>
                  <a:lnTo>
                    <a:pt x="469291" y="180433"/>
                  </a:lnTo>
                  <a:lnTo>
                    <a:pt x="507684" y="144668"/>
                  </a:lnTo>
                  <a:lnTo>
                    <a:pt x="545945" y="108739"/>
                  </a:lnTo>
                  <a:lnTo>
                    <a:pt x="584069" y="72648"/>
                  </a:lnTo>
                  <a:lnTo>
                    <a:pt x="622053" y="36400"/>
                  </a:lnTo>
                  <a:lnTo>
                    <a:pt x="659892" y="0"/>
                  </a:lnTo>
                </a:path>
              </a:pathLst>
            </a:custGeom>
            <a:ln w="99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600455" y="1274825"/>
            <a:ext cx="2755900" cy="377190"/>
          </a:xfrm>
          <a:custGeom>
            <a:avLst/>
            <a:gdLst/>
            <a:ahLst/>
            <a:cxnLst/>
            <a:rect l="l" t="t" r="r" b="b"/>
            <a:pathLst>
              <a:path w="2755900" h="377189">
                <a:moveTo>
                  <a:pt x="2755392" y="0"/>
                </a:moveTo>
                <a:lnTo>
                  <a:pt x="0" y="0"/>
                </a:lnTo>
                <a:lnTo>
                  <a:pt x="0" y="377189"/>
                </a:lnTo>
                <a:lnTo>
                  <a:pt x="2755392" y="377189"/>
                </a:lnTo>
                <a:lnTo>
                  <a:pt x="2755392" y="0"/>
                </a:lnTo>
                <a:close/>
              </a:path>
            </a:pathLst>
          </a:custGeom>
          <a:solidFill>
            <a:srgbClr val="F81B0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0" y="761"/>
            <a:ext cx="9144000" cy="5142865"/>
            <a:chOff x="0" y="761"/>
            <a:chExt cx="9144000" cy="5142865"/>
          </a:xfrm>
        </p:grpSpPr>
        <p:sp>
          <p:nvSpPr>
            <p:cNvPr id="16" name="object 16"/>
            <p:cNvSpPr/>
            <p:nvPr/>
          </p:nvSpPr>
          <p:spPr>
            <a:xfrm>
              <a:off x="605028" y="1706879"/>
              <a:ext cx="2750820" cy="2171065"/>
            </a:xfrm>
            <a:custGeom>
              <a:avLst/>
              <a:gdLst/>
              <a:ahLst/>
              <a:cxnLst/>
              <a:rect l="l" t="t" r="r" b="b"/>
              <a:pathLst>
                <a:path w="2750820" h="2171065">
                  <a:moveTo>
                    <a:pt x="2750820" y="0"/>
                  </a:moveTo>
                  <a:lnTo>
                    <a:pt x="0" y="0"/>
                  </a:lnTo>
                  <a:lnTo>
                    <a:pt x="0" y="1968246"/>
                  </a:lnTo>
                  <a:lnTo>
                    <a:pt x="1257858" y="1968246"/>
                  </a:lnTo>
                  <a:lnTo>
                    <a:pt x="1375029" y="2170938"/>
                  </a:lnTo>
                  <a:lnTo>
                    <a:pt x="1492186" y="1968246"/>
                  </a:lnTo>
                  <a:lnTo>
                    <a:pt x="2750820" y="1968246"/>
                  </a:lnTo>
                  <a:lnTo>
                    <a:pt x="2750820" y="0"/>
                  </a:lnTo>
                  <a:close/>
                </a:path>
              </a:pathLst>
            </a:custGeom>
            <a:solidFill>
              <a:srgbClr val="F81B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 descr="A group of logos with text  AI-generated content may b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61"/>
              <a:ext cx="9144000" cy="5142737"/>
            </a:xfrm>
            <a:prstGeom prst="rect">
              <a:avLst/>
            </a:prstGeom>
          </p:spPr>
        </p:pic>
        <p:pic>
          <p:nvPicPr>
            <p:cNvPr id="18" name="object 18" descr="A group of logos with text  AI-generated content may be incorrect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189" y="3048"/>
              <a:ext cx="4200271" cy="51404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7620"/>
            <a:ext cx="9144000" cy="5156835"/>
            <a:chOff x="0" y="-7620"/>
            <a:chExt cx="9144000" cy="51568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7620"/>
              <a:ext cx="9144000" cy="515645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45211" y="963549"/>
              <a:ext cx="2358390" cy="3243580"/>
            </a:xfrm>
            <a:custGeom>
              <a:avLst/>
              <a:gdLst/>
              <a:ahLst/>
              <a:cxnLst/>
              <a:rect l="l" t="t" r="r" b="b"/>
              <a:pathLst>
                <a:path w="2358390" h="3243579">
                  <a:moveTo>
                    <a:pt x="2358390" y="0"/>
                  </a:moveTo>
                  <a:lnTo>
                    <a:pt x="0" y="0"/>
                  </a:lnTo>
                  <a:lnTo>
                    <a:pt x="0" y="3243072"/>
                  </a:lnTo>
                  <a:lnTo>
                    <a:pt x="2358390" y="3243072"/>
                  </a:lnTo>
                  <a:lnTo>
                    <a:pt x="23583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5211" y="963549"/>
              <a:ext cx="2358390" cy="3243580"/>
            </a:xfrm>
            <a:custGeom>
              <a:avLst/>
              <a:gdLst/>
              <a:ahLst/>
              <a:cxnLst/>
              <a:rect l="l" t="t" r="r" b="b"/>
              <a:pathLst>
                <a:path w="2358390" h="3243579">
                  <a:moveTo>
                    <a:pt x="0" y="3243072"/>
                  </a:moveTo>
                  <a:lnTo>
                    <a:pt x="2358390" y="3243072"/>
                  </a:lnTo>
                  <a:lnTo>
                    <a:pt x="2358390" y="0"/>
                  </a:lnTo>
                  <a:lnTo>
                    <a:pt x="0" y="0"/>
                  </a:lnTo>
                  <a:lnTo>
                    <a:pt x="0" y="3243072"/>
                  </a:lnTo>
                  <a:close/>
                </a:path>
              </a:pathLst>
            </a:custGeom>
            <a:ln w="57150">
              <a:solidFill>
                <a:srgbClr val="F12C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8165" y="974216"/>
              <a:ext cx="2338705" cy="1007110"/>
            </a:xfrm>
            <a:custGeom>
              <a:avLst/>
              <a:gdLst/>
              <a:ahLst/>
              <a:cxnLst/>
              <a:rect l="l" t="t" r="r" b="b"/>
              <a:pathLst>
                <a:path w="2338705" h="1007110">
                  <a:moveTo>
                    <a:pt x="0" y="1006602"/>
                  </a:moveTo>
                  <a:lnTo>
                    <a:pt x="2338578" y="1006602"/>
                  </a:lnTo>
                  <a:lnTo>
                    <a:pt x="2338578" y="0"/>
                  </a:lnTo>
                  <a:lnTo>
                    <a:pt x="0" y="0"/>
                  </a:lnTo>
                  <a:lnTo>
                    <a:pt x="0" y="1006602"/>
                  </a:lnTo>
                  <a:close/>
                </a:path>
              </a:pathLst>
            </a:custGeom>
            <a:ln w="160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73786" y="992124"/>
            <a:ext cx="2301240" cy="99695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92710" rIns="0" bIns="0" rtlCol="0">
            <a:spAutoFit/>
          </a:bodyPr>
          <a:lstStyle/>
          <a:p>
            <a:pPr marL="513080">
              <a:lnSpc>
                <a:spcPts val="1930"/>
              </a:lnSpc>
              <a:spcBef>
                <a:spcPts val="730"/>
              </a:spcBef>
            </a:pPr>
            <a:r>
              <a:rPr sz="1800" b="1" spc="-50" dirty="0">
                <a:solidFill>
                  <a:srgbClr val="FFFFFF"/>
                </a:solidFill>
                <a:latin typeface="Segoe UI"/>
                <a:cs typeface="Segoe UI"/>
              </a:rPr>
              <a:t>Phase </a:t>
            </a:r>
            <a:r>
              <a:rPr sz="1800" b="1" spc="-20" dirty="0">
                <a:solidFill>
                  <a:srgbClr val="FFFFFF"/>
                </a:solidFill>
                <a:latin typeface="Segoe UI"/>
                <a:cs typeface="Segoe UI"/>
              </a:rPr>
              <a:t>One:</a:t>
            </a:r>
            <a:endParaRPr sz="1800">
              <a:latin typeface="Segoe UI"/>
              <a:cs typeface="Segoe UI"/>
            </a:endParaRPr>
          </a:p>
          <a:p>
            <a:pPr marL="558800" marR="549275" indent="-128270">
              <a:lnSpc>
                <a:spcPct val="78600"/>
              </a:lnSpc>
              <a:spcBef>
                <a:spcPts val="235"/>
              </a:spcBef>
            </a:pPr>
            <a:r>
              <a:rPr sz="1800" b="1" spc="-50" dirty="0">
                <a:solidFill>
                  <a:srgbClr val="FFFFFF"/>
                </a:solidFill>
                <a:latin typeface="Segoe UI"/>
                <a:cs typeface="Segoe UI"/>
              </a:rPr>
              <a:t>Awareness</a:t>
            </a:r>
            <a:r>
              <a:rPr sz="1800" b="1" spc="-4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Segoe UI"/>
                <a:cs typeface="Segoe UI"/>
              </a:rPr>
              <a:t>+ </a:t>
            </a:r>
            <a:r>
              <a:rPr sz="1800" b="1" spc="-10" dirty="0">
                <a:solidFill>
                  <a:srgbClr val="FFFFFF"/>
                </a:solidFill>
                <a:latin typeface="Segoe UI"/>
                <a:cs typeface="Segoe UI"/>
              </a:rPr>
              <a:t>Education</a:t>
            </a:r>
            <a:endParaRPr sz="1800">
              <a:latin typeface="Segoe UI"/>
              <a:cs typeface="Segoe U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291840" y="928116"/>
            <a:ext cx="5328285" cy="3307079"/>
            <a:chOff x="3291840" y="928116"/>
            <a:chExt cx="5328285" cy="3307079"/>
          </a:xfrm>
        </p:grpSpPr>
        <p:sp>
          <p:nvSpPr>
            <p:cNvPr id="9" name="object 9"/>
            <p:cNvSpPr/>
            <p:nvPr/>
          </p:nvSpPr>
          <p:spPr>
            <a:xfrm>
              <a:off x="3320415" y="964311"/>
              <a:ext cx="2418080" cy="3242310"/>
            </a:xfrm>
            <a:custGeom>
              <a:avLst/>
              <a:gdLst/>
              <a:ahLst/>
              <a:cxnLst/>
              <a:rect l="l" t="t" r="r" b="b"/>
              <a:pathLst>
                <a:path w="2418079" h="3242310">
                  <a:moveTo>
                    <a:pt x="2417826" y="0"/>
                  </a:moveTo>
                  <a:lnTo>
                    <a:pt x="0" y="0"/>
                  </a:lnTo>
                  <a:lnTo>
                    <a:pt x="0" y="3242310"/>
                  </a:lnTo>
                  <a:lnTo>
                    <a:pt x="2417826" y="3242310"/>
                  </a:lnTo>
                  <a:lnTo>
                    <a:pt x="24178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320415" y="964311"/>
              <a:ext cx="2418080" cy="3242310"/>
            </a:xfrm>
            <a:custGeom>
              <a:avLst/>
              <a:gdLst/>
              <a:ahLst/>
              <a:cxnLst/>
              <a:rect l="l" t="t" r="r" b="b"/>
              <a:pathLst>
                <a:path w="2418079" h="3242310">
                  <a:moveTo>
                    <a:pt x="0" y="3242310"/>
                  </a:moveTo>
                  <a:lnTo>
                    <a:pt x="2417826" y="3242310"/>
                  </a:lnTo>
                  <a:lnTo>
                    <a:pt x="2417826" y="0"/>
                  </a:lnTo>
                  <a:lnTo>
                    <a:pt x="0" y="0"/>
                  </a:lnTo>
                  <a:lnTo>
                    <a:pt x="0" y="3242310"/>
                  </a:lnTo>
                  <a:close/>
                </a:path>
              </a:pathLst>
            </a:custGeom>
            <a:ln w="57150">
              <a:solidFill>
                <a:srgbClr val="F12C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73343" y="956691"/>
              <a:ext cx="2418080" cy="3242310"/>
            </a:xfrm>
            <a:custGeom>
              <a:avLst/>
              <a:gdLst/>
              <a:ahLst/>
              <a:cxnLst/>
              <a:rect l="l" t="t" r="r" b="b"/>
              <a:pathLst>
                <a:path w="2418079" h="3242310">
                  <a:moveTo>
                    <a:pt x="2417826" y="0"/>
                  </a:moveTo>
                  <a:lnTo>
                    <a:pt x="0" y="0"/>
                  </a:lnTo>
                  <a:lnTo>
                    <a:pt x="0" y="3242310"/>
                  </a:lnTo>
                  <a:lnTo>
                    <a:pt x="2417826" y="3242310"/>
                  </a:lnTo>
                  <a:lnTo>
                    <a:pt x="24178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73343" y="956691"/>
              <a:ext cx="2418080" cy="3242310"/>
            </a:xfrm>
            <a:custGeom>
              <a:avLst/>
              <a:gdLst/>
              <a:ahLst/>
              <a:cxnLst/>
              <a:rect l="l" t="t" r="r" b="b"/>
              <a:pathLst>
                <a:path w="2418079" h="3242310">
                  <a:moveTo>
                    <a:pt x="0" y="3242310"/>
                  </a:moveTo>
                  <a:lnTo>
                    <a:pt x="2417826" y="3242310"/>
                  </a:lnTo>
                  <a:lnTo>
                    <a:pt x="2417826" y="0"/>
                  </a:lnTo>
                  <a:lnTo>
                    <a:pt x="0" y="0"/>
                  </a:lnTo>
                  <a:lnTo>
                    <a:pt x="0" y="3242310"/>
                  </a:lnTo>
                  <a:close/>
                </a:path>
              </a:pathLst>
            </a:custGeom>
            <a:ln w="57150">
              <a:solidFill>
                <a:srgbClr val="F12C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477519" y="345948"/>
            <a:ext cx="362013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85" dirty="0">
                <a:latin typeface="Segoe UI"/>
                <a:cs typeface="Segoe UI"/>
              </a:rPr>
              <a:t>CAMPAIGN:</a:t>
            </a:r>
            <a:r>
              <a:rPr sz="3200" b="1" spc="-60" dirty="0">
                <a:latin typeface="Segoe UI"/>
                <a:cs typeface="Segoe UI"/>
              </a:rPr>
              <a:t> </a:t>
            </a:r>
            <a:r>
              <a:rPr sz="3200" b="1" spc="-20" dirty="0">
                <a:latin typeface="Segoe UI"/>
                <a:cs typeface="Segoe UI"/>
              </a:rPr>
              <a:t>Phases</a:t>
            </a:r>
            <a:endParaRPr sz="3200">
              <a:latin typeface="Segoe UI"/>
              <a:cs typeface="Segoe U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3786" y="2146046"/>
            <a:ext cx="2301240" cy="19456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0975" marR="174625" algn="ctr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latin typeface="Segoe UI"/>
                <a:cs typeface="Segoe UI"/>
              </a:rPr>
              <a:t>Use</a:t>
            </a:r>
            <a:r>
              <a:rPr sz="1400" spc="-3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a</a:t>
            </a:r>
            <a:r>
              <a:rPr sz="1400" spc="-4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disruptive</a:t>
            </a:r>
            <a:r>
              <a:rPr sz="1400" spc="-25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entry </a:t>
            </a:r>
            <a:r>
              <a:rPr sz="1400" dirty="0">
                <a:latin typeface="Segoe UI"/>
                <a:cs typeface="Segoe UI"/>
              </a:rPr>
              <a:t>point</a:t>
            </a:r>
            <a:r>
              <a:rPr sz="1400" spc="-2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to</a:t>
            </a:r>
            <a:r>
              <a:rPr sz="1400" spc="-1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show</a:t>
            </a:r>
            <a:r>
              <a:rPr sz="1400" spc="-1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that</a:t>
            </a:r>
            <a:r>
              <a:rPr sz="1400" spc="-25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landp </a:t>
            </a:r>
            <a:r>
              <a:rPr sz="1400" dirty="0">
                <a:latin typeface="Segoe UI"/>
                <a:cs typeface="Segoe UI"/>
              </a:rPr>
              <a:t>reservation</a:t>
            </a:r>
            <a:r>
              <a:rPr sz="1400" spc="-15" dirty="0">
                <a:latin typeface="Segoe UI"/>
                <a:cs typeface="Segoe UI"/>
              </a:rPr>
              <a:t> </a:t>
            </a:r>
            <a:r>
              <a:rPr sz="1400" spc="-25" dirty="0">
                <a:latin typeface="Segoe UI"/>
                <a:cs typeface="Segoe UI"/>
              </a:rPr>
              <a:t>is</a:t>
            </a:r>
            <a:endParaRPr sz="1400">
              <a:latin typeface="Segoe UI"/>
              <a:cs typeface="Segoe UI"/>
            </a:endParaRPr>
          </a:p>
          <a:p>
            <a:pPr marL="293370" marR="335915" algn="ctr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Segoe UI"/>
                <a:cs typeface="Segoe UI"/>
              </a:rPr>
              <a:t>personal,</a:t>
            </a:r>
            <a:r>
              <a:rPr sz="1400" spc="-3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urgent,</a:t>
            </a:r>
            <a:r>
              <a:rPr sz="1400" spc="-45" dirty="0">
                <a:latin typeface="Segoe UI"/>
                <a:cs typeface="Segoe UI"/>
              </a:rPr>
              <a:t> </a:t>
            </a:r>
            <a:r>
              <a:rPr sz="1400" spc="-25" dirty="0">
                <a:latin typeface="Segoe UI"/>
                <a:cs typeface="Segoe UI"/>
              </a:rPr>
              <a:t>and </a:t>
            </a:r>
            <a:r>
              <a:rPr sz="1400" dirty="0">
                <a:latin typeface="Segoe UI"/>
                <a:cs typeface="Segoe UI"/>
              </a:rPr>
              <a:t>needed</a:t>
            </a:r>
            <a:r>
              <a:rPr sz="1400" spc="-35" dirty="0">
                <a:latin typeface="Segoe UI"/>
                <a:cs typeface="Segoe UI"/>
              </a:rPr>
              <a:t> </a:t>
            </a:r>
            <a:r>
              <a:rPr sz="1400" i="1" spc="-10" dirty="0">
                <a:latin typeface="Segoe UI"/>
                <a:cs typeface="Segoe UI"/>
              </a:rPr>
              <a:t>now.</a:t>
            </a:r>
            <a:r>
              <a:rPr sz="1400" i="1" spc="-50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Invite </a:t>
            </a:r>
            <a:r>
              <a:rPr sz="1400" dirty="0">
                <a:latin typeface="Segoe UI"/>
                <a:cs typeface="Segoe UI"/>
              </a:rPr>
              <a:t>people</a:t>
            </a:r>
            <a:r>
              <a:rPr sz="1400" spc="-1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to</a:t>
            </a:r>
            <a:r>
              <a:rPr sz="1400" spc="-20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support </a:t>
            </a:r>
            <a:r>
              <a:rPr sz="1400" dirty="0">
                <a:latin typeface="Segoe UI"/>
                <a:cs typeface="Segoe UI"/>
              </a:rPr>
              <a:t>permanent</a:t>
            </a:r>
            <a:r>
              <a:rPr sz="1400" spc="-70" dirty="0">
                <a:latin typeface="Segoe UI"/>
                <a:cs typeface="Segoe UI"/>
              </a:rPr>
              <a:t> </a:t>
            </a:r>
            <a:r>
              <a:rPr sz="1400" spc="-20" dirty="0">
                <a:latin typeface="Segoe UI"/>
                <a:cs typeface="Segoe UI"/>
              </a:rPr>
              <a:t>land </a:t>
            </a:r>
            <a:r>
              <a:rPr sz="1400" dirty="0">
                <a:latin typeface="Segoe UI"/>
                <a:cs typeface="Segoe UI"/>
              </a:rPr>
              <a:t>protection</a:t>
            </a:r>
            <a:r>
              <a:rPr sz="1400" spc="-3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by</a:t>
            </a:r>
            <a:r>
              <a:rPr sz="1400" spc="-50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joining </a:t>
            </a:r>
            <a:r>
              <a:rPr sz="1400" spc="-25" dirty="0">
                <a:latin typeface="Segoe UI"/>
                <a:cs typeface="Segoe UI"/>
              </a:rPr>
              <a:t>Team</a:t>
            </a:r>
            <a:r>
              <a:rPr sz="1400" spc="-60" dirty="0">
                <a:latin typeface="Segoe UI"/>
                <a:cs typeface="Segoe UI"/>
              </a:rPr>
              <a:t> </a:t>
            </a:r>
            <a:r>
              <a:rPr sz="1400" spc="-20" dirty="0">
                <a:latin typeface="Segoe UI"/>
                <a:cs typeface="Segoe UI"/>
              </a:rPr>
              <a:t>SOS.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328034" y="962786"/>
            <a:ext cx="5249545" cy="1029969"/>
          </a:xfrm>
          <a:custGeom>
            <a:avLst/>
            <a:gdLst/>
            <a:ahLst/>
            <a:cxnLst/>
            <a:rect l="l" t="t" r="r" b="b"/>
            <a:pathLst>
              <a:path w="5249545" h="1029969">
                <a:moveTo>
                  <a:pt x="0" y="1029462"/>
                </a:moveTo>
                <a:lnTo>
                  <a:pt x="2396490" y="1029462"/>
                </a:lnTo>
                <a:lnTo>
                  <a:pt x="2396490" y="15239"/>
                </a:lnTo>
                <a:lnTo>
                  <a:pt x="0" y="15239"/>
                </a:lnTo>
                <a:lnTo>
                  <a:pt x="0" y="1029462"/>
                </a:lnTo>
                <a:close/>
              </a:path>
              <a:path w="5249545" h="1029969">
                <a:moveTo>
                  <a:pt x="2852928" y="1014221"/>
                </a:moveTo>
                <a:lnTo>
                  <a:pt x="5249418" y="1014221"/>
                </a:lnTo>
                <a:lnTo>
                  <a:pt x="5249418" y="0"/>
                </a:lnTo>
                <a:lnTo>
                  <a:pt x="2852928" y="0"/>
                </a:lnTo>
                <a:lnTo>
                  <a:pt x="2852928" y="1014221"/>
                </a:lnTo>
                <a:close/>
              </a:path>
            </a:pathLst>
          </a:custGeom>
          <a:ln w="160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348990" y="992886"/>
            <a:ext cx="2360930" cy="1007744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96520" rIns="0" bIns="0" rtlCol="0">
            <a:spAutoFit/>
          </a:bodyPr>
          <a:lstStyle/>
          <a:p>
            <a:pPr marR="26034" algn="ctr">
              <a:lnSpc>
                <a:spcPts val="1930"/>
              </a:lnSpc>
              <a:spcBef>
                <a:spcPts val="760"/>
              </a:spcBef>
            </a:pPr>
            <a:r>
              <a:rPr sz="1800" b="1" spc="-50" dirty="0">
                <a:solidFill>
                  <a:srgbClr val="FFFFFF"/>
                </a:solidFill>
                <a:latin typeface="Segoe UI"/>
                <a:cs typeface="Segoe UI"/>
              </a:rPr>
              <a:t>Phase </a:t>
            </a:r>
            <a:r>
              <a:rPr sz="1800" b="1" spc="-20" dirty="0">
                <a:solidFill>
                  <a:srgbClr val="FFFFFF"/>
                </a:solidFill>
                <a:latin typeface="Segoe UI"/>
                <a:cs typeface="Segoe UI"/>
              </a:rPr>
              <a:t>Two:</a:t>
            </a:r>
            <a:endParaRPr sz="1800">
              <a:latin typeface="Segoe UI"/>
              <a:cs typeface="Segoe UI"/>
            </a:endParaRPr>
          </a:p>
          <a:p>
            <a:pPr marL="243204" marR="266700" indent="1270" algn="ctr">
              <a:lnSpc>
                <a:spcPct val="78600"/>
              </a:lnSpc>
              <a:spcBef>
                <a:spcPts val="234"/>
              </a:spcBef>
            </a:pPr>
            <a:r>
              <a:rPr sz="1800" b="1" spc="-30" dirty="0">
                <a:solidFill>
                  <a:srgbClr val="FFFFFF"/>
                </a:solidFill>
                <a:latin typeface="Segoe UI"/>
                <a:cs typeface="Segoe UI"/>
              </a:rPr>
              <a:t>Engagement</a:t>
            </a:r>
            <a:r>
              <a:rPr sz="1800" b="1" spc="-3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spc="-60" dirty="0">
                <a:solidFill>
                  <a:srgbClr val="FFFFFF"/>
                </a:solidFill>
                <a:latin typeface="Segoe UI"/>
                <a:cs typeface="Segoe UI"/>
              </a:rPr>
              <a:t>+ </a:t>
            </a:r>
            <a:r>
              <a:rPr sz="1800" b="1" dirty="0">
                <a:solidFill>
                  <a:srgbClr val="FFFFFF"/>
                </a:solidFill>
                <a:latin typeface="Segoe UI"/>
                <a:cs typeface="Segoe UI"/>
              </a:rPr>
              <a:t>Capacity</a:t>
            </a:r>
            <a:r>
              <a:rPr sz="1800" b="1" spc="-8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800" b="1" spc="-40" dirty="0">
                <a:solidFill>
                  <a:srgbClr val="FFFFFF"/>
                </a:solidFill>
                <a:latin typeface="Segoe UI"/>
                <a:cs typeface="Segoe UI"/>
              </a:rPr>
              <a:t>Building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48990" y="2145030"/>
            <a:ext cx="2360930" cy="1518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2105" marR="254635" indent="1905" algn="ctr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latin typeface="Segoe UI"/>
                <a:cs typeface="Segoe UI"/>
              </a:rPr>
              <a:t>Engage</a:t>
            </a:r>
            <a:r>
              <a:rPr sz="1400" spc="-35" dirty="0">
                <a:latin typeface="Segoe UI"/>
                <a:cs typeface="Segoe UI"/>
              </a:rPr>
              <a:t> </a:t>
            </a:r>
            <a:r>
              <a:rPr sz="1400" spc="-25" dirty="0">
                <a:latin typeface="Segoe UI"/>
                <a:cs typeface="Segoe UI"/>
              </a:rPr>
              <a:t>Team</a:t>
            </a:r>
            <a:r>
              <a:rPr sz="1400" spc="-3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SOS</a:t>
            </a:r>
            <a:r>
              <a:rPr sz="1400" spc="-40" dirty="0">
                <a:latin typeface="Segoe UI"/>
                <a:cs typeface="Segoe UI"/>
              </a:rPr>
              <a:t> </a:t>
            </a:r>
            <a:r>
              <a:rPr sz="1400" spc="-25" dirty="0">
                <a:latin typeface="Segoe UI"/>
                <a:cs typeface="Segoe UI"/>
              </a:rPr>
              <a:t>and </a:t>
            </a:r>
            <a:r>
              <a:rPr sz="1400" dirty="0">
                <a:latin typeface="Segoe UI"/>
                <a:cs typeface="Segoe UI"/>
              </a:rPr>
              <a:t>equip</a:t>
            </a:r>
            <a:r>
              <a:rPr sz="1400" spc="-2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them</a:t>
            </a:r>
            <a:r>
              <a:rPr sz="1400" spc="-2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with</a:t>
            </a:r>
            <a:r>
              <a:rPr sz="1400" spc="-20" dirty="0">
                <a:latin typeface="Segoe UI"/>
                <a:cs typeface="Segoe UI"/>
              </a:rPr>
              <a:t> tools </a:t>
            </a:r>
            <a:r>
              <a:rPr sz="1400" dirty="0">
                <a:latin typeface="Segoe UI"/>
                <a:cs typeface="Segoe UI"/>
              </a:rPr>
              <a:t>to</a:t>
            </a:r>
            <a:r>
              <a:rPr sz="1400" spc="-3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spread</a:t>
            </a:r>
            <a:r>
              <a:rPr sz="1400" spc="-1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the</a:t>
            </a:r>
            <a:r>
              <a:rPr sz="1400" spc="-30" dirty="0">
                <a:latin typeface="Segoe UI"/>
                <a:cs typeface="Segoe UI"/>
              </a:rPr>
              <a:t> </a:t>
            </a:r>
            <a:r>
              <a:rPr sz="1400" spc="-20" dirty="0">
                <a:latin typeface="Segoe UI"/>
                <a:cs typeface="Segoe UI"/>
              </a:rPr>
              <a:t>word, </a:t>
            </a:r>
            <a:r>
              <a:rPr sz="1400" dirty="0">
                <a:latin typeface="Segoe UI"/>
                <a:cs typeface="Segoe UI"/>
              </a:rPr>
              <a:t>and</a:t>
            </a:r>
            <a:r>
              <a:rPr sz="1400" spc="-2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help</a:t>
            </a:r>
            <a:r>
              <a:rPr sz="1400" spc="-1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expand</a:t>
            </a:r>
            <a:r>
              <a:rPr sz="1400" spc="-25" dirty="0">
                <a:latin typeface="Segoe UI"/>
                <a:cs typeface="Segoe UI"/>
              </a:rPr>
              <a:t> our </a:t>
            </a:r>
            <a:r>
              <a:rPr sz="1400" dirty="0">
                <a:latin typeface="Segoe UI"/>
                <a:cs typeface="Segoe UI"/>
              </a:rPr>
              <a:t>base</a:t>
            </a:r>
            <a:r>
              <a:rPr sz="1400" spc="-2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of</a:t>
            </a:r>
            <a:r>
              <a:rPr sz="1400" spc="-45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supporters</a:t>
            </a:r>
            <a:endParaRPr sz="1400">
              <a:latin typeface="Segoe UI"/>
              <a:cs typeface="Segoe UI"/>
            </a:endParaRPr>
          </a:p>
          <a:p>
            <a:pPr marL="73025" algn="ctr">
              <a:lnSpc>
                <a:spcPct val="100000"/>
              </a:lnSpc>
            </a:pPr>
            <a:r>
              <a:rPr sz="1400" dirty="0">
                <a:latin typeface="Segoe UI"/>
                <a:cs typeface="Segoe UI"/>
              </a:rPr>
              <a:t>for</a:t>
            </a:r>
            <a:r>
              <a:rPr sz="1400" spc="-4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permanent</a:t>
            </a:r>
            <a:r>
              <a:rPr sz="1400" spc="-40" dirty="0">
                <a:latin typeface="Segoe UI"/>
                <a:cs typeface="Segoe UI"/>
              </a:rPr>
              <a:t> </a:t>
            </a:r>
            <a:r>
              <a:rPr sz="1400" spc="-20" dirty="0">
                <a:latin typeface="Segoe UI"/>
                <a:cs typeface="Segoe UI"/>
              </a:rPr>
              <a:t>land</a:t>
            </a:r>
            <a:endParaRPr sz="1400">
              <a:latin typeface="Segoe UI"/>
              <a:cs typeface="Segoe UI"/>
            </a:endParaRPr>
          </a:p>
          <a:p>
            <a:pPr marL="72390" algn="ctr">
              <a:lnSpc>
                <a:spcPct val="100000"/>
              </a:lnSpc>
            </a:pPr>
            <a:r>
              <a:rPr sz="1400" spc="-10" dirty="0">
                <a:latin typeface="Segoe UI"/>
                <a:cs typeface="Segoe UI"/>
              </a:rPr>
              <a:t>protection.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01917" y="985266"/>
            <a:ext cx="2360930" cy="100012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32715" rIns="0" bIns="0" rtlCol="0">
            <a:spAutoFit/>
          </a:bodyPr>
          <a:lstStyle/>
          <a:p>
            <a:pPr marL="570865" marR="462915" algn="ctr">
              <a:lnSpc>
                <a:spcPts val="1900"/>
              </a:lnSpc>
              <a:spcBef>
                <a:spcPts val="1045"/>
              </a:spcBef>
            </a:pPr>
            <a:r>
              <a:rPr sz="1800" b="1" spc="-50" dirty="0">
                <a:solidFill>
                  <a:srgbClr val="FFFFFF"/>
                </a:solidFill>
                <a:latin typeface="Segoe UI"/>
                <a:cs typeface="Segoe UI"/>
              </a:rPr>
              <a:t>Phase </a:t>
            </a:r>
            <a:r>
              <a:rPr sz="1800" b="1" spc="-10" dirty="0">
                <a:solidFill>
                  <a:srgbClr val="FFFFFF"/>
                </a:solidFill>
                <a:latin typeface="Segoe UI"/>
                <a:cs typeface="Segoe UI"/>
              </a:rPr>
              <a:t>Three: Sustained Action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01917" y="2141982"/>
            <a:ext cx="236093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9725" marR="300990" indent="-27940" algn="just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latin typeface="Segoe UI"/>
                <a:cs typeface="Segoe UI"/>
              </a:rPr>
              <a:t>Mobilize</a:t>
            </a:r>
            <a:r>
              <a:rPr sz="1400" spc="-2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Team</a:t>
            </a:r>
            <a:r>
              <a:rPr sz="1400" spc="-4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SOS</a:t>
            </a:r>
            <a:r>
              <a:rPr sz="1400" spc="-45" dirty="0">
                <a:latin typeface="Segoe UI"/>
                <a:cs typeface="Segoe UI"/>
              </a:rPr>
              <a:t> </a:t>
            </a:r>
            <a:r>
              <a:rPr sz="1400" spc="-35" dirty="0">
                <a:latin typeface="Segoe UI"/>
                <a:cs typeface="Segoe UI"/>
              </a:rPr>
              <a:t>to </a:t>
            </a:r>
            <a:r>
              <a:rPr sz="1400" dirty="0">
                <a:latin typeface="Segoe UI"/>
                <a:cs typeface="Segoe UI"/>
              </a:rPr>
              <a:t>champion</a:t>
            </a:r>
            <a:r>
              <a:rPr sz="1400" spc="-55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permanent </a:t>
            </a:r>
            <a:r>
              <a:rPr sz="1400" dirty="0">
                <a:latin typeface="Segoe UI"/>
                <a:cs typeface="Segoe UI"/>
              </a:rPr>
              <a:t>land</a:t>
            </a:r>
            <a:r>
              <a:rPr sz="1400" spc="-4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protection,</a:t>
            </a:r>
            <a:r>
              <a:rPr sz="1400" spc="-20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drive</a:t>
            </a:r>
            <a:endParaRPr sz="1400">
              <a:latin typeface="Segoe UI"/>
              <a:cs typeface="Segoe UI"/>
            </a:endParaRPr>
          </a:p>
          <a:p>
            <a:pPr marL="255904" marR="275590" indent="-17780" algn="ctr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Segoe UI"/>
                <a:cs typeface="Segoe UI"/>
              </a:rPr>
              <a:t>bottom-</a:t>
            </a:r>
            <a:r>
              <a:rPr sz="1400" dirty="0">
                <a:latin typeface="Segoe UI"/>
                <a:cs typeface="Segoe UI"/>
              </a:rPr>
              <a:t>up efforts,</a:t>
            </a:r>
            <a:r>
              <a:rPr sz="1400" spc="10" dirty="0">
                <a:latin typeface="Segoe UI"/>
                <a:cs typeface="Segoe UI"/>
              </a:rPr>
              <a:t> </a:t>
            </a:r>
            <a:r>
              <a:rPr sz="1400" spc="-25" dirty="0">
                <a:latin typeface="Segoe UI"/>
                <a:cs typeface="Segoe UI"/>
              </a:rPr>
              <a:t>and </a:t>
            </a:r>
            <a:r>
              <a:rPr sz="1400" dirty="0">
                <a:latin typeface="Segoe UI"/>
                <a:cs typeface="Segoe UI"/>
              </a:rPr>
              <a:t>organize</a:t>
            </a:r>
            <a:r>
              <a:rPr sz="1400" spc="-30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visible,</a:t>
            </a:r>
            <a:r>
              <a:rPr sz="1400" spc="-25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public </a:t>
            </a:r>
            <a:r>
              <a:rPr sz="1400" dirty="0">
                <a:latin typeface="Segoe UI"/>
                <a:cs typeface="Segoe UI"/>
              </a:rPr>
              <a:t>support</a:t>
            </a:r>
            <a:r>
              <a:rPr sz="1400" spc="-1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for</a:t>
            </a:r>
            <a:r>
              <a:rPr sz="1400" spc="-30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permanent </a:t>
            </a:r>
            <a:r>
              <a:rPr sz="1400" dirty="0">
                <a:latin typeface="Segoe UI"/>
                <a:cs typeface="Segoe UI"/>
              </a:rPr>
              <a:t>land</a:t>
            </a:r>
            <a:r>
              <a:rPr sz="1400" spc="-35" dirty="0">
                <a:latin typeface="Segoe UI"/>
                <a:cs typeface="Segoe UI"/>
              </a:rPr>
              <a:t> </a:t>
            </a:r>
            <a:r>
              <a:rPr sz="1400" dirty="0">
                <a:latin typeface="Segoe UI"/>
                <a:cs typeface="Segoe UI"/>
              </a:rPr>
              <a:t>protection</a:t>
            </a:r>
            <a:r>
              <a:rPr sz="1400" spc="-5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within </a:t>
            </a:r>
            <a:r>
              <a:rPr sz="1400" dirty="0">
                <a:latin typeface="Segoe UI"/>
                <a:cs typeface="Segoe UI"/>
              </a:rPr>
              <a:t>their</a:t>
            </a:r>
            <a:r>
              <a:rPr sz="1400" spc="-25" dirty="0">
                <a:latin typeface="Segoe UI"/>
                <a:cs typeface="Segoe UI"/>
              </a:rPr>
              <a:t> </a:t>
            </a:r>
            <a:r>
              <a:rPr sz="1400" spc="-10" dirty="0">
                <a:latin typeface="Segoe UI"/>
                <a:cs typeface="Segoe UI"/>
              </a:rPr>
              <a:t>communities.</a:t>
            </a:r>
            <a:endParaRPr sz="1400">
              <a:latin typeface="Segoe UI"/>
              <a:cs typeface="Segoe U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614422" y="3606546"/>
            <a:ext cx="3893185" cy="883919"/>
            <a:chOff x="2614422" y="3606546"/>
            <a:chExt cx="3893185" cy="883919"/>
          </a:xfrm>
        </p:grpSpPr>
        <p:sp>
          <p:nvSpPr>
            <p:cNvPr id="21" name="object 21"/>
            <p:cNvSpPr/>
            <p:nvPr/>
          </p:nvSpPr>
          <p:spPr>
            <a:xfrm>
              <a:off x="2622423" y="3614547"/>
              <a:ext cx="1018540" cy="443230"/>
            </a:xfrm>
            <a:custGeom>
              <a:avLst/>
              <a:gdLst/>
              <a:ahLst/>
              <a:cxnLst/>
              <a:rect l="l" t="t" r="r" b="b"/>
              <a:pathLst>
                <a:path w="1018539" h="443229">
                  <a:moveTo>
                    <a:pt x="796671" y="0"/>
                  </a:moveTo>
                  <a:lnTo>
                    <a:pt x="796671" y="110743"/>
                  </a:lnTo>
                  <a:lnTo>
                    <a:pt x="0" y="110743"/>
                  </a:lnTo>
                  <a:lnTo>
                    <a:pt x="0" y="332041"/>
                  </a:lnTo>
                  <a:lnTo>
                    <a:pt x="796671" y="332041"/>
                  </a:lnTo>
                  <a:lnTo>
                    <a:pt x="796671" y="442721"/>
                  </a:lnTo>
                  <a:lnTo>
                    <a:pt x="1018032" y="221360"/>
                  </a:lnTo>
                  <a:lnTo>
                    <a:pt x="79667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622423" y="3614547"/>
              <a:ext cx="1018540" cy="443230"/>
            </a:xfrm>
            <a:custGeom>
              <a:avLst/>
              <a:gdLst/>
              <a:ahLst/>
              <a:cxnLst/>
              <a:rect l="l" t="t" r="r" b="b"/>
              <a:pathLst>
                <a:path w="1018539" h="443229">
                  <a:moveTo>
                    <a:pt x="0" y="110743"/>
                  </a:moveTo>
                  <a:lnTo>
                    <a:pt x="796671" y="110743"/>
                  </a:lnTo>
                  <a:lnTo>
                    <a:pt x="796671" y="0"/>
                  </a:lnTo>
                  <a:lnTo>
                    <a:pt x="1018032" y="221360"/>
                  </a:lnTo>
                  <a:lnTo>
                    <a:pt x="796671" y="442721"/>
                  </a:lnTo>
                  <a:lnTo>
                    <a:pt x="796671" y="332041"/>
                  </a:lnTo>
                  <a:lnTo>
                    <a:pt x="0" y="332041"/>
                  </a:lnTo>
                  <a:lnTo>
                    <a:pt x="0" y="110743"/>
                  </a:lnTo>
                  <a:close/>
                </a:path>
              </a:pathLst>
            </a:custGeom>
            <a:ln w="160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456301" y="3616833"/>
              <a:ext cx="1043305" cy="441959"/>
            </a:xfrm>
            <a:custGeom>
              <a:avLst/>
              <a:gdLst/>
              <a:ahLst/>
              <a:cxnLst/>
              <a:rect l="l" t="t" r="r" b="b"/>
              <a:pathLst>
                <a:path w="1043304" h="441960">
                  <a:moveTo>
                    <a:pt x="822197" y="0"/>
                  </a:moveTo>
                  <a:lnTo>
                    <a:pt x="822197" y="110490"/>
                  </a:lnTo>
                  <a:lnTo>
                    <a:pt x="0" y="110490"/>
                  </a:lnTo>
                  <a:lnTo>
                    <a:pt x="0" y="331470"/>
                  </a:lnTo>
                  <a:lnTo>
                    <a:pt x="822197" y="331470"/>
                  </a:lnTo>
                  <a:lnTo>
                    <a:pt x="822197" y="441960"/>
                  </a:lnTo>
                  <a:lnTo>
                    <a:pt x="1043178" y="220980"/>
                  </a:lnTo>
                  <a:lnTo>
                    <a:pt x="8221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56301" y="3616833"/>
              <a:ext cx="1043305" cy="441959"/>
            </a:xfrm>
            <a:custGeom>
              <a:avLst/>
              <a:gdLst/>
              <a:ahLst/>
              <a:cxnLst/>
              <a:rect l="l" t="t" r="r" b="b"/>
              <a:pathLst>
                <a:path w="1043304" h="441960">
                  <a:moveTo>
                    <a:pt x="0" y="110490"/>
                  </a:moveTo>
                  <a:lnTo>
                    <a:pt x="822197" y="110490"/>
                  </a:lnTo>
                  <a:lnTo>
                    <a:pt x="822197" y="0"/>
                  </a:lnTo>
                  <a:lnTo>
                    <a:pt x="1043178" y="220980"/>
                  </a:lnTo>
                  <a:lnTo>
                    <a:pt x="822197" y="441960"/>
                  </a:lnTo>
                  <a:lnTo>
                    <a:pt x="822197" y="331470"/>
                  </a:lnTo>
                  <a:lnTo>
                    <a:pt x="0" y="331470"/>
                  </a:lnTo>
                  <a:lnTo>
                    <a:pt x="0" y="110490"/>
                  </a:lnTo>
                  <a:close/>
                </a:path>
              </a:pathLst>
            </a:custGeom>
            <a:ln w="160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0500" y="3704844"/>
              <a:ext cx="866394" cy="76809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000500" y="3704844"/>
              <a:ext cx="866775" cy="768350"/>
            </a:xfrm>
            <a:custGeom>
              <a:avLst/>
              <a:gdLst/>
              <a:ahLst/>
              <a:cxnLst/>
              <a:rect l="l" t="t" r="r" b="b"/>
              <a:pathLst>
                <a:path w="866775" h="768350">
                  <a:moveTo>
                    <a:pt x="0" y="293382"/>
                  </a:moveTo>
                  <a:lnTo>
                    <a:pt x="330962" y="293382"/>
                  </a:lnTo>
                  <a:lnTo>
                    <a:pt x="433197" y="0"/>
                  </a:lnTo>
                  <a:lnTo>
                    <a:pt x="535432" y="293382"/>
                  </a:lnTo>
                  <a:lnTo>
                    <a:pt x="866394" y="293382"/>
                  </a:lnTo>
                  <a:lnTo>
                    <a:pt x="598678" y="474713"/>
                  </a:lnTo>
                  <a:lnTo>
                    <a:pt x="700913" y="768095"/>
                  </a:lnTo>
                  <a:lnTo>
                    <a:pt x="433197" y="586765"/>
                  </a:lnTo>
                  <a:lnTo>
                    <a:pt x="165481" y="768095"/>
                  </a:lnTo>
                  <a:lnTo>
                    <a:pt x="267716" y="474713"/>
                  </a:lnTo>
                  <a:lnTo>
                    <a:pt x="0" y="293382"/>
                  </a:lnTo>
                  <a:close/>
                </a:path>
              </a:pathLst>
            </a:custGeom>
            <a:ln w="350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520185" y="4482846"/>
            <a:ext cx="19932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Segoe UI"/>
                <a:cs typeface="Segoe UI"/>
              </a:rPr>
              <a:t>WE</a:t>
            </a:r>
            <a:r>
              <a:rPr sz="2400" b="1" spc="-15" dirty="0">
                <a:latin typeface="Segoe UI"/>
                <a:cs typeface="Segoe UI"/>
              </a:rPr>
              <a:t> </a:t>
            </a:r>
            <a:r>
              <a:rPr sz="2400" b="1" dirty="0">
                <a:latin typeface="Segoe UI"/>
                <a:cs typeface="Segoe UI"/>
              </a:rPr>
              <a:t>ARE</a:t>
            </a:r>
            <a:r>
              <a:rPr sz="2400" b="1" spc="-10" dirty="0">
                <a:latin typeface="Segoe UI"/>
                <a:cs typeface="Segoe UI"/>
              </a:rPr>
              <a:t> </a:t>
            </a:r>
            <a:r>
              <a:rPr sz="2400" b="1" spc="-20" dirty="0">
                <a:latin typeface="Segoe UI"/>
                <a:cs typeface="Segoe UI"/>
              </a:rPr>
              <a:t>HERE</a:t>
            </a:r>
            <a:endParaRPr sz="24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 group of logos with text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1"/>
            <a:ext cx="9140190" cy="514273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49326" y="378713"/>
            <a:ext cx="280352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10" dirty="0">
                <a:latin typeface="Segoe UI"/>
                <a:cs typeface="Segoe UI"/>
              </a:rPr>
              <a:t>MORE</a:t>
            </a:r>
            <a:r>
              <a:rPr sz="4000" b="1" spc="-254" dirty="0">
                <a:latin typeface="Segoe UI"/>
                <a:cs typeface="Segoe UI"/>
              </a:rPr>
              <a:t> </a:t>
            </a:r>
            <a:r>
              <a:rPr sz="4000" b="1" spc="-20" dirty="0">
                <a:latin typeface="Segoe UI"/>
                <a:cs typeface="Segoe UI"/>
              </a:rPr>
              <a:t>INFO</a:t>
            </a:r>
            <a:endParaRPr sz="4000">
              <a:latin typeface="Segoe UI"/>
              <a:cs typeface="Segoe U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6372" y="919937"/>
            <a:ext cx="3516629" cy="121412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19"/>
              </a:spcBef>
              <a:buFont typeface="Wingdings"/>
              <a:buChar char=""/>
              <a:tabLst>
                <a:tab pos="355600" algn="l"/>
              </a:tabLst>
            </a:pPr>
            <a:r>
              <a:rPr sz="2000" b="1" spc="55" dirty="0">
                <a:solidFill>
                  <a:srgbClr val="232323"/>
                </a:solidFill>
                <a:latin typeface="Segoe UI"/>
                <a:cs typeface="Segoe UI"/>
              </a:rPr>
              <a:t>thecapeweshape.org</a:t>
            </a:r>
            <a:endParaRPr sz="200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Font typeface="Wingdings"/>
              <a:buChar char=""/>
              <a:tabLst>
                <a:tab pos="355600" algn="l"/>
              </a:tabLst>
            </a:pPr>
            <a:r>
              <a:rPr sz="2000" b="1" spc="45" dirty="0">
                <a:solidFill>
                  <a:srgbClr val="232323"/>
                </a:solidFill>
                <a:latin typeface="Segoe UI"/>
                <a:cs typeface="Segoe UI"/>
                <a:hlinkClick r:id="rId3"/>
              </a:rPr>
              <a:t>TeamSOS@apcc.org</a:t>
            </a:r>
            <a:endParaRPr sz="200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Font typeface="Wingdings"/>
              <a:buChar char=""/>
              <a:tabLst>
                <a:tab pos="355600" algn="l"/>
              </a:tabLst>
            </a:pPr>
            <a:r>
              <a:rPr sz="2000" b="1" spc="55" dirty="0">
                <a:solidFill>
                  <a:srgbClr val="232323"/>
                </a:solidFill>
                <a:latin typeface="Segoe UI"/>
                <a:cs typeface="Segoe UI"/>
              </a:rPr>
              <a:t>Facebook</a:t>
            </a:r>
            <a:r>
              <a:rPr sz="2000" b="1" spc="254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2000" b="1" dirty="0">
                <a:solidFill>
                  <a:srgbClr val="232323"/>
                </a:solidFill>
                <a:latin typeface="Segoe UI"/>
                <a:cs typeface="Segoe UI"/>
              </a:rPr>
              <a:t>and</a:t>
            </a:r>
            <a:r>
              <a:rPr sz="2000" b="1" spc="254" dirty="0">
                <a:solidFill>
                  <a:srgbClr val="232323"/>
                </a:solidFill>
                <a:latin typeface="Segoe UI"/>
                <a:cs typeface="Segoe UI"/>
              </a:rPr>
              <a:t> </a:t>
            </a:r>
            <a:r>
              <a:rPr sz="2000" b="1" spc="50" dirty="0">
                <a:solidFill>
                  <a:srgbClr val="232323"/>
                </a:solidFill>
                <a:latin typeface="Segoe UI"/>
                <a:cs typeface="Segoe UI"/>
              </a:rPr>
              <a:t>Instagram</a:t>
            </a:r>
            <a:endParaRPr sz="2000">
              <a:latin typeface="Segoe UI"/>
              <a:cs typeface="Segoe U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-8382" y="0"/>
            <a:ext cx="9160510" cy="5143500"/>
            <a:chOff x="-8382" y="0"/>
            <a:chExt cx="9160510" cy="5143500"/>
          </a:xfrm>
        </p:grpSpPr>
        <p:sp>
          <p:nvSpPr>
            <p:cNvPr id="6" name="object 6"/>
            <p:cNvSpPr/>
            <p:nvPr/>
          </p:nvSpPr>
          <p:spPr>
            <a:xfrm>
              <a:off x="-381" y="2572892"/>
              <a:ext cx="9144000" cy="158115"/>
            </a:xfrm>
            <a:custGeom>
              <a:avLst/>
              <a:gdLst/>
              <a:ahLst/>
              <a:cxnLst/>
              <a:rect l="l" t="t" r="r" b="b"/>
              <a:pathLst>
                <a:path w="9144000" h="158114">
                  <a:moveTo>
                    <a:pt x="4911471" y="0"/>
                  </a:moveTo>
                  <a:lnTo>
                    <a:pt x="0" y="0"/>
                  </a:lnTo>
                  <a:lnTo>
                    <a:pt x="0" y="157734"/>
                  </a:lnTo>
                  <a:lnTo>
                    <a:pt x="4911471" y="157734"/>
                  </a:lnTo>
                  <a:lnTo>
                    <a:pt x="4911471" y="0"/>
                  </a:lnTo>
                  <a:close/>
                </a:path>
                <a:path w="9144000" h="158114">
                  <a:moveTo>
                    <a:pt x="9144000" y="0"/>
                  </a:moveTo>
                  <a:lnTo>
                    <a:pt x="5044821" y="0"/>
                  </a:lnTo>
                  <a:lnTo>
                    <a:pt x="5044821" y="157734"/>
                  </a:lnTo>
                  <a:lnTo>
                    <a:pt x="9144000" y="15773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12C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381" y="2572892"/>
              <a:ext cx="9144000" cy="158115"/>
            </a:xfrm>
            <a:custGeom>
              <a:avLst/>
              <a:gdLst/>
              <a:ahLst/>
              <a:cxnLst/>
              <a:rect l="l" t="t" r="r" b="b"/>
              <a:pathLst>
                <a:path w="9144000" h="158114">
                  <a:moveTo>
                    <a:pt x="0" y="157733"/>
                  </a:moveTo>
                  <a:lnTo>
                    <a:pt x="9144000" y="15773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57733"/>
                  </a:lnTo>
                  <a:close/>
                </a:path>
              </a:pathLst>
            </a:custGeom>
            <a:ln w="16001">
              <a:solidFill>
                <a:srgbClr val="F12C1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 descr="The text appears to be a collection of disjointed phrases and acronyms, likely referring to an event or organization, but without a clear context or image to describe.  AI-generated content may be incorrect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475738"/>
              <a:ext cx="5044440" cy="2667762"/>
            </a:xfrm>
            <a:prstGeom prst="rect">
              <a:avLst/>
            </a:prstGeom>
          </p:spPr>
        </p:pic>
        <p:pic>
          <p:nvPicPr>
            <p:cNvPr id="9" name="object 9" descr="TEAMO SOS  AI-generated content may be incorrect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47488" y="0"/>
              <a:ext cx="4093464" cy="51435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0" y="0"/>
              <a:ext cx="5044440" cy="5143500"/>
            </a:xfrm>
            <a:custGeom>
              <a:avLst/>
              <a:gdLst/>
              <a:ahLst/>
              <a:cxnLst/>
              <a:rect l="l" t="t" r="r" b="b"/>
              <a:pathLst>
                <a:path w="5044440" h="5143500">
                  <a:moveTo>
                    <a:pt x="5044440" y="0"/>
                  </a:moveTo>
                  <a:lnTo>
                    <a:pt x="4911090" y="0"/>
                  </a:lnTo>
                  <a:lnTo>
                    <a:pt x="4911090" y="2390394"/>
                  </a:lnTo>
                  <a:lnTo>
                    <a:pt x="0" y="2390394"/>
                  </a:lnTo>
                  <a:lnTo>
                    <a:pt x="0" y="2524506"/>
                  </a:lnTo>
                  <a:lnTo>
                    <a:pt x="4911090" y="2524506"/>
                  </a:lnTo>
                  <a:lnTo>
                    <a:pt x="4911090" y="5143500"/>
                  </a:lnTo>
                  <a:lnTo>
                    <a:pt x="5044440" y="5143500"/>
                  </a:lnTo>
                  <a:lnTo>
                    <a:pt x="5044440" y="2524506"/>
                  </a:lnTo>
                  <a:lnTo>
                    <a:pt x="5044440" y="2390394"/>
                  </a:lnTo>
                  <a:lnTo>
                    <a:pt x="5044440" y="0"/>
                  </a:lnTo>
                  <a:close/>
                </a:path>
              </a:pathLst>
            </a:custGeom>
            <a:solidFill>
              <a:srgbClr val="F81B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232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</TotalTime>
  <Words>432</Words>
  <Application>Microsoft Macintosh PowerPoint</Application>
  <PresentationFormat>On-screen Show (16:9)</PresentationFormat>
  <Paragraphs>70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Calibri</vt:lpstr>
      <vt:lpstr>Segoe UI</vt:lpstr>
      <vt:lpstr>Times New Roman</vt:lpstr>
      <vt:lpstr>Wingdings</vt:lpstr>
      <vt:lpstr>Office Theme</vt:lpstr>
      <vt:lpstr>PowerPoint Presentation</vt:lpstr>
      <vt:lpstr>The Problem: Cape development patterns have resulted in...</vt:lpstr>
      <vt:lpstr>PowerPoint Presentation</vt:lpstr>
      <vt:lpstr>PowerPoint Presentation</vt:lpstr>
      <vt:lpstr>PowerPoint Presentation</vt:lpstr>
      <vt:lpstr>DEFINITION: Priority Natural Resource Lands</vt:lpstr>
      <vt:lpstr>THREATS/ OPPORTUNITIES EVERYWHERE</vt:lpstr>
      <vt:lpstr>PowerPoint Presentation</vt:lpstr>
      <vt:lpstr>CAMPAIGN: Phases</vt:lpstr>
      <vt:lpstr>MORE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[For Review] APCC Advocacy Campaign Concept by Media Cause</dc:title>
  <dc:creator>Don Keeran</dc:creator>
  <cp:lastModifiedBy>Mary Gray</cp:lastModifiedBy>
  <cp:revision>1</cp:revision>
  <dcterms:created xsi:type="dcterms:W3CDTF">2026-07-30T17:26:15Z</dcterms:created>
  <dcterms:modified xsi:type="dcterms:W3CDTF">2026-07-30T21:25:30Z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2026-07-30T00:00:00Z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2026-07-30T00:00:00Z</vt:filetime>
  </property>
  <property fmtid="{D5CDD505-2E9C-101B-9397-08002B2CF9AE}" pid="5" name="Producer">
    <vt:lpwstr>Adobe PDF Services</vt:lpwstr>
  </property>
</Properties>
</file>