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69" r:id="rId4"/>
    <p:sldId id="262" r:id="rId5"/>
    <p:sldId id="278" r:id="rId6"/>
    <p:sldId id="281" r:id="rId7"/>
    <p:sldId id="282" r:id="rId8"/>
    <p:sldId id="275" r:id="rId9"/>
    <p:sldId id="272" r:id="rId10"/>
    <p:sldId id="273" r:id="rId11"/>
    <p:sldId id="279" r:id="rId12"/>
    <p:sldId id="259" r:id="rId13"/>
    <p:sldId id="276" r:id="rId14"/>
    <p:sldId id="267" r:id="rId15"/>
    <p:sldId id="277" r:id="rId16"/>
    <p:sldId id="261" r:id="rId17"/>
    <p:sldId id="270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193A1"/>
    <a:srgbClr val="0B3D4E"/>
    <a:srgbClr val="213C4B"/>
    <a:srgbClr val="005782"/>
    <a:srgbClr val="B82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37"/>
    <p:restoredTop sz="96327"/>
  </p:normalViewPr>
  <p:slideViewPr>
    <p:cSldViewPr snapToGrid="0">
      <p:cViewPr varScale="1">
        <p:scale>
          <a:sx n="114" d="100"/>
          <a:sy n="114" d="100"/>
        </p:scale>
        <p:origin x="192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4A35E-5770-A64D-AF23-824A70B9FDBE}" type="datetimeFigureOut">
              <a:rPr lang="en-US" smtClean="0"/>
              <a:t>7/30/26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0DF78-F600-C941-A141-BB9050531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641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0DF78-F600-C941-A141-BB9050531FE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209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0DF78-F600-C941-A141-BB9050531FE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823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0DF78-F600-C941-A141-BB9050531FE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2364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0DF78-F600-C941-A141-BB9050531FE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043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0DF78-F600-C941-A141-BB9050531FE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5563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0DF78-F600-C941-A141-BB9050531FE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4092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0DF78-F600-C941-A141-BB9050531FE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8330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0DF78-F600-C941-A141-BB9050531FE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627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0DF78-F600-C941-A141-BB9050531FE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763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0DF78-F600-C941-A141-BB9050531FE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7865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0DF78-F600-C941-A141-BB9050531FE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856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0DF78-F600-C941-A141-BB9050531FE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930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0DF78-F600-C941-A141-BB9050531FE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1737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0DF78-F600-C941-A141-BB9050531FE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4392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0DF78-F600-C941-A141-BB9050531FE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9978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0DF78-F600-C941-A141-BB9050531FE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3356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0DF78-F600-C941-A141-BB9050531FE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768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48E4E-B45B-0741-99E8-621C6205C97D}" type="datetimeFigureOut">
              <a:rPr lang="en-US" smtClean="0"/>
              <a:t>7/30/26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180B8-9DD0-3841-9D93-1AA4196D7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189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48E4E-B45B-0741-99E8-621C6205C97D}" type="datetimeFigureOut">
              <a:rPr lang="en-US" smtClean="0"/>
              <a:t>7/30/26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180B8-9DD0-3841-9D93-1AA4196D7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023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48E4E-B45B-0741-99E8-621C6205C97D}" type="datetimeFigureOut">
              <a:rPr lang="en-US" smtClean="0"/>
              <a:t>7/30/26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180B8-9DD0-3841-9D93-1AA4196D7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099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48E4E-B45B-0741-99E8-621C6205C97D}" type="datetimeFigureOut">
              <a:rPr lang="en-US" smtClean="0"/>
              <a:t>7/30/26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180B8-9DD0-3841-9D93-1AA4196D7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564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48E4E-B45B-0741-99E8-621C6205C97D}" type="datetimeFigureOut">
              <a:rPr lang="en-US" smtClean="0"/>
              <a:t>7/30/26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180B8-9DD0-3841-9D93-1AA4196D7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18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48E4E-B45B-0741-99E8-621C6205C97D}" type="datetimeFigureOut">
              <a:rPr lang="en-US" smtClean="0"/>
              <a:t>7/30/26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180B8-9DD0-3841-9D93-1AA4196D7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437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48E4E-B45B-0741-99E8-621C6205C97D}" type="datetimeFigureOut">
              <a:rPr lang="en-US" smtClean="0"/>
              <a:t>7/30/26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180B8-9DD0-3841-9D93-1AA4196D7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19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48E4E-B45B-0741-99E8-621C6205C97D}" type="datetimeFigureOut">
              <a:rPr lang="en-US" smtClean="0"/>
              <a:t>7/30/26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180B8-9DD0-3841-9D93-1AA4196D7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6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48E4E-B45B-0741-99E8-621C6205C97D}" type="datetimeFigureOut">
              <a:rPr lang="en-US" smtClean="0"/>
              <a:t>7/30/26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180B8-9DD0-3841-9D93-1AA4196D7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972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48E4E-B45B-0741-99E8-621C6205C97D}" type="datetimeFigureOut">
              <a:rPr lang="en-US" smtClean="0"/>
              <a:t>7/30/26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180B8-9DD0-3841-9D93-1AA4196D7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275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48E4E-B45B-0741-99E8-621C6205C97D}" type="datetimeFigureOut">
              <a:rPr lang="en-US" smtClean="0"/>
              <a:t>7/30/26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180B8-9DD0-3841-9D93-1AA4196D7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665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48E4E-B45B-0741-99E8-621C6205C97D}" type="datetimeFigureOut">
              <a:rPr lang="en-US" smtClean="0"/>
              <a:t>7/30/26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8180B8-9DD0-3841-9D93-1AA4196D7A1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14C055-1936-687D-1F98-E1CA39FDA8F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104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734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jpg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 aerial view of a small island&#10;&#10;Description automatically generated">
            <a:extLst>
              <a:ext uri="{FF2B5EF4-FFF2-40B4-BE49-F238E27FC236}">
                <a16:creationId xmlns:a16="http://schemas.microsoft.com/office/drawing/2014/main" id="{84097072-B658-7E20-6617-FF56274BDC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173" b="7827"/>
          <a:stretch/>
        </p:blipFill>
        <p:spPr>
          <a:xfrm>
            <a:off x="20" y="-22"/>
            <a:ext cx="12191977" cy="685802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05B91B-BEE3-0ED0-D9A1-471E8CCD40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6" y="643467"/>
            <a:ext cx="5452529" cy="3569242"/>
          </a:xfrm>
        </p:spPr>
        <p:txBody>
          <a:bodyPr anchor="t">
            <a:normAutofit/>
          </a:bodyPr>
          <a:lstStyle/>
          <a:p>
            <a:pPr algn="l"/>
            <a:r>
              <a:rPr lang="en-US" sz="5200" b="1" dirty="0">
                <a:solidFill>
                  <a:srgbClr val="FFFFFF"/>
                </a:solidFill>
                <a:latin typeface="+mn-lt"/>
              </a:rPr>
              <a:t>West Falmouth Village Association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2A42FF-E4DA-BA8E-FD5C-A03F3EB876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6" y="5094513"/>
            <a:ext cx="3373363" cy="1034577"/>
          </a:xfrm>
        </p:spPr>
        <p:txBody>
          <a:bodyPr anchor="b">
            <a:normAutofit/>
          </a:bodyPr>
          <a:lstStyle/>
          <a:p>
            <a:pPr algn="l"/>
            <a:r>
              <a:rPr lang="en-US" sz="2800" b="1" dirty="0">
                <a:solidFill>
                  <a:srgbClr val="FFFFFF"/>
                </a:solidFill>
              </a:rPr>
              <a:t>Annual Meeting</a:t>
            </a:r>
          </a:p>
          <a:p>
            <a:pPr algn="l"/>
            <a:r>
              <a:rPr lang="en-US" sz="2800" b="1" dirty="0">
                <a:solidFill>
                  <a:srgbClr val="FFFFFF"/>
                </a:solidFill>
              </a:rPr>
              <a:t>July 30, 2026</a:t>
            </a:r>
          </a:p>
        </p:txBody>
      </p:sp>
    </p:spTree>
    <p:extLst>
      <p:ext uri="{BB962C8B-B14F-4D97-AF65-F5344CB8AC3E}">
        <p14:creationId xmlns:p14="http://schemas.microsoft.com/office/powerpoint/2010/main" val="2597879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 aerial view of a small island&#10;&#10;Description automatically generated">
            <a:extLst>
              <a:ext uri="{FF2B5EF4-FFF2-40B4-BE49-F238E27FC236}">
                <a16:creationId xmlns:a16="http://schemas.microsoft.com/office/drawing/2014/main" id="{5783C020-19C1-AC16-2EFC-FAADA608DA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l="4322" r="19821"/>
          <a:stretch/>
        </p:blipFill>
        <p:spPr>
          <a:xfrm>
            <a:off x="0" y="1045030"/>
            <a:ext cx="12192000" cy="58129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61B1D1-ADD2-E18C-B786-8A3D3980B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44575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FEF89-B244-4872-B4E3-7234B4FA2C7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971305" y="1132882"/>
            <a:ext cx="9156700" cy="5637265"/>
          </a:xfrm>
        </p:spPr>
        <p:txBody>
          <a:bodyPr>
            <a:normAutofit lnSpcReduction="10000"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President’s Welcome &amp; 2025/26 Review - </a:t>
            </a:r>
            <a:r>
              <a:rPr lang="en-US" sz="2400" b="1" dirty="0">
                <a:solidFill>
                  <a:srgbClr val="005782"/>
                </a:solidFill>
              </a:rPr>
              <a:t>Jim Gray</a:t>
            </a:r>
            <a:endParaRPr lang="en-US" sz="2400" dirty="0"/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Recognition of Milt Williamson </a:t>
            </a:r>
            <a:r>
              <a:rPr lang="en-US" sz="2400" dirty="0">
                <a:solidFill>
                  <a:srgbClr val="005782"/>
                </a:solidFill>
              </a:rPr>
              <a:t>– </a:t>
            </a:r>
            <a:r>
              <a:rPr lang="en-US" sz="2400" b="1" dirty="0">
                <a:solidFill>
                  <a:srgbClr val="005782"/>
                </a:solidFill>
              </a:rPr>
              <a:t>Paul Sellers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Financial Report &amp; Membership Statistics – </a:t>
            </a:r>
            <a:r>
              <a:rPr lang="en-US" sz="2400" b="1" dirty="0">
                <a:solidFill>
                  <a:srgbClr val="005782"/>
                </a:solidFill>
              </a:rPr>
              <a:t>Susan Challenger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2026/27 Goals &amp; Objectives – </a:t>
            </a:r>
            <a:r>
              <a:rPr lang="en-US" sz="2400" b="1" dirty="0">
                <a:solidFill>
                  <a:srgbClr val="005782"/>
                </a:solidFill>
              </a:rPr>
              <a:t>Tammy Gilbert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Board Nominations &amp; Elections – </a:t>
            </a:r>
            <a:r>
              <a:rPr lang="en-US" sz="2400" b="1" dirty="0">
                <a:solidFill>
                  <a:srgbClr val="005782"/>
                </a:solidFill>
              </a:rPr>
              <a:t>Susan Challenger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Vote to become a 501(c)(3) organization and to approve the amended Bylaws– </a:t>
            </a:r>
            <a:r>
              <a:rPr lang="en-US" sz="2400" b="1" dirty="0">
                <a:solidFill>
                  <a:srgbClr val="005782"/>
                </a:solidFill>
              </a:rPr>
              <a:t>Susan Challenger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Questions/Comments?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Guest Speaker – </a:t>
            </a:r>
            <a:r>
              <a:rPr lang="en-US" sz="2400" b="1" dirty="0">
                <a:solidFill>
                  <a:srgbClr val="005782"/>
                </a:solidFill>
              </a:rPr>
              <a:t>Christy Johnson, Association to Preserve Cape Cod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48528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F8BA0-4918-C38B-0CA1-AF8B1576C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5927"/>
            <a:ext cx="12192000" cy="89317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+mn-lt"/>
              </a:rPr>
              <a:t>2025-2026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4F4E6-EDE8-F42A-39BC-B7348AA0F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566" y="1291764"/>
            <a:ext cx="10324868" cy="5251539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en-US" dirty="0"/>
              <a:t>0 West Falmouth Hwy land protected from development (Article 97)</a:t>
            </a:r>
          </a:p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en-US" dirty="0"/>
              <a:t>Old Dock Road/West Falmouth Hwy crosswalk progress</a:t>
            </a:r>
          </a:p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en-US" dirty="0" err="1"/>
              <a:t>Nashawena</a:t>
            </a:r>
            <a:r>
              <a:rPr lang="en-US" dirty="0"/>
              <a:t> Safety improvements</a:t>
            </a:r>
          </a:p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en-US" dirty="0"/>
              <a:t>Improved signage at Old Dock Road/Bike Path parking lot</a:t>
            </a:r>
          </a:p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en-US" dirty="0"/>
              <a:t>Vegetation trimmed along Route 28A</a:t>
            </a:r>
          </a:p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en-US" dirty="0"/>
              <a:t>Tree lighting, Earth Day cleanup and fall tennis lessons </a:t>
            </a:r>
          </a:p>
        </p:txBody>
      </p:sp>
    </p:spTree>
    <p:extLst>
      <p:ext uri="{BB962C8B-B14F-4D97-AF65-F5344CB8AC3E}">
        <p14:creationId xmlns:p14="http://schemas.microsoft.com/office/powerpoint/2010/main" val="1971290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F8BA0-4918-C38B-0CA1-AF8B1576C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68778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+mn-lt"/>
              </a:rPr>
              <a:t>Recognizing Milt Williamson!</a:t>
            </a:r>
          </a:p>
        </p:txBody>
      </p:sp>
      <p:pic>
        <p:nvPicPr>
          <p:cNvPr id="5" name="Picture 4" descr="An old person wearing glasses&#10;&#10;Description automatically generated">
            <a:extLst>
              <a:ext uri="{FF2B5EF4-FFF2-40B4-BE49-F238E27FC236}">
                <a16:creationId xmlns:a16="http://schemas.microsoft.com/office/drawing/2014/main" id="{5B5308EE-7F6E-8F9B-7B18-1ABE50CCB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3878" y="1284185"/>
            <a:ext cx="4464244" cy="517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125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sign on the side of a road&#10;&#10;Description automatically generated">
            <a:extLst>
              <a:ext uri="{FF2B5EF4-FFF2-40B4-BE49-F238E27FC236}">
                <a16:creationId xmlns:a16="http://schemas.microsoft.com/office/drawing/2014/main" id="{5387ACB6-970C-7C33-9D97-11DCC6B0F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" y="0"/>
            <a:ext cx="12188761" cy="685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545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C0E67-9120-483F-719F-6CF060DD2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D44C7-2C56-4A66-7C99-85EAB821A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869"/>
            <a:ext cx="10515600" cy="964911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+mn-lt"/>
              </a:rPr>
              <a:t>Financial Review: P&amp;L Year over Year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3DBF5EF8-8B2A-C563-8451-5A277114ED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5454044"/>
              </p:ext>
            </p:extLst>
          </p:nvPr>
        </p:nvGraphicFramePr>
        <p:xfrm>
          <a:off x="838200" y="1211262"/>
          <a:ext cx="10515600" cy="519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4531">
                  <a:extLst>
                    <a:ext uri="{9D8B030D-6E8A-4147-A177-3AD203B41FA5}">
                      <a16:colId xmlns:a16="http://schemas.microsoft.com/office/drawing/2014/main" val="3980213497"/>
                    </a:ext>
                  </a:extLst>
                </a:gridCol>
                <a:gridCol w="1870841">
                  <a:extLst>
                    <a:ext uri="{9D8B030D-6E8A-4147-A177-3AD203B41FA5}">
                      <a16:colId xmlns:a16="http://schemas.microsoft.com/office/drawing/2014/main" val="3614110556"/>
                    </a:ext>
                  </a:extLst>
                </a:gridCol>
                <a:gridCol w="1839311">
                  <a:extLst>
                    <a:ext uri="{9D8B030D-6E8A-4147-A177-3AD203B41FA5}">
                      <a16:colId xmlns:a16="http://schemas.microsoft.com/office/drawing/2014/main" val="256459962"/>
                    </a:ext>
                  </a:extLst>
                </a:gridCol>
                <a:gridCol w="1820917">
                  <a:extLst>
                    <a:ext uri="{9D8B030D-6E8A-4147-A177-3AD203B41FA5}">
                      <a16:colId xmlns:a16="http://schemas.microsoft.com/office/drawing/2014/main" val="233143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Jan-Dec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Jan-Dec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465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314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Membership Dues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$1608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$3427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-$1819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745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Donations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835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Total 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$1808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$3427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-$1619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794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330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Expenses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00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    </a:t>
                      </a:r>
                      <a:r>
                        <a:rPr lang="en-US" b="0" dirty="0"/>
                        <a:t>Operations (Website, Constant Contact, etc.)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$1710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$1661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882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/>
                        <a:t>    Community Outreach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$383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200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/>
                        <a:t>    </a:t>
                      </a:r>
                      <a:r>
                        <a:rPr lang="en-US" b="1" dirty="0"/>
                        <a:t>Total Expense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$2968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$2536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$432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864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368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Net 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-$1160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-$2051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505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516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Check Account Balance – Dec 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$6624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$8035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-$1412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115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0121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77B0C-98ED-16F8-A4EF-DA185404E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420A9-0855-F244-5F6F-40C3484F0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45029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+mn-lt"/>
              </a:rPr>
              <a:t>Financial Review: YTD June 2026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22B7D5B-B9C6-AB92-6051-D233B109CE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4525451"/>
              </p:ext>
            </p:extLst>
          </p:nvPr>
        </p:nvGraphicFramePr>
        <p:xfrm>
          <a:off x="2869323" y="1250730"/>
          <a:ext cx="6453354" cy="518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13738">
                  <a:extLst>
                    <a:ext uri="{9D8B030D-6E8A-4147-A177-3AD203B41FA5}">
                      <a16:colId xmlns:a16="http://schemas.microsoft.com/office/drawing/2014/main" val="866752989"/>
                    </a:ext>
                  </a:extLst>
                </a:gridCol>
                <a:gridCol w="1639616">
                  <a:extLst>
                    <a:ext uri="{9D8B030D-6E8A-4147-A177-3AD203B41FA5}">
                      <a16:colId xmlns:a16="http://schemas.microsoft.com/office/drawing/2014/main" val="2966823658"/>
                    </a:ext>
                  </a:extLst>
                </a:gridCol>
              </a:tblGrid>
              <a:tr h="31355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Jan-Jun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371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352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Membership Dues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$2757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995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Donations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$905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793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Total 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$3662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204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24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Expenses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847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/>
                        <a:t>    Operations (website, Constant Contact, </a:t>
                      </a:r>
                      <a:r>
                        <a:rPr lang="en-US" b="0" dirty="0" err="1"/>
                        <a:t>etc</a:t>
                      </a:r>
                      <a:r>
                        <a:rPr lang="en-US" b="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$1282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323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/>
                        <a:t>    Community Outreach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102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Total Expense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$1582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338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554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Net 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$2080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47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625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Checking Account Balance as of June 30</a:t>
                      </a:r>
                      <a:r>
                        <a:rPr lang="en-US" b="1" baseline="30000" dirty="0"/>
                        <a:t>th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$8704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0919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6278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EBCB2-5749-6F77-E5A9-37D69E132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993"/>
            <a:ext cx="10515600" cy="929285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+mn-lt"/>
              </a:rPr>
              <a:t>Paid Membership Overview</a:t>
            </a:r>
          </a:p>
        </p:txBody>
      </p:sp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EE9ECD45-53BD-0F23-0C6C-A2D9375F9B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2189444"/>
              </p:ext>
            </p:extLst>
          </p:nvPr>
        </p:nvGraphicFramePr>
        <p:xfrm>
          <a:off x="664028" y="1908750"/>
          <a:ext cx="10863943" cy="398615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668597">
                  <a:extLst>
                    <a:ext uri="{9D8B030D-6E8A-4147-A177-3AD203B41FA5}">
                      <a16:colId xmlns:a16="http://schemas.microsoft.com/office/drawing/2014/main" val="43711789"/>
                    </a:ext>
                  </a:extLst>
                </a:gridCol>
                <a:gridCol w="3583908">
                  <a:extLst>
                    <a:ext uri="{9D8B030D-6E8A-4147-A177-3AD203B41FA5}">
                      <a16:colId xmlns:a16="http://schemas.microsoft.com/office/drawing/2014/main" val="2054092709"/>
                    </a:ext>
                  </a:extLst>
                </a:gridCol>
                <a:gridCol w="3611438">
                  <a:extLst>
                    <a:ext uri="{9D8B030D-6E8A-4147-A177-3AD203B41FA5}">
                      <a16:colId xmlns:a16="http://schemas.microsoft.com/office/drawing/2014/main" val="4091044928"/>
                    </a:ext>
                  </a:extLst>
                </a:gridCol>
              </a:tblGrid>
              <a:tr h="96903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7193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2025</a:t>
                      </a:r>
                    </a:p>
                  </a:txBody>
                  <a:tcPr>
                    <a:solidFill>
                      <a:srgbClr val="7193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2026 YTD</a:t>
                      </a:r>
                    </a:p>
                  </a:txBody>
                  <a:tcPr>
                    <a:solidFill>
                      <a:srgbClr val="7193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251334"/>
                  </a:ext>
                </a:extLst>
              </a:tr>
              <a:tr h="1079060">
                <a:tc>
                  <a:txBody>
                    <a:bodyPr/>
                    <a:lstStyle/>
                    <a:p>
                      <a:r>
                        <a:rPr lang="en-US" sz="2800" dirty="0"/>
                        <a:t>Annual Membership Renewals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62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782894"/>
                  </a:ext>
                </a:extLst>
              </a:tr>
              <a:tr h="969032">
                <a:tc>
                  <a:txBody>
                    <a:bodyPr/>
                    <a:lstStyle/>
                    <a:p>
                      <a:r>
                        <a:rPr lang="en-US" sz="2800" dirty="0"/>
                        <a:t>New Lifetime Members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506119"/>
                  </a:ext>
                </a:extLst>
              </a:tr>
              <a:tr h="969032">
                <a:tc>
                  <a:txBody>
                    <a:bodyPr/>
                    <a:lstStyle/>
                    <a:p>
                      <a:r>
                        <a:rPr lang="en-US" sz="2800" dirty="0"/>
                        <a:t>Total Lifetime Members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70</a:t>
                      </a:r>
                    </a:p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2560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973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F8BA0-4918-C38B-0CA1-AF8B1576C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5927"/>
            <a:ext cx="12192000" cy="89317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+mn-lt"/>
              </a:rPr>
              <a:t>2026-2027 Goals &amp;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4F4E6-EDE8-F42A-39BC-B7348AA0F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902" y="1293584"/>
            <a:ext cx="7794832" cy="5309097"/>
          </a:xfrm>
        </p:spPr>
        <p:txBody>
          <a:bodyPr>
            <a:noAutofit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en-US" b="1" u="sng" dirty="0">
                <a:solidFill>
                  <a:srgbClr val="005782"/>
                </a:solidFill>
              </a:rPr>
              <a:t>Organizational</a:t>
            </a:r>
          </a:p>
          <a:p>
            <a:pPr marL="0" indent="0">
              <a:spcAft>
                <a:spcPts val="800"/>
              </a:spcAft>
              <a:buNone/>
            </a:pPr>
            <a:endParaRPr lang="en-US" sz="2400" b="1" u="sng" dirty="0">
              <a:solidFill>
                <a:srgbClr val="005782"/>
              </a:solidFill>
            </a:endParaRPr>
          </a:p>
          <a:p>
            <a:pPr lvl="1">
              <a:spcAft>
                <a:spcPts val="800"/>
              </a:spcAft>
            </a:pPr>
            <a:r>
              <a:rPr lang="en-US" dirty="0"/>
              <a:t>Obtain 501(c)(3) designation</a:t>
            </a:r>
          </a:p>
          <a:p>
            <a:pPr lvl="1">
              <a:spcAft>
                <a:spcPts val="800"/>
              </a:spcAft>
            </a:pPr>
            <a:r>
              <a:rPr lang="en-US" dirty="0"/>
              <a:t>Consistent &amp; timely communication</a:t>
            </a:r>
          </a:p>
          <a:p>
            <a:pPr lvl="2">
              <a:spcAft>
                <a:spcPts val="800"/>
              </a:spcAft>
            </a:pPr>
            <a:r>
              <a:rPr lang="en-US" dirty="0"/>
              <a:t>Website redesign</a:t>
            </a:r>
          </a:p>
          <a:p>
            <a:pPr lvl="2">
              <a:spcAft>
                <a:spcPts val="800"/>
              </a:spcAft>
            </a:pPr>
            <a:r>
              <a:rPr lang="en-US" dirty="0"/>
              <a:t>Newsletter</a:t>
            </a:r>
          </a:p>
          <a:p>
            <a:pPr lvl="2">
              <a:spcAft>
                <a:spcPts val="800"/>
              </a:spcAft>
            </a:pPr>
            <a:r>
              <a:rPr lang="en-US" dirty="0"/>
              <a:t>Social media presence</a:t>
            </a:r>
          </a:p>
          <a:p>
            <a:pPr lvl="1">
              <a:spcAft>
                <a:spcPts val="800"/>
              </a:spcAft>
            </a:pPr>
            <a:r>
              <a:rPr lang="en-US" dirty="0"/>
              <a:t>Expand community outreach/events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/>
              <a:t>Swift Park Tennis Program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/>
              <a:t>Annual Tree Lighting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/>
              <a:t>Sponsor other events, cleanups, public forums</a:t>
            </a:r>
          </a:p>
        </p:txBody>
      </p:sp>
    </p:spTree>
    <p:extLst>
      <p:ext uri="{BB962C8B-B14F-4D97-AF65-F5344CB8AC3E}">
        <p14:creationId xmlns:p14="http://schemas.microsoft.com/office/powerpoint/2010/main" val="1275327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F8BA0-4918-C38B-0CA1-AF8B1576C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5927"/>
            <a:ext cx="12192000" cy="89317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+mn-lt"/>
              </a:rPr>
              <a:t>2026-2027 Goals &amp; Objectives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B8105FB-A5FB-B54D-2A7E-E44E8E303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3196" y="1433739"/>
            <a:ext cx="10894621" cy="5114205"/>
          </a:xfrm>
        </p:spPr>
        <p:txBody>
          <a:bodyPr>
            <a:normAutofit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en-US" b="1" u="sng" dirty="0">
                <a:solidFill>
                  <a:srgbClr val="005782"/>
                </a:solidFill>
              </a:rPr>
              <a:t>Public Safety </a:t>
            </a:r>
            <a:endParaRPr lang="en-US" sz="2400" b="1" u="sng" dirty="0">
              <a:solidFill>
                <a:srgbClr val="005782"/>
              </a:solidFill>
            </a:endParaRPr>
          </a:p>
          <a:p>
            <a:pPr lvl="1">
              <a:spcAft>
                <a:spcPts val="800"/>
              </a:spcAft>
            </a:pPr>
            <a:r>
              <a:rPr lang="en-US" dirty="0"/>
              <a:t>Advocate for Fire Station Improvements</a:t>
            </a:r>
          </a:p>
          <a:p>
            <a:pPr lvl="2">
              <a:spcAft>
                <a:spcPts val="800"/>
              </a:spcAft>
            </a:pPr>
            <a:r>
              <a:rPr lang="en-US" dirty="0"/>
              <a:t>Building improvements/CPC application</a:t>
            </a:r>
          </a:p>
          <a:p>
            <a:pPr lvl="2">
              <a:spcAft>
                <a:spcPts val="800"/>
              </a:spcAft>
            </a:pPr>
            <a:r>
              <a:rPr lang="en-US" dirty="0"/>
              <a:t>Continue to advocate for 24/7/365 coverage</a:t>
            </a:r>
          </a:p>
          <a:p>
            <a:pPr lvl="2">
              <a:spcAft>
                <a:spcPts val="800"/>
              </a:spcAft>
            </a:pPr>
            <a:endParaRPr lang="en-US" sz="1400" dirty="0"/>
          </a:p>
          <a:p>
            <a:pPr lvl="1">
              <a:spcAft>
                <a:spcPts val="800"/>
              </a:spcAft>
            </a:pPr>
            <a:r>
              <a:rPr lang="en-US" dirty="0"/>
              <a:t>Road Safety and Walkability</a:t>
            </a:r>
          </a:p>
          <a:p>
            <a:pPr lvl="2">
              <a:spcAft>
                <a:spcPts val="800"/>
              </a:spcAft>
            </a:pPr>
            <a:r>
              <a:rPr lang="en-US" dirty="0"/>
              <a:t>Work with Traffic Advisory Committee, Bicycle Safety Committee, Department of Public Works to improve road safety on West Falmouth town roads</a:t>
            </a:r>
          </a:p>
          <a:p>
            <a:pPr lvl="2">
              <a:spcAft>
                <a:spcPts val="800"/>
              </a:spcAft>
            </a:pPr>
            <a:r>
              <a:rPr lang="en-US" dirty="0"/>
              <a:t>Old Dock Road/West Falmouth Hwy crosswalk – continue to work with Town and State Officials</a:t>
            </a:r>
          </a:p>
          <a:p>
            <a:pPr lvl="2">
              <a:spcAft>
                <a:spcPts val="800"/>
              </a:spcAft>
            </a:pPr>
            <a:r>
              <a:rPr lang="en-US" dirty="0"/>
              <a:t>Sidewalks &amp; Crosswalks - survey residents, compile data &amp; advocate, communicate with membership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296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F8BA0-4918-C38B-0CA1-AF8B1576C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5927"/>
            <a:ext cx="12192000" cy="89317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+mn-lt"/>
              </a:rPr>
              <a:t>2026-2027 Goals &amp;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4F4E6-EDE8-F42A-39BC-B7348AA0F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649" y="1593880"/>
            <a:ext cx="9084953" cy="5080189"/>
          </a:xfrm>
        </p:spPr>
        <p:txBody>
          <a:bodyPr>
            <a:noAutofit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en-US" b="1" u="sng" dirty="0">
                <a:solidFill>
                  <a:srgbClr val="005782"/>
                </a:solidFill>
              </a:rPr>
              <a:t>Environmental/Community Preservation</a:t>
            </a:r>
            <a:endParaRPr lang="en-US" sz="2400" b="1" u="sng" dirty="0">
              <a:solidFill>
                <a:srgbClr val="005782"/>
              </a:solidFill>
            </a:endParaRPr>
          </a:p>
          <a:p>
            <a:pPr>
              <a:spcAft>
                <a:spcPts val="800"/>
              </a:spcAft>
              <a:buFont typeface="Wingdings" pitchFamily="2" charset="2"/>
              <a:buChar char="ü"/>
            </a:pPr>
            <a:r>
              <a:rPr lang="en-US" sz="2400" dirty="0"/>
              <a:t>Monitor Developments &amp; Communicate with Membership</a:t>
            </a:r>
          </a:p>
          <a:p>
            <a:pPr lvl="1">
              <a:lnSpc>
                <a:spcPct val="100000"/>
              </a:lnSpc>
              <a:spcAft>
                <a:spcPts val="800"/>
              </a:spcAft>
            </a:pPr>
            <a:r>
              <a:rPr lang="en-US" sz="2000" dirty="0"/>
              <a:t>Permeable Reactive Barrier Project on </a:t>
            </a:r>
            <a:r>
              <a:rPr lang="en-US" sz="2000" dirty="0" err="1"/>
              <a:t>Nashawena</a:t>
            </a:r>
            <a:endParaRPr lang="en-US" sz="2000" dirty="0"/>
          </a:p>
          <a:p>
            <a:pPr lvl="1">
              <a:lnSpc>
                <a:spcPct val="100000"/>
              </a:lnSpc>
              <a:spcAft>
                <a:spcPts val="800"/>
              </a:spcAft>
            </a:pPr>
            <a:r>
              <a:rPr lang="en-US" sz="2000" dirty="0"/>
              <a:t>Ocean Outfall </a:t>
            </a:r>
          </a:p>
          <a:p>
            <a:pPr lvl="1">
              <a:lnSpc>
                <a:spcPct val="100000"/>
              </a:lnSpc>
              <a:spcAft>
                <a:spcPts val="800"/>
              </a:spcAft>
            </a:pPr>
            <a:r>
              <a:rPr lang="en-US" sz="2000" dirty="0"/>
              <a:t>Culvert Replacement at Oyster Pond</a:t>
            </a:r>
          </a:p>
          <a:p>
            <a:pPr lvl="1">
              <a:lnSpc>
                <a:spcPct val="100000"/>
              </a:lnSpc>
              <a:spcAft>
                <a:spcPts val="800"/>
              </a:spcAft>
            </a:pPr>
            <a:r>
              <a:rPr lang="en-US" sz="2000" dirty="0"/>
              <a:t>0 West Falmouth Hwy – support petitioner’s article</a:t>
            </a:r>
          </a:p>
          <a:p>
            <a:pPr lvl="1">
              <a:lnSpc>
                <a:spcPct val="100000"/>
              </a:lnSpc>
              <a:spcAft>
                <a:spcPts val="800"/>
              </a:spcAft>
            </a:pPr>
            <a:r>
              <a:rPr lang="en-US" sz="2000" dirty="0"/>
              <a:t>Watershed Management Financial Fairness Task Force</a:t>
            </a:r>
          </a:p>
          <a:p>
            <a:pPr marL="0" indent="0">
              <a:spcAft>
                <a:spcPts val="800"/>
              </a:spcAft>
              <a:buNone/>
            </a:pPr>
            <a:endParaRPr lang="en-US" sz="2400" b="1" u="sng" dirty="0">
              <a:solidFill>
                <a:srgbClr val="005782"/>
              </a:solidFill>
            </a:endParaRPr>
          </a:p>
          <a:p>
            <a:pPr marL="457200" lvl="1" indent="0">
              <a:spcAft>
                <a:spcPts val="800"/>
              </a:spcAft>
              <a:buNone/>
            </a:pPr>
            <a:endParaRPr lang="en-US" sz="1800" dirty="0">
              <a:solidFill>
                <a:srgbClr val="005782"/>
              </a:solidFill>
            </a:endParaRPr>
          </a:p>
          <a:p>
            <a:pPr marL="457200" lvl="1" indent="0">
              <a:spcAft>
                <a:spcPts val="800"/>
              </a:spcAft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572491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CD41459-523D-80F2-2893-77E4994B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879"/>
            <a:ext cx="10515600" cy="843148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+mn-lt"/>
              </a:rPr>
              <a:t>New Board Members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4F4E6-EDE8-F42A-39BC-B7348AA0F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0612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457200" lvl="1" indent="0">
              <a:buNone/>
            </a:pPr>
            <a:endParaRPr lang="en-US" dirty="0">
              <a:solidFill>
                <a:srgbClr val="005782"/>
              </a:solidFill>
            </a:endParaRPr>
          </a:p>
          <a:p>
            <a:pPr marL="457200" lvl="1" indent="0">
              <a:buNone/>
            </a:pPr>
            <a:endParaRPr lang="en-US" sz="3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n-US" sz="35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otion from the Board to elect the following new WFVA Board members:</a:t>
            </a:r>
            <a:endParaRPr lang="en-US" sz="35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31800" rtl="0" fontAlgn="base"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431800" rtl="0" fontAlgn="base"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500" b="0" i="0" u="none" strike="noStrike" dirty="0">
                <a:solidFill>
                  <a:srgbClr val="005782"/>
                </a:solidFill>
                <a:effectLst/>
                <a:latin typeface="Calibri" panose="020F0502020204030204" pitchFamily="34" charset="0"/>
              </a:rPr>
              <a:t>Ben Carroll</a:t>
            </a:r>
            <a:br>
              <a:rPr lang="en-US" sz="3500" b="0" i="0" u="none" strike="noStrike" dirty="0">
                <a:solidFill>
                  <a:srgbClr val="005782"/>
                </a:solidFill>
                <a:effectLst/>
                <a:latin typeface="Calibri" panose="020F0502020204030204" pitchFamily="34" charset="0"/>
              </a:rPr>
            </a:br>
            <a:br>
              <a:rPr lang="en-US" sz="3200" b="0" i="0" u="none" strike="noStrike" dirty="0">
                <a:solidFill>
                  <a:srgbClr val="005782"/>
                </a:solidFill>
                <a:effectLst/>
                <a:latin typeface="Calibri" panose="020F0502020204030204" pitchFamily="34" charset="0"/>
              </a:rPr>
            </a:br>
            <a:endParaRPr lang="en-US" sz="3200" b="0" i="0" u="none" strike="noStrike" dirty="0">
              <a:solidFill>
                <a:srgbClr val="005782"/>
              </a:solidFill>
              <a:effectLst/>
              <a:latin typeface="Arial" panose="020B0604020202020204" pitchFamily="34" charset="0"/>
            </a:endParaRPr>
          </a:p>
          <a:p>
            <a:pPr marL="431800" rtl="0" fontAlgn="base"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500" b="0" i="0" u="none" strike="noStrike" dirty="0">
                <a:solidFill>
                  <a:srgbClr val="005782"/>
                </a:solidFill>
                <a:effectLst/>
                <a:latin typeface="Calibri" panose="020F0502020204030204" pitchFamily="34" charset="0"/>
              </a:rPr>
              <a:t>Mary Gray</a:t>
            </a:r>
            <a:br>
              <a:rPr lang="en-US" sz="3500" b="0" i="0" u="none" strike="noStrike" dirty="0">
                <a:solidFill>
                  <a:srgbClr val="005782"/>
                </a:solidFill>
                <a:effectLst/>
                <a:latin typeface="Calibri" panose="020F0502020204030204" pitchFamily="34" charset="0"/>
              </a:rPr>
            </a:br>
            <a:br>
              <a:rPr lang="en-US" sz="3500" b="0" i="0" u="none" strike="noStrike" dirty="0">
                <a:solidFill>
                  <a:srgbClr val="005782"/>
                </a:solidFill>
                <a:effectLst/>
                <a:latin typeface="Calibri" panose="020F0502020204030204" pitchFamily="34" charset="0"/>
              </a:rPr>
            </a:br>
            <a:endParaRPr lang="en-US" sz="3500" b="0" i="0" u="none" strike="noStrike" dirty="0">
              <a:solidFill>
                <a:srgbClr val="005782"/>
              </a:solidFill>
              <a:effectLst/>
              <a:latin typeface="Arial" panose="020B0604020202020204" pitchFamily="34" charset="0"/>
            </a:endParaRPr>
          </a:p>
          <a:p>
            <a:pPr marL="431800" rtl="0" fontAlgn="base"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500" b="0" i="0" u="none" strike="noStrike" dirty="0">
                <a:solidFill>
                  <a:srgbClr val="005782"/>
                </a:solidFill>
                <a:effectLst/>
                <a:latin typeface="Calibri" panose="020F0502020204030204" pitchFamily="34" charset="0"/>
              </a:rPr>
              <a:t>Doug Shearer</a:t>
            </a:r>
            <a:endParaRPr lang="en-US" sz="3500" b="0" i="0" u="none" strike="noStrike" dirty="0">
              <a:solidFill>
                <a:srgbClr val="005782"/>
              </a:solidFill>
              <a:effectLst/>
              <a:latin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7388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CD41459-523D-80F2-2893-77E4994B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04406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+mn-lt"/>
              </a:rPr>
              <a:t>2026/2027 Officers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4F4E6-EDE8-F42A-39BC-B7348AA0F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3200" dirty="0"/>
              <a:t>Motion from the Board to elect the following WFVA officers:</a:t>
            </a:r>
          </a:p>
          <a:p>
            <a:pPr marL="457200" lvl="1" indent="0">
              <a:buNone/>
            </a:pPr>
            <a:endParaRPr lang="en-US" sz="3200" dirty="0"/>
          </a:p>
          <a:p>
            <a:pPr lvl="1"/>
            <a:r>
              <a:rPr lang="en-US" sz="3200" dirty="0"/>
              <a:t>President – </a:t>
            </a:r>
            <a:r>
              <a:rPr lang="en-US" sz="3200" dirty="0">
                <a:solidFill>
                  <a:srgbClr val="005782"/>
                </a:solidFill>
              </a:rPr>
              <a:t>Tammy Gilbert</a:t>
            </a:r>
          </a:p>
          <a:p>
            <a:pPr lvl="1"/>
            <a:endParaRPr lang="en-US" sz="3200" dirty="0">
              <a:solidFill>
                <a:srgbClr val="005782"/>
              </a:solidFill>
            </a:endParaRPr>
          </a:p>
          <a:p>
            <a:pPr lvl="1"/>
            <a:r>
              <a:rPr lang="en-US" sz="3200" dirty="0"/>
              <a:t>Treasurer – </a:t>
            </a:r>
            <a:r>
              <a:rPr lang="en-US" sz="3200" dirty="0">
                <a:solidFill>
                  <a:srgbClr val="005782"/>
                </a:solidFill>
              </a:rPr>
              <a:t>Mary Gray</a:t>
            </a:r>
          </a:p>
          <a:p>
            <a:pPr lvl="1"/>
            <a:endParaRPr lang="en-US" sz="3200" dirty="0">
              <a:solidFill>
                <a:srgbClr val="005782"/>
              </a:solidFill>
            </a:endParaRPr>
          </a:p>
          <a:p>
            <a:pPr lvl="1"/>
            <a:r>
              <a:rPr lang="en-US" sz="3200" dirty="0"/>
              <a:t>Secretary – </a:t>
            </a:r>
            <a:r>
              <a:rPr lang="en-US" sz="3200" dirty="0">
                <a:solidFill>
                  <a:srgbClr val="005782"/>
                </a:solidFill>
              </a:rPr>
              <a:t>Susan Challenger</a:t>
            </a:r>
          </a:p>
          <a:p>
            <a:pPr marL="457200" lvl="1" indent="0">
              <a:buNone/>
            </a:pPr>
            <a:endParaRPr lang="en-US" sz="3200" dirty="0"/>
          </a:p>
          <a:p>
            <a:pPr marL="457200" lvl="1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46634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CD41459-523D-80F2-2893-77E4994B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87531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+mn-lt"/>
              </a:rPr>
              <a:t>2026/2027 WFVA Board of Directors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4F4E6-EDE8-F42A-39BC-B7348AA0F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649" y="1595820"/>
            <a:ext cx="4888629" cy="4723765"/>
          </a:xfrm>
        </p:spPr>
        <p:txBody>
          <a:bodyPr>
            <a:normAutofit lnSpcReduction="10000"/>
          </a:bodyPr>
          <a:lstStyle/>
          <a:p>
            <a:pPr lvl="1">
              <a:lnSpc>
                <a:spcPct val="150000"/>
              </a:lnSpc>
            </a:pPr>
            <a:r>
              <a:rPr lang="en-US" sz="2800" dirty="0">
                <a:solidFill>
                  <a:srgbClr val="005782"/>
                </a:solidFill>
              </a:rPr>
              <a:t>Tammy Gilbert, President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solidFill>
                  <a:srgbClr val="005782"/>
                </a:solidFill>
              </a:rPr>
              <a:t>Mary Gray, Treasurer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solidFill>
                  <a:srgbClr val="005782"/>
                </a:solidFill>
              </a:rPr>
              <a:t>Susan Challenger, Secretary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solidFill>
                  <a:srgbClr val="005782"/>
                </a:solidFill>
              </a:rPr>
              <a:t>Mary Bunker-</a:t>
            </a:r>
            <a:r>
              <a:rPr lang="en-US" sz="2800" dirty="0" err="1">
                <a:solidFill>
                  <a:srgbClr val="005782"/>
                </a:solidFill>
              </a:rPr>
              <a:t>Ryther</a:t>
            </a:r>
            <a:endParaRPr lang="en-US" sz="2800" dirty="0">
              <a:solidFill>
                <a:srgbClr val="005782"/>
              </a:solidFill>
            </a:endParaRPr>
          </a:p>
          <a:p>
            <a:pPr lvl="1">
              <a:lnSpc>
                <a:spcPct val="150000"/>
              </a:lnSpc>
            </a:pPr>
            <a:r>
              <a:rPr lang="en-US" sz="2800" dirty="0">
                <a:solidFill>
                  <a:srgbClr val="005782"/>
                </a:solidFill>
              </a:rPr>
              <a:t>Ben Carroll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solidFill>
                  <a:srgbClr val="005782"/>
                </a:solidFill>
              </a:rPr>
              <a:t>Alden Cook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solidFill>
                  <a:srgbClr val="005782"/>
                </a:solidFill>
              </a:rPr>
              <a:t>Ollie Egleston</a:t>
            </a:r>
          </a:p>
          <a:p>
            <a:pPr marL="457200" lvl="1" indent="0">
              <a:buNone/>
            </a:pPr>
            <a:endParaRPr lang="en-US" sz="2000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52353B3-37E9-475A-B921-BC230D7AA2AB}"/>
              </a:ext>
            </a:extLst>
          </p:cNvPr>
          <p:cNvSpPr txBox="1">
            <a:spLocks/>
          </p:cNvSpPr>
          <p:nvPr/>
        </p:nvSpPr>
        <p:spPr>
          <a:xfrm>
            <a:off x="6424551" y="1595820"/>
            <a:ext cx="4356265" cy="47237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50000"/>
              </a:lnSpc>
            </a:pPr>
            <a:r>
              <a:rPr lang="en-US" sz="2800" dirty="0">
                <a:solidFill>
                  <a:srgbClr val="005782"/>
                </a:solidFill>
              </a:rPr>
              <a:t>Jim Gray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solidFill>
                  <a:srgbClr val="005782"/>
                </a:solidFill>
              </a:rPr>
              <a:t>Paul Sellers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solidFill>
                  <a:srgbClr val="005782"/>
                </a:solidFill>
              </a:rPr>
              <a:t>Dan Shearer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solidFill>
                  <a:srgbClr val="005782"/>
                </a:solidFill>
              </a:rPr>
              <a:t>Doug Shearer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solidFill>
                  <a:srgbClr val="005782"/>
                </a:solidFill>
              </a:rPr>
              <a:t>Dave Sugar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solidFill>
                  <a:srgbClr val="005782"/>
                </a:solidFill>
              </a:rPr>
              <a:t>Todd Taylor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225480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F8BA0-4918-C38B-0CA1-AF8B1576C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171"/>
            <a:ext cx="10515600" cy="954107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+mn-lt"/>
              </a:rPr>
              <a:t>Vote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784607-133C-45D4-3C9E-9A474B5E6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155" y="2648607"/>
            <a:ext cx="11459689" cy="3336557"/>
          </a:xfrm>
        </p:spPr>
        <p:txBody>
          <a:bodyPr>
            <a:noAutofit/>
          </a:bodyPr>
          <a:lstStyle/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700" dirty="0">
                <a:solidFill>
                  <a:srgbClr val="005782"/>
                </a:solidFill>
              </a:rPr>
              <a:t>501(c)(3) Amendments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300" dirty="0">
                <a:solidFill>
                  <a:srgbClr val="005782"/>
                </a:solidFill>
              </a:rPr>
              <a:t>Aligned our purpose statement with that of a 501(</a:t>
            </a:r>
            <a:r>
              <a:rPr lang="en-US" sz="2300">
                <a:solidFill>
                  <a:srgbClr val="005782"/>
                </a:solidFill>
              </a:rPr>
              <a:t>c)(3) </a:t>
            </a:r>
            <a:r>
              <a:rPr lang="en-US" sz="2300" dirty="0">
                <a:solidFill>
                  <a:srgbClr val="005782"/>
                </a:solidFill>
              </a:rPr>
              <a:t>organization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300" dirty="0">
                <a:solidFill>
                  <a:srgbClr val="005782"/>
                </a:solidFill>
              </a:rPr>
              <a:t>Included reporting requirements to the role of Treasurer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>
                <a:solidFill>
                  <a:srgbClr val="005782"/>
                </a:solidFill>
              </a:rPr>
              <a:t>Included a conflict-of-interest policy to align with IRS recommendations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dirty="0">
                <a:solidFill>
                  <a:srgbClr val="005782"/>
                </a:solidFill>
              </a:rPr>
              <a:t>Additional Change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300" dirty="0">
                <a:solidFill>
                  <a:srgbClr val="005782"/>
                </a:solidFill>
              </a:rPr>
              <a:t>Changed the minimum number of Board members from 12 to 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4F17D8-9549-4AE6-96EB-3E717532DD81}"/>
              </a:ext>
            </a:extLst>
          </p:cNvPr>
          <p:cNvSpPr txBox="1"/>
          <p:nvPr/>
        </p:nvSpPr>
        <p:spPr>
          <a:xfrm>
            <a:off x="1318159" y="1569154"/>
            <a:ext cx="93458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0" u="none" strike="noStrike" dirty="0">
                <a:effectLst/>
                <a:latin typeface="Calibri" panose="020F0502020204030204" pitchFamily="34" charset="0"/>
              </a:rPr>
              <a:t>Motion from the Board </a:t>
            </a:r>
            <a:r>
              <a:rPr lang="en-US" sz="2800" b="1" dirty="0">
                <a:latin typeface="Calibri" panose="020F0502020204030204" pitchFamily="34" charset="0"/>
              </a:rPr>
              <a:t>t</a:t>
            </a:r>
            <a:r>
              <a:rPr lang="en-US" sz="2800" b="1" i="0" u="none" strike="noStrike" dirty="0">
                <a:effectLst/>
                <a:latin typeface="Calibri" panose="020F0502020204030204" pitchFamily="34" charset="0"/>
              </a:rPr>
              <a:t>o become a 501(c)(3) organization and to approve the amended Bylaws</a:t>
            </a:r>
            <a:br>
              <a:rPr lang="en-US" sz="2800" b="1" i="0" u="none" strike="noStrike" dirty="0">
                <a:effectLst/>
                <a:latin typeface="Calibri" panose="020F0502020204030204" pitchFamily="34" charset="0"/>
              </a:rPr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9780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Question mark boxes">
            <a:extLst>
              <a:ext uri="{FF2B5EF4-FFF2-40B4-BE49-F238E27FC236}">
                <a16:creationId xmlns:a16="http://schemas.microsoft.com/office/drawing/2014/main" id="{19063B76-6B45-C4E2-34CB-40581D8AA8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09" y="1045027"/>
            <a:ext cx="12191977" cy="5812971"/>
          </a:xfrm>
          <a:prstGeom prst="rect">
            <a:avLst/>
          </a:prstGeom>
        </p:spPr>
      </p:pic>
      <p:pic>
        <p:nvPicPr>
          <p:cNvPr id="5" name="Picture 4" descr="An aerial view of a small island&#10;&#10;Description automatically generated">
            <a:extLst>
              <a:ext uri="{FF2B5EF4-FFF2-40B4-BE49-F238E27FC236}">
                <a16:creationId xmlns:a16="http://schemas.microsoft.com/office/drawing/2014/main" id="{84097072-B658-7E20-6617-FF56274BDCC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72000"/>
          </a:blip>
          <a:srcRect t="24611" b="7827"/>
          <a:stretch/>
        </p:blipFill>
        <p:spPr>
          <a:xfrm>
            <a:off x="-10885" y="1045027"/>
            <a:ext cx="12191976" cy="5812972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AF7E256-B0D4-3D14-4869-B7991A628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45025"/>
          </a:xfrm>
        </p:spPr>
        <p:txBody>
          <a:bodyPr>
            <a:normAutofit/>
          </a:bodyPr>
          <a:lstStyle/>
          <a:p>
            <a:pPr algn="ctr">
              <a:tabLst>
                <a:tab pos="7134225" algn="l"/>
              </a:tabLst>
            </a:pPr>
            <a:r>
              <a:rPr lang="en-US" sz="4000" b="1" dirty="0">
                <a:solidFill>
                  <a:schemeClr val="bg1"/>
                </a:solidFill>
                <a:latin typeface="+mn-lt"/>
              </a:rPr>
              <a:t>Questions / Comments</a:t>
            </a:r>
          </a:p>
        </p:txBody>
      </p:sp>
    </p:spTree>
    <p:extLst>
      <p:ext uri="{BB962C8B-B14F-4D97-AF65-F5344CB8AC3E}">
        <p14:creationId xmlns:p14="http://schemas.microsoft.com/office/powerpoint/2010/main" val="32625988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5317232-7A84-0861-76B5-A9144EA85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80654"/>
          </a:xfrm>
        </p:spPr>
        <p:txBody>
          <a:bodyPr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+mn-lt"/>
              </a:rPr>
              <a:t>Welcome Christy Johnson</a:t>
            </a:r>
          </a:p>
        </p:txBody>
      </p:sp>
      <p:pic>
        <p:nvPicPr>
          <p:cNvPr id="9" name="Picture 8" descr="A red and black poster&#10;&#10;Description automatically generated">
            <a:extLst>
              <a:ext uri="{FF2B5EF4-FFF2-40B4-BE49-F238E27FC236}">
                <a16:creationId xmlns:a16="http://schemas.microsoft.com/office/drawing/2014/main" id="{71491CDF-842E-5510-38A7-C21B89B672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044" y="1481667"/>
            <a:ext cx="9135911" cy="5104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9688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25108</TotalTime>
  <Words>660</Words>
  <Application>Microsoft Macintosh PowerPoint</Application>
  <PresentationFormat>Widescreen</PresentationFormat>
  <Paragraphs>177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Aptos</vt:lpstr>
      <vt:lpstr>Arial</vt:lpstr>
      <vt:lpstr>Calibri</vt:lpstr>
      <vt:lpstr>Calibri Light</vt:lpstr>
      <vt:lpstr>Wingdings</vt:lpstr>
      <vt:lpstr>Office 2013 - 2022 Theme</vt:lpstr>
      <vt:lpstr>West Falmouth Village Association</vt:lpstr>
      <vt:lpstr>Agenda</vt:lpstr>
      <vt:lpstr>2025-2026 Review</vt:lpstr>
      <vt:lpstr>Recognizing Milt Williamson!</vt:lpstr>
      <vt:lpstr>PowerPoint Presentation</vt:lpstr>
      <vt:lpstr>Financial Review: P&amp;L Year over Year</vt:lpstr>
      <vt:lpstr>Financial Review: YTD June 2026</vt:lpstr>
      <vt:lpstr>Paid Membership Overview</vt:lpstr>
      <vt:lpstr>2026-2027 Goals &amp; Objectives</vt:lpstr>
      <vt:lpstr>2026-2027 Goals &amp; Objectives</vt:lpstr>
      <vt:lpstr>2026-2027 Goals &amp; Objectives</vt:lpstr>
      <vt:lpstr>New Board Members</vt:lpstr>
      <vt:lpstr>2026/2027 Officers</vt:lpstr>
      <vt:lpstr>2026/2027 WFVA Board of Directors</vt:lpstr>
      <vt:lpstr>Vote</vt:lpstr>
      <vt:lpstr>Questions / Comments</vt:lpstr>
      <vt:lpstr>Welcome Christy Johnson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West Falmouth Village Association</dc:title>
  <dc:creator>Tammy Gilbert</dc:creator>
  <cp:lastModifiedBy>Mary Gray</cp:lastModifiedBy>
  <cp:revision>43</cp:revision>
  <cp:lastPrinted>2026-07-30T14:36:49Z</cp:lastPrinted>
  <dcterms:created xsi:type="dcterms:W3CDTF">2023-08-16T17:58:41Z</dcterms:created>
  <dcterms:modified xsi:type="dcterms:W3CDTF">2026-07-30T18:26:55Z</dcterms:modified>
</cp:coreProperties>
</file>