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7" r:id="rId2"/>
  </p:sldIdLst>
  <p:sldSz cx="9144000" cy="6858000" type="letter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38" autoAdjust="0"/>
    <p:restoredTop sz="94630"/>
  </p:normalViewPr>
  <p:slideViewPr>
    <p:cSldViewPr snapToGrid="0" snapToObjects="1">
      <p:cViewPr varScale="1">
        <p:scale>
          <a:sx n="68" d="100"/>
          <a:sy n="68" d="100"/>
        </p:scale>
        <p:origin x="18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0B21A1F-8B8B-B140-9DB2-65474F76BEBF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C80ADE9-A587-E344-AC53-49A54D988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97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42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685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79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384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43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521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009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406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4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21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624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6A6F8-7A9E-8F48-86F8-5A25FEB5F0F8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2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hyperlink" Target="http://www.str.fm/" TargetMode="Externa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8787D2B-2F8B-964B-9AA4-A591942A7D38}"/>
              </a:ext>
            </a:extLst>
          </p:cNvPr>
          <p:cNvCxnSpPr/>
          <p:nvPr/>
        </p:nvCxnSpPr>
        <p:spPr>
          <a:xfrm>
            <a:off x="4101957" y="35690"/>
            <a:ext cx="0" cy="68580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93BB573-ACB4-7E41-86FD-B44E55ED30BD}"/>
              </a:ext>
            </a:extLst>
          </p:cNvPr>
          <p:cNvSpPr txBox="1"/>
          <p:nvPr/>
        </p:nvSpPr>
        <p:spPr>
          <a:xfrm>
            <a:off x="3279213" y="57985"/>
            <a:ext cx="2642615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32534BF-75A7-451D-826F-9B9264F6491D}"/>
              </a:ext>
            </a:extLst>
          </p:cNvPr>
          <p:cNvSpPr txBox="1"/>
          <p:nvPr/>
        </p:nvSpPr>
        <p:spPr>
          <a:xfrm>
            <a:off x="6424467" y="62875"/>
            <a:ext cx="2636497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A47DC93D-6D40-4779-9306-3138B7E65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91897AC-7FEE-45D1-BF89-D8CAF3AB4E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24" y="-2663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1FBEF4-2AC5-4E09-A801-F6B25E154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BFA5C23-8A7D-4401-8723-3E28FD8794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206F7678-A81E-459B-ADED-482ABF246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569337-1311-CF4E-8407-EBC4E8260E82}"/>
              </a:ext>
            </a:extLst>
          </p:cNvPr>
          <p:cNvSpPr txBox="1"/>
          <p:nvPr/>
        </p:nvSpPr>
        <p:spPr>
          <a:xfrm>
            <a:off x="86051" y="57985"/>
            <a:ext cx="2636555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pic>
        <p:nvPicPr>
          <p:cNvPr id="102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https://imgssl.constantcontact.com/letters/images/1101116784221/S.gi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14500" y="2535238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4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4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69" y="319913"/>
            <a:ext cx="2311304" cy="1543727"/>
          </a:xfrm>
          <a:prstGeom prst="rect">
            <a:avLst/>
          </a:prstGeom>
        </p:spPr>
      </p:pic>
      <p:grpSp>
        <p:nvGrpSpPr>
          <p:cNvPr id="33" name="Group 32"/>
          <p:cNvGrpSpPr/>
          <p:nvPr/>
        </p:nvGrpSpPr>
        <p:grpSpPr>
          <a:xfrm>
            <a:off x="35678" y="1523215"/>
            <a:ext cx="2727910" cy="5264550"/>
            <a:chOff x="81587" y="3442493"/>
            <a:chExt cx="2727910" cy="4741529"/>
          </a:xfrm>
        </p:grpSpPr>
        <p:grpSp>
          <p:nvGrpSpPr>
            <p:cNvPr id="67" name="Group 66"/>
            <p:cNvGrpSpPr/>
            <p:nvPr/>
          </p:nvGrpSpPr>
          <p:grpSpPr>
            <a:xfrm>
              <a:off x="81587" y="3442493"/>
              <a:ext cx="2727910" cy="4741529"/>
              <a:chOff x="-123539" y="5978002"/>
              <a:chExt cx="2715730" cy="3094012"/>
            </a:xfrm>
          </p:grpSpPr>
          <p:sp>
            <p:nvSpPr>
              <p:cNvPr id="73" name="Rectangle 3"/>
              <p:cNvSpPr>
                <a:spLocks noChangeArrowheads="1"/>
              </p:cNvSpPr>
              <p:nvPr/>
            </p:nvSpPr>
            <p:spPr bwMode="auto">
              <a:xfrm>
                <a:off x="-56070" y="5978002"/>
                <a:ext cx="2605346" cy="2550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/>
                <a:endParaRPr lang="en-US" sz="5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5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5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5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500" dirty="0">
                    <a:latin typeface="Arial" panose="020B0604020202020204" pitchFamily="34" charset="0"/>
                    <a:cs typeface="Arial" panose="020B0604020202020204" pitchFamily="34" charset="0"/>
                  </a:rPr>
                  <a:t> Adam naming animals depicted at the Creation Museum. </a:t>
                </a:r>
              </a:p>
              <a:p>
                <a:pPr algn="ctr"/>
                <a:r>
                  <a:rPr lang="en-US" sz="500" dirty="0">
                    <a:latin typeface="Arial" panose="020B0604020202020204" pitchFamily="34" charset="0"/>
                    <a:cs typeface="Arial" panose="020B0604020202020204" pitchFamily="34" charset="0"/>
                  </a:rPr>
                  <a:t>Graphic Credit: D. S. </a:t>
                </a:r>
                <a:r>
                  <a:rPr lang="en-US" sz="5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Dugan</a:t>
                </a:r>
              </a:p>
              <a:p>
                <a:pPr algn="ctr"/>
                <a:r>
                  <a:rPr lang="en-US" sz="1600" b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Creation </a:t>
                </a:r>
                <a:r>
                  <a:rPr lang="en-US" sz="16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Animal Care</a:t>
                </a:r>
              </a:p>
              <a:p>
                <a:r>
                  <a:rPr lang="en-US" sz="1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"</a:t>
                </a:r>
                <a:r>
                  <a:rPr lang="en-US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Creation Animal Care" debuts with a veterinarian host on location. Join us this Sunday at 5 p.m., Monday at 10 a.m., and Wednesday at midnight﻿</a:t>
                </a:r>
                <a:r>
                  <a:rPr lang="en-US" sz="1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endParaRPr lang="en-US" sz="3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14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AMEN Clinic Round II</a:t>
                </a:r>
              </a:p>
              <a:p>
                <a:r>
                  <a:rPr lang="en-US" sz="105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The </a:t>
                </a:r>
                <a:r>
                  <a:rPr lang="en-US" sz="1050" dirty="0">
                    <a:latin typeface="Arial" panose="020B0604020202020204" pitchFamily="34" charset="0"/>
                    <a:cs typeface="Arial" panose="020B0604020202020204" pitchFamily="34" charset="0"/>
                  </a:rPr>
                  <a:t>AMEN Free Clinic's second season begins at a small southeast Michigan church. Learn more this Sunday at 3:30 a.m., Monday at 4 p.m., Wednesday at </a:t>
                </a:r>
                <a:endParaRPr lang="en-US" sz="105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05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9 </a:t>
                </a:r>
                <a:r>
                  <a:rPr lang="en-US" sz="1050" dirty="0">
                    <a:latin typeface="Arial" panose="020B0604020202020204" pitchFamily="34" charset="0"/>
                    <a:cs typeface="Arial" panose="020B0604020202020204" pitchFamily="34" charset="0"/>
                  </a:rPr>
                  <a:t>p.m., and Thursday at 1 </a:t>
                </a:r>
                <a:r>
                  <a:rPr lang="en-US" sz="105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p.m.</a:t>
                </a:r>
              </a:p>
              <a:p>
                <a:endParaRPr lang="en-US" sz="3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14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Physician-Pastor </a:t>
                </a:r>
                <a:r>
                  <a:rPr lang="en-US" sz="1400" b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Team</a:t>
                </a:r>
                <a:endParaRPr lang="en-US" sz="1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The </a:t>
                </a:r>
                <a:r>
                  <a:rPr lang="en-US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physician/pastor partnership is the most effective evangelistic team! Learn more next Friday (2/28) at 1 p.m. and Saturday (3/1) at 5 p.m</a:t>
                </a:r>
                <a:r>
                  <a:rPr lang="en-US" sz="1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endParaRPr lang="en-US" sz="1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1400" b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Point</a:t>
                </a:r>
                <a:r>
                  <a:rPr lang="en-US" sz="14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click, and give!</a:t>
                </a:r>
              </a:p>
              <a:p>
                <a:pPr algn="ctr"/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﻿</a:t>
                </a:r>
                <a:r>
                  <a:rPr lang="en-US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Give to Strong Tower Radio via the STR.</a:t>
                </a:r>
                <a:r>
                  <a:rPr lang="en-US" sz="1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fm</a:t>
                </a:r>
                <a:r>
                  <a:rPr lang="en-US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 giving page, with your smartphone, or mailing a check to </a:t>
                </a:r>
              </a:p>
              <a:p>
                <a:pPr algn="ctr"/>
                <a:r>
                  <a:rPr lang="en-US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P.O. Box 567, Cadillac, MI 49601</a:t>
                </a:r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-123539" y="8863999"/>
                <a:ext cx="2715730" cy="2080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600" dirty="0" smtClean="0"/>
              </a:p>
              <a:p>
                <a:pPr algn="ctr"/>
                <a:r>
                  <a:rPr lang="en-US" sz="1100" dirty="0" smtClean="0"/>
                  <a:t>On-air</a:t>
                </a:r>
                <a:r>
                  <a:rPr lang="en-US" sz="1100" dirty="0"/>
                  <a:t>, via </a:t>
                </a:r>
                <a:r>
                  <a:rPr lang="en-US" sz="1050" dirty="0">
                    <a:latin typeface="Arial" panose="020B0604020202020204" pitchFamily="34" charset="0"/>
                    <a:cs typeface="Arial" panose="020B0604020202020204" pitchFamily="34" charset="0"/>
                  </a:rPr>
                  <a:t>Apple &amp; Android apps, &amp; </a:t>
                </a:r>
                <a:r>
                  <a:rPr lang="en-US" sz="1100" b="1" u="sng" dirty="0" smtClean="0">
                    <a:hlinkClick r:id="rId5"/>
                  </a:rPr>
                  <a:t>STR.</a:t>
                </a:r>
                <a:r>
                  <a:rPr lang="en-US" sz="1100" b="1" i="1" u="sng" dirty="0" smtClean="0">
                    <a:hlinkClick r:id="rId5"/>
                  </a:rPr>
                  <a:t>fm</a:t>
                </a:r>
                <a:endParaRPr lang="en-US" sz="1100" dirty="0"/>
              </a:p>
            </p:txBody>
          </p:sp>
        </p:grpSp>
        <p:pic>
          <p:nvPicPr>
            <p:cNvPr id="72" name="Picture 71" descr="Qr code&#10;&#10;Description automatically generated">
              <a:extLst>
                <a:ext uri="{FF2B5EF4-FFF2-40B4-BE49-F238E27FC236}">
                  <a16:creationId xmlns:a16="http://schemas.microsoft.com/office/drawing/2014/main" id="{03D35CD8-18FA-458E-AF6F-E45B32ED923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219401" y="7334730"/>
              <a:ext cx="470735" cy="554035"/>
            </a:xfrm>
            <a:prstGeom prst="rect">
              <a:avLst/>
            </a:prstGeom>
          </p:spPr>
        </p:pic>
      </p:grpSp>
      <p:pic>
        <p:nvPicPr>
          <p:cNvPr id="55" name="Picture 5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2116" y="319595"/>
            <a:ext cx="2311304" cy="1543727"/>
          </a:xfrm>
          <a:prstGeom prst="rect">
            <a:avLst/>
          </a:prstGeom>
        </p:spPr>
      </p:pic>
      <p:grpSp>
        <p:nvGrpSpPr>
          <p:cNvPr id="56" name="Group 55"/>
          <p:cNvGrpSpPr/>
          <p:nvPr/>
        </p:nvGrpSpPr>
        <p:grpSpPr>
          <a:xfrm>
            <a:off x="3227630" y="1522897"/>
            <a:ext cx="2727910" cy="5264550"/>
            <a:chOff x="81587" y="3442493"/>
            <a:chExt cx="2727910" cy="4741529"/>
          </a:xfrm>
        </p:grpSpPr>
        <p:grpSp>
          <p:nvGrpSpPr>
            <p:cNvPr id="57" name="Group 56"/>
            <p:cNvGrpSpPr/>
            <p:nvPr/>
          </p:nvGrpSpPr>
          <p:grpSpPr>
            <a:xfrm>
              <a:off x="81587" y="3442493"/>
              <a:ext cx="2727910" cy="4741529"/>
              <a:chOff x="-123539" y="5978002"/>
              <a:chExt cx="2715730" cy="3094012"/>
            </a:xfrm>
          </p:grpSpPr>
          <p:sp>
            <p:nvSpPr>
              <p:cNvPr id="64" name="Rectangle 3"/>
              <p:cNvSpPr>
                <a:spLocks noChangeArrowheads="1"/>
              </p:cNvSpPr>
              <p:nvPr/>
            </p:nvSpPr>
            <p:spPr bwMode="auto">
              <a:xfrm>
                <a:off x="-56070" y="5978002"/>
                <a:ext cx="2605346" cy="2550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/>
                <a:endParaRPr lang="en-US" sz="5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5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5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5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500" dirty="0">
                    <a:latin typeface="Arial" panose="020B0604020202020204" pitchFamily="34" charset="0"/>
                    <a:cs typeface="Arial" panose="020B0604020202020204" pitchFamily="34" charset="0"/>
                  </a:rPr>
                  <a:t> Adam naming animals depicted at the Creation Museum. </a:t>
                </a:r>
              </a:p>
              <a:p>
                <a:pPr algn="ctr"/>
                <a:r>
                  <a:rPr lang="en-US" sz="500" dirty="0">
                    <a:latin typeface="Arial" panose="020B0604020202020204" pitchFamily="34" charset="0"/>
                    <a:cs typeface="Arial" panose="020B0604020202020204" pitchFamily="34" charset="0"/>
                  </a:rPr>
                  <a:t>Graphic Credit: D. S. </a:t>
                </a:r>
                <a:r>
                  <a:rPr lang="en-US" sz="5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Dugan</a:t>
                </a:r>
              </a:p>
              <a:p>
                <a:pPr algn="ctr"/>
                <a:r>
                  <a:rPr lang="en-US" sz="1600" b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Creation </a:t>
                </a:r>
                <a:r>
                  <a:rPr lang="en-US" sz="16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Animal Care</a:t>
                </a:r>
              </a:p>
              <a:p>
                <a:r>
                  <a:rPr lang="en-US" sz="1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"</a:t>
                </a:r>
                <a:r>
                  <a:rPr lang="en-US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Creation Animal Care" debuts with a veterinarian host on location. Join us this Sunday at 5 p.m., Monday at 10 a.m., and Wednesday at midnight﻿</a:t>
                </a:r>
                <a:r>
                  <a:rPr lang="en-US" sz="1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endParaRPr lang="en-US" sz="3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14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AMEN Clinic Round II</a:t>
                </a:r>
              </a:p>
              <a:p>
                <a:r>
                  <a:rPr lang="en-US" sz="105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The </a:t>
                </a:r>
                <a:r>
                  <a:rPr lang="en-US" sz="1050" dirty="0">
                    <a:latin typeface="Arial" panose="020B0604020202020204" pitchFamily="34" charset="0"/>
                    <a:cs typeface="Arial" panose="020B0604020202020204" pitchFamily="34" charset="0"/>
                  </a:rPr>
                  <a:t>AMEN Free Clinic's second season begins at a small southeast Michigan church. Learn more this Sunday at 3:30 a.m., Monday at 4 p.m., Wednesday at </a:t>
                </a:r>
                <a:endParaRPr lang="en-US" sz="105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05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9 </a:t>
                </a:r>
                <a:r>
                  <a:rPr lang="en-US" sz="1050" dirty="0">
                    <a:latin typeface="Arial" panose="020B0604020202020204" pitchFamily="34" charset="0"/>
                    <a:cs typeface="Arial" panose="020B0604020202020204" pitchFamily="34" charset="0"/>
                  </a:rPr>
                  <a:t>p.m., and Thursday at 1 </a:t>
                </a:r>
                <a:r>
                  <a:rPr lang="en-US" sz="105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p.m.</a:t>
                </a:r>
              </a:p>
              <a:p>
                <a:endParaRPr lang="en-US" sz="3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14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Physician-Pastor </a:t>
                </a:r>
                <a:r>
                  <a:rPr lang="en-US" sz="1400" b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Team</a:t>
                </a:r>
                <a:endParaRPr lang="en-US" sz="1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The </a:t>
                </a:r>
                <a:r>
                  <a:rPr lang="en-US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physician/pastor partnership is the most effective evangelistic team! Learn more next Friday (2/28) at 1 p.m. and Saturday (3/1) at 5 p.m</a:t>
                </a:r>
                <a:r>
                  <a:rPr lang="en-US" sz="1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endParaRPr lang="en-US" sz="1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1400" b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Point</a:t>
                </a:r>
                <a:r>
                  <a:rPr lang="en-US" sz="14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click, and give!</a:t>
                </a:r>
              </a:p>
              <a:p>
                <a:pPr algn="ctr"/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﻿</a:t>
                </a:r>
                <a:r>
                  <a:rPr lang="en-US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Give to Strong Tower Radio via the STR.</a:t>
                </a:r>
                <a:r>
                  <a:rPr lang="en-US" sz="1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fm</a:t>
                </a:r>
                <a:r>
                  <a:rPr lang="en-US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 giving page, with your smartphone, or mailing a check to </a:t>
                </a:r>
              </a:p>
              <a:p>
                <a:pPr algn="ctr"/>
                <a:r>
                  <a:rPr lang="en-US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P.O. Box 567, Cadillac, MI 49601</a:t>
                </a:r>
              </a:p>
            </p:txBody>
          </p:sp>
          <p:sp>
            <p:nvSpPr>
              <p:cNvPr id="65" name="TextBox 64"/>
              <p:cNvSpPr txBox="1"/>
              <p:nvPr/>
            </p:nvSpPr>
            <p:spPr>
              <a:xfrm>
                <a:off x="-123539" y="8863999"/>
                <a:ext cx="2715730" cy="2080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600" dirty="0" smtClean="0"/>
              </a:p>
              <a:p>
                <a:pPr algn="ctr"/>
                <a:r>
                  <a:rPr lang="en-US" sz="1100" dirty="0" smtClean="0"/>
                  <a:t>On-air</a:t>
                </a:r>
                <a:r>
                  <a:rPr lang="en-US" sz="1100" dirty="0"/>
                  <a:t>, via </a:t>
                </a:r>
                <a:r>
                  <a:rPr lang="en-US" sz="1050" dirty="0">
                    <a:latin typeface="Arial" panose="020B0604020202020204" pitchFamily="34" charset="0"/>
                    <a:cs typeface="Arial" panose="020B0604020202020204" pitchFamily="34" charset="0"/>
                  </a:rPr>
                  <a:t>Apple &amp; Android apps, &amp; </a:t>
                </a:r>
                <a:r>
                  <a:rPr lang="en-US" sz="1100" b="1" u="sng" dirty="0" smtClean="0">
                    <a:hlinkClick r:id="rId5"/>
                  </a:rPr>
                  <a:t>STR.</a:t>
                </a:r>
                <a:r>
                  <a:rPr lang="en-US" sz="1100" b="1" i="1" u="sng" dirty="0" smtClean="0">
                    <a:hlinkClick r:id="rId5"/>
                  </a:rPr>
                  <a:t>fm</a:t>
                </a:r>
                <a:endParaRPr lang="en-US" sz="1100" dirty="0"/>
              </a:p>
            </p:txBody>
          </p:sp>
        </p:grpSp>
        <p:pic>
          <p:nvPicPr>
            <p:cNvPr id="63" name="Picture 62" descr="Qr code&#10;&#10;Description automatically generated">
              <a:extLst>
                <a:ext uri="{FF2B5EF4-FFF2-40B4-BE49-F238E27FC236}">
                  <a16:creationId xmlns:a16="http://schemas.microsoft.com/office/drawing/2014/main" id="{03D35CD8-18FA-458E-AF6F-E45B32ED923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219401" y="7334730"/>
              <a:ext cx="470735" cy="554035"/>
            </a:xfrm>
            <a:prstGeom prst="rect">
              <a:avLst/>
            </a:prstGeom>
          </p:spPr>
        </p:pic>
      </p:grpSp>
      <p:pic>
        <p:nvPicPr>
          <p:cNvPr id="66" name="Picture 6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5027" y="324485"/>
            <a:ext cx="2311304" cy="1543727"/>
          </a:xfrm>
          <a:prstGeom prst="rect">
            <a:avLst/>
          </a:prstGeom>
        </p:spPr>
      </p:pic>
      <p:grpSp>
        <p:nvGrpSpPr>
          <p:cNvPr id="68" name="Group 67"/>
          <p:cNvGrpSpPr/>
          <p:nvPr/>
        </p:nvGrpSpPr>
        <p:grpSpPr>
          <a:xfrm>
            <a:off x="6385736" y="1527787"/>
            <a:ext cx="2727910" cy="5264550"/>
            <a:chOff x="81587" y="3442493"/>
            <a:chExt cx="2727910" cy="4741529"/>
          </a:xfrm>
        </p:grpSpPr>
        <p:grpSp>
          <p:nvGrpSpPr>
            <p:cNvPr id="69" name="Group 68"/>
            <p:cNvGrpSpPr/>
            <p:nvPr/>
          </p:nvGrpSpPr>
          <p:grpSpPr>
            <a:xfrm>
              <a:off x="81587" y="3442493"/>
              <a:ext cx="2727910" cy="4741529"/>
              <a:chOff x="-123539" y="5978002"/>
              <a:chExt cx="2715730" cy="3094012"/>
            </a:xfrm>
          </p:grpSpPr>
          <p:sp>
            <p:nvSpPr>
              <p:cNvPr id="71" name="Rectangle 3"/>
              <p:cNvSpPr>
                <a:spLocks noChangeArrowheads="1"/>
              </p:cNvSpPr>
              <p:nvPr/>
            </p:nvSpPr>
            <p:spPr bwMode="auto">
              <a:xfrm>
                <a:off x="-56070" y="5978002"/>
                <a:ext cx="2605346" cy="2550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/>
                <a:endParaRPr lang="en-US" sz="5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5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5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5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500" dirty="0">
                    <a:latin typeface="Arial" panose="020B0604020202020204" pitchFamily="34" charset="0"/>
                    <a:cs typeface="Arial" panose="020B0604020202020204" pitchFamily="34" charset="0"/>
                  </a:rPr>
                  <a:t> Adam naming animals depicted at the Creation Museum. </a:t>
                </a:r>
              </a:p>
              <a:p>
                <a:pPr algn="ctr"/>
                <a:r>
                  <a:rPr lang="en-US" sz="500" dirty="0">
                    <a:latin typeface="Arial" panose="020B0604020202020204" pitchFamily="34" charset="0"/>
                    <a:cs typeface="Arial" panose="020B0604020202020204" pitchFamily="34" charset="0"/>
                  </a:rPr>
                  <a:t>Graphic Credit: D. S. </a:t>
                </a:r>
                <a:r>
                  <a:rPr lang="en-US" sz="5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Dugan</a:t>
                </a:r>
              </a:p>
              <a:p>
                <a:pPr algn="ctr"/>
                <a:r>
                  <a:rPr lang="en-US" sz="1600" b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Creation </a:t>
                </a:r>
                <a:r>
                  <a:rPr lang="en-US" sz="16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Animal Care</a:t>
                </a:r>
              </a:p>
              <a:p>
                <a:r>
                  <a:rPr lang="en-US" sz="1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"</a:t>
                </a:r>
                <a:r>
                  <a:rPr lang="en-US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Creation Animal Care" debuts with a veterinarian host on location. Join us this Sunday at 5 p.m., Monday at 10 a.m., and Wednesday at midnight﻿</a:t>
                </a:r>
                <a:r>
                  <a:rPr lang="en-US" sz="1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endParaRPr lang="en-US" sz="3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14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AMEN Clinic Round II</a:t>
                </a:r>
              </a:p>
              <a:p>
                <a:r>
                  <a:rPr lang="en-US" sz="105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The </a:t>
                </a:r>
                <a:r>
                  <a:rPr lang="en-US" sz="1050" dirty="0">
                    <a:latin typeface="Arial" panose="020B0604020202020204" pitchFamily="34" charset="0"/>
                    <a:cs typeface="Arial" panose="020B0604020202020204" pitchFamily="34" charset="0"/>
                  </a:rPr>
                  <a:t>AMEN Free Clinic's second season begins at a small southeast Michigan church. Learn more this Sunday at 3:30 a.m., Monday at 4 p.m., Wednesday at </a:t>
                </a:r>
                <a:endParaRPr lang="en-US" sz="105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05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9 </a:t>
                </a:r>
                <a:r>
                  <a:rPr lang="en-US" sz="1050" dirty="0">
                    <a:latin typeface="Arial" panose="020B0604020202020204" pitchFamily="34" charset="0"/>
                    <a:cs typeface="Arial" panose="020B0604020202020204" pitchFamily="34" charset="0"/>
                  </a:rPr>
                  <a:t>p.m., and Thursday at 1 </a:t>
                </a:r>
                <a:r>
                  <a:rPr lang="en-US" sz="105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p.m.</a:t>
                </a:r>
              </a:p>
              <a:p>
                <a:endParaRPr lang="en-US" sz="3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14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Physician-Pastor </a:t>
                </a:r>
                <a:r>
                  <a:rPr lang="en-US" sz="1400" b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Team</a:t>
                </a:r>
                <a:endParaRPr lang="en-US" sz="1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The </a:t>
                </a:r>
                <a:r>
                  <a:rPr lang="en-US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physician/pastor partnership is the most effective evangelistic team! Learn more next Friday (2/28) at 1 p.m. and Saturday (3/1) at 5 p.m</a:t>
                </a:r>
                <a:r>
                  <a:rPr lang="en-US" sz="1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endParaRPr lang="en-US" sz="1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1400" b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Point</a:t>
                </a:r>
                <a:r>
                  <a:rPr lang="en-US" sz="14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click, and give!</a:t>
                </a:r>
              </a:p>
              <a:p>
                <a:pPr algn="ctr"/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﻿</a:t>
                </a:r>
                <a:r>
                  <a:rPr lang="en-US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Give to Strong Tower Radio via the STR.</a:t>
                </a:r>
                <a:r>
                  <a:rPr lang="en-US" sz="1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fm</a:t>
                </a:r>
                <a:r>
                  <a:rPr lang="en-US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 giving page, with your smartphone, or mailing a check to </a:t>
                </a:r>
              </a:p>
              <a:p>
                <a:pPr algn="ctr"/>
                <a:r>
                  <a:rPr lang="en-US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P.O. Box 567, Cadillac, MI 49601</a:t>
                </a:r>
              </a:p>
            </p:txBody>
          </p:sp>
          <p:sp>
            <p:nvSpPr>
              <p:cNvPr id="75" name="TextBox 74"/>
              <p:cNvSpPr txBox="1"/>
              <p:nvPr/>
            </p:nvSpPr>
            <p:spPr>
              <a:xfrm>
                <a:off x="-123539" y="8863999"/>
                <a:ext cx="2715730" cy="2080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600" dirty="0" smtClean="0"/>
              </a:p>
              <a:p>
                <a:pPr algn="ctr"/>
                <a:r>
                  <a:rPr lang="en-US" sz="1100" dirty="0" smtClean="0"/>
                  <a:t>On-air</a:t>
                </a:r>
                <a:r>
                  <a:rPr lang="en-US" sz="1100" dirty="0"/>
                  <a:t>, via </a:t>
                </a:r>
                <a:r>
                  <a:rPr lang="en-US" sz="1050" dirty="0">
                    <a:latin typeface="Arial" panose="020B0604020202020204" pitchFamily="34" charset="0"/>
                    <a:cs typeface="Arial" panose="020B0604020202020204" pitchFamily="34" charset="0"/>
                  </a:rPr>
                  <a:t>Apple &amp; Android apps, &amp; </a:t>
                </a:r>
                <a:r>
                  <a:rPr lang="en-US" sz="1100" b="1" u="sng" dirty="0" smtClean="0">
                    <a:hlinkClick r:id="rId5"/>
                  </a:rPr>
                  <a:t>STR.</a:t>
                </a:r>
                <a:r>
                  <a:rPr lang="en-US" sz="1100" b="1" i="1" u="sng" dirty="0" smtClean="0">
                    <a:hlinkClick r:id="rId5"/>
                  </a:rPr>
                  <a:t>fm</a:t>
                </a:r>
                <a:endParaRPr lang="en-US" sz="1100" dirty="0"/>
              </a:p>
            </p:txBody>
          </p:sp>
        </p:grpSp>
        <p:pic>
          <p:nvPicPr>
            <p:cNvPr id="70" name="Picture 69" descr="Qr code&#10;&#10;Description automatically generated">
              <a:extLst>
                <a:ext uri="{FF2B5EF4-FFF2-40B4-BE49-F238E27FC236}">
                  <a16:creationId xmlns:a16="http://schemas.microsoft.com/office/drawing/2014/main" id="{03D35CD8-18FA-458E-AF6F-E45B32ED923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219401" y="7334730"/>
              <a:ext cx="470735" cy="55403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99869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212640</TotalTime>
  <Words>528</Words>
  <Application>Microsoft Office PowerPoint</Application>
  <PresentationFormat>Letter Paper (8.5x11 in)</PresentationFormat>
  <Paragraphs>66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Peyton Shaffer</dc:creator>
  <cp:lastModifiedBy>Tom</cp:lastModifiedBy>
  <cp:revision>826</cp:revision>
  <cp:lastPrinted>2023-03-21T22:14:22Z</cp:lastPrinted>
  <dcterms:created xsi:type="dcterms:W3CDTF">2020-01-30T18:33:29Z</dcterms:created>
  <dcterms:modified xsi:type="dcterms:W3CDTF">2025-02-18T13:03:23Z</dcterms:modified>
</cp:coreProperties>
</file>