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68" r:id="rId2"/>
  </p:sldIdLst>
  <p:sldSz cx="9144000" cy="6858000" type="letter"/>
  <p:notesSz cx="6985000" cy="92837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4485" autoAdjust="0"/>
    <p:restoredTop sz="94630"/>
  </p:normalViewPr>
  <p:slideViewPr>
    <p:cSldViewPr snapToGrid="0" snapToObjects="1">
      <p:cViewPr>
        <p:scale>
          <a:sx n="89" d="100"/>
          <a:sy n="89" d="100"/>
        </p:scale>
        <p:origin x="2886" y="6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26833" cy="465797"/>
          </a:xfrm>
          <a:prstGeom prst="rect">
            <a:avLst/>
          </a:prstGeom>
        </p:spPr>
        <p:txBody>
          <a:bodyPr vert="horz" lIns="92953" tIns="46477" rIns="92953" bIns="46477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56551" y="0"/>
            <a:ext cx="3026833" cy="465797"/>
          </a:xfrm>
          <a:prstGeom prst="rect">
            <a:avLst/>
          </a:prstGeom>
        </p:spPr>
        <p:txBody>
          <a:bodyPr vert="horz" lIns="92953" tIns="46477" rIns="92953" bIns="46477" rtlCol="0"/>
          <a:lstStyle>
            <a:lvl1pPr algn="r">
              <a:defRPr sz="1200"/>
            </a:lvl1pPr>
          </a:lstStyle>
          <a:p>
            <a:fld id="{70B21A1F-8B8B-B140-9DB2-65474F76BEBF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04938" y="1160463"/>
            <a:ext cx="4175125" cy="31321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953" tIns="46477" rIns="92953" bIns="46477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8500" y="4467780"/>
            <a:ext cx="5588000" cy="3655457"/>
          </a:xfrm>
          <a:prstGeom prst="rect">
            <a:avLst/>
          </a:prstGeom>
        </p:spPr>
        <p:txBody>
          <a:bodyPr vert="horz" lIns="92953" tIns="46477" rIns="92953" bIns="46477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17905"/>
            <a:ext cx="3026833" cy="465796"/>
          </a:xfrm>
          <a:prstGeom prst="rect">
            <a:avLst/>
          </a:prstGeom>
        </p:spPr>
        <p:txBody>
          <a:bodyPr vert="horz" lIns="92953" tIns="46477" rIns="92953" bIns="46477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56551" y="8817905"/>
            <a:ext cx="3026833" cy="465796"/>
          </a:xfrm>
          <a:prstGeom prst="rect">
            <a:avLst/>
          </a:prstGeom>
        </p:spPr>
        <p:txBody>
          <a:bodyPr vert="horz" lIns="92953" tIns="46477" rIns="92953" bIns="46477" rtlCol="0" anchor="b"/>
          <a:lstStyle>
            <a:lvl1pPr algn="r">
              <a:defRPr sz="1200"/>
            </a:lvl1pPr>
          </a:lstStyle>
          <a:p>
            <a:fld id="{4C80ADE9-A587-E344-AC53-49A54D9888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9975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B6A6F8-7A9E-8F48-86F8-5A25FEB5F0F8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91DFFC-0C26-CB48-87E9-724DD23FE3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23427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B6A6F8-7A9E-8F48-86F8-5A25FEB5F0F8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91DFFC-0C26-CB48-87E9-724DD23FE3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13841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B6A6F8-7A9E-8F48-86F8-5A25FEB5F0F8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91DFFC-0C26-CB48-87E9-724DD23FE3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51430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B6A6F8-7A9E-8F48-86F8-5A25FEB5F0F8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91DFFC-0C26-CB48-87E9-724DD23FE3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95212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B6A6F8-7A9E-8F48-86F8-5A25FEB5F0F8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91DFFC-0C26-CB48-87E9-724DD23FE3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20090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B6A6F8-7A9E-8F48-86F8-5A25FEB5F0F8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91DFFC-0C26-CB48-87E9-724DD23FE3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54065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B6A6F8-7A9E-8F48-86F8-5A25FEB5F0F8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91DFFC-0C26-CB48-87E9-724DD23FE3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7846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B6A6F8-7A9E-8F48-86F8-5A25FEB5F0F8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91DFFC-0C26-CB48-87E9-724DD23FE3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24212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B6A6F8-7A9E-8F48-86F8-5A25FEB5F0F8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91DFFC-0C26-CB48-87E9-724DD23FE3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66242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B6A6F8-7A9E-8F48-86F8-5A25FEB5F0F8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91DFFC-0C26-CB48-87E9-724DD23FE3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26854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B6A6F8-7A9E-8F48-86F8-5A25FEB5F0F8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91DFFC-0C26-CB48-87E9-724DD23FE3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5791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B6A6F8-7A9E-8F48-86F8-5A25FEB5F0F8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91DFFC-0C26-CB48-87E9-724DD23FE3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97226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.png"/><Relationship Id="rId5" Type="http://schemas.openxmlformats.org/officeDocument/2006/relationships/hyperlink" Target="http://www.str.fm/" TargetMode="External"/><Relationship Id="rId4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78787D2B-2F8B-964B-9AA4-A591942A7D38}"/>
              </a:ext>
            </a:extLst>
          </p:cNvPr>
          <p:cNvCxnSpPr/>
          <p:nvPr/>
        </p:nvCxnSpPr>
        <p:spPr>
          <a:xfrm>
            <a:off x="4101957" y="35690"/>
            <a:ext cx="0" cy="6858000"/>
          </a:xfrm>
          <a:prstGeom prst="line">
            <a:avLst/>
          </a:prstGeom>
          <a:ln w="3175">
            <a:solidFill>
              <a:schemeClr val="bg1">
                <a:lumMod val="9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193BB573-ACB4-7E41-86FD-B44E55ED30BD}"/>
              </a:ext>
            </a:extLst>
          </p:cNvPr>
          <p:cNvSpPr txBox="1"/>
          <p:nvPr/>
        </p:nvSpPr>
        <p:spPr>
          <a:xfrm>
            <a:off x="3279213" y="57985"/>
            <a:ext cx="2636555" cy="261610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>
                <a:solidFill>
                  <a:schemeClr val="bg1"/>
                </a:solidFill>
                <a:latin typeface="Helvetica" pitchFamily="2" charset="0"/>
              </a:rPr>
              <a:t>STR Announcements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E32534BF-75A7-451D-826F-9B9264F6491D}"/>
              </a:ext>
            </a:extLst>
          </p:cNvPr>
          <p:cNvSpPr txBox="1"/>
          <p:nvPr/>
        </p:nvSpPr>
        <p:spPr>
          <a:xfrm>
            <a:off x="6424467" y="62875"/>
            <a:ext cx="2636497" cy="261610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>
                <a:solidFill>
                  <a:schemeClr val="bg1"/>
                </a:solidFill>
                <a:latin typeface="Helvetica" pitchFamily="2" charset="0"/>
              </a:rPr>
              <a:t>STR Announcements</a:t>
            </a:r>
          </a:p>
        </p:txBody>
      </p:sp>
      <p:sp>
        <p:nvSpPr>
          <p:cNvPr id="7" name="Rectangle 8">
            <a:extLst>
              <a:ext uri="{FF2B5EF4-FFF2-40B4-BE49-F238E27FC236}">
                <a16:creationId xmlns:a16="http://schemas.microsoft.com/office/drawing/2014/main" id="{A47DC93D-6D40-4779-9306-3138B7E65C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A91897AC-7FEE-45D1-BF89-D8CAF3AB4E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024" y="-26634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21FBEF4-2AC5-4E09-A801-F6B25E1542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4BFA5C23-8A7D-4401-8723-3E28FD8794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2" name="Rectangle 5">
            <a:extLst>
              <a:ext uri="{FF2B5EF4-FFF2-40B4-BE49-F238E27FC236}">
                <a16:creationId xmlns:a16="http://schemas.microsoft.com/office/drawing/2014/main" id="{206F7678-A81E-459B-ADED-482ABF2460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4569337-1311-CF4E-8407-EBC4E8260E82}"/>
              </a:ext>
            </a:extLst>
          </p:cNvPr>
          <p:cNvSpPr txBox="1"/>
          <p:nvPr/>
        </p:nvSpPr>
        <p:spPr>
          <a:xfrm>
            <a:off x="86051" y="57985"/>
            <a:ext cx="2636555" cy="261610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>
                <a:solidFill>
                  <a:schemeClr val="bg1"/>
                </a:solidFill>
                <a:latin typeface="Helvetica" pitchFamily="2" charset="0"/>
              </a:rPr>
              <a:t>STR Announcements</a:t>
            </a:r>
          </a:p>
        </p:txBody>
      </p:sp>
      <p:pic>
        <p:nvPicPr>
          <p:cNvPr id="1025" name="Picture 1" descr="S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76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S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76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S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76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S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76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1" descr="S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76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1" descr="S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76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S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76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" descr="S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76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S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76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" descr="S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76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 descr="S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76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2" descr="https://imgssl.constantcontact.com/letters/images/1101116784221/S.gif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14500" y="2535238"/>
            <a:ext cx="476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1" descr="S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76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1" descr="S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76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" descr="S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76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3" descr="S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76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S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76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1" descr="S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76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2" descr="S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76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3" descr="S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76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4" descr="S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76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" descr="S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76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S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76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3" descr="S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76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4" descr="S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76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5" name="Picture 5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09" y="319241"/>
            <a:ext cx="2639731" cy="1609044"/>
          </a:xfrm>
          <a:prstGeom prst="rect">
            <a:avLst/>
          </a:prstGeom>
        </p:spPr>
      </p:pic>
      <p:sp>
        <p:nvSpPr>
          <p:cNvPr id="61" name="Rectangle 3"/>
          <p:cNvSpPr>
            <a:spLocks noChangeArrowheads="1"/>
          </p:cNvSpPr>
          <p:nvPr/>
        </p:nvSpPr>
        <p:spPr bwMode="auto">
          <a:xfrm>
            <a:off x="99220" y="1900159"/>
            <a:ext cx="2617031" cy="36933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600" b="1" dirty="0">
                <a:latin typeface="Arial" panose="020B0604020202020204" pitchFamily="34" charset="0"/>
                <a:cs typeface="Arial" panose="020B0604020202020204" pitchFamily="34" charset="0"/>
              </a:rPr>
              <a:t>Stretching before </a:t>
            </a:r>
            <a:r>
              <a:rPr lang="en-US" sz="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exercise</a:t>
            </a:r>
            <a:endParaRPr lang="en-US" sz="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600" b="1" dirty="0">
                <a:latin typeface="Arial" panose="020B0604020202020204" pitchFamily="34" charset="0"/>
                <a:cs typeface="Arial" panose="020B0604020202020204" pitchFamily="34" charset="0"/>
              </a:rPr>
              <a:t>Photo credit: Mohamed Hassan via </a:t>
            </a:r>
            <a:r>
              <a:rPr lang="en-US" sz="600" b="1" dirty="0" err="1">
                <a:latin typeface="Arial" panose="020B0604020202020204" pitchFamily="34" charset="0"/>
                <a:cs typeface="Arial" panose="020B0604020202020204" pitchFamily="34" charset="0"/>
              </a:rPr>
              <a:t>Pixabay</a:t>
            </a:r>
            <a:endParaRPr lang="en-US" sz="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600" i="1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1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Lifestyle Matters</a:t>
            </a:r>
          </a:p>
          <a:p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﻿Everyone needs a lifestyle coach. Linda Clark joins us this Sunday at 3:30 am, Monday at </a:t>
            </a:r>
            <a:endParaRPr lang="en-US" sz="9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4 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pm, Wednesday at 9 pm, and again on Thursday at 1 pm</a:t>
            </a:r>
            <a:r>
              <a:rPr lang="en-US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en-US" sz="900" b="1" i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1000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Railroad Crossing Safety</a:t>
            </a:r>
          </a:p>
          <a:p>
            <a:r>
              <a:rPr lang="en-US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Too 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many people unnecessarily are killed at railroad crossings. Learn more this Sunday at </a:t>
            </a:r>
            <a:endParaRPr lang="en-US" sz="9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5 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pm, Monday at 10 am, and Wednesday at </a:t>
            </a:r>
            <a:r>
              <a:rPr lang="en-US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midnight.</a:t>
            </a:r>
          </a:p>
          <a:p>
            <a:endParaRPr lang="en-US" sz="3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1000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3ABN Camp Meeting</a:t>
            </a:r>
          </a:p>
          <a:p>
            <a:r>
              <a:rPr lang="en-US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Three 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Angels Broadcasting Network’s Fall Homecoming camp meeting theme will be Sabbath: Rest, Relationship, Redemption. Evening and Saturday sessions will air on Strong Tower Radio September 26 to 28</a:t>
            </a:r>
            <a:r>
              <a:rPr lang="en-US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en-US" sz="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9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1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Point</a:t>
            </a:r>
            <a:r>
              <a:rPr lang="en-US" sz="1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click, and give!</a:t>
            </a:r>
          </a:p>
          <a:p>
            <a:pPr algn="ctr"/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﻿Give to Strong Tower Radio via the STR.</a:t>
            </a:r>
            <a:r>
              <a:rPr lang="en-US" sz="900" i="1" dirty="0">
                <a:latin typeface="Arial" panose="020B0604020202020204" pitchFamily="34" charset="0"/>
                <a:cs typeface="Arial" panose="020B0604020202020204" pitchFamily="34" charset="0"/>
              </a:rPr>
              <a:t>fm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 giving </a:t>
            </a:r>
            <a:r>
              <a:rPr lang="en-US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page 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with your smartphone, or </a:t>
            </a:r>
            <a:r>
              <a:rPr lang="en-US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mail 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a check to </a:t>
            </a:r>
          </a:p>
          <a:p>
            <a:pPr algn="ctr"/>
            <a:r>
              <a:rPr lang="en-US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P.O. Box 567, Cadillac, MI 49601</a:t>
            </a:r>
            <a:endParaRPr 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132908" y="6172754"/>
            <a:ext cx="27279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600" dirty="0" smtClean="0"/>
          </a:p>
          <a:p>
            <a:pPr algn="ctr"/>
            <a:r>
              <a:rPr lang="en-US" sz="1100" dirty="0" smtClean="0"/>
              <a:t>Only on-air</a:t>
            </a:r>
            <a:r>
              <a:rPr lang="en-US" sz="1100" dirty="0"/>
              <a:t>, via </a:t>
            </a:r>
            <a:r>
              <a:rPr lang="en-US" sz="1050" dirty="0">
                <a:latin typeface="Arial" panose="020B0604020202020204" pitchFamily="34" charset="0"/>
                <a:cs typeface="Arial" panose="020B0604020202020204" pitchFamily="34" charset="0"/>
              </a:rPr>
              <a:t>Apple &amp; Android apps, &amp; </a:t>
            </a:r>
            <a:endParaRPr lang="en-US" sz="105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1100" b="1" u="sng" dirty="0" smtClean="0">
                <a:hlinkClick r:id="rId5"/>
              </a:rPr>
              <a:t>STR.</a:t>
            </a:r>
            <a:r>
              <a:rPr lang="en-US" sz="1100" b="1" i="1" u="sng" dirty="0" smtClean="0">
                <a:hlinkClick r:id="rId5"/>
              </a:rPr>
              <a:t>fm</a:t>
            </a:r>
            <a:r>
              <a:rPr lang="en-US" sz="1100" b="1" i="1" u="sng" dirty="0" smtClean="0"/>
              <a:t> </a:t>
            </a:r>
            <a:r>
              <a:rPr lang="en-US" sz="1100" dirty="0" smtClean="0"/>
              <a:t>on your computer!</a:t>
            </a:r>
            <a:endParaRPr lang="en-US" sz="1100" dirty="0"/>
          </a:p>
        </p:txBody>
      </p:sp>
      <p:pic>
        <p:nvPicPr>
          <p:cNvPr id="46" name="Picture 45" descr="Qr code&#10;&#10;Description automatically generated">
            <a:extLst>
              <a:ext uri="{FF2B5EF4-FFF2-40B4-BE49-F238E27FC236}">
                <a16:creationId xmlns:a16="http://schemas.microsoft.com/office/drawing/2014/main" id="{03D35CD8-18FA-458E-AF6F-E45B32ED9239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56301" y="5553134"/>
            <a:ext cx="524851" cy="685867"/>
          </a:xfrm>
          <a:prstGeom prst="rect">
            <a:avLst/>
          </a:prstGeom>
        </p:spPr>
      </p:pic>
      <p:pic>
        <p:nvPicPr>
          <p:cNvPr id="47" name="Picture 4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9213" y="319241"/>
            <a:ext cx="2639731" cy="1609044"/>
          </a:xfrm>
          <a:prstGeom prst="rect">
            <a:avLst/>
          </a:prstGeom>
        </p:spPr>
      </p:pic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3293524" y="1900159"/>
            <a:ext cx="2617031" cy="36933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600" b="1" dirty="0">
                <a:latin typeface="Arial" panose="020B0604020202020204" pitchFamily="34" charset="0"/>
                <a:cs typeface="Arial" panose="020B0604020202020204" pitchFamily="34" charset="0"/>
              </a:rPr>
              <a:t>Stretching before </a:t>
            </a:r>
            <a:r>
              <a:rPr lang="en-US" sz="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exercise</a:t>
            </a:r>
            <a:endParaRPr lang="en-US" sz="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600" b="1" dirty="0">
                <a:latin typeface="Arial" panose="020B0604020202020204" pitchFamily="34" charset="0"/>
                <a:cs typeface="Arial" panose="020B0604020202020204" pitchFamily="34" charset="0"/>
              </a:rPr>
              <a:t>Photo credit: Mohamed Hassan via </a:t>
            </a:r>
            <a:r>
              <a:rPr lang="en-US" sz="600" b="1" dirty="0" err="1">
                <a:latin typeface="Arial" panose="020B0604020202020204" pitchFamily="34" charset="0"/>
                <a:cs typeface="Arial" panose="020B0604020202020204" pitchFamily="34" charset="0"/>
              </a:rPr>
              <a:t>Pixabay</a:t>
            </a:r>
            <a:endParaRPr lang="en-US" sz="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600" i="1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1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Lifestyle Matters</a:t>
            </a:r>
          </a:p>
          <a:p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﻿Everyone needs a lifestyle coach. Linda Clark joins us this Sunday at 3:30 am, Monday at </a:t>
            </a:r>
            <a:endParaRPr lang="en-US" sz="9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4 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pm, Wednesday at 9 pm, and again on Thursday at 1 pm</a:t>
            </a:r>
            <a:r>
              <a:rPr lang="en-US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en-US" sz="900" b="1" i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1000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Railroad Crossing Safety</a:t>
            </a:r>
          </a:p>
          <a:p>
            <a:r>
              <a:rPr lang="en-US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Too 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many people unnecessarily are killed at railroad crossings. Learn more this Sunday at </a:t>
            </a:r>
            <a:endParaRPr lang="en-US" sz="9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5 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pm, Monday at 10 am, and Wednesday at </a:t>
            </a:r>
            <a:r>
              <a:rPr lang="en-US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midnight.</a:t>
            </a:r>
          </a:p>
          <a:p>
            <a:endParaRPr lang="en-US" sz="3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1000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3ABN Camp Meeting</a:t>
            </a:r>
          </a:p>
          <a:p>
            <a:r>
              <a:rPr lang="en-US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Three 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Angels Broadcasting Network’s Fall Homecoming camp meeting theme will be Sabbath: Rest, Relationship, Redemption. Evening and Saturday sessions will air on Strong Tower Radio September 26 to 28</a:t>
            </a:r>
            <a:r>
              <a:rPr lang="en-US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en-US" sz="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9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1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Point</a:t>
            </a:r>
            <a:r>
              <a:rPr lang="en-US" sz="1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click, and give!</a:t>
            </a:r>
          </a:p>
          <a:p>
            <a:pPr algn="ctr"/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﻿Give to Strong Tower Radio via the STR.</a:t>
            </a:r>
            <a:r>
              <a:rPr lang="en-US" sz="900" i="1" dirty="0">
                <a:latin typeface="Arial" panose="020B0604020202020204" pitchFamily="34" charset="0"/>
                <a:cs typeface="Arial" panose="020B0604020202020204" pitchFamily="34" charset="0"/>
              </a:rPr>
              <a:t>fm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 giving </a:t>
            </a:r>
            <a:r>
              <a:rPr lang="en-US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page 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with your smartphone, or </a:t>
            </a:r>
            <a:r>
              <a:rPr lang="en-US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mail 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a check to </a:t>
            </a:r>
          </a:p>
          <a:p>
            <a:pPr algn="ctr"/>
            <a:r>
              <a:rPr lang="en-US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P.O. Box 567, Cadillac, MI 49601</a:t>
            </a:r>
            <a:endParaRPr 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3327212" y="6172754"/>
            <a:ext cx="27279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600" dirty="0" smtClean="0"/>
          </a:p>
          <a:p>
            <a:pPr algn="ctr"/>
            <a:r>
              <a:rPr lang="en-US" sz="1100" dirty="0" smtClean="0"/>
              <a:t>Only on-air</a:t>
            </a:r>
            <a:r>
              <a:rPr lang="en-US" sz="1100" dirty="0"/>
              <a:t>, via </a:t>
            </a:r>
            <a:r>
              <a:rPr lang="en-US" sz="1050" dirty="0">
                <a:latin typeface="Arial" panose="020B0604020202020204" pitchFamily="34" charset="0"/>
                <a:cs typeface="Arial" panose="020B0604020202020204" pitchFamily="34" charset="0"/>
              </a:rPr>
              <a:t>Apple &amp; Android apps, &amp; </a:t>
            </a:r>
            <a:endParaRPr lang="en-US" sz="105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1100" b="1" u="sng" dirty="0" smtClean="0">
                <a:hlinkClick r:id="rId5"/>
              </a:rPr>
              <a:t>STR.</a:t>
            </a:r>
            <a:r>
              <a:rPr lang="en-US" sz="1100" b="1" i="1" u="sng" dirty="0" smtClean="0">
                <a:hlinkClick r:id="rId5"/>
              </a:rPr>
              <a:t>fm</a:t>
            </a:r>
            <a:r>
              <a:rPr lang="en-US" sz="1100" b="1" i="1" u="sng" dirty="0" smtClean="0"/>
              <a:t> </a:t>
            </a:r>
            <a:r>
              <a:rPr lang="en-US" sz="1100" dirty="0" smtClean="0"/>
              <a:t>on your computer!</a:t>
            </a:r>
            <a:endParaRPr lang="en-US" sz="1100" dirty="0"/>
          </a:p>
        </p:txBody>
      </p:sp>
      <p:pic>
        <p:nvPicPr>
          <p:cNvPr id="50" name="Picture 49" descr="Qr code&#10;&#10;Description automatically generated">
            <a:extLst>
              <a:ext uri="{FF2B5EF4-FFF2-40B4-BE49-F238E27FC236}">
                <a16:creationId xmlns:a16="http://schemas.microsoft.com/office/drawing/2014/main" id="{03D35CD8-18FA-458E-AF6F-E45B32ED9239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50605" y="5553134"/>
            <a:ext cx="524851" cy="685867"/>
          </a:xfrm>
          <a:prstGeom prst="rect">
            <a:avLst/>
          </a:prstGeom>
        </p:spPr>
      </p:pic>
      <p:pic>
        <p:nvPicPr>
          <p:cNvPr id="51" name="Picture 5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1233" y="319241"/>
            <a:ext cx="2639731" cy="1609044"/>
          </a:xfrm>
          <a:prstGeom prst="rect">
            <a:avLst/>
          </a:prstGeom>
        </p:spPr>
      </p:pic>
      <p:sp>
        <p:nvSpPr>
          <p:cNvPr id="52" name="Rectangle 3"/>
          <p:cNvSpPr>
            <a:spLocks noChangeArrowheads="1"/>
          </p:cNvSpPr>
          <p:nvPr/>
        </p:nvSpPr>
        <p:spPr bwMode="auto">
          <a:xfrm>
            <a:off x="6435544" y="1900159"/>
            <a:ext cx="2617031" cy="36933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600" b="1" dirty="0">
                <a:latin typeface="Arial" panose="020B0604020202020204" pitchFamily="34" charset="0"/>
                <a:cs typeface="Arial" panose="020B0604020202020204" pitchFamily="34" charset="0"/>
              </a:rPr>
              <a:t>Stretching before </a:t>
            </a:r>
            <a:r>
              <a:rPr lang="en-US" sz="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exercise</a:t>
            </a:r>
            <a:endParaRPr lang="en-US" sz="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600" b="1" dirty="0">
                <a:latin typeface="Arial" panose="020B0604020202020204" pitchFamily="34" charset="0"/>
                <a:cs typeface="Arial" panose="020B0604020202020204" pitchFamily="34" charset="0"/>
              </a:rPr>
              <a:t>Photo credit: Mohamed Hassan via </a:t>
            </a:r>
            <a:r>
              <a:rPr lang="en-US" sz="600" b="1" dirty="0" err="1">
                <a:latin typeface="Arial" panose="020B0604020202020204" pitchFamily="34" charset="0"/>
                <a:cs typeface="Arial" panose="020B0604020202020204" pitchFamily="34" charset="0"/>
              </a:rPr>
              <a:t>Pixabay</a:t>
            </a:r>
            <a:endParaRPr lang="en-US" sz="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600" i="1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1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Lifestyle Matters</a:t>
            </a:r>
          </a:p>
          <a:p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﻿Everyone needs a lifestyle coach. Linda Clark joins us this Sunday at 3:30 am, Monday at </a:t>
            </a:r>
            <a:endParaRPr lang="en-US" sz="9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4 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pm, Wednesday at 9 pm, and again on Thursday at 1 pm</a:t>
            </a:r>
            <a:r>
              <a:rPr lang="en-US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en-US" sz="900" b="1" i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1000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Railroad Crossing Safety</a:t>
            </a:r>
          </a:p>
          <a:p>
            <a:r>
              <a:rPr lang="en-US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Too 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many people unnecessarily are killed at railroad crossings. Learn more this Sunday at </a:t>
            </a:r>
            <a:endParaRPr lang="en-US" sz="9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5 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pm, Monday at 10 am, and Wednesday at </a:t>
            </a:r>
            <a:r>
              <a:rPr lang="en-US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midnight.</a:t>
            </a:r>
          </a:p>
          <a:p>
            <a:endParaRPr lang="en-US" sz="3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1000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3ABN Camp Meeting</a:t>
            </a:r>
          </a:p>
          <a:p>
            <a:r>
              <a:rPr lang="en-US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Three 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Angels Broadcasting Network’s Fall Homecoming camp meeting theme will be Sabbath: Rest, Relationship, Redemption. Evening and Saturday sessions will air on Strong Tower Radio September 26 to 28</a:t>
            </a:r>
            <a:r>
              <a:rPr lang="en-US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en-US" sz="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9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1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Point</a:t>
            </a:r>
            <a:r>
              <a:rPr lang="en-US" sz="1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click, and give!</a:t>
            </a:r>
          </a:p>
          <a:p>
            <a:pPr algn="ctr"/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﻿Give to Strong Tower Radio via the STR.</a:t>
            </a:r>
            <a:r>
              <a:rPr lang="en-US" sz="900" i="1" dirty="0">
                <a:latin typeface="Arial" panose="020B0604020202020204" pitchFamily="34" charset="0"/>
                <a:cs typeface="Arial" panose="020B0604020202020204" pitchFamily="34" charset="0"/>
              </a:rPr>
              <a:t>fm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 giving </a:t>
            </a:r>
            <a:r>
              <a:rPr lang="en-US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page 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with your smartphone, or </a:t>
            </a:r>
            <a:r>
              <a:rPr lang="en-US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mail 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a check to </a:t>
            </a:r>
          </a:p>
          <a:p>
            <a:pPr algn="ctr"/>
            <a:r>
              <a:rPr lang="en-US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P.O. Box 567, Cadillac, MI 49601</a:t>
            </a:r>
            <a:endParaRPr 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6469232" y="6172754"/>
            <a:ext cx="27279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600" dirty="0" smtClean="0"/>
          </a:p>
          <a:p>
            <a:pPr algn="ctr"/>
            <a:r>
              <a:rPr lang="en-US" sz="1100" dirty="0" smtClean="0"/>
              <a:t>Only on-air</a:t>
            </a:r>
            <a:r>
              <a:rPr lang="en-US" sz="1100" dirty="0"/>
              <a:t>, via </a:t>
            </a:r>
            <a:r>
              <a:rPr lang="en-US" sz="1050" dirty="0">
                <a:latin typeface="Arial" panose="020B0604020202020204" pitchFamily="34" charset="0"/>
                <a:cs typeface="Arial" panose="020B0604020202020204" pitchFamily="34" charset="0"/>
              </a:rPr>
              <a:t>Apple &amp; Android apps, &amp; </a:t>
            </a:r>
            <a:endParaRPr lang="en-US" sz="105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1100" b="1" u="sng" dirty="0" smtClean="0">
                <a:hlinkClick r:id="rId5"/>
              </a:rPr>
              <a:t>STR.</a:t>
            </a:r>
            <a:r>
              <a:rPr lang="en-US" sz="1100" b="1" i="1" u="sng" dirty="0" smtClean="0">
                <a:hlinkClick r:id="rId5"/>
              </a:rPr>
              <a:t>fm</a:t>
            </a:r>
            <a:r>
              <a:rPr lang="en-US" sz="1100" b="1" i="1" u="sng" dirty="0" smtClean="0"/>
              <a:t> </a:t>
            </a:r>
            <a:r>
              <a:rPr lang="en-US" sz="1100" dirty="0" smtClean="0"/>
              <a:t>on your computer!</a:t>
            </a:r>
            <a:endParaRPr lang="en-US" sz="1100" dirty="0"/>
          </a:p>
        </p:txBody>
      </p:sp>
      <p:pic>
        <p:nvPicPr>
          <p:cNvPr id="54" name="Picture 53" descr="Qr code&#10;&#10;Description automatically generated">
            <a:extLst>
              <a:ext uri="{FF2B5EF4-FFF2-40B4-BE49-F238E27FC236}">
                <a16:creationId xmlns:a16="http://schemas.microsoft.com/office/drawing/2014/main" id="{03D35CD8-18FA-458E-AF6F-E45B32ED9239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92625" y="5553134"/>
            <a:ext cx="524851" cy="685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43403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325337</TotalTime>
  <Words>504</Words>
  <Application>Microsoft Office PowerPoint</Application>
  <PresentationFormat>Letter Paper (8.5x11 in)</PresentationFormat>
  <Paragraphs>66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Helvetica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Peyton Shaffer</dc:creator>
  <cp:lastModifiedBy>Tom</cp:lastModifiedBy>
  <cp:revision>1057</cp:revision>
  <cp:lastPrinted>2025-12-17T15:57:57Z</cp:lastPrinted>
  <dcterms:created xsi:type="dcterms:W3CDTF">2020-01-30T18:33:29Z</dcterms:created>
  <dcterms:modified xsi:type="dcterms:W3CDTF">2026-08-24T21:20:51Z</dcterms:modified>
</cp:coreProperties>
</file>