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08" r:id="rId2"/>
    <p:sldId id="305" r:id="rId3"/>
    <p:sldId id="310" r:id="rId4"/>
    <p:sldId id="307" r:id="rId5"/>
    <p:sldId id="311" r:id="rId6"/>
    <p:sldId id="260" r:id="rId7"/>
    <p:sldId id="261" r:id="rId8"/>
    <p:sldId id="262" r:id="rId9"/>
    <p:sldId id="30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0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5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822" y="13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rickwork-HD-R1a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 useBgFill="1">
        <p:nvSpPr>
          <p:cNvPr id="12" name="Freeform 11"/>
          <p:cNvSpPr/>
          <p:nvPr/>
        </p:nvSpPr>
        <p:spPr>
          <a:xfrm>
            <a:off x="-15875" y="0"/>
            <a:ext cx="11683810" cy="6588125"/>
          </a:xfrm>
          <a:custGeom>
            <a:avLst/>
            <a:gdLst/>
            <a:ahLst/>
            <a:cxnLst/>
            <a:rect l="l" t="t" r="r" b="b"/>
            <a:pathLst>
              <a:path w="11683810" h="6588125">
                <a:moveTo>
                  <a:pt x="0" y="0"/>
                </a:moveTo>
                <a:lnTo>
                  <a:pt x="11318691" y="0"/>
                </a:lnTo>
                <a:lnTo>
                  <a:pt x="11683810" y="5976938"/>
                </a:lnTo>
                <a:lnTo>
                  <a:pt x="15875" y="6588125"/>
                </a:lnTo>
                <a:cubicBezTo>
                  <a:pt x="10583" y="4386792"/>
                  <a:pt x="5292" y="2185458"/>
                  <a:pt x="0" y="0"/>
                </a:cubicBezTo>
                <a:close/>
              </a:path>
            </a:pathLst>
          </a:custGeom>
          <a:ln>
            <a:noFill/>
          </a:ln>
          <a:effectLst>
            <a:outerShdw blurRad="101600" dist="152400" dir="4380000" algn="tl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Freeform 13"/>
          <p:cNvSpPr/>
          <p:nvPr/>
        </p:nvSpPr>
        <p:spPr>
          <a:xfrm>
            <a:off x="0" y="4282257"/>
            <a:ext cx="11329257" cy="2028845"/>
          </a:xfrm>
          <a:custGeom>
            <a:avLst/>
            <a:gdLst/>
            <a:ahLst/>
            <a:cxnLst/>
            <a:rect l="l" t="t" r="r" b="b"/>
            <a:pathLst>
              <a:path w="11329257" h="2028845">
                <a:moveTo>
                  <a:pt x="0" y="588520"/>
                </a:moveTo>
                <a:lnTo>
                  <a:pt x="11244075" y="0"/>
                </a:lnTo>
                <a:lnTo>
                  <a:pt x="11329257" y="1424838"/>
                </a:lnTo>
                <a:lnTo>
                  <a:pt x="0" y="2028845"/>
                </a:lnTo>
                <a:lnTo>
                  <a:pt x="0" y="588520"/>
                </a:ln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Freeform 25"/>
          <p:cNvSpPr/>
          <p:nvPr/>
        </p:nvSpPr>
        <p:spPr>
          <a:xfrm>
            <a:off x="0" y="0"/>
            <a:ext cx="8719579" cy="456877"/>
          </a:xfrm>
          <a:custGeom>
            <a:avLst/>
            <a:gdLst/>
            <a:ahLst/>
            <a:cxnLst/>
            <a:rect l="l" t="t" r="r" b="b"/>
            <a:pathLst>
              <a:path w="8719579" h="456877">
                <a:moveTo>
                  <a:pt x="0" y="0"/>
                </a:moveTo>
                <a:lnTo>
                  <a:pt x="8719579" y="0"/>
                </a:lnTo>
                <a:lnTo>
                  <a:pt x="0" y="456877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Freeform 14"/>
          <p:cNvSpPr/>
          <p:nvPr/>
        </p:nvSpPr>
        <p:spPr>
          <a:xfrm rot="21420000">
            <a:off x="-161800" y="293317"/>
            <a:ext cx="11367116" cy="5751804"/>
          </a:xfrm>
          <a:custGeom>
            <a:avLst/>
            <a:gdLst/>
            <a:ahLst/>
            <a:cxnLst/>
            <a:rect l="l" t="t" r="r" b="b"/>
            <a:pathLst>
              <a:path w="11367116" h="5751804">
                <a:moveTo>
                  <a:pt x="11346705" y="0"/>
                </a:moveTo>
                <a:cubicBezTo>
                  <a:pt x="11353509" y="1915114"/>
                  <a:pt x="11360312" y="3830229"/>
                  <a:pt x="11367116" y="5745343"/>
                </a:cubicBezTo>
                <a:lnTo>
                  <a:pt x="0" y="5751804"/>
                </a:lnTo>
              </a:path>
            </a:pathLst>
          </a:custGeom>
          <a:ln w="82550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20000">
            <a:off x="891201" y="662656"/>
            <a:ext cx="9755187" cy="2766528"/>
          </a:xfrm>
        </p:spPr>
        <p:txBody>
          <a:bodyPr anchor="b">
            <a:normAutofit/>
          </a:bodyPr>
          <a:lstStyle>
            <a:lvl1pPr algn="r"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420000">
            <a:off x="983062" y="3505209"/>
            <a:ext cx="9755187" cy="550333"/>
          </a:xfrm>
        </p:spPr>
        <p:txBody>
          <a:bodyPr anchor="t">
            <a:noAutofit/>
          </a:bodyPr>
          <a:lstStyle>
            <a:lvl1pPr marL="0" indent="0" algn="r">
              <a:buNone/>
              <a:defRPr sz="28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1420000">
            <a:off x="4948541" y="4578463"/>
            <a:ext cx="6143653" cy="1163112"/>
          </a:xfrm>
        </p:spPr>
        <p:txBody>
          <a:bodyPr/>
          <a:lstStyle>
            <a:lvl1pPr algn="ctr">
              <a:defRPr sz="54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7AFFB9B-9FB8-469E-96F9-4D32314110B6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1420000">
            <a:off x="-5560" y="4883024"/>
            <a:ext cx="4047239" cy="1195538"/>
          </a:xfrm>
        </p:spPr>
        <p:txBody>
          <a:bodyPr vert="horz" lIns="91440" tIns="45720" rIns="91440" bIns="45720" rtlCol="0" anchor="ctr"/>
          <a:lstStyle>
            <a:lvl1pPr algn="r">
              <a:defRPr lang="en-US" sz="5400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1420000">
            <a:off x="9851758" y="3832648"/>
            <a:ext cx="907186" cy="498470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5" name="5-Point Star 24"/>
          <p:cNvSpPr/>
          <p:nvPr/>
        </p:nvSpPr>
        <p:spPr>
          <a:xfrm rot="21420000">
            <a:off x="4221385" y="5111356"/>
            <a:ext cx="515386" cy="515386"/>
          </a:xfrm>
          <a:prstGeom prst="star5">
            <a:avLst>
              <a:gd name="adj" fmla="val 26693"/>
              <a:gd name="hf" fmla="val 105146"/>
              <a:gd name="vf" fmla="val 110557"/>
            </a:avLst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06333"/>
            <a:ext cx="10394708" cy="58884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801" y="685799"/>
            <a:ext cx="10392513" cy="319490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80" y="4702923"/>
            <a:ext cx="10394728" cy="682472"/>
          </a:xfrm>
        </p:spPr>
        <p:txBody>
          <a:bodyPr anchor="t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D2AC3-6A0B-4169-B1EA-E3AE8B351BDD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85800"/>
            <a:ext cx="10396902" cy="3194903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79" y="4106333"/>
            <a:ext cx="10394729" cy="127360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B9363-8B87-41B7-9F8E-64519CBB8F34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1732" y="685800"/>
            <a:ext cx="9525020" cy="2916704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550264" y="3610032"/>
            <a:ext cx="8667956" cy="377768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1" y="4106334"/>
            <a:ext cx="10396882" cy="126825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5746-5284-4951-9F37-7AE924EDBCB7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85801" y="89262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473083" y="292282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723854"/>
            <a:ext cx="10394707" cy="2511835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247468"/>
            <a:ext cx="10394707" cy="114064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98B29-7265-4A65-A2A4-6703C057B7C1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802" y="685800"/>
            <a:ext cx="10394706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2" y="2063395"/>
            <a:ext cx="33101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802" y="2639658"/>
            <a:ext cx="3310128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34622" y="2063395"/>
            <a:ext cx="33101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234621" y="2639658"/>
            <a:ext cx="3310128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770380" y="2063395"/>
            <a:ext cx="33101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770380" y="2639658"/>
            <a:ext cx="3310128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A082-94DF-4C4B-A041-6624924AB0A8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801" y="685800"/>
            <a:ext cx="10396882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91840" y="3813025"/>
            <a:ext cx="33101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780" y="2063395"/>
            <a:ext cx="3310128" cy="1536725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91840" y="4389287"/>
            <a:ext cx="3310128" cy="98529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37410" y="3813025"/>
            <a:ext cx="33101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235999" y="2063395"/>
            <a:ext cx="3310128" cy="1535237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235999" y="4389286"/>
            <a:ext cx="3310128" cy="98530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768944" y="3813025"/>
            <a:ext cx="33101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768819" y="2063394"/>
            <a:ext cx="3310128" cy="1537196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768819" y="4389284"/>
            <a:ext cx="3310128" cy="98530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686C4-3AB5-4E0C-86CA-FB108C350AA9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800" y="2063396"/>
            <a:ext cx="10394707" cy="331119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1211-4E0C-4AB3-B04F-585959BDAFE8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15862" y="685800"/>
            <a:ext cx="2264646" cy="468878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800" y="685800"/>
            <a:ext cx="7904431" cy="4688785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ECAF-D3BE-4069-9C78-642ECCD01477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BDC27-E420-4878-9EE6-7B9656D6442A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85800"/>
            <a:ext cx="10394707" cy="319348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3742267"/>
            <a:ext cx="10394707" cy="1639614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F47CF-67C9-420C-80A5-E2069FF0C2DF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1" y="685800"/>
            <a:ext cx="10396882" cy="11581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5088714" cy="3311189"/>
          </a:xfrm>
        </p:spPr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5993971" y="2063396"/>
            <a:ext cx="5086538" cy="3311189"/>
          </a:xfrm>
        </p:spPr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2DC73-F065-42F5-A9F2-D90B2E42A0B3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1" y="685800"/>
            <a:ext cx="10394707" cy="11581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8356" y="2063396"/>
            <a:ext cx="4856158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802" y="2861733"/>
            <a:ext cx="5088712" cy="2512852"/>
          </a:xfrm>
        </p:spPr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8191" y="2063396"/>
            <a:ext cx="4864491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5993969" y="2861733"/>
            <a:ext cx="5088713" cy="2512852"/>
          </a:xfrm>
        </p:spPr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702-9B29-41CC-9BCC-3DF8A0D379FE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49AC-CB8F-4FF1-9A34-5861C74DD0A7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CECA-2D3A-4680-9B49-752200DE467C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643" y="685800"/>
            <a:ext cx="4126860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46132" y="685800"/>
            <a:ext cx="6034375" cy="468878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642" y="2709052"/>
            <a:ext cx="4126861" cy="2665533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BFE2-83B7-4B0A-B9D3-AB28331082B3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6345302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82362" y="0"/>
            <a:ext cx="3598146" cy="507153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1" y="2709052"/>
            <a:ext cx="6345301" cy="2362481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78E3-FDA3-4D28-AAA2-0B81F349A39D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rickwork-HD-R1a.jpg"/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-25397" y="0"/>
            <a:ext cx="12005350" cy="6644081"/>
            <a:chOff x="-25397" y="0"/>
            <a:chExt cx="12005350" cy="6644081"/>
          </a:xfrm>
        </p:grpSpPr>
        <p:sp useBgFill="1">
          <p:nvSpPr>
            <p:cNvPr id="11" name="Rectangle 10"/>
            <p:cNvSpPr/>
            <p:nvPr/>
          </p:nvSpPr>
          <p:spPr>
            <a:xfrm>
              <a:off x="1" y="0"/>
              <a:ext cx="11979952" cy="6644081"/>
            </a:xfrm>
            <a:prstGeom prst="rect">
              <a:avLst/>
            </a:prstGeom>
            <a:ln>
              <a:noFill/>
            </a:ln>
            <a:effectLst>
              <a:outerShdw blurRad="98425" dist="76200" dir="4380000" algn="tl" rotWithShape="0">
                <a:srgbClr val="000000">
                  <a:alpha val="68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-25397" y="0"/>
              <a:ext cx="11773291" cy="6419514"/>
            </a:xfrm>
            <a:custGeom>
              <a:avLst/>
              <a:gdLst/>
              <a:ahLst/>
              <a:cxnLst/>
              <a:rect l="l" t="t" r="r" b="b"/>
              <a:pathLst>
                <a:path w="11773291" h="6419514">
                  <a:moveTo>
                    <a:pt x="11750059" y="0"/>
                  </a:moveTo>
                  <a:lnTo>
                    <a:pt x="11773291" y="6419514"/>
                  </a:lnTo>
                  <a:lnTo>
                    <a:pt x="0" y="6411047"/>
                  </a:lnTo>
                </a:path>
              </a:pathLst>
            </a:custGeom>
            <a:ln w="82550">
              <a:solidFill>
                <a:schemeClr val="tx1">
                  <a:lumMod val="50000"/>
                  <a:lumOff val="50000"/>
                </a:schemeClr>
              </a:solidFill>
              <a:miter lim="800000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1" y="5600215"/>
              <a:ext cx="11706512" cy="780581"/>
            </a:xfrm>
            <a:prstGeom prst="rect">
              <a:avLst/>
            </a:prstGeom>
            <a:gradFill flip="none" rotWithShape="1">
              <a:gsLst>
                <a:gs pos="34000">
                  <a:schemeClr val="accent1"/>
                </a:gs>
                <a:gs pos="100000">
                  <a:schemeClr val="accent1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85800"/>
            <a:ext cx="10396882" cy="11519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63396"/>
            <a:ext cx="10396883" cy="33111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35BB1C6-BF8F-4481-8AB2-603A1C8A906A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2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strongtowerradio.org/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strongtowerradio.org/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strongtowerradio.org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425346">
            <a:off x="8849634" y="4367327"/>
            <a:ext cx="2392156" cy="1378420"/>
          </a:xfrm>
          <a:prstGeom prst="rect">
            <a:avLst/>
          </a:prstGeom>
        </p:spPr>
      </p:pic>
      <p:sp>
        <p:nvSpPr>
          <p:cNvPr id="5" name="Subtitle 2"/>
          <p:cNvSpPr txBox="1">
            <a:spLocks/>
          </p:cNvSpPr>
          <p:nvPr/>
        </p:nvSpPr>
        <p:spPr>
          <a:xfrm rot="21420000">
            <a:off x="-11796" y="4655175"/>
            <a:ext cx="8833098" cy="1405871"/>
          </a:xfrm>
          <a:prstGeom prst="rect">
            <a:avLst/>
          </a:prstGeom>
          <a:solidFill>
            <a:srgbClr val="A30C0D"/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chemeClr val="bg1"/>
                </a:solidFill>
              </a:rPr>
              <a:t>                        on STR stations,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                       STR apps, or STR.</a:t>
            </a:r>
            <a:r>
              <a:rPr lang="en-US" i="1" dirty="0" smtClean="0">
                <a:solidFill>
                  <a:schemeClr val="bg1"/>
                </a:solidFill>
              </a:rPr>
              <a:t>fm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 rot="21420000">
            <a:off x="1618319" y="3946430"/>
            <a:ext cx="3259989" cy="31155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endParaRPr lang="en-US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 rot="21420000">
            <a:off x="15669" y="73200"/>
            <a:ext cx="10907089" cy="1368819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Christmas  </a:t>
            </a:r>
            <a:r>
              <a:rPr lang="en-US" b="1" dirty="0"/>
              <a:t>Variety Hour</a:t>
            </a: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 rot="21420000">
            <a:off x="5717643" y="1521704"/>
            <a:ext cx="5426058" cy="15781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Classic Programs</a:t>
            </a:r>
          </a:p>
          <a:p>
            <a:pPr algn="ctr"/>
            <a:r>
              <a:rPr lang="en-US" dirty="0" smtClean="0"/>
              <a:t>Thru Christmas</a:t>
            </a:r>
          </a:p>
        </p:txBody>
      </p:sp>
      <p:sp>
        <p:nvSpPr>
          <p:cNvPr id="18" name="Subtitle 2"/>
          <p:cNvSpPr txBox="1">
            <a:spLocks/>
          </p:cNvSpPr>
          <p:nvPr/>
        </p:nvSpPr>
        <p:spPr>
          <a:xfrm rot="21420000">
            <a:off x="1901071" y="3866099"/>
            <a:ext cx="3267344" cy="43111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Mt. Pleasant STR Variety Hour 2019 </a:t>
            </a:r>
            <a:r>
              <a:rPr lang="en-US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9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Photo </a:t>
            </a:r>
            <a:r>
              <a:rPr lang="en-US" sz="9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Credit: </a:t>
            </a:r>
            <a:r>
              <a:rPr lang="en-US" sz="9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 Tower Radio</a:t>
            </a: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 rot="21420000">
            <a:off x="257812" y="4063420"/>
            <a:ext cx="10872670" cy="7465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Friday 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@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pm 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&amp;   Saturday  @ 5 pm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04108">
            <a:off x="1837255" y="1439887"/>
            <a:ext cx="3235692" cy="2427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003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00"/>
    </mc:Choice>
    <mc:Fallback xmlns="">
      <p:transition spd="slow" advTm="15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425346">
            <a:off x="8849634" y="4367327"/>
            <a:ext cx="2392156" cy="1378420"/>
          </a:xfrm>
          <a:prstGeom prst="rect">
            <a:avLst/>
          </a:prstGeom>
        </p:spPr>
      </p:pic>
      <p:sp>
        <p:nvSpPr>
          <p:cNvPr id="5" name="Subtitle 2"/>
          <p:cNvSpPr txBox="1">
            <a:spLocks/>
          </p:cNvSpPr>
          <p:nvPr/>
        </p:nvSpPr>
        <p:spPr>
          <a:xfrm rot="21420000">
            <a:off x="-11796" y="4655175"/>
            <a:ext cx="8833098" cy="1405871"/>
          </a:xfrm>
          <a:prstGeom prst="rect">
            <a:avLst/>
          </a:prstGeom>
          <a:solidFill>
            <a:srgbClr val="A30C0D"/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chemeClr val="bg1"/>
                </a:solidFill>
              </a:rPr>
              <a:t>                        on STR stations,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                       STR apps, or STR.</a:t>
            </a:r>
            <a:r>
              <a:rPr lang="en-US" i="1" dirty="0" smtClean="0">
                <a:solidFill>
                  <a:schemeClr val="bg1"/>
                </a:solidFill>
              </a:rPr>
              <a:t>fm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 rot="21420000">
            <a:off x="468787" y="4063424"/>
            <a:ext cx="3259989" cy="31155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endParaRPr lang="en-US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 rot="21420000">
            <a:off x="231685" y="4063420"/>
            <a:ext cx="10872670" cy="7465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Sunday @ 5 pm, Monday @ 10 am,   And Wednesday @ 12 am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 rot="21420000">
            <a:off x="15669" y="73200"/>
            <a:ext cx="10907089" cy="1368819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December </a:t>
            </a:r>
            <a:r>
              <a:rPr lang="en-US" b="1" dirty="0" smtClean="0"/>
              <a:t> Gardening</a:t>
            </a:r>
            <a:endParaRPr lang="en-US" b="1" dirty="0"/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 rot="21420000">
            <a:off x="5349281" y="1605258"/>
            <a:ext cx="5762354" cy="15781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natural Christmas trees, </a:t>
            </a:r>
            <a:endParaRPr lang="en-US" dirty="0" smtClean="0"/>
          </a:p>
          <a:p>
            <a:pPr algn="ctr"/>
            <a:r>
              <a:rPr lang="en-US" dirty="0" smtClean="0"/>
              <a:t>seasonal </a:t>
            </a:r>
            <a:r>
              <a:rPr lang="en-US" dirty="0"/>
              <a:t>safety, and </a:t>
            </a:r>
            <a:endParaRPr lang="en-US" dirty="0" smtClean="0"/>
          </a:p>
          <a:p>
            <a:pPr algn="ctr"/>
            <a:r>
              <a:rPr lang="en-US" dirty="0" smtClean="0"/>
              <a:t>the </a:t>
            </a:r>
            <a:r>
              <a:rPr lang="en-US" dirty="0"/>
              <a:t>gardener's wish list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23088">
            <a:off x="526123" y="1604172"/>
            <a:ext cx="4023197" cy="2413918"/>
          </a:xfrm>
          <a:prstGeom prst="rect">
            <a:avLst/>
          </a:prstGeom>
        </p:spPr>
      </p:pic>
      <p:sp>
        <p:nvSpPr>
          <p:cNvPr id="18" name="Subtitle 2"/>
          <p:cNvSpPr txBox="1">
            <a:spLocks/>
          </p:cNvSpPr>
          <p:nvPr/>
        </p:nvSpPr>
        <p:spPr>
          <a:xfrm rot="21420000">
            <a:off x="596582" y="4002338"/>
            <a:ext cx="4022845" cy="43111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9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Photo </a:t>
            </a:r>
            <a:r>
              <a:rPr lang="en-US" sz="9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credit: </a:t>
            </a:r>
            <a:r>
              <a:rPr lang="en-US" sz="9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Jennifer Brooks</a:t>
            </a:r>
            <a:endParaRPr lang="en-US" sz="9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638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00"/>
    </mc:Choice>
    <mc:Fallback xmlns="">
      <p:transition spd="slow" advTm="15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425346">
            <a:off x="8849634" y="4367327"/>
            <a:ext cx="2392156" cy="1378420"/>
          </a:xfrm>
          <a:prstGeom prst="rect">
            <a:avLst/>
          </a:prstGeom>
        </p:spPr>
      </p:pic>
      <p:sp>
        <p:nvSpPr>
          <p:cNvPr id="5" name="Subtitle 2"/>
          <p:cNvSpPr txBox="1">
            <a:spLocks/>
          </p:cNvSpPr>
          <p:nvPr/>
        </p:nvSpPr>
        <p:spPr>
          <a:xfrm rot="21420000">
            <a:off x="-11796" y="4655175"/>
            <a:ext cx="8833098" cy="1405871"/>
          </a:xfrm>
          <a:prstGeom prst="rect">
            <a:avLst/>
          </a:prstGeom>
          <a:solidFill>
            <a:srgbClr val="A30C0D"/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chemeClr val="bg1"/>
                </a:solidFill>
              </a:rPr>
              <a:t>                        on STR stations,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                       STR apps, or STR.</a:t>
            </a:r>
            <a:r>
              <a:rPr lang="en-US" i="1" dirty="0" smtClean="0">
                <a:solidFill>
                  <a:schemeClr val="bg1"/>
                </a:solidFill>
              </a:rPr>
              <a:t>fm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 rot="21420000">
            <a:off x="468787" y="4063424"/>
            <a:ext cx="3259989" cy="31155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endParaRPr lang="en-US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 rot="21420000">
            <a:off x="231685" y="4121611"/>
            <a:ext cx="10872670" cy="7465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Sunday 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 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3:30 pm, Monday 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 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pm, Wednesday 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 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pm, and Thursday 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 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pm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 rot="21420000">
            <a:off x="15669" y="73200"/>
            <a:ext cx="10907089" cy="1368819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Listener’s  Testimonies</a:t>
            </a:r>
            <a:endParaRPr lang="en-US" b="1" dirty="0"/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 rot="21420000">
            <a:off x="4750676" y="1651143"/>
            <a:ext cx="6244907" cy="15781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Delivered from Satanism,</a:t>
            </a:r>
          </a:p>
          <a:p>
            <a:pPr algn="ctr"/>
            <a:r>
              <a:rPr lang="en-US" dirty="0" smtClean="0"/>
              <a:t>Drugs, and alcohol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23088">
            <a:off x="506990" y="1699941"/>
            <a:ext cx="4105720" cy="2280954"/>
          </a:xfrm>
          <a:prstGeom prst="rect">
            <a:avLst/>
          </a:prstGeom>
        </p:spPr>
      </p:pic>
      <p:sp>
        <p:nvSpPr>
          <p:cNvPr id="18" name="Subtitle 2"/>
          <p:cNvSpPr txBox="1">
            <a:spLocks/>
          </p:cNvSpPr>
          <p:nvPr/>
        </p:nvSpPr>
        <p:spPr>
          <a:xfrm rot="21420000">
            <a:off x="579463" y="3991732"/>
            <a:ext cx="4112921" cy="43111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9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Photo </a:t>
            </a:r>
            <a:r>
              <a:rPr lang="en-US" sz="9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credit: Strong Tower Radio</a:t>
            </a:r>
          </a:p>
        </p:txBody>
      </p:sp>
    </p:spTree>
    <p:extLst>
      <p:ext uri="{BB962C8B-B14F-4D97-AF65-F5344CB8AC3E}">
        <p14:creationId xmlns:p14="http://schemas.microsoft.com/office/powerpoint/2010/main" val="1803610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00"/>
    </mc:Choice>
    <mc:Fallback xmlns="">
      <p:transition spd="slow" advTm="15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425346">
            <a:off x="8849634" y="4367327"/>
            <a:ext cx="2392156" cy="1378420"/>
          </a:xfrm>
          <a:prstGeom prst="rect">
            <a:avLst/>
          </a:prstGeom>
        </p:spPr>
      </p:pic>
      <p:sp>
        <p:nvSpPr>
          <p:cNvPr id="5" name="Subtitle 2"/>
          <p:cNvSpPr txBox="1">
            <a:spLocks/>
          </p:cNvSpPr>
          <p:nvPr/>
        </p:nvSpPr>
        <p:spPr>
          <a:xfrm rot="21420000">
            <a:off x="-11796" y="4655175"/>
            <a:ext cx="8833098" cy="1405871"/>
          </a:xfrm>
          <a:prstGeom prst="rect">
            <a:avLst/>
          </a:prstGeom>
          <a:solidFill>
            <a:srgbClr val="A30C0D"/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chemeClr val="bg1"/>
                </a:solidFill>
              </a:rPr>
              <a:t>                        on STR stations,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                       STR apps, or STR.</a:t>
            </a:r>
            <a:r>
              <a:rPr lang="en-US" i="1" dirty="0" smtClean="0">
                <a:solidFill>
                  <a:schemeClr val="bg1"/>
                </a:solidFill>
              </a:rPr>
              <a:t>fm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 rot="21420000">
            <a:off x="468787" y="4063424"/>
            <a:ext cx="3259989" cy="31155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endParaRPr lang="en-US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 rot="21420000">
            <a:off x="231685" y="4063420"/>
            <a:ext cx="10872670" cy="7465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Monday-Friday 1 &amp; 11 am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 rot="21420000">
            <a:off x="15669" y="73200"/>
            <a:ext cx="10907089" cy="1368819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Christmas</a:t>
            </a:r>
            <a:endParaRPr lang="en-US" b="1" dirty="0"/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 rot="21420000">
            <a:off x="4750676" y="1750897"/>
            <a:ext cx="6244907" cy="15781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Classic Sermons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423088">
            <a:off x="1692280" y="1510130"/>
            <a:ext cx="1362360" cy="2261766"/>
          </a:xfrm>
          <a:prstGeom prst="rect">
            <a:avLst/>
          </a:prstGeom>
        </p:spPr>
      </p:pic>
      <p:sp>
        <p:nvSpPr>
          <p:cNvPr id="18" name="Subtitle 2"/>
          <p:cNvSpPr txBox="1">
            <a:spLocks/>
          </p:cNvSpPr>
          <p:nvPr/>
        </p:nvSpPr>
        <p:spPr>
          <a:xfrm rot="21420000">
            <a:off x="-243482" y="3794034"/>
            <a:ext cx="5355953" cy="43111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Christmas Sermons</a:t>
            </a:r>
            <a:endParaRPr lang="en-U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9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Photo credit: Strong Tower Radio</a:t>
            </a:r>
          </a:p>
        </p:txBody>
      </p:sp>
    </p:spTree>
    <p:extLst>
      <p:ext uri="{BB962C8B-B14F-4D97-AF65-F5344CB8AC3E}">
        <p14:creationId xmlns:p14="http://schemas.microsoft.com/office/powerpoint/2010/main" val="3086315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00"/>
    </mc:Choice>
    <mc:Fallback xmlns="">
      <p:transition spd="slow" advTm="15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425346">
            <a:off x="8849634" y="4367327"/>
            <a:ext cx="2392156" cy="1378420"/>
          </a:xfrm>
          <a:prstGeom prst="rect">
            <a:avLst/>
          </a:prstGeom>
        </p:spPr>
      </p:pic>
      <p:sp>
        <p:nvSpPr>
          <p:cNvPr id="5" name="Subtitle 2"/>
          <p:cNvSpPr txBox="1">
            <a:spLocks/>
          </p:cNvSpPr>
          <p:nvPr/>
        </p:nvSpPr>
        <p:spPr>
          <a:xfrm rot="21420000">
            <a:off x="-11796" y="4655175"/>
            <a:ext cx="8833098" cy="1405871"/>
          </a:xfrm>
          <a:prstGeom prst="rect">
            <a:avLst/>
          </a:prstGeom>
          <a:solidFill>
            <a:srgbClr val="A30C0D"/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chemeClr val="bg1"/>
                </a:solidFill>
              </a:rPr>
              <a:t>                        on STR stations,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                       STR apps, or STR.</a:t>
            </a:r>
            <a:r>
              <a:rPr lang="en-US" i="1" dirty="0" smtClean="0">
                <a:solidFill>
                  <a:schemeClr val="bg1"/>
                </a:solidFill>
              </a:rPr>
              <a:t>fm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 rot="21420000">
            <a:off x="468787" y="4063424"/>
            <a:ext cx="3259989" cy="31155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endParaRPr lang="en-US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 rot="21420000">
            <a:off x="231685" y="4121611"/>
            <a:ext cx="10872670" cy="7465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6 am &amp; 6 pm Sunday through Thursdays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 rot="21420000">
            <a:off x="15669" y="73200"/>
            <a:ext cx="10907089" cy="1368819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Christmas in My Heart</a:t>
            </a:r>
            <a:endParaRPr lang="en-US" b="1" dirty="0"/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 rot="21420000">
            <a:off x="4750676" y="1651143"/>
            <a:ext cx="6244907" cy="15781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Heartwarming</a:t>
            </a:r>
          </a:p>
          <a:p>
            <a:pPr algn="ctr"/>
            <a:r>
              <a:rPr lang="en-US" dirty="0" smtClean="0"/>
              <a:t>Christmas</a:t>
            </a:r>
          </a:p>
          <a:p>
            <a:pPr algn="ctr"/>
            <a:r>
              <a:rPr lang="en-US" dirty="0" smtClean="0"/>
              <a:t>Stories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423088">
            <a:off x="1101171" y="1499147"/>
            <a:ext cx="2977050" cy="2495655"/>
          </a:xfrm>
          <a:prstGeom prst="rect">
            <a:avLst/>
          </a:prstGeom>
        </p:spPr>
      </p:pic>
      <p:sp>
        <p:nvSpPr>
          <p:cNvPr id="18" name="Subtitle 2"/>
          <p:cNvSpPr txBox="1">
            <a:spLocks/>
          </p:cNvSpPr>
          <p:nvPr/>
        </p:nvSpPr>
        <p:spPr>
          <a:xfrm rot="21420000">
            <a:off x="1177116" y="3990059"/>
            <a:ext cx="2981501" cy="43111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Joe Wheeler autographing Books</a:t>
            </a:r>
            <a:endParaRPr lang="en-U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9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Photo credit: Strong Tower Radio</a:t>
            </a:r>
          </a:p>
        </p:txBody>
      </p:sp>
    </p:spTree>
    <p:extLst>
      <p:ext uri="{BB962C8B-B14F-4D97-AF65-F5344CB8AC3E}">
        <p14:creationId xmlns:p14="http://schemas.microsoft.com/office/powerpoint/2010/main" val="2717540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00"/>
    </mc:Choice>
    <mc:Fallback xmlns="">
      <p:transition spd="slow" advTm="15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20000">
            <a:off x="854428" y="663619"/>
            <a:ext cx="9755187" cy="1361256"/>
          </a:xfrm>
        </p:spPr>
        <p:txBody>
          <a:bodyPr/>
          <a:lstStyle/>
          <a:p>
            <a:pPr algn="ctr"/>
            <a:r>
              <a:rPr lang="en-US" dirty="0" smtClean="0"/>
              <a:t>Christian Radio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420000">
            <a:off x="951005" y="2280976"/>
            <a:ext cx="9755187" cy="1775405"/>
          </a:xfrm>
        </p:spPr>
        <p:txBody>
          <a:bodyPr/>
          <a:lstStyle/>
          <a:p>
            <a:pPr algn="ctr"/>
            <a:r>
              <a:rPr lang="en-US" dirty="0"/>
              <a:t>104.7 </a:t>
            </a:r>
            <a:r>
              <a:rPr lang="en-US" dirty="0" err="1"/>
              <a:t>fm</a:t>
            </a:r>
            <a:r>
              <a:rPr lang="en-US" dirty="0"/>
              <a:t> /1540 </a:t>
            </a:r>
            <a:r>
              <a:rPr lang="en-US" dirty="0" smtClean="0"/>
              <a:t>am</a:t>
            </a:r>
          </a:p>
          <a:p>
            <a:pPr algn="ctr"/>
            <a:r>
              <a:rPr lang="en-US" dirty="0" smtClean="0"/>
              <a:t>STR </a:t>
            </a:r>
            <a:r>
              <a:rPr lang="en-US" smtClean="0"/>
              <a:t>phone apps, </a:t>
            </a:r>
            <a:r>
              <a:rPr lang="en-US" dirty="0" smtClean="0"/>
              <a:t>&amp; </a:t>
            </a:r>
          </a:p>
          <a:p>
            <a:pPr algn="ctr"/>
            <a:r>
              <a:rPr lang="en-US" u="sng" dirty="0" smtClean="0">
                <a:hlinkClick r:id="rId2"/>
              </a:rPr>
              <a:t>STR.</a:t>
            </a:r>
            <a:r>
              <a:rPr lang="en-US" i="1" u="sng" dirty="0" smtClean="0">
                <a:hlinkClick r:id="rId2"/>
              </a:rPr>
              <a:t>fm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425346">
            <a:off x="8849634" y="4367327"/>
            <a:ext cx="2392156" cy="137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64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20000">
            <a:off x="854428" y="663619"/>
            <a:ext cx="9755187" cy="1361256"/>
          </a:xfrm>
        </p:spPr>
        <p:txBody>
          <a:bodyPr/>
          <a:lstStyle/>
          <a:p>
            <a:pPr algn="ctr"/>
            <a:r>
              <a:rPr lang="en-US" dirty="0" smtClean="0"/>
              <a:t>Strong </a:t>
            </a:r>
            <a:r>
              <a:rPr lang="en-US" smtClean="0"/>
              <a:t>Tower Radio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420000">
            <a:off x="951005" y="2280976"/>
            <a:ext cx="9755187" cy="1775405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91.9</a:t>
            </a:r>
            <a:r>
              <a:rPr lang="en-US" dirty="0"/>
              <a:t> FM </a:t>
            </a:r>
            <a:r>
              <a:rPr lang="en-US" dirty="0" smtClean="0"/>
              <a:t> &amp;  </a:t>
            </a:r>
            <a:r>
              <a:rPr lang="en-US" dirty="0" smtClean="0">
                <a:solidFill>
                  <a:srgbClr val="C00000"/>
                </a:solidFill>
              </a:rPr>
              <a:t>97.3</a:t>
            </a:r>
            <a:r>
              <a:rPr lang="en-US" dirty="0" smtClean="0"/>
              <a:t> FM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STR Android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C00000"/>
                </a:solidFill>
              </a:rPr>
              <a:t>ISO apps</a:t>
            </a:r>
            <a:r>
              <a:rPr lang="en-US" dirty="0" smtClean="0"/>
              <a:t>, &amp; </a:t>
            </a:r>
          </a:p>
          <a:p>
            <a:pPr algn="ctr"/>
            <a:r>
              <a:rPr lang="en-US" u="sng" dirty="0" smtClean="0">
                <a:hlinkClick r:id="rId2"/>
              </a:rPr>
              <a:t>STR.</a:t>
            </a:r>
            <a:r>
              <a:rPr lang="en-US" i="1" u="sng" dirty="0" smtClean="0">
                <a:hlinkClick r:id="rId2"/>
              </a:rPr>
              <a:t>fm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425346">
            <a:off x="8849634" y="4367327"/>
            <a:ext cx="2392156" cy="137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332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20000">
            <a:off x="880554" y="1439358"/>
            <a:ext cx="9755187" cy="136125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Point, click, and give!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 rot="21420000">
            <a:off x="-11796" y="4655175"/>
            <a:ext cx="8833098" cy="1405871"/>
          </a:xfrm>
          <a:prstGeom prst="rect">
            <a:avLst/>
          </a:prstGeom>
          <a:solidFill>
            <a:srgbClr val="A30C0D"/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420000">
            <a:off x="124841" y="3308440"/>
            <a:ext cx="10581948" cy="1774258"/>
          </a:xfrm>
        </p:spPr>
        <p:txBody>
          <a:bodyPr/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﻿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Give to Strong Tower Radio via the STR.fm giving page, with your smartphone, or mailing a </a:t>
            </a:r>
            <a:r>
              <a:rPr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 </a:t>
            </a:r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to: 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6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P.O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Box 567, Cadillac, MI 49601</a:t>
            </a:r>
          </a:p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425346">
            <a:off x="8849634" y="4367327"/>
            <a:ext cx="2392156" cy="1378420"/>
          </a:xfrm>
          <a:prstGeom prst="rect">
            <a:avLst/>
          </a:prstGeom>
        </p:spPr>
      </p:pic>
      <p:pic>
        <p:nvPicPr>
          <p:cNvPr id="1026" name="Picture 53" descr="Qr code&#10;&#10;Description automatically generated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21387443">
            <a:off x="830118" y="4857773"/>
            <a:ext cx="969791" cy="1316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0233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20000">
            <a:off x="854428" y="663619"/>
            <a:ext cx="9755187" cy="1361256"/>
          </a:xfrm>
        </p:spPr>
        <p:txBody>
          <a:bodyPr/>
          <a:lstStyle/>
          <a:p>
            <a:pPr algn="ctr"/>
            <a:r>
              <a:rPr lang="en-US" dirty="0" smtClean="0"/>
              <a:t>Strong </a:t>
            </a:r>
            <a:r>
              <a:rPr lang="en-US" smtClean="0"/>
              <a:t>Tower Radio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420000">
            <a:off x="951005" y="2280976"/>
            <a:ext cx="9755187" cy="1775405"/>
          </a:xfrm>
        </p:spPr>
        <p:txBody>
          <a:bodyPr/>
          <a:lstStyle/>
          <a:p>
            <a:pPr algn="ctr"/>
            <a:r>
              <a:rPr lang="en-US" dirty="0" smtClean="0"/>
              <a:t>Area STR Stations</a:t>
            </a:r>
          </a:p>
          <a:p>
            <a:pPr algn="ctr"/>
            <a:r>
              <a:rPr lang="en-US" dirty="0" smtClean="0"/>
              <a:t>STR phone apps, &amp; </a:t>
            </a:r>
          </a:p>
          <a:p>
            <a:pPr algn="ctr"/>
            <a:r>
              <a:rPr lang="en-US" u="sng" dirty="0" smtClean="0">
                <a:hlinkClick r:id="rId2"/>
              </a:rPr>
              <a:t>STR.</a:t>
            </a:r>
            <a:r>
              <a:rPr lang="en-US" i="1" u="sng" dirty="0" smtClean="0">
                <a:hlinkClick r:id="rId2"/>
              </a:rPr>
              <a:t>fm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425346">
            <a:off x="8849634" y="4367327"/>
            <a:ext cx="2392156" cy="137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39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in Event">
  <a:themeElements>
    <a:clrScheme name="Main Event">
      <a:dk1>
        <a:sysClr val="windowText" lastClr="000000"/>
      </a:dk1>
      <a:lt1>
        <a:sysClr val="window" lastClr="FFFFFF"/>
      </a:lt1>
      <a:dk2>
        <a:srgbClr val="424242"/>
      </a:dk2>
      <a:lt2>
        <a:srgbClr val="C8C8C8"/>
      </a:lt2>
      <a:accent1>
        <a:srgbClr val="B80E0F"/>
      </a:accent1>
      <a:accent2>
        <a:srgbClr val="A6987D"/>
      </a:accent2>
      <a:accent3>
        <a:srgbClr val="7F9A71"/>
      </a:accent3>
      <a:accent4>
        <a:srgbClr val="64969F"/>
      </a:accent4>
      <a:accent5>
        <a:srgbClr val="9B75B2"/>
      </a:accent5>
      <a:accent6>
        <a:srgbClr val="80737A"/>
      </a:accent6>
      <a:hlink>
        <a:srgbClr val="F21213"/>
      </a:hlink>
      <a:folHlink>
        <a:srgbClr val="B6A394"/>
      </a:folHlink>
    </a:clrScheme>
    <a:fontScheme name="Main Event">
      <a:maj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in Even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blipFill>
          <a:blip xmlns:r="http://schemas.openxmlformats.org/officeDocument/2006/relationships" r:embed="rId1">
            <a:duotone>
              <a:schemeClr val="phClr">
                <a:shade val="88000"/>
                <a:lumMod val="88000"/>
              </a:schemeClr>
              <a:schemeClr val="phClr"/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25400" dist="127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48000"/>
                <a:satMod val="110000"/>
                <a:lumMod val="40000"/>
              </a:schemeClr>
              <a:schemeClr val="phClr">
                <a:tint val="90000"/>
                <a:lumMod val="10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in Event" id="{AC372BB4-D83D-411E-B849-B641926BA760}" vid="{F1EFBDE3-1A95-4E3D-81AD-1F53D65BEA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TM04033927[[fn=Main Event]]</Template>
  <TotalTime>91490</TotalTime>
  <Words>248</Words>
  <Application>Microsoft Office PowerPoint</Application>
  <PresentationFormat>Widescreen</PresentationFormat>
  <Paragraphs>55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Impact</vt:lpstr>
      <vt:lpstr>Main Event</vt:lpstr>
      <vt:lpstr>Christmas  Variety Hour</vt:lpstr>
      <vt:lpstr>December  Gardening</vt:lpstr>
      <vt:lpstr>Listener’s  Testimonies</vt:lpstr>
      <vt:lpstr>Christmas</vt:lpstr>
      <vt:lpstr>Christmas in My Heart</vt:lpstr>
      <vt:lpstr>Christian Radio</vt:lpstr>
      <vt:lpstr>Strong Tower Radio</vt:lpstr>
      <vt:lpstr>Point, click, and give!</vt:lpstr>
      <vt:lpstr>Strong Tower Radio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Cuban Mission Trip</dc:title>
  <dc:creator>Tom</dc:creator>
  <cp:lastModifiedBy>Tom</cp:lastModifiedBy>
  <cp:revision>353</cp:revision>
  <dcterms:created xsi:type="dcterms:W3CDTF">2023-07-21T16:54:02Z</dcterms:created>
  <dcterms:modified xsi:type="dcterms:W3CDTF">2025-12-02T14:54:38Z</dcterms:modified>
</cp:coreProperties>
</file>