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g" ContentType="image/jpe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63" r:id="rId6"/>
    <p:sldId id="260" r:id="rId7"/>
    <p:sldId id="273" r:id="rId8"/>
    <p:sldId id="285" r:id="rId9"/>
    <p:sldId id="286" r:id="rId10"/>
    <p:sldId id="297" r:id="rId11"/>
    <p:sldId id="288" r:id="rId12"/>
    <p:sldId id="282" r:id="rId13"/>
    <p:sldId id="293" r:id="rId14"/>
    <p:sldId id="294" r:id="rId15"/>
    <p:sldId id="271" r:id="rId16"/>
    <p:sldId id="287" r:id="rId17"/>
    <p:sldId id="262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D02FC-7229-4496-8BE2-E044D9253FD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4BE08-C5E6-4768-AA28-C1EFAED62D2D}">
      <dgm:prSet custT="1"/>
      <dgm:spPr/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64C206F8-DE55-43E6-AC35-F64D5C40234E}" type="parTrans" cxnId="{633C3510-F969-4C28-A4F7-88C3839C3EA3}">
      <dgm:prSet/>
      <dgm:spPr/>
      <dgm:t>
        <a:bodyPr/>
        <a:lstStyle/>
        <a:p>
          <a:endParaRPr lang="en-US"/>
        </a:p>
      </dgm:t>
    </dgm:pt>
    <dgm:pt modelId="{C8FA7EA0-696B-4554-B903-6243AF06B821}" type="sibTrans" cxnId="{633C3510-F969-4C28-A4F7-88C3839C3EA3}">
      <dgm:prSet/>
      <dgm:spPr/>
      <dgm:t>
        <a:bodyPr/>
        <a:lstStyle/>
        <a:p>
          <a:endParaRPr lang="en-US"/>
        </a:p>
      </dgm:t>
    </dgm:pt>
    <dgm:pt modelId="{AF9FA8DE-4A2F-475A-9A54-606A49D6D9BF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1C8E7DF8-1480-4CBB-96E8-199BEB055FA2}" type="parTrans" cxnId="{4A816B7E-F74A-45E4-B585-4AD521AC9C62}">
      <dgm:prSet/>
      <dgm:spPr/>
      <dgm:t>
        <a:bodyPr/>
        <a:lstStyle/>
        <a:p>
          <a:endParaRPr lang="en-US"/>
        </a:p>
      </dgm:t>
    </dgm:pt>
    <dgm:pt modelId="{84AF96CC-D664-46AD-8A5B-F82377293ACA}" type="sibTrans" cxnId="{4A816B7E-F74A-45E4-B585-4AD521AC9C62}">
      <dgm:prSet/>
      <dgm:spPr/>
      <dgm:t>
        <a:bodyPr/>
        <a:lstStyle/>
        <a:p>
          <a:endParaRPr lang="en-US"/>
        </a:p>
      </dgm:t>
    </dgm:pt>
    <dgm:pt modelId="{5B837663-F026-47D5-BE18-4A607990EE85}">
      <dgm:prSet/>
      <dgm:spPr/>
      <dgm:t>
        <a:bodyPr/>
        <a:lstStyle/>
        <a:p>
          <a:r>
            <a:rPr lang="en-US" dirty="0" smtClean="0"/>
            <a:t>Next Steps</a:t>
          </a:r>
          <a:endParaRPr lang="en-US" dirty="0"/>
        </a:p>
      </dgm:t>
    </dgm:pt>
    <dgm:pt modelId="{B0D7A1EF-904B-4DEA-BC86-8E3651E32933}" type="parTrans" cxnId="{6B9664F8-D276-440C-AAFF-ED5ACEA9F69B}">
      <dgm:prSet/>
      <dgm:spPr/>
      <dgm:t>
        <a:bodyPr/>
        <a:lstStyle/>
        <a:p>
          <a:endParaRPr lang="en-US"/>
        </a:p>
      </dgm:t>
    </dgm:pt>
    <dgm:pt modelId="{395CC83E-1B6C-4B3C-8A28-5AE1A95AD064}" type="sibTrans" cxnId="{6B9664F8-D276-440C-AAFF-ED5ACEA9F69B}">
      <dgm:prSet/>
      <dgm:spPr/>
      <dgm:t>
        <a:bodyPr/>
        <a:lstStyle/>
        <a:p>
          <a:endParaRPr lang="en-US"/>
        </a:p>
      </dgm:t>
    </dgm:pt>
    <dgm:pt modelId="{1AF2C10B-335F-4EEE-84D8-CF122264EB12}" type="pres">
      <dgm:prSet presAssocID="{0B4D02FC-7229-4496-8BE2-E044D9253F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7BDD0-3641-492F-A6A4-6B668ED8A474}" type="pres">
      <dgm:prSet presAssocID="{1244BE08-C5E6-4768-AA28-C1EFAED62D2D}" presName="compNode" presStyleCnt="0"/>
      <dgm:spPr/>
    </dgm:pt>
    <dgm:pt modelId="{A1C9988E-4DD9-4AB0-A195-510058C9510E}" type="pres">
      <dgm:prSet presAssocID="{1244BE08-C5E6-4768-AA28-C1EFAED62D2D}" presName="noGeometry" presStyleCnt="0"/>
      <dgm:spPr/>
    </dgm:pt>
    <dgm:pt modelId="{9E318C03-5384-46C9-864B-5DAADEC042CD}" type="pres">
      <dgm:prSet presAssocID="{1244BE08-C5E6-4768-AA28-C1EFAED62D2D}" presName="childTextVisible" presStyleLbl="bgAccFollowNode1" presStyleIdx="0" presStyleCnt="3">
        <dgm:presLayoutVars>
          <dgm:bulletEnabled val="1"/>
        </dgm:presLayoutVars>
      </dgm:prSet>
      <dgm:spPr/>
    </dgm:pt>
    <dgm:pt modelId="{10418817-AA60-41A0-AA36-C64E39E14A8F}" type="pres">
      <dgm:prSet presAssocID="{1244BE08-C5E6-4768-AA28-C1EFAED62D2D}" presName="childTextHidden" presStyleLbl="bgAccFollowNode1" presStyleIdx="0" presStyleCnt="3"/>
      <dgm:spPr/>
    </dgm:pt>
    <dgm:pt modelId="{90E41852-66FC-4BB5-AEF9-EA382164D327}" type="pres">
      <dgm:prSet presAssocID="{1244BE08-C5E6-4768-AA28-C1EFAED62D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C4560-777A-45BE-895A-D5BD0D644B62}" type="pres">
      <dgm:prSet presAssocID="{1244BE08-C5E6-4768-AA28-C1EFAED62D2D}" presName="aSpace" presStyleCnt="0"/>
      <dgm:spPr/>
    </dgm:pt>
    <dgm:pt modelId="{57768673-FAD4-4F13-B19D-310C4FD0F4EA}" type="pres">
      <dgm:prSet presAssocID="{AF9FA8DE-4A2F-475A-9A54-606A49D6D9BF}" presName="compNode" presStyleCnt="0"/>
      <dgm:spPr/>
    </dgm:pt>
    <dgm:pt modelId="{42FE262E-78A9-445B-A22E-DA30F8CF23CA}" type="pres">
      <dgm:prSet presAssocID="{AF9FA8DE-4A2F-475A-9A54-606A49D6D9BF}" presName="noGeometry" presStyleCnt="0"/>
      <dgm:spPr/>
    </dgm:pt>
    <dgm:pt modelId="{50F26AF8-8EF4-4167-B46F-37577DD72FC7}" type="pres">
      <dgm:prSet presAssocID="{AF9FA8DE-4A2F-475A-9A54-606A49D6D9BF}" presName="childTextVisible" presStyleLbl="bgAccFollowNode1" presStyleIdx="1" presStyleCnt="3">
        <dgm:presLayoutVars>
          <dgm:bulletEnabled val="1"/>
        </dgm:presLayoutVars>
      </dgm:prSet>
      <dgm:spPr/>
    </dgm:pt>
    <dgm:pt modelId="{3F9D65DD-0158-480E-A701-6C21532400D8}" type="pres">
      <dgm:prSet presAssocID="{AF9FA8DE-4A2F-475A-9A54-606A49D6D9BF}" presName="childTextHidden" presStyleLbl="bgAccFollowNode1" presStyleIdx="1" presStyleCnt="3"/>
      <dgm:spPr/>
    </dgm:pt>
    <dgm:pt modelId="{D9B2033B-1F7B-4C31-BCC1-08E4CA87625F}" type="pres">
      <dgm:prSet presAssocID="{AF9FA8DE-4A2F-475A-9A54-606A49D6D9B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E7689-C4B6-42A7-B7D7-630FE823913D}" type="pres">
      <dgm:prSet presAssocID="{AF9FA8DE-4A2F-475A-9A54-606A49D6D9BF}" presName="aSpace" presStyleCnt="0"/>
      <dgm:spPr/>
    </dgm:pt>
    <dgm:pt modelId="{5A45939E-3F88-4308-A699-0410E1F6A0E1}" type="pres">
      <dgm:prSet presAssocID="{5B837663-F026-47D5-BE18-4A607990EE85}" presName="compNode" presStyleCnt="0"/>
      <dgm:spPr/>
    </dgm:pt>
    <dgm:pt modelId="{7D3E75EF-5158-422D-B700-8DCBD7AC7040}" type="pres">
      <dgm:prSet presAssocID="{5B837663-F026-47D5-BE18-4A607990EE85}" presName="noGeometry" presStyleCnt="0"/>
      <dgm:spPr/>
    </dgm:pt>
    <dgm:pt modelId="{F85B0CEF-8AA7-4D8B-A0E8-FA28EE9E0BE2}" type="pres">
      <dgm:prSet presAssocID="{5B837663-F026-47D5-BE18-4A607990EE85}" presName="childTextVisible" presStyleLbl="bgAccFollowNode1" presStyleIdx="2" presStyleCnt="3">
        <dgm:presLayoutVars>
          <dgm:bulletEnabled val="1"/>
        </dgm:presLayoutVars>
      </dgm:prSet>
      <dgm:spPr/>
    </dgm:pt>
    <dgm:pt modelId="{AAB0D68A-BFB4-41EB-9111-66AC3A83DD5A}" type="pres">
      <dgm:prSet presAssocID="{5B837663-F026-47D5-BE18-4A607990EE85}" presName="childTextHidden" presStyleLbl="bgAccFollowNode1" presStyleIdx="2" presStyleCnt="3"/>
      <dgm:spPr/>
    </dgm:pt>
    <dgm:pt modelId="{04981510-2947-4693-A8D7-DED8641EEDF4}" type="pres">
      <dgm:prSet presAssocID="{5B837663-F026-47D5-BE18-4A607990EE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C3510-F969-4C28-A4F7-88C3839C3EA3}" srcId="{0B4D02FC-7229-4496-8BE2-E044D9253FD8}" destId="{1244BE08-C5E6-4768-AA28-C1EFAED62D2D}" srcOrd="0" destOrd="0" parTransId="{64C206F8-DE55-43E6-AC35-F64D5C40234E}" sibTransId="{C8FA7EA0-696B-4554-B903-6243AF06B821}"/>
    <dgm:cxn modelId="{6B9664F8-D276-440C-AAFF-ED5ACEA9F69B}" srcId="{0B4D02FC-7229-4496-8BE2-E044D9253FD8}" destId="{5B837663-F026-47D5-BE18-4A607990EE85}" srcOrd="2" destOrd="0" parTransId="{B0D7A1EF-904B-4DEA-BC86-8E3651E32933}" sibTransId="{395CC83E-1B6C-4B3C-8A28-5AE1A95AD064}"/>
    <dgm:cxn modelId="{4A816B7E-F74A-45E4-B585-4AD521AC9C62}" srcId="{0B4D02FC-7229-4496-8BE2-E044D9253FD8}" destId="{AF9FA8DE-4A2F-475A-9A54-606A49D6D9BF}" srcOrd="1" destOrd="0" parTransId="{1C8E7DF8-1480-4CBB-96E8-199BEB055FA2}" sibTransId="{84AF96CC-D664-46AD-8A5B-F82377293ACA}"/>
    <dgm:cxn modelId="{E5590EB8-F64B-4F04-AEFF-158FA2D2EAE4}" type="presOf" srcId="{AF9FA8DE-4A2F-475A-9A54-606A49D6D9BF}" destId="{D9B2033B-1F7B-4C31-BCC1-08E4CA87625F}" srcOrd="0" destOrd="0" presId="urn:microsoft.com/office/officeart/2005/8/layout/hProcess6"/>
    <dgm:cxn modelId="{7A49B1C4-BEE3-4EC9-99E5-10350F17ACDF}" type="presOf" srcId="{5B837663-F026-47D5-BE18-4A607990EE85}" destId="{04981510-2947-4693-A8D7-DED8641EEDF4}" srcOrd="0" destOrd="0" presId="urn:microsoft.com/office/officeart/2005/8/layout/hProcess6"/>
    <dgm:cxn modelId="{3CAAF83D-1FA5-44AF-8A53-0570C992CA33}" type="presOf" srcId="{0B4D02FC-7229-4496-8BE2-E044D9253FD8}" destId="{1AF2C10B-335F-4EEE-84D8-CF122264EB12}" srcOrd="0" destOrd="0" presId="urn:microsoft.com/office/officeart/2005/8/layout/hProcess6"/>
    <dgm:cxn modelId="{2BC1E4B7-AAF2-471F-BB57-7988F81B6860}" type="presOf" srcId="{1244BE08-C5E6-4768-AA28-C1EFAED62D2D}" destId="{90E41852-66FC-4BB5-AEF9-EA382164D327}" srcOrd="0" destOrd="0" presId="urn:microsoft.com/office/officeart/2005/8/layout/hProcess6"/>
    <dgm:cxn modelId="{381F79CC-3EE7-4159-82D0-0A661ECD21CA}" type="presParOf" srcId="{1AF2C10B-335F-4EEE-84D8-CF122264EB12}" destId="{5BA7BDD0-3641-492F-A6A4-6B668ED8A474}" srcOrd="0" destOrd="0" presId="urn:microsoft.com/office/officeart/2005/8/layout/hProcess6"/>
    <dgm:cxn modelId="{1CD8E23B-7C03-478D-8826-F8D41E970870}" type="presParOf" srcId="{5BA7BDD0-3641-492F-A6A4-6B668ED8A474}" destId="{A1C9988E-4DD9-4AB0-A195-510058C9510E}" srcOrd="0" destOrd="0" presId="urn:microsoft.com/office/officeart/2005/8/layout/hProcess6"/>
    <dgm:cxn modelId="{92061B88-B151-4BEF-9EC5-C1FB483A0EB3}" type="presParOf" srcId="{5BA7BDD0-3641-492F-A6A4-6B668ED8A474}" destId="{9E318C03-5384-46C9-864B-5DAADEC042CD}" srcOrd="1" destOrd="0" presId="urn:microsoft.com/office/officeart/2005/8/layout/hProcess6"/>
    <dgm:cxn modelId="{68D33D16-54B2-4DBB-922C-73CA1F08D3C0}" type="presParOf" srcId="{5BA7BDD0-3641-492F-A6A4-6B668ED8A474}" destId="{10418817-AA60-41A0-AA36-C64E39E14A8F}" srcOrd="2" destOrd="0" presId="urn:microsoft.com/office/officeart/2005/8/layout/hProcess6"/>
    <dgm:cxn modelId="{FFE9F101-17BB-4051-A0FE-4820B4C0149A}" type="presParOf" srcId="{5BA7BDD0-3641-492F-A6A4-6B668ED8A474}" destId="{90E41852-66FC-4BB5-AEF9-EA382164D327}" srcOrd="3" destOrd="0" presId="urn:microsoft.com/office/officeart/2005/8/layout/hProcess6"/>
    <dgm:cxn modelId="{E2C7F95F-7264-47F2-8BAF-E5CC88FF132A}" type="presParOf" srcId="{1AF2C10B-335F-4EEE-84D8-CF122264EB12}" destId="{472C4560-777A-45BE-895A-D5BD0D644B62}" srcOrd="1" destOrd="0" presId="urn:microsoft.com/office/officeart/2005/8/layout/hProcess6"/>
    <dgm:cxn modelId="{28C776E1-AD9F-496A-A6E8-A0DC56B8BAEF}" type="presParOf" srcId="{1AF2C10B-335F-4EEE-84D8-CF122264EB12}" destId="{57768673-FAD4-4F13-B19D-310C4FD0F4EA}" srcOrd="2" destOrd="0" presId="urn:microsoft.com/office/officeart/2005/8/layout/hProcess6"/>
    <dgm:cxn modelId="{6DD782CA-774B-4EDD-98E7-009B60F10EA6}" type="presParOf" srcId="{57768673-FAD4-4F13-B19D-310C4FD0F4EA}" destId="{42FE262E-78A9-445B-A22E-DA30F8CF23CA}" srcOrd="0" destOrd="0" presId="urn:microsoft.com/office/officeart/2005/8/layout/hProcess6"/>
    <dgm:cxn modelId="{E99F53B0-4B42-49A0-B081-93E959FB7212}" type="presParOf" srcId="{57768673-FAD4-4F13-B19D-310C4FD0F4EA}" destId="{50F26AF8-8EF4-4167-B46F-37577DD72FC7}" srcOrd="1" destOrd="0" presId="urn:microsoft.com/office/officeart/2005/8/layout/hProcess6"/>
    <dgm:cxn modelId="{992B6D82-8FCD-407F-9F39-79D94516D5A5}" type="presParOf" srcId="{57768673-FAD4-4F13-B19D-310C4FD0F4EA}" destId="{3F9D65DD-0158-480E-A701-6C21532400D8}" srcOrd="2" destOrd="0" presId="urn:microsoft.com/office/officeart/2005/8/layout/hProcess6"/>
    <dgm:cxn modelId="{55700E43-6EEA-4DCC-A31B-8956B1AB6A78}" type="presParOf" srcId="{57768673-FAD4-4F13-B19D-310C4FD0F4EA}" destId="{D9B2033B-1F7B-4C31-BCC1-08E4CA87625F}" srcOrd="3" destOrd="0" presId="urn:microsoft.com/office/officeart/2005/8/layout/hProcess6"/>
    <dgm:cxn modelId="{8CC822A3-CFD9-4E6D-9D8A-E65F1D1FAE31}" type="presParOf" srcId="{1AF2C10B-335F-4EEE-84D8-CF122264EB12}" destId="{2A0E7689-C4B6-42A7-B7D7-630FE823913D}" srcOrd="3" destOrd="0" presId="urn:microsoft.com/office/officeart/2005/8/layout/hProcess6"/>
    <dgm:cxn modelId="{5884343D-123B-4004-872C-B21214C0495E}" type="presParOf" srcId="{1AF2C10B-335F-4EEE-84D8-CF122264EB12}" destId="{5A45939E-3F88-4308-A699-0410E1F6A0E1}" srcOrd="4" destOrd="0" presId="urn:microsoft.com/office/officeart/2005/8/layout/hProcess6"/>
    <dgm:cxn modelId="{17AD9E9A-CF1C-4C6A-84F9-37F2027799DC}" type="presParOf" srcId="{5A45939E-3F88-4308-A699-0410E1F6A0E1}" destId="{7D3E75EF-5158-422D-B700-8DCBD7AC7040}" srcOrd="0" destOrd="0" presId="urn:microsoft.com/office/officeart/2005/8/layout/hProcess6"/>
    <dgm:cxn modelId="{8BFF18DE-6C4D-485F-90A5-8C8BA32C2106}" type="presParOf" srcId="{5A45939E-3F88-4308-A699-0410E1F6A0E1}" destId="{F85B0CEF-8AA7-4D8B-A0E8-FA28EE9E0BE2}" srcOrd="1" destOrd="0" presId="urn:microsoft.com/office/officeart/2005/8/layout/hProcess6"/>
    <dgm:cxn modelId="{78187588-E85F-4A95-A998-93122F4208F8}" type="presParOf" srcId="{5A45939E-3F88-4308-A699-0410E1F6A0E1}" destId="{AAB0D68A-BFB4-41EB-9111-66AC3A83DD5A}" srcOrd="2" destOrd="0" presId="urn:microsoft.com/office/officeart/2005/8/layout/hProcess6"/>
    <dgm:cxn modelId="{2FF8207C-B1A1-4753-AFA3-6791521BCD5E}" type="presParOf" srcId="{5A45939E-3F88-4308-A699-0410E1F6A0E1}" destId="{04981510-2947-4693-A8D7-DED8641EEDF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4F8E-C515-48F5-9266-9BCBB1ACAED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C58A6-B313-4EF3-8F00-BF5D34DD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B0A507-711E-494E-AF16-BC342D7DEEC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7C4FF0-D66B-4403-A637-12D20778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C4FF0-D66B-4403-A637-12D2077897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7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9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3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9C0D-DF62-485D-A5EC-CD77E8FD40A2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6369565"/>
            <a:ext cx="2895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9733748-D548-4E4B-B82B-B0D81BEDB155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9C0D-DF62-485D-A5EC-CD77E8FD40A2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C4B0E-BCA0-439F-917E-217AA0DD9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838200" y="42672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CHIEFS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BRIEFING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2017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67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+mn-lt"/>
              </a:rPr>
              <a:t>HR Update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Upcoming One HART Events</a:t>
            </a:r>
            <a:endParaRPr lang="en-US" sz="4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625" y="1524000"/>
            <a:ext cx="8743950" cy="474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 15, 2017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Holiday Celebration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8,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Benefits &amp; Wellness Trivia Contest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15,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Black History Month Celebration – Did You Know?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16,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Transit Worker Appreciation Day – Hot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Diggity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26,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Lil’ Helpers – Take Your Child to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4,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Cinco de Mayo Celebration   Walking Tacos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21,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Celebrates Diversity – Pot Luck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3,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Celebrates Independence Day – Red, White,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BBQ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 16,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Celebrates the Florida Heat – Ice Cream Trucks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 13,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Celebrates Hispanic Heritage Month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 28, 2018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 Tailgate Pot Luck/Jeans and Jersey Day</a:t>
            </a:r>
          </a:p>
        </p:txBody>
      </p:sp>
    </p:spTree>
    <p:extLst>
      <p:ext uri="{BB962C8B-B14F-4D97-AF65-F5344CB8AC3E}">
        <p14:creationId xmlns:p14="http://schemas.microsoft.com/office/powerpoint/2010/main" val="167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A5B5-44F9-F742-963D-F5332AFB59EB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599" y="2044515"/>
            <a:ext cx="7924799" cy="38228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398463">
              <a:buClrTx/>
              <a:buSzTx/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Mission MAX Update</a:t>
            </a:r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574675" lvl="1" indent="-400050">
              <a:buClrTx/>
              <a:buSzTx/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Streetcar </a:t>
            </a:r>
            <a:r>
              <a:rPr lang="en-US" sz="32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Enhanced </a:t>
            </a:r>
            <a:r>
              <a:rPr lang="en-US" sz="3200" dirty="0">
                <a:latin typeface="Gill Sans MT" panose="020B0502020104020203" pitchFamily="34" charset="0"/>
                <a:cs typeface="Arial" panose="020B0604020202020204" pitchFamily="34" charset="0"/>
              </a:rPr>
              <a:t>service Options and Programs</a:t>
            </a:r>
          </a:p>
          <a:p>
            <a:pPr marL="171450" lvl="1" indent="398463">
              <a:buClrTx/>
              <a:buSzTx/>
              <a:defRPr/>
            </a:pPr>
            <a:r>
              <a:rPr lang="en-US" sz="3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Autonomous Vehicles</a:t>
            </a:r>
          </a:p>
          <a:p>
            <a:pPr marL="171450" lvl="1" indent="398463">
              <a:buClrTx/>
              <a:buSzTx/>
              <a:defRPr/>
            </a:pPr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08" y="304800"/>
            <a:ext cx="7655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Operations Division Update</a:t>
            </a:r>
          </a:p>
          <a:p>
            <a:pPr algn="r"/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9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A5B5-44F9-F742-963D-F5332AFB59EB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08" y="304800"/>
            <a:ext cx="7655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Operations Division </a:t>
            </a:r>
            <a:r>
              <a:rPr lang="en-US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Update</a:t>
            </a:r>
          </a:p>
          <a:p>
            <a:pPr algn="r"/>
            <a:r>
              <a:rPr lang="en-US" sz="4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Autonomous Vehicles</a:t>
            </a:r>
            <a:endParaRPr lang="en-US" sz="4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776599" cy="355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0726"/>
            <a:ext cx="4343525" cy="28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838200" y="42672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7467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533400"/>
            <a:ext cx="7696200" cy="5562600"/>
          </a:xfrm>
        </p:spPr>
        <p:txBody>
          <a:bodyPr>
            <a:noAutofit/>
          </a:bodyPr>
          <a:lstStyle/>
          <a:p>
            <a:pPr marL="688975" lvl="1" indent="-576263" algn="l"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Introduction – Interim CEO</a:t>
            </a:r>
          </a:p>
          <a:p>
            <a:pPr marL="801688" lvl="2" indent="-112713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Transition Period in HART Leadership</a:t>
            </a:r>
          </a:p>
          <a:p>
            <a:pPr marL="801688" lvl="2" indent="-112713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Recruitment</a:t>
            </a:r>
          </a:p>
          <a:p>
            <a:pPr marL="112712" lvl="1" algn="l">
              <a:spcBef>
                <a:spcPts val="0"/>
              </a:spcBef>
              <a:defRPr/>
            </a:pPr>
            <a:endParaRPr lang="en-US" sz="1600" dirty="0" smtClean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indent="-576263" algn="l"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Finance Division Update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FY2018 Budget and Finances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Regional </a:t>
            </a:r>
            <a:r>
              <a:rPr lang="en-US" sz="1600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Farecard</a:t>
            </a: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Project Update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Maintenance Facility </a:t>
            </a: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Project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indent="-576263" algn="l">
              <a:buFont typeface="Wingdings" panose="05000000000000000000" pitchFamily="2" charset="2"/>
              <a:buChar char="ü"/>
              <a:defRPr/>
            </a:pP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HR Update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Welcome </a:t>
            </a: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New HART Employees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HART FY18 Success Plan, Mission and Vision  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Implementation of Human Resources Management System </a:t>
            </a:r>
            <a:endParaRPr lang="en-US" sz="16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Upcoming One HART Events</a:t>
            </a:r>
          </a:p>
          <a:p>
            <a:pPr marL="688975" lvl="1" indent="-576263" algn="l">
              <a:defRPr/>
            </a:pPr>
            <a:endParaRPr lang="en-US" sz="1600" dirty="0" smtClean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indent="-576263" algn="l"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Operations Division Update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Mission MAX Update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Streetcar Enhanced Service Options and Programs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AV Project </a:t>
            </a:r>
          </a:p>
          <a:p>
            <a:pPr marL="688975" lvl="1" algn="l"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indent="-576263" algn="l">
              <a:buFont typeface="Wingdings" panose="05000000000000000000" pitchFamily="2" charset="2"/>
              <a:buChar char="ü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Closing 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Remarks</a:t>
            </a:r>
          </a:p>
          <a:p>
            <a:pPr marL="688975" indent="-576263"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7467600" cy="838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+mn-lt"/>
              </a:rPr>
              <a:t>Finance Division Update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4191000"/>
          </a:xfrm>
        </p:spPr>
        <p:txBody>
          <a:bodyPr>
            <a:normAutofit/>
          </a:bodyPr>
          <a:lstStyle/>
          <a:p>
            <a:pPr marL="688975" lvl="1" indent="-457200" algn="l">
              <a:defRPr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FY2018 Budget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and Finances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lvl="1" indent="-457200" algn="l"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Regional </a:t>
            </a:r>
            <a:r>
              <a:rPr lang="en-US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Farecard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Project Update</a:t>
            </a:r>
          </a:p>
          <a:p>
            <a:pPr marL="688975" lvl="1" indent="-457200" algn="l"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Maintenance </a:t>
            </a: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Facility Project</a:t>
            </a:r>
          </a:p>
          <a:p>
            <a:pPr marL="688975" indent="-576263" algn="l"/>
            <a:endParaRPr lang="en-US" dirty="0" smtClean="0">
              <a:solidFill>
                <a:schemeClr val="tx1"/>
              </a:solidFill>
            </a:endParaRPr>
          </a:p>
          <a:p>
            <a:pPr marL="688975" indent="-576263"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FF2C4B0E-BCA0-439F-917E-217AA0DD979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+mn-lt"/>
              </a:rPr>
              <a:t>FY2018 Budget and Finances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1"/>
            <a:ext cx="3886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40" y="1334079"/>
            <a:ext cx="3734119" cy="2513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4038600"/>
            <a:ext cx="4495800" cy="2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FF2C4B0E-BCA0-439F-917E-217AA0DD979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2367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+mn-lt"/>
              </a:rPr>
              <a:t>FY2018 Budget and Finances</a:t>
            </a:r>
            <a:endParaRPr lang="en-US" sz="4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381089"/>
            <a:ext cx="3124200" cy="2372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396582"/>
            <a:ext cx="3577302" cy="295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69" y="1417638"/>
            <a:ext cx="3916998" cy="29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0329" y="44814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#</a:t>
            </a:r>
            <a:r>
              <a:rPr lang="en-US" sz="4000" dirty="0" err="1" smtClean="0"/>
              <a:t>flamingofares</a:t>
            </a:r>
            <a:r>
              <a:rPr lang="en-US" sz="4000" dirty="0" smtClean="0"/>
              <a:t> Update</a:t>
            </a:r>
            <a:endParaRPr lang="en-US" sz="4000" dirty="0"/>
          </a:p>
          <a:p>
            <a:pPr algn="r"/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4603" y="902779"/>
            <a:ext cx="75945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/>
              <a:t>Installations-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Bus: 13 left to install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Streetcar: 2 left to install</a:t>
            </a:r>
          </a:p>
          <a:p>
            <a:pPr algn="just"/>
            <a:endParaRPr lang="en-US" sz="2000" b="1" u="sng" dirty="0" smtClean="0"/>
          </a:p>
          <a:p>
            <a:pPr algn="just"/>
            <a:r>
              <a:rPr lang="en-US" sz="2000" b="1" u="sng" dirty="0" smtClean="0"/>
              <a:t>Testing-</a:t>
            </a:r>
            <a:r>
              <a:rPr lang="en-US" sz="20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We started Employee testing in December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We expect and want to find errors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If you are a tester, we need you to use our system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u="sng" dirty="0" smtClean="0"/>
              <a:t>More Testing-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Next year in March-</a:t>
            </a:r>
            <a:r>
              <a:rPr lang="en-US" sz="2000" dirty="0" err="1" smtClean="0"/>
              <a:t>ish</a:t>
            </a:r>
            <a:r>
              <a:rPr lang="en-US" sz="2000" dirty="0" smtClean="0"/>
              <a:t>, we will have external testers</a:t>
            </a:r>
          </a:p>
          <a:p>
            <a:pPr lvl="1" algn="just"/>
            <a:r>
              <a:rPr lang="en-US" sz="2000" dirty="0" smtClean="0"/>
              <a:t> (conditions based)</a:t>
            </a:r>
          </a:p>
          <a:p>
            <a:pPr algn="just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801" t="1" r="6106" b="20346"/>
          <a:stretch/>
        </p:blipFill>
        <p:spPr>
          <a:xfrm>
            <a:off x="6949531" y="3276600"/>
            <a:ext cx="1769586" cy="2316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02779"/>
            <a:ext cx="971550" cy="971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3547" y="4724400"/>
            <a:ext cx="5873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Go Live </a:t>
            </a:r>
            <a:r>
              <a:rPr lang="en-US" sz="4000" b="1" dirty="0">
                <a:solidFill>
                  <a:srgbClr val="FF0066"/>
                </a:solidFill>
              </a:rPr>
              <a:t>in Summer of 2018</a:t>
            </a:r>
          </a:p>
        </p:txBody>
      </p:sp>
    </p:spTree>
    <p:extLst>
      <p:ext uri="{BB962C8B-B14F-4D97-AF65-F5344CB8AC3E}">
        <p14:creationId xmlns:p14="http://schemas.microsoft.com/office/powerpoint/2010/main" val="9023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6"/>
          <p:cNvSpPr>
            <a:spLocks noGrp="1"/>
          </p:cNvSpPr>
          <p:nvPr>
            <p:ph type="title"/>
          </p:nvPr>
        </p:nvSpPr>
        <p:spPr>
          <a:xfrm>
            <a:off x="1103084" y="4419600"/>
            <a:ext cx="77724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pPr marL="59690" lvl="0">
              <a:spcBef>
                <a:spcPts val="0"/>
              </a:spcBef>
            </a:pPr>
            <a:r>
              <a:rPr lang="en-US" sz="1800" i="1" cap="none" spc="-5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Rendering of</a:t>
            </a:r>
            <a:r>
              <a:rPr lang="en-US" sz="1800" i="1" cap="none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i="1" cap="none" spc="-10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New</a:t>
            </a:r>
            <a:r>
              <a:rPr lang="en-US" sz="1800" i="1" cap="none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i="1" cap="none" spc="-15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Heav</a:t>
            </a:r>
            <a:r>
              <a:rPr lang="en-US" sz="1800" i="1" cap="none" spc="-5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y</a:t>
            </a:r>
            <a:r>
              <a:rPr lang="en-US" sz="1800" i="1" cap="none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i="1" cap="none" spc="-5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Maintenance</a:t>
            </a:r>
            <a:r>
              <a:rPr lang="en-US" sz="1800" i="1" cap="none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i="1" cap="none" spc="-5" dirty="0">
                <a:solidFill>
                  <a:srgbClr val="231F20"/>
                </a:solidFill>
                <a:latin typeface="Times New Roman"/>
                <a:ea typeface="+mn-ea"/>
                <a:cs typeface="Times New Roman"/>
              </a:rPr>
              <a:t>Facility</a:t>
            </a:r>
            <a:endParaRPr lang="en-US" sz="1800" cap="none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083" y="-56933"/>
            <a:ext cx="7772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 smtClean="0"/>
              <a:t>New Heavy </a:t>
            </a:r>
            <a:r>
              <a:rPr lang="en-US" sz="3100" dirty="0"/>
              <a:t>Maintenance </a:t>
            </a:r>
            <a:r>
              <a:rPr lang="en-US" sz="3100" dirty="0" smtClean="0"/>
              <a:t>Facility</a:t>
            </a:r>
          </a:p>
          <a:p>
            <a:pPr algn="r"/>
            <a:r>
              <a:rPr lang="en-US" sz="3100" dirty="0"/>
              <a:t>Design Build</a:t>
            </a:r>
          </a:p>
          <a:p>
            <a:pPr algn="ctr"/>
            <a:endParaRPr lang="en-US" sz="3000" b="1" i="1" dirty="0"/>
          </a:p>
        </p:txBody>
      </p:sp>
      <p:sp>
        <p:nvSpPr>
          <p:cNvPr id="7" name="object 5"/>
          <p:cNvSpPr>
            <a:spLocks noGrp="1"/>
          </p:cNvSpPr>
          <p:nvPr>
            <p:ph type="body" idx="1"/>
          </p:nvPr>
        </p:nvSpPr>
        <p:spPr>
          <a:xfrm>
            <a:off x="1103083" y="1219200"/>
            <a:ext cx="77724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endParaRPr lang="en-US" sz="1400" i="1" spc="-5" dirty="0">
              <a:solidFill>
                <a:srgbClr val="231F2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684667"/>
              </p:ext>
            </p:extLst>
          </p:nvPr>
        </p:nvGraphicFramePr>
        <p:xfrm>
          <a:off x="1295398" y="2971800"/>
          <a:ext cx="7387771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3706" y="918865"/>
            <a:ext cx="39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-5" dirty="0">
                <a:latin typeface="Times New Roman"/>
                <a:cs typeface="Times New Roman"/>
              </a:rPr>
              <a:t>Current Heavy Maintenance Facility</a:t>
            </a:r>
          </a:p>
        </p:txBody>
      </p:sp>
    </p:spTree>
    <p:extLst>
      <p:ext uri="{BB962C8B-B14F-4D97-AF65-F5344CB8AC3E}">
        <p14:creationId xmlns:p14="http://schemas.microsoft.com/office/powerpoint/2010/main" val="272791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1001"/>
            <a:ext cx="7467600" cy="8382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+mn-lt"/>
              </a:rPr>
              <a:t>HR Update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4191000"/>
          </a:xfrm>
        </p:spPr>
        <p:txBody>
          <a:bodyPr>
            <a:normAutofit/>
          </a:bodyPr>
          <a:lstStyle/>
          <a:p>
            <a:pPr marL="112712" lvl="1" algn="l">
              <a:defRPr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Welcome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New HART Employees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12712" lvl="1" algn="l">
              <a:defRPr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HART </a:t>
            </a: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FY18 Success Plan, Mission and Vision  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12712" lvl="1" algn="l"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Implementation of HR Management System 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112712" lvl="1" algn="l">
              <a:defRPr/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Upcoming One HART Events</a:t>
            </a:r>
          </a:p>
          <a:p>
            <a:pPr marL="688975" indent="-576263"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74676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+mn-lt"/>
              </a:rPr>
              <a:t>HR Update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HR Management System  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924800" cy="4191000"/>
          </a:xfrm>
        </p:spPr>
        <p:txBody>
          <a:bodyPr>
            <a:normAutofit/>
          </a:bodyPr>
          <a:lstStyle/>
          <a:p>
            <a:pPr marL="112712" lvl="1" algn="l"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Innovate HART!</a:t>
            </a:r>
          </a:p>
          <a:p>
            <a:pPr marL="569912" lvl="1" indent="-457200" algn="l"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User friendly for all HR tools and technology </a:t>
            </a:r>
          </a:p>
          <a:p>
            <a:pPr marL="569912" lvl="1" indent="-457200" algn="l"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Online access to your employee information</a:t>
            </a:r>
          </a:p>
          <a:p>
            <a:pPr marL="569912" lvl="1" indent="-457200" algn="l"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Cost effective way to get up-to-date technology</a:t>
            </a:r>
          </a:p>
          <a:p>
            <a:pPr marL="569912" lvl="1" indent="-457200" algn="l"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Recruitment, Onboarding, Performance Management, Learning Management System, Benefits, Performance Management and Payroll</a:t>
            </a:r>
          </a:p>
          <a:p>
            <a:pPr marL="569912" lvl="1" indent="-457200" algn="l"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Full implementation during FY18</a:t>
            </a:r>
          </a:p>
          <a:p>
            <a:pPr marL="569912" lvl="1" indent="-457200" algn="l">
              <a:buFontTx/>
              <a:buChar char="-"/>
              <a:defRPr/>
            </a:pPr>
            <a:endParaRPr lang="en-U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88975" indent="-576263"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1"/>
            <a:ext cx="3352800" cy="16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71082CD-1FD6-421D-9B82-B55DE3D2FDA2}" vid="{47D08D84-2133-49F4-A71A-F9D127AA4A6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6CDBC6A1F1345A2EDCC2D2D529BE2" ma:contentTypeVersion="0" ma:contentTypeDescription="Create a new document." ma:contentTypeScope="" ma:versionID="7bf0af6a50b33bf4fb262a4eadb3e09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CFD1445-B701-4A76-AB44-BEC5423718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1661C-92F0-40E4-A296-F0D43579A84D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25B6DE-BB03-4D85-BD80-2820044B5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Watermark and Slide Numbers</Template>
  <TotalTime>654</TotalTime>
  <Words>287</Words>
  <Application>Microsoft Office PowerPoint</Application>
  <PresentationFormat>On-screen Show (4:3)</PresentationFormat>
  <Paragraphs>97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Wingdings</vt:lpstr>
      <vt:lpstr>Office Theme</vt:lpstr>
      <vt:lpstr>1_Office Theme</vt:lpstr>
      <vt:lpstr>PowerPoint Presentation</vt:lpstr>
      <vt:lpstr>Highlights</vt:lpstr>
      <vt:lpstr>Finance Division Update</vt:lpstr>
      <vt:lpstr>FY2018 Budget and Finances</vt:lpstr>
      <vt:lpstr>FY2018 Budget and Finances</vt:lpstr>
      <vt:lpstr>PowerPoint Presentation</vt:lpstr>
      <vt:lpstr>Rendering of New Heavy Maintenance Facility</vt:lpstr>
      <vt:lpstr>HR Update</vt:lpstr>
      <vt:lpstr>HR Update HR Management System  </vt:lpstr>
      <vt:lpstr>HR Update Upcoming One HART Events</vt:lpstr>
      <vt:lpstr>PowerPoint Presentation</vt:lpstr>
      <vt:lpstr>PowerPoint Presentation</vt:lpstr>
      <vt:lpstr>Closing Remarks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Petit</dc:creator>
  <cp:lastModifiedBy>Sandra Morrison</cp:lastModifiedBy>
  <cp:revision>45</cp:revision>
  <cp:lastPrinted>2017-11-17T17:09:18Z</cp:lastPrinted>
  <dcterms:created xsi:type="dcterms:W3CDTF">2017-02-15T14:38:37Z</dcterms:created>
  <dcterms:modified xsi:type="dcterms:W3CDTF">2017-12-14T14:46:15Z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0x0101006636CDBC6A1F1345A2EDCC2D2D529BE2</vt:lpwstr>
  </property>
</Properties>
</file>