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57" d="100"/>
          <a:sy n="57" d="100"/>
        </p:scale>
        <p:origin x="1016" y="2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0646CB-996E-34A1-5244-B1F88A73E7F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E6BDFC8-380D-683C-7934-DF54F3AAD1E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5057179-2E3D-2805-E9D7-813890F200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4D786F-8462-4033-BCDD-51D6E4D0CEF9}" type="datetimeFigureOut">
              <a:rPr lang="en-US" smtClean="0"/>
              <a:t>4/11/2026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F891B40-4218-DEEB-EA9D-BDC6B0A2E8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77AF8E-6CD1-6AD2-6E9E-2BEF7F430C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9C0F0E-8EC6-47E0-87CB-F5700B4460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23177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1D9A32-79AF-6DBA-E30F-2A70CE6A1A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90F0CF4-6F81-4784-40E0-CC94E84C22A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B9C3B56-43E4-C3E9-3A35-D65938D0DB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4D786F-8462-4033-BCDD-51D6E4D0CEF9}" type="datetimeFigureOut">
              <a:rPr lang="en-US" smtClean="0"/>
              <a:t>4/11/2026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E72834B-8DF7-C1A6-79BB-A070E05361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CF45D11-05A7-56FA-13B5-99F6790F95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9C0F0E-8EC6-47E0-87CB-F5700B4460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11775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630453A-B0A8-5AF7-F9D0-918BF40480E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50AAF74-B200-9679-65DE-11A2929ABA5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333463F-7806-A88C-F48D-CE48E1712E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4D786F-8462-4033-BCDD-51D6E4D0CEF9}" type="datetimeFigureOut">
              <a:rPr lang="en-US" smtClean="0"/>
              <a:t>4/11/2026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FDC076E-46E7-F559-F18C-9716EB882A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7058FA-E65E-2F55-2736-F32C271F06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9C0F0E-8EC6-47E0-87CB-F5700B4460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77351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7FB914-0F9E-6712-9917-FC31046690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7CFCC0-30C6-316F-8F46-AEED8A468F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A87EC37-53D7-47D1-CE98-5D13186DB8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4D786F-8462-4033-BCDD-51D6E4D0CEF9}" type="datetimeFigureOut">
              <a:rPr lang="en-US" smtClean="0"/>
              <a:t>4/11/2026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CE3EC1-66F9-C403-F70D-4708CAAD9D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501681-65C5-160F-98A5-866E6D1D9B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9C0F0E-8EC6-47E0-87CB-F5700B4460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35290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8A95D7-D32D-71EB-BD4A-7D1BDDC907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E70B57D-43FC-B1F2-D9FF-DDC672863EB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8EC940-2F9E-2293-1693-389106F159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4D786F-8462-4033-BCDD-51D6E4D0CEF9}" type="datetimeFigureOut">
              <a:rPr lang="en-US" smtClean="0"/>
              <a:t>4/11/2026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D470CFA-6F38-B5A3-78F6-65B6EFE216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45956A-D906-A190-6857-F4FB16621F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9C0F0E-8EC6-47E0-87CB-F5700B4460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60555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A909A1-7DF5-0584-C872-F4D52B14BA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D22718-5EF2-0793-7F4C-823462E339D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CCC5CE6-F92A-E393-B29B-6725B9FB199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6A1A481-A0F8-3A98-318F-8E38AAC9BB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4D786F-8462-4033-BCDD-51D6E4D0CEF9}" type="datetimeFigureOut">
              <a:rPr lang="en-US" smtClean="0"/>
              <a:t>4/11/2026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CD51CDF-8B72-CA79-D6A8-87BFFC7D65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20D48ED-84CB-6166-2245-75E58BCE95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9C0F0E-8EC6-47E0-87CB-F5700B4460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09063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5306B1-3467-925F-9F0E-7145E65AAF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AA3D712-100D-FAA2-BC10-880B4446EE7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EC55C04-6705-8A93-D98D-522129F1659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A28BB2A-17F6-822F-3247-F8EAB2A955C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41D5E6F-EF8C-DCEC-5231-6598C390722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48D1F2A-8EE5-13B0-2AA2-7A6222FF5E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4D786F-8462-4033-BCDD-51D6E4D0CEF9}" type="datetimeFigureOut">
              <a:rPr lang="en-US" smtClean="0"/>
              <a:t>4/11/2026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DA983E4-4644-256E-2D66-883FA0D2F2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9662648-D444-8D37-4DDC-FE495987A3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9C0F0E-8EC6-47E0-87CB-F5700B4460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24856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8B0C58-5C5B-E6F6-1876-FB511AFB88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B6302CD-5949-7257-DED1-88B33D903E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4D786F-8462-4033-BCDD-51D6E4D0CEF9}" type="datetimeFigureOut">
              <a:rPr lang="en-US" smtClean="0"/>
              <a:t>4/11/2026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7B4F12C-445D-E71D-2DEC-6AE893AE13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08DEB9B-0F83-B2C7-C334-F64CB8025B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9C0F0E-8EC6-47E0-87CB-F5700B4460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8845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AFA22ED-B5B6-C06C-8254-911B03E6FF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4D786F-8462-4033-BCDD-51D6E4D0CEF9}" type="datetimeFigureOut">
              <a:rPr lang="en-US" smtClean="0"/>
              <a:t>4/11/2026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99E4822-2637-30CA-4052-FBC7F4B42B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B3CDD70-F4FE-18EE-3119-11F552DCF4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9C0F0E-8EC6-47E0-87CB-F5700B4460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03207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E7EBF1-5ED3-8F8A-FCE6-3D7E3B11CC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113ED0-9F3B-4951-BF14-EC1C2360E2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48E4AC7-D87E-626C-5BC6-F22EB3F338A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CAFDCD2-853E-C03A-0853-09FDDDDBE7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4D786F-8462-4033-BCDD-51D6E4D0CEF9}" type="datetimeFigureOut">
              <a:rPr lang="en-US" smtClean="0"/>
              <a:t>4/11/2026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1946F78-8A09-DAA1-BF24-442D5E6829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486FDDF-3541-A714-7E55-94203331E7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9C0F0E-8EC6-47E0-87CB-F5700B4460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77243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20C606-9C1D-93CC-E9ED-919DEB606A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0F70521-3E3F-7D57-0C70-37101B153BA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4D89C13-455F-39A9-6087-5F5F14E59B6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8608AFF-B5F5-9EAB-E36C-634B12C2DB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4D786F-8462-4033-BCDD-51D6E4D0CEF9}" type="datetimeFigureOut">
              <a:rPr lang="en-US" smtClean="0"/>
              <a:t>4/11/2026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CE9AD8D-011F-0694-8609-308E1EA798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AA19C24-F1BC-425A-24D8-261582EF31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9C0F0E-8EC6-47E0-87CB-F5700B4460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28714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DC61B42-C517-6148-E255-776545D191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77B8D6B-369D-1657-F41A-D522E34CDD7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CAD1BEB-66AD-5C3B-C2D2-84D7AE4953F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24D786F-8462-4033-BCDD-51D6E4D0CEF9}" type="datetimeFigureOut">
              <a:rPr lang="en-US" smtClean="0"/>
              <a:t>4/11/2026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3DFA903-1402-0BDF-6264-38254FFEFAC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4A69C4-F67C-27EA-B7AB-9B5A4F74B32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E9C0F0E-8EC6-47E0-87CB-F5700B4460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76000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33A25B-B6B7-79A6-99CC-C6CCF9CF3EA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RGCSL Financial Report</a:t>
            </a:r>
            <a:br>
              <a:rPr lang="en-US" dirty="0"/>
            </a:br>
            <a:r>
              <a:rPr lang="en-US" dirty="0"/>
              <a:t>April 2026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ED378C2-B645-F812-78CA-C49A279776A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sz="2800" dirty="0"/>
              <a:t>From</a:t>
            </a:r>
          </a:p>
          <a:p>
            <a:r>
              <a:rPr lang="en-US" sz="2800" dirty="0"/>
              <a:t>RGCSL Board Financial Committee</a:t>
            </a:r>
          </a:p>
        </p:txBody>
      </p:sp>
    </p:spTree>
    <p:extLst>
      <p:ext uri="{BB962C8B-B14F-4D97-AF65-F5344CB8AC3E}">
        <p14:creationId xmlns:p14="http://schemas.microsoft.com/office/powerpoint/2010/main" val="33641455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382DF9-0F08-BB96-DDC8-92FB3DA9BF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2025 Year-End Report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ADFAF2-E919-F771-1E01-1504FF3F896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numCol="2">
            <a:noAutofit/>
          </a:bodyPr>
          <a:lstStyle/>
          <a:p>
            <a:pPr fontAlgn="base"/>
            <a:r>
              <a:rPr lang="en-US" sz="2400" dirty="0"/>
              <a:t>Contributions                   $ 178,956</a:t>
            </a:r>
          </a:p>
          <a:p>
            <a:pPr fontAlgn="base"/>
            <a:r>
              <a:rPr lang="en-US" sz="2400" dirty="0"/>
              <a:t>Solid Grounds                  $   18,352</a:t>
            </a:r>
          </a:p>
          <a:p>
            <a:pPr fontAlgn="base"/>
            <a:r>
              <a:rPr lang="en-US" sz="2400" dirty="0"/>
              <a:t>Classes &amp; workshops   $   10,600</a:t>
            </a:r>
          </a:p>
          <a:p>
            <a:pPr fontAlgn="base"/>
            <a:r>
              <a:rPr lang="en-US" sz="2400" dirty="0"/>
              <a:t>Facility Rentals                $     4,000</a:t>
            </a:r>
          </a:p>
          <a:p>
            <a:pPr fontAlgn="base"/>
            <a:br>
              <a:rPr lang="en-US" sz="2400" b="0" dirty="0">
                <a:effectLst/>
              </a:rPr>
            </a:br>
            <a:r>
              <a:rPr lang="en-US" sz="2400" b="1" dirty="0"/>
              <a:t>Total Gross Income      </a:t>
            </a:r>
            <a:r>
              <a:rPr lang="en-US" sz="2400" dirty="0"/>
              <a:t>$211,908</a:t>
            </a:r>
            <a:endParaRPr lang="en-US" sz="2400" b="0" dirty="0">
              <a:effectLst/>
            </a:endParaRPr>
          </a:p>
          <a:p>
            <a:r>
              <a:rPr lang="en-US" sz="2400" dirty="0"/>
              <a:t>Total Expenses                  $ 237,261</a:t>
            </a:r>
          </a:p>
          <a:p>
            <a:r>
              <a:rPr lang="en-US" sz="2400" dirty="0"/>
              <a:t>Net Income                        $   </a:t>
            </a:r>
            <a:r>
              <a:rPr lang="en-US" sz="2400" b="1" dirty="0">
                <a:solidFill>
                  <a:srgbClr val="FF0000"/>
                </a:solidFill>
              </a:rPr>
              <a:t>25,353</a:t>
            </a:r>
            <a:endParaRPr lang="en-US" sz="2400" dirty="0"/>
          </a:p>
          <a:p>
            <a:endParaRPr lang="en-US" sz="2400" b="0" dirty="0">
              <a:effectLst/>
            </a:endParaRPr>
          </a:p>
          <a:p>
            <a:endParaRPr lang="en-US" sz="2400" b="0" dirty="0">
              <a:effectLst/>
            </a:endParaRPr>
          </a:p>
          <a:p>
            <a:endParaRPr lang="en-US" sz="2400" dirty="0"/>
          </a:p>
          <a:p>
            <a:r>
              <a:rPr lang="en-US" sz="2400" dirty="0"/>
              <a:t>Two Generous Loans            $</a:t>
            </a:r>
            <a:r>
              <a:rPr lang="en-US" sz="2400" u="sng" dirty="0"/>
              <a:t>15,000</a:t>
            </a:r>
            <a:endParaRPr lang="en-US" sz="2400" b="0" dirty="0">
              <a:effectLst/>
            </a:endParaRPr>
          </a:p>
          <a:p>
            <a:r>
              <a:rPr lang="en-US" sz="2400" dirty="0"/>
              <a:t>Adjusted Net Income           $  </a:t>
            </a:r>
            <a:r>
              <a:rPr lang="en-US" sz="2400" b="1" dirty="0">
                <a:solidFill>
                  <a:srgbClr val="FF0000"/>
                </a:solidFill>
              </a:rPr>
              <a:t>8,353</a:t>
            </a:r>
            <a:endParaRPr lang="en-US" sz="2400" b="1" dirty="0">
              <a:solidFill>
                <a:srgbClr val="FF0000"/>
              </a:solidFill>
              <a:effectLst/>
            </a:endParaRPr>
          </a:p>
          <a:p>
            <a:pPr marL="0" indent="0">
              <a:buNone/>
            </a:pPr>
            <a:r>
              <a:rPr lang="en-US" sz="2400" dirty="0"/>
              <a:t> </a:t>
            </a:r>
            <a:endParaRPr lang="en-US" sz="2400" b="0" dirty="0">
              <a:effectLst/>
            </a:endParaRPr>
          </a:p>
          <a:p>
            <a:pPr fontAlgn="base"/>
            <a:r>
              <a:rPr lang="en-US" sz="2400" dirty="0"/>
              <a:t>2025 Liabilities:</a:t>
            </a:r>
          </a:p>
          <a:p>
            <a:pPr fontAlgn="base"/>
            <a:r>
              <a:rPr lang="en-US" sz="2400" dirty="0" err="1"/>
              <a:t>Hefferlin</a:t>
            </a:r>
            <a:r>
              <a:rPr lang="en-US" sz="2400" dirty="0"/>
              <a:t> Fund                           $4,500</a:t>
            </a:r>
          </a:p>
          <a:p>
            <a:pPr fontAlgn="base"/>
            <a:r>
              <a:rPr lang="en-US" sz="2400" dirty="0"/>
              <a:t>2025 Payroll                                $</a:t>
            </a:r>
            <a:r>
              <a:rPr lang="en-US" sz="2400" u="sng" dirty="0"/>
              <a:t>3,251</a:t>
            </a:r>
            <a:endParaRPr lang="en-US" sz="2400" dirty="0"/>
          </a:p>
          <a:p>
            <a:r>
              <a:rPr lang="en-US" sz="2400" dirty="0"/>
              <a:t>Total                                               $ 7,751</a:t>
            </a:r>
            <a:endParaRPr lang="en-US" sz="2400" b="0" dirty="0">
              <a:effectLst/>
            </a:endParaRPr>
          </a:p>
          <a:p>
            <a:r>
              <a:rPr lang="en-US" sz="2400" dirty="0"/>
              <a:t>Total 2025 Shortfall                $      602   </a:t>
            </a:r>
            <a:endParaRPr lang="en-US" sz="2400" b="0" dirty="0">
              <a:effectLst/>
            </a:endParaRPr>
          </a:p>
          <a:p>
            <a:pPr marL="0" indent="0">
              <a:buNone/>
            </a:pPr>
            <a:br>
              <a:rPr lang="en-US" sz="2400" b="0" dirty="0">
                <a:effectLst/>
              </a:rPr>
            </a:br>
            <a:br>
              <a:rPr lang="en-US" sz="2400" b="0" dirty="0">
                <a:effectLst/>
              </a:rPr>
            </a:b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9833239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B19963-33BC-9343-1CFD-D959348FA2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Transition Budget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0D8E04-A0C2-635D-219D-2F14D02F35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fontAlgn="base"/>
            <a:endParaRPr lang="en-US" sz="2400" dirty="0"/>
          </a:p>
          <a:p>
            <a:pPr fontAlgn="base"/>
            <a:r>
              <a:rPr lang="en-US" sz="2400" dirty="0"/>
              <a:t>The RGCSL Family was incredibly generous in supporting all the needed finances to support our construction expenses, moving process, and other associated costs.</a:t>
            </a:r>
            <a:br>
              <a:rPr lang="en-US" sz="2400" b="0" dirty="0">
                <a:effectLst/>
              </a:rPr>
            </a:br>
            <a:endParaRPr lang="en-US" sz="2400" dirty="0"/>
          </a:p>
          <a:p>
            <a:pPr fontAlgn="base"/>
            <a:r>
              <a:rPr lang="en-US" sz="2400" dirty="0"/>
              <a:t>Besides the financial donations, community members donated </a:t>
            </a:r>
            <a:r>
              <a:rPr lang="en-US" sz="2400" b="1" dirty="0"/>
              <a:t>HUNDREDS </a:t>
            </a:r>
            <a:r>
              <a:rPr lang="en-US" sz="2400" dirty="0"/>
              <a:t>of hours to make the transition process relatively seamless and extremely manageable.  </a:t>
            </a:r>
            <a:r>
              <a:rPr lang="en-US" sz="2400" b="1" dirty="0"/>
              <a:t>THANK YOU!!!</a:t>
            </a:r>
            <a:br>
              <a:rPr lang="en-US" sz="2400" b="0" dirty="0">
                <a:effectLst/>
              </a:rPr>
            </a:br>
            <a:endParaRPr lang="en-US" sz="2400" b="1" dirty="0"/>
          </a:p>
          <a:p>
            <a:pPr fontAlgn="base"/>
            <a:r>
              <a:rPr lang="en-US" sz="2400" b="1" dirty="0"/>
              <a:t>Bottomline: RGCSL was solvent for the move and transition process. </a:t>
            </a:r>
            <a:r>
              <a:rPr lang="en-US" sz="2400" dirty="0"/>
              <a:t>Contributions and expenses equaled out!</a:t>
            </a:r>
            <a:endParaRPr lang="en-US" sz="2400" b="1" dirty="0"/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9412780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9892D5-F8BF-431F-2BF6-A699DFE3BC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2026 Annual Budget</a:t>
            </a:r>
            <a:br>
              <a:rPr lang="en-US" b="0" dirty="0">
                <a:effectLst/>
              </a:rPr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E75EDB-8C75-0EBF-9158-99C93295AD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fontAlgn="base"/>
            <a:r>
              <a:rPr lang="en-US" sz="2400" dirty="0"/>
              <a:t>It’s a </a:t>
            </a:r>
            <a:r>
              <a:rPr lang="en-US" sz="2400" b="1" dirty="0"/>
              <a:t>WORK IN PROGRESS!</a:t>
            </a:r>
            <a:br>
              <a:rPr lang="en-US" sz="2400" b="0" dirty="0">
                <a:effectLst/>
              </a:rPr>
            </a:br>
            <a:endParaRPr lang="en-US" sz="2400" dirty="0"/>
          </a:p>
          <a:p>
            <a:pPr fontAlgn="base"/>
            <a:r>
              <a:rPr lang="en-US" sz="2400" dirty="0"/>
              <a:t>A Board Budget Committee was formed in March 2026. Members include Rev. Gil, Sherry Noone, and Mark Ayers.</a:t>
            </a:r>
            <a:br>
              <a:rPr lang="en-US" sz="2400" b="0" dirty="0">
                <a:effectLst/>
              </a:rPr>
            </a:br>
            <a:endParaRPr lang="en-US" sz="2400" dirty="0"/>
          </a:p>
          <a:p>
            <a:pPr fontAlgn="base"/>
            <a:r>
              <a:rPr lang="en-US" sz="2400" dirty="0"/>
              <a:t>Our intention is to pass a final budget at the April Board Meeting.</a:t>
            </a:r>
            <a:br>
              <a:rPr lang="en-US" sz="2400" b="0" dirty="0">
                <a:effectLst/>
              </a:rPr>
            </a:br>
            <a:endParaRPr lang="en-US" sz="2400" dirty="0"/>
          </a:p>
          <a:p>
            <a:pPr fontAlgn="base"/>
            <a:r>
              <a:rPr lang="en-US" sz="2400" dirty="0"/>
              <a:t>Copies will be available beginning early May 2026.</a:t>
            </a:r>
          </a:p>
          <a:p>
            <a:pPr fontAlgn="base"/>
            <a:br>
              <a:rPr lang="en-US" sz="2400" b="0" dirty="0">
                <a:effectLst/>
              </a:rPr>
            </a:br>
            <a:r>
              <a:rPr lang="en-US" sz="2400" dirty="0"/>
              <a:t>Additionally, the Budget Committee will make a report to the community in mid-May.  </a:t>
            </a:r>
          </a:p>
        </p:txBody>
      </p:sp>
    </p:spTree>
    <p:extLst>
      <p:ext uri="{BB962C8B-B14F-4D97-AF65-F5344CB8AC3E}">
        <p14:creationId xmlns:p14="http://schemas.microsoft.com/office/powerpoint/2010/main" val="34721761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BEFBDC-B7F1-F7C9-A6D3-68F01BAAFA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Current Trends</a:t>
            </a:r>
            <a:br>
              <a:rPr lang="en-US" b="0" dirty="0">
                <a:effectLst/>
              </a:rPr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3EC732-6AB9-CB83-379F-A5B783D1D6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769869"/>
            <a:ext cx="10515600" cy="4351338"/>
          </a:xfrm>
        </p:spPr>
        <p:txBody>
          <a:bodyPr>
            <a:noAutofit/>
          </a:bodyPr>
          <a:lstStyle/>
          <a:p>
            <a:pPr fontAlgn="base"/>
            <a:endParaRPr lang="en-US" sz="2400" dirty="0"/>
          </a:p>
          <a:p>
            <a:pPr fontAlgn="base"/>
            <a:r>
              <a:rPr lang="en-US" sz="2400" dirty="0"/>
              <a:t>Beginning February 1, 2026, our monthly rent decreased dramatically.</a:t>
            </a:r>
          </a:p>
          <a:p>
            <a:pPr fontAlgn="base"/>
            <a:r>
              <a:rPr lang="en-US" sz="2400" dirty="0"/>
              <a:t>Unfortunately, our weekly and monthly income has also decreased </a:t>
            </a:r>
            <a:r>
              <a:rPr lang="en-US" sz="2400" b="1" dirty="0"/>
              <a:t>even more dramatically.</a:t>
            </a:r>
            <a:endParaRPr lang="en-US" sz="2400" dirty="0"/>
          </a:p>
          <a:p>
            <a:pPr fontAlgn="base"/>
            <a:r>
              <a:rPr lang="en-US" sz="2400" b="1" dirty="0"/>
              <a:t>We began 2026 in debt, and we have fallen even more behind with our responsibilities.</a:t>
            </a:r>
            <a:endParaRPr lang="en-US" sz="2400" dirty="0"/>
          </a:p>
          <a:p>
            <a:pPr fontAlgn="base"/>
            <a:r>
              <a:rPr lang="en-US" sz="2400" dirty="0"/>
              <a:t>For example, we remain at least a week behind in compensating our paid staff.</a:t>
            </a:r>
          </a:p>
          <a:p>
            <a:pPr fontAlgn="base"/>
            <a:r>
              <a:rPr lang="en-US" sz="2400" dirty="0"/>
              <a:t>Additionally, we are paying our loans as agreed, but we are unable to address any of our remaining indebtedness. 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4419752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3A7DB5-AE00-B74D-9B85-527B10BD05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What Can You Do? </a:t>
            </a:r>
            <a:br>
              <a:rPr lang="en-US" b="0" dirty="0">
                <a:effectLst/>
              </a:rPr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797CE1-A732-2A54-5410-ED5219BA334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fontAlgn="base"/>
            <a:endParaRPr lang="en-US" sz="2400" dirty="0"/>
          </a:p>
          <a:p>
            <a:pPr fontAlgn="base"/>
            <a:r>
              <a:rPr lang="en-US" sz="2400" dirty="0"/>
              <a:t>If you are a partner, please honor </a:t>
            </a:r>
            <a:r>
              <a:rPr lang="en-US" sz="2400"/>
              <a:t>your commitments.  </a:t>
            </a:r>
            <a:r>
              <a:rPr lang="en-US" sz="2400" dirty="0"/>
              <a:t>Better yet, consider increasing your financial commitment to our spiritual family by a nominal amount.</a:t>
            </a:r>
          </a:p>
          <a:p>
            <a:pPr fontAlgn="base"/>
            <a:r>
              <a:rPr lang="en-US" sz="2400" dirty="0"/>
              <a:t>If you're not a partner, please consider signing up. Please contact Nancy or utilize the QR code that is in your weekly bulletin. </a:t>
            </a:r>
          </a:p>
          <a:p>
            <a:pPr fontAlgn="base"/>
            <a:r>
              <a:rPr lang="en-US" sz="2400" dirty="0"/>
              <a:t>Please consider making a one-time gift to RGCSL to help us begin paying off the debts that we have carried over from 2025. </a:t>
            </a:r>
          </a:p>
          <a:p>
            <a:pPr fontAlgn="base"/>
            <a:r>
              <a:rPr lang="en-US" sz="2400" dirty="0"/>
              <a:t>Most importantly remember two important truths: Please hold our Center’s solvency both in prayer and intention! And, let us realize that we will make this happen! In fact, it is already intended and done. 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1938844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86</TotalTime>
  <Words>433</Words>
  <Application>Microsoft Office PowerPoint</Application>
  <PresentationFormat>Widescreen</PresentationFormat>
  <Paragraphs>48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Aptos</vt:lpstr>
      <vt:lpstr>Aptos Display</vt:lpstr>
      <vt:lpstr>Arial</vt:lpstr>
      <vt:lpstr>Office Theme</vt:lpstr>
      <vt:lpstr>RGCSL Financial Report April 2026</vt:lpstr>
      <vt:lpstr>2025 Year-End Report </vt:lpstr>
      <vt:lpstr>Transition Budget</vt:lpstr>
      <vt:lpstr>2026 Annual Budget </vt:lpstr>
      <vt:lpstr>Current Trends </vt:lpstr>
      <vt:lpstr>What Can You Do? 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Sherry Noone</dc:creator>
  <cp:lastModifiedBy>Sherry Noone</cp:lastModifiedBy>
  <cp:revision>1</cp:revision>
  <dcterms:created xsi:type="dcterms:W3CDTF">2026-04-11T21:23:52Z</dcterms:created>
  <dcterms:modified xsi:type="dcterms:W3CDTF">2026-04-11T22:50:28Z</dcterms:modified>
</cp:coreProperties>
</file>