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2" r:id="rId3"/>
    <p:sldId id="283" r:id="rId4"/>
    <p:sldId id="303" r:id="rId5"/>
    <p:sldId id="301" r:id="rId6"/>
    <p:sldId id="302" r:id="rId7"/>
    <p:sldId id="304" r:id="rId8"/>
    <p:sldId id="300" r:id="rId9"/>
    <p:sldId id="305" r:id="rId10"/>
    <p:sldId id="266" r:id="rId11"/>
    <p:sldId id="274" r:id="rId12"/>
    <p:sldId id="276" r:id="rId13"/>
    <p:sldId id="306" r:id="rId14"/>
    <p:sldId id="307" r:id="rId15"/>
    <p:sldId id="272" r:id="rId16"/>
    <p:sldId id="298" r:id="rId17"/>
    <p:sldId id="273" r:id="rId18"/>
    <p:sldId id="299" r:id="rId19"/>
    <p:sldId id="308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200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14458AD-0928-4153-83F8-B8CC17D30FD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C2F5665-386D-4249-83FE-DC351732EBE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wixstatic.com/ugd/d9ac40_804e5f66594a466789610cee5800fc8b.pdf" TargetMode="External"/><Relationship Id="rId2" Type="http://schemas.openxmlformats.org/officeDocument/2006/relationships/hyperlink" Target="http://www.druidhillshs.dekalb.k12.ga.us/Staff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aft_ingram@dekalbschoolsga.or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hhspto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hsa.net/sites/default/files/documents/forms/Preparticipation_Physical_History_and_Evaluation_-_2019_Fillable.pdf" TargetMode="External"/><Relationship Id="rId2" Type="http://schemas.openxmlformats.org/officeDocument/2006/relationships/hyperlink" Target="https://www.ghsa.net/sites/default/files/documents/forms/2023_GHSA_PPE_Fillable_-_Revised_3-9-23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ragonflymax.com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DRUIDHILLSATHLETICS.CO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e/1FAIpQLScJb-2dtCc0CoADXYMQQZJrg7CxkOgjy5XtQ-I_ZC8qtNpAyg/viewform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kalbschoolsga.org/digital-dreamers/device-request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352800"/>
            <a:ext cx="3048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165965"/>
          </a:xfrm>
        </p:spPr>
        <p:txBody>
          <a:bodyPr>
            <a:normAutofit/>
          </a:bodyPr>
          <a:lstStyle/>
          <a:p>
            <a:pPr marL="484505" algn="ctr"/>
            <a:r>
              <a:rPr lang="en-US" dirty="0"/>
              <a:t>Welcome to Druid Hills</a:t>
            </a:r>
            <a:br>
              <a:rPr lang="en-US" dirty="0"/>
            </a:br>
            <a:r>
              <a:rPr lang="en-US" dirty="0">
                <a:ln w="6350">
                  <a:solidFill>
                    <a:srgbClr val="FF0000">
                      <a:shade val="43000"/>
                    </a:srgbClr>
                  </a:solidFill>
                </a:ln>
              </a:rPr>
              <a:t>New Student Orientation</a:t>
            </a:r>
            <a:br>
              <a:rPr lang="en-US" dirty="0">
                <a:ln w="6350">
                  <a:solidFill>
                    <a:srgbClr val="FF0000">
                      <a:shade val="43000"/>
                    </a:srgbClr>
                  </a:solidFill>
                </a:ln>
              </a:rPr>
            </a:br>
            <a:r>
              <a:rPr lang="en-US" dirty="0">
                <a:ln w="6350">
                  <a:solidFill>
                    <a:srgbClr val="FF0000">
                      <a:shade val="43000"/>
                    </a:srgbClr>
                  </a:solidFill>
                </a:ln>
              </a:rPr>
              <a:t>2023 - 2024</a:t>
            </a:r>
          </a:p>
        </p:txBody>
      </p:sp>
    </p:spTree>
    <p:extLst>
      <p:ext uri="{BB962C8B-B14F-4D97-AF65-F5344CB8AC3E}">
        <p14:creationId xmlns:p14="http://schemas.microsoft.com/office/powerpoint/2010/main" val="12917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US" sz="3600"/>
              <a:t>The Counseling Department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562600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1400" b="1"/>
              <a:t>● The goal for the Counseling Department is to provide students and their family  academic, career, and social/emotional development.</a:t>
            </a:r>
          </a:p>
          <a:p>
            <a:pPr marL="0" indent="0" fontAlgn="base">
              <a:buNone/>
            </a:pPr>
            <a:endParaRPr lang="en-US" sz="1400" b="1"/>
          </a:p>
          <a:p>
            <a:pPr marL="0" indent="0" fontAlgn="base">
              <a:buNone/>
            </a:pPr>
            <a:r>
              <a:rPr lang="en-US" sz="1400" b="1"/>
              <a:t>● How Can I See My Counselor?</a:t>
            </a:r>
          </a:p>
          <a:p>
            <a:pPr marL="171450" indent="-171450" fontAlgn="base"/>
            <a:r>
              <a:rPr lang="en-US" sz="1400" b="1"/>
              <a:t>Students are able to see their counselor as needed with a pass from their teacher or by emailing their counselor to set up an appointment</a:t>
            </a:r>
          </a:p>
          <a:p>
            <a:pPr marL="171450" indent="-171450" fontAlgn="base"/>
            <a:r>
              <a:rPr lang="en-US" sz="1400" b="1"/>
              <a:t> If the student's assigned counselor is not available, there is always a counselor on call for    students in social or  emotional distress.</a:t>
            </a:r>
          </a:p>
          <a:p>
            <a:pPr marL="171450" indent="-171450" fontAlgn="base"/>
            <a:r>
              <a:rPr lang="en-US" sz="1400" b="1"/>
              <a:t> For academic or non-emergent meetings, students will complete a "Let's Talk" pass for the counselor to call for them once available. </a:t>
            </a:r>
          </a:p>
          <a:p>
            <a:pPr marL="546100" lvl="1" indent="-171450" fontAlgn="base"/>
            <a:endParaRPr lang="en-US" sz="1400" b="1"/>
          </a:p>
          <a:p>
            <a:pPr marL="0" indent="0" fontAlgn="base">
              <a:buNone/>
            </a:pPr>
            <a:r>
              <a:rPr lang="en-US" sz="1400" b="1"/>
              <a:t>● How Can I Contact My Counselor?</a:t>
            </a:r>
          </a:p>
          <a:p>
            <a:pPr marL="171450" indent="-171450" fontAlgn="base"/>
            <a:r>
              <a:rPr lang="en-US" sz="1400" b="1"/>
              <a:t>The preferred method of contact is by email.  Students can also complete a Let's Talk pass with Ms. Vicki at the counseling desk.</a:t>
            </a:r>
          </a:p>
          <a:p>
            <a:pPr marL="0" indent="0" fontAlgn="base">
              <a:buNone/>
            </a:pPr>
            <a:r>
              <a:rPr lang="en-US" sz="1400" b="1"/>
              <a:t>​</a:t>
            </a:r>
          </a:p>
          <a:p>
            <a:pPr marL="0" indent="0" fontAlgn="base">
              <a:buNone/>
            </a:pPr>
            <a:r>
              <a:rPr lang="en-US" sz="1400" b="1"/>
              <a:t>● I'm a Parent, How Do I Meet With My Child's Counselor?</a:t>
            </a:r>
          </a:p>
          <a:p>
            <a:pPr marL="171450" indent="-171450" fontAlgn="base"/>
            <a:r>
              <a:rPr lang="en-US" sz="1400" b="1"/>
              <a:t>Parent appointments are available by request.  Please email or call the counselor of record to request an appointment time.</a:t>
            </a:r>
          </a:p>
          <a:p>
            <a:pPr marL="0" indent="0" fontAlgn="base">
              <a:buNone/>
            </a:pPr>
            <a:r>
              <a:rPr lang="en-US" sz="1400" b="1"/>
              <a:t>​</a:t>
            </a:r>
          </a:p>
          <a:p>
            <a:pPr marL="0" indent="0" fontAlgn="base">
              <a:buNone/>
            </a:pPr>
            <a:r>
              <a:rPr lang="en-US" sz="1400" b="1"/>
              <a:t>● I am a student or parent and have a concern with a teacher or grade.  What's the protocol?</a:t>
            </a:r>
          </a:p>
          <a:p>
            <a:pPr marL="0" indent="0" fontAlgn="base">
              <a:buNone/>
            </a:pPr>
            <a:r>
              <a:rPr lang="en-US" sz="1400" b="1"/>
              <a:t>	1. Contact the </a:t>
            </a:r>
            <a:r>
              <a:rPr lang="en-US" sz="1400" b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teacher</a:t>
            </a:r>
            <a:r>
              <a:rPr lang="en-US" sz="1400" b="1"/>
              <a:t> directly to address the concern.</a:t>
            </a:r>
          </a:p>
          <a:p>
            <a:pPr marL="0" indent="0" fontAlgn="base">
              <a:buNone/>
            </a:pPr>
            <a:r>
              <a:rPr lang="en-US" sz="1400" b="1"/>
              <a:t>	2. Contact the </a:t>
            </a:r>
            <a:r>
              <a:rPr lang="en-US" sz="1400" b="1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department chair</a:t>
            </a:r>
            <a:r>
              <a:rPr lang="en-US" sz="1400" b="1"/>
              <a:t>.</a:t>
            </a:r>
          </a:p>
          <a:p>
            <a:pPr marL="0" indent="0" fontAlgn="base">
              <a:buNone/>
            </a:pPr>
            <a:r>
              <a:rPr lang="en-US" sz="1400" b="1"/>
              <a:t>	3. Contact the AP of Instruction, </a:t>
            </a:r>
            <a:r>
              <a:rPr lang="en-US" sz="1400" b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Mr. Ingram</a:t>
            </a:r>
            <a:endParaRPr lang="en-US" sz="1400" b="1"/>
          </a:p>
          <a:p>
            <a:pPr marL="0" indent="0" fontAlgn="base">
              <a:buNone/>
            </a:pPr>
            <a:endParaRPr lang="en-US" sz="1200" b="1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904306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How do I know who my counselor 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940208"/>
          </a:xfrm>
        </p:spPr>
        <p:txBody>
          <a:bodyPr/>
          <a:lstStyle/>
          <a:p>
            <a:pPr marL="0" indent="0" fontAlgn="base">
              <a:buNone/>
            </a:pPr>
            <a:r>
              <a:rPr lang="en-US" sz="3200" b="1"/>
              <a:t>	</a:t>
            </a:r>
            <a:r>
              <a:rPr lang="en-US" sz="2900" b="1"/>
              <a:t>◊ Tonya Henderson, Counselor (A-EM)</a:t>
            </a:r>
          </a:p>
          <a:p>
            <a:pPr marL="0" indent="0" fontAlgn="base">
              <a:buNone/>
            </a:pPr>
            <a:r>
              <a:rPr lang="en-US" sz="2900" b="1"/>
              <a:t>​	◊ Carla Brown, Head Counselor 	  		   Counselor (EN-JA)</a:t>
            </a:r>
          </a:p>
          <a:p>
            <a:pPr marL="0" indent="0" fontAlgn="base">
              <a:buNone/>
            </a:pPr>
            <a:r>
              <a:rPr lang="en-US" sz="2900" b="1"/>
              <a:t>	◊ Robin Wesley, Counselor (JB-Q)</a:t>
            </a:r>
          </a:p>
          <a:p>
            <a:pPr marL="0" indent="0" fontAlgn="base">
              <a:buNone/>
            </a:pPr>
            <a:r>
              <a:rPr lang="en-US" sz="2900" b="1"/>
              <a:t>	◊ Antoinette Darden-Cintron,     		Counselor (R-Z)</a:t>
            </a:r>
          </a:p>
          <a:p>
            <a:pPr marL="0" indent="0" fontAlgn="base">
              <a:buNone/>
            </a:pPr>
            <a:endParaRPr lang="en-US" sz="2900" b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93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Communication at DHHS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47675" indent="-383540"/>
            <a:r>
              <a:rPr lang="en-US" dirty="0"/>
              <a:t>Most of the communication is through technology </a:t>
            </a:r>
          </a:p>
          <a:p>
            <a:pPr lvl="1"/>
            <a:r>
              <a:rPr lang="en-US" dirty="0"/>
              <a:t>DHHS Website and a link under daily announcements</a:t>
            </a:r>
          </a:p>
          <a:p>
            <a:pPr lvl="1"/>
            <a:r>
              <a:rPr lang="en-US" dirty="0"/>
              <a:t>Principal Emails, Texts, Robo calls</a:t>
            </a:r>
          </a:p>
          <a:p>
            <a:pPr lvl="1"/>
            <a:r>
              <a:rPr lang="en-US" dirty="0"/>
              <a:t>PTO Newsletter -</a:t>
            </a:r>
            <a:r>
              <a:rPr lang="en-US" dirty="0">
                <a:solidFill>
                  <a:schemeClr val="accent2"/>
                </a:solidFill>
              </a:rPr>
              <a:t> </a:t>
            </a:r>
            <a:r>
              <a:rPr lang="en-US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PTO Website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The Counseling Website (click on quick links DHHS website)</a:t>
            </a:r>
          </a:p>
          <a:p>
            <a:pPr lvl="1"/>
            <a:r>
              <a:rPr lang="en-US" dirty="0"/>
              <a:t>Announcements during 2</a:t>
            </a:r>
            <a:r>
              <a:rPr lang="en-US" baseline="30000" dirty="0"/>
              <a:t>nd</a:t>
            </a:r>
            <a:r>
              <a:rPr lang="en-US" dirty="0"/>
              <a:t> period </a:t>
            </a:r>
          </a:p>
          <a:p>
            <a:pPr lvl="1"/>
            <a:r>
              <a:rPr lang="en-US" dirty="0"/>
              <a:t>Red Devil TV</a:t>
            </a:r>
          </a:p>
          <a:p>
            <a:pPr marL="53721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17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AA712-A40E-6AFB-0A4E-943AC6074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282596"/>
          </a:xfrm>
        </p:spPr>
        <p:txBody>
          <a:bodyPr/>
          <a:lstStyle/>
          <a:p>
            <a:r>
              <a:rPr lang="en-US" dirty="0"/>
              <a:t>Communication Protocols – </a:t>
            </a:r>
            <a:br>
              <a:rPr lang="en-US" dirty="0"/>
            </a:br>
            <a:br>
              <a:rPr lang="en-US" dirty="0"/>
            </a:br>
            <a:r>
              <a:rPr lang="en-US" sz="3200" dirty="0"/>
              <a:t>Issue with teacher – 1. teacher 2. department chair/counselor 3. Ms. Darden AP Instruction 4. Principal Joyner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Issue with coach – 1. coach 2. Coach George Athletic Director 3. Principal Joyner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874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88274-57FA-9BE0-1772-5A6EEA71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008898"/>
          </a:xfrm>
        </p:spPr>
        <p:txBody>
          <a:bodyPr/>
          <a:lstStyle/>
          <a:p>
            <a:r>
              <a:rPr lang="en-US"/>
              <a:t>Extracurriculars – </a:t>
            </a:r>
            <a:br>
              <a:rPr lang="en-US"/>
            </a:br>
            <a:br>
              <a:rPr lang="en-US"/>
            </a:br>
            <a:r>
              <a:rPr lang="en-US"/>
              <a:t>Get Involved with fun clubs, activities, athletics!!!</a:t>
            </a:r>
          </a:p>
        </p:txBody>
      </p:sp>
    </p:spTree>
    <p:extLst>
      <p:ext uri="{BB962C8B-B14F-4D97-AF65-F5344CB8AC3E}">
        <p14:creationId xmlns:p14="http://schemas.microsoft.com/office/powerpoint/2010/main" val="1597720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pPr algn="ctr"/>
            <a:r>
              <a:rPr lang="en-US" sz="2800"/>
              <a:t>Get involved in Extracurricular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91200"/>
          </a:xfrm>
        </p:spPr>
        <p:txBody>
          <a:bodyPr>
            <a:normAutofit fontScale="47500" lnSpcReduction="20000"/>
          </a:bodyPr>
          <a:lstStyle/>
          <a:p>
            <a:pPr marL="64008" indent="0">
              <a:buNone/>
            </a:pPr>
            <a:r>
              <a:rPr lang="en-US" dirty="0"/>
              <a:t>Some of DHHS Clubs and Organizations</a:t>
            </a:r>
          </a:p>
          <a:p>
            <a:pPr marL="64008" indent="0">
              <a:buNone/>
            </a:pPr>
            <a:endParaRPr lang="en-US" dirty="0"/>
          </a:p>
          <a:p>
            <a:pPr lvl="1"/>
            <a:r>
              <a:rPr lang="en-US" dirty="0"/>
              <a:t>Habitat for Humanity</a:t>
            </a:r>
          </a:p>
          <a:p>
            <a:pPr lvl="1"/>
            <a:r>
              <a:rPr lang="en-US" dirty="0"/>
              <a:t>Year Book</a:t>
            </a:r>
          </a:p>
          <a:p>
            <a:pPr lvl="1"/>
            <a:r>
              <a:rPr lang="en-US" dirty="0"/>
              <a:t>Environmental Club</a:t>
            </a:r>
          </a:p>
          <a:p>
            <a:pPr lvl="1"/>
            <a:r>
              <a:rPr lang="en-US" dirty="0"/>
              <a:t>National Honor Society</a:t>
            </a:r>
          </a:p>
          <a:p>
            <a:pPr lvl="1"/>
            <a:r>
              <a:rPr lang="en-US" dirty="0"/>
              <a:t>Spanish National Honor Society</a:t>
            </a:r>
          </a:p>
          <a:p>
            <a:pPr lvl="1"/>
            <a:r>
              <a:rPr lang="en-US" dirty="0"/>
              <a:t>Model UN</a:t>
            </a:r>
          </a:p>
          <a:p>
            <a:pPr lvl="1"/>
            <a:r>
              <a:rPr lang="en-US" dirty="0"/>
              <a:t>Beta Club</a:t>
            </a:r>
          </a:p>
          <a:p>
            <a:pPr lvl="1"/>
            <a:r>
              <a:rPr lang="en-US" dirty="0"/>
              <a:t>Spanish Club</a:t>
            </a:r>
          </a:p>
          <a:p>
            <a:pPr lvl="1"/>
            <a:r>
              <a:rPr lang="en-US" dirty="0"/>
              <a:t>Young Physicians Initiative </a:t>
            </a:r>
          </a:p>
          <a:p>
            <a:pPr lvl="1"/>
            <a:r>
              <a:rPr lang="en-US" dirty="0"/>
              <a:t>Naturally Beautiful</a:t>
            </a:r>
          </a:p>
          <a:p>
            <a:pPr lvl="1"/>
            <a:r>
              <a:rPr lang="en-US" dirty="0"/>
              <a:t>FCCLA</a:t>
            </a:r>
          </a:p>
          <a:p>
            <a:pPr lvl="1"/>
            <a:r>
              <a:rPr lang="en-US" dirty="0"/>
              <a:t>National Honor Society</a:t>
            </a:r>
          </a:p>
          <a:p>
            <a:pPr lvl="1"/>
            <a:r>
              <a:rPr lang="en-US" dirty="0"/>
              <a:t>Gay Straight Alliance</a:t>
            </a:r>
          </a:p>
          <a:p>
            <a:pPr lvl="1"/>
            <a:r>
              <a:rPr lang="en-US" dirty="0"/>
              <a:t>French Club</a:t>
            </a:r>
          </a:p>
          <a:p>
            <a:pPr lvl="1"/>
            <a:r>
              <a:rPr lang="en-US" dirty="0"/>
              <a:t>Math Club</a:t>
            </a:r>
          </a:p>
          <a:p>
            <a:pPr lvl="1"/>
            <a:r>
              <a:rPr lang="en-US" dirty="0"/>
              <a:t>International Club</a:t>
            </a:r>
          </a:p>
          <a:p>
            <a:pPr lvl="1"/>
            <a:r>
              <a:rPr lang="en-US" dirty="0"/>
              <a:t>Anime Club</a:t>
            </a:r>
          </a:p>
          <a:p>
            <a:pPr lvl="1"/>
            <a:r>
              <a:rPr lang="en-US" dirty="0"/>
              <a:t>Weight Management Club</a:t>
            </a:r>
          </a:p>
          <a:p>
            <a:pPr lvl="1"/>
            <a:r>
              <a:rPr lang="en-US" dirty="0"/>
              <a:t>Bullet Journal Club</a:t>
            </a:r>
          </a:p>
          <a:p>
            <a:pPr lvl="1"/>
            <a:r>
              <a:rPr lang="en-US" dirty="0"/>
              <a:t>Hiking Club</a:t>
            </a:r>
          </a:p>
          <a:p>
            <a:pPr lvl="1"/>
            <a:r>
              <a:rPr lang="en-US" dirty="0"/>
              <a:t>Debate Club</a:t>
            </a:r>
          </a:p>
          <a:p>
            <a:pPr lvl="1"/>
            <a:r>
              <a:rPr lang="en-US" dirty="0"/>
              <a:t>FBLA</a:t>
            </a:r>
          </a:p>
          <a:p>
            <a:pPr lvl="1"/>
            <a:r>
              <a:rPr lang="en-US" dirty="0"/>
              <a:t>TSA</a:t>
            </a:r>
          </a:p>
          <a:p>
            <a:pPr lvl="1"/>
            <a:r>
              <a:rPr lang="en-US" dirty="0"/>
              <a:t>Robotics Team</a:t>
            </a:r>
          </a:p>
          <a:p>
            <a:pPr lvl="1"/>
            <a:r>
              <a:rPr lang="en-US" dirty="0"/>
              <a:t>Reading Bowl</a:t>
            </a:r>
          </a:p>
          <a:p>
            <a:pPr lvl="1"/>
            <a:r>
              <a:rPr lang="en-US" dirty="0"/>
              <a:t>National Art Society</a:t>
            </a:r>
          </a:p>
          <a:p>
            <a:pPr lvl="1"/>
            <a:r>
              <a:rPr lang="en-US" dirty="0"/>
              <a:t>Board Game Club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685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532E6-A346-4BB5-BCCC-E0CA8099E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3951"/>
            <a:ext cx="8229600" cy="1399032"/>
          </a:xfrm>
        </p:spPr>
        <p:txBody>
          <a:bodyPr>
            <a:normAutofit/>
          </a:bodyPr>
          <a:lstStyle/>
          <a:p>
            <a:pPr marL="484505" algn="ctr"/>
            <a:r>
              <a:rPr lang="en-US" sz="6600" b="1">
                <a:ln w="6350">
                  <a:solidFill>
                    <a:srgbClr val="FF0000">
                      <a:shade val="43000"/>
                    </a:srgbClr>
                  </a:solidFill>
                </a:ln>
              </a:rPr>
              <a:t>DHHS SPORTS</a:t>
            </a:r>
            <a:endParaRPr lang="en-US" sz="66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9B70227-2640-4961-AF0A-3F0DA69895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239966"/>
              </p:ext>
            </p:extLst>
          </p:nvPr>
        </p:nvGraphicFramePr>
        <p:xfrm>
          <a:off x="196808" y="1498768"/>
          <a:ext cx="8495151" cy="4818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1717">
                  <a:extLst>
                    <a:ext uri="{9D8B030D-6E8A-4147-A177-3AD203B41FA5}">
                      <a16:colId xmlns:a16="http://schemas.microsoft.com/office/drawing/2014/main" val="1802773231"/>
                    </a:ext>
                  </a:extLst>
                </a:gridCol>
                <a:gridCol w="2831717">
                  <a:extLst>
                    <a:ext uri="{9D8B030D-6E8A-4147-A177-3AD203B41FA5}">
                      <a16:colId xmlns:a16="http://schemas.microsoft.com/office/drawing/2014/main" val="2728692308"/>
                    </a:ext>
                  </a:extLst>
                </a:gridCol>
                <a:gridCol w="2831717">
                  <a:extLst>
                    <a:ext uri="{9D8B030D-6E8A-4147-A177-3AD203B41FA5}">
                      <a16:colId xmlns:a16="http://schemas.microsoft.com/office/drawing/2014/main" val="1944906761"/>
                    </a:ext>
                  </a:extLst>
                </a:gridCol>
              </a:tblGrid>
              <a:tr h="566201">
                <a:tc>
                  <a:txBody>
                    <a:bodyPr/>
                    <a:lstStyle/>
                    <a:p>
                      <a:pPr algn="ctr"/>
                      <a:r>
                        <a:rPr lang="en-US" sz="2800" u="sng"/>
                        <a:t>FALL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/>
                        <a:t>WINTER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/>
                        <a:t>SPRING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920330"/>
                  </a:ext>
                </a:extLst>
              </a:tr>
              <a:tr h="582236">
                <a:tc>
                  <a:txBody>
                    <a:bodyPr/>
                    <a:lstStyle/>
                    <a:p>
                      <a:r>
                        <a:rPr lang="en-US" sz="2100" b="1"/>
                        <a:t>CROSS COUNTRY (B,G)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BASKETBALL (B,G)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BASEBALL (B)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550662"/>
                  </a:ext>
                </a:extLst>
              </a:tr>
              <a:tr h="332706">
                <a:tc>
                  <a:txBody>
                    <a:bodyPr/>
                    <a:lstStyle/>
                    <a:p>
                      <a:r>
                        <a:rPr lang="en-US" sz="2100" b="1"/>
                        <a:t>CHEER (COED)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FLAG FOOTBALL (G)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GOLF (B, 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94939"/>
                  </a:ext>
                </a:extLst>
              </a:tr>
              <a:tr h="33270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100" b="1"/>
                        <a:t>FOOTBALL (COED)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100" b="1"/>
                        <a:t>SWIMMING (B,G)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100" b="1"/>
                        <a:t>GYMNASTICS (G)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80351"/>
                  </a:ext>
                </a:extLst>
              </a:tr>
              <a:tr h="332706">
                <a:tc>
                  <a:txBody>
                    <a:bodyPr/>
                    <a:lstStyle/>
                    <a:p>
                      <a:r>
                        <a:rPr lang="en-US" sz="2100" b="1"/>
                        <a:t>SOFTBALL (G)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WRESTLING (B,G)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LACROSSE (B,G)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418943"/>
                  </a:ext>
                </a:extLst>
              </a:tr>
              <a:tr h="332706">
                <a:tc>
                  <a:txBody>
                    <a:bodyPr/>
                    <a:lstStyle/>
                    <a:p>
                      <a:r>
                        <a:rPr lang="en-US" sz="2100" b="1"/>
                        <a:t>VOLLEYBALL (G)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SOCCER (B,G)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279209"/>
                  </a:ext>
                </a:extLst>
              </a:tr>
              <a:tr h="582236">
                <a:tc>
                  <a:txBody>
                    <a:bodyPr/>
                    <a:lstStyle/>
                    <a:p>
                      <a:r>
                        <a:rPr lang="en-US" sz="2100" b="1"/>
                        <a:t>BAND/DANCE (COED)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TENNIS (B,G)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357826"/>
                  </a:ext>
                </a:extLst>
              </a:tr>
              <a:tr h="332706">
                <a:tc>
                  <a:txBody>
                    <a:bodyPr/>
                    <a:lstStyle/>
                    <a:p>
                      <a:endParaRPr lang="en-US" sz="21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TRACK (B,G)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547557"/>
                  </a:ext>
                </a:extLst>
              </a:tr>
              <a:tr h="5822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21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b="1"/>
                        <a:t>ULTIMATE FRISBEE (COED)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792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118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505" algn="ctr"/>
            <a:r>
              <a:rPr lang="en-US" sz="6600" b="1">
                <a:ln w="6350">
                  <a:solidFill>
                    <a:srgbClr val="FF0000">
                      <a:shade val="43000"/>
                    </a:srgbClr>
                  </a:solidFill>
                </a:ln>
              </a:rPr>
              <a:t>DHHS SPORTS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fontScale="92500" lnSpcReduction="10000"/>
          </a:bodyPr>
          <a:lstStyle/>
          <a:p>
            <a:pPr marL="521335" indent="-457200"/>
            <a:r>
              <a:rPr lang="en-US" b="1" u="sng" dirty="0">
                <a:solidFill>
                  <a:srgbClr val="FFFFFF"/>
                </a:solidFill>
              </a:rPr>
              <a:t>PRIOR</a:t>
            </a:r>
            <a:r>
              <a:rPr lang="en-US" b="1" dirty="0">
                <a:solidFill>
                  <a:srgbClr val="FFFFFF"/>
                </a:solidFill>
              </a:rPr>
              <a:t> TO TRYOUTS/CONDITIONING, ALL ATHLETES MUST HAVE THE FOLLOWING:</a:t>
            </a:r>
            <a:endParaRPr lang="en-US" b="1" dirty="0"/>
          </a:p>
          <a:p>
            <a:pPr lvl="1">
              <a:buFont typeface="Wingdings"/>
              <a:buChar char="q"/>
            </a:pP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PHYSICAL</a:t>
            </a:r>
            <a:endParaRPr lang="en-US" dirty="0">
              <a:solidFill>
                <a:schemeClr val="bg1"/>
              </a:solidFill>
              <a:highlight>
                <a:srgbClr val="FFFF00"/>
              </a:highlight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1">
              <a:buFont typeface="Wingdings"/>
              <a:buChar char="q"/>
            </a:pPr>
            <a:r>
              <a:rPr lang="en-US" dirty="0">
                <a:solidFill>
                  <a:srgbClr val="FFFFFF"/>
                </a:solidFill>
              </a:rPr>
              <a:t>INSURANCE</a:t>
            </a:r>
          </a:p>
          <a:p>
            <a:pPr lvl="1">
              <a:buFont typeface="Wingdings"/>
              <a:buChar char="q"/>
            </a:pPr>
            <a:r>
              <a:rPr lang="en-US" dirty="0">
                <a:solidFill>
                  <a:srgbClr val="FFFFFF"/>
                </a:solidFill>
              </a:rPr>
              <a:t>SUBSCRIBE TO </a:t>
            </a:r>
            <a:r>
              <a:rPr lang="en-US" dirty="0">
                <a:solidFill>
                  <a:srgbClr val="FFFFFF"/>
                </a:solidFill>
                <a:highlight>
                  <a:srgbClr val="FFFF00"/>
                </a:highlight>
                <a:hlinkClick r:id="rId4"/>
              </a:rPr>
              <a:t>DRAGONFLYMAX</a:t>
            </a:r>
          </a:p>
          <a:p>
            <a:pPr marL="1106170" lvl="2">
              <a:buFont typeface="Wingdings"/>
              <a:buChar char="q"/>
            </a:pPr>
            <a:r>
              <a:rPr lang="en-US" dirty="0">
                <a:solidFill>
                  <a:srgbClr val="FFFFFF"/>
                </a:solidFill>
              </a:rPr>
              <a:t>UPLOAD PHYSICAL, INSURANCE, AND FILL ELECTRONIC FORMS (school code: M5NR6C)</a:t>
            </a:r>
            <a:endParaRPr lang="en-US" dirty="0"/>
          </a:p>
          <a:p>
            <a:pPr marL="447675" indent="-383540">
              <a:buFont typeface="Wingdings"/>
              <a:buChar char="q"/>
            </a:pPr>
            <a:r>
              <a:rPr lang="en-US" b="1" dirty="0">
                <a:solidFill>
                  <a:srgbClr val="FFFFFF"/>
                </a:solidFill>
              </a:rPr>
              <a:t>AMOUNT OF CREDITS TO BE ELIGIBLE:</a:t>
            </a:r>
          </a:p>
          <a:p>
            <a:pPr lvl="1">
              <a:buFont typeface="Wingdings"/>
              <a:buChar char="q"/>
            </a:pPr>
            <a:r>
              <a:rPr lang="en-US" dirty="0">
                <a:solidFill>
                  <a:srgbClr val="FFFFFF"/>
                </a:solidFill>
              </a:rPr>
              <a:t>END OF FRESHMAN YEAR – 5 CREDITS</a:t>
            </a:r>
          </a:p>
          <a:p>
            <a:pPr lvl="1">
              <a:buFont typeface="Wingdings"/>
              <a:buChar char="q"/>
            </a:pPr>
            <a:r>
              <a:rPr lang="en-US" dirty="0">
                <a:solidFill>
                  <a:srgbClr val="FFFFFF"/>
                </a:solidFill>
              </a:rPr>
              <a:t>END OF SOPHOMIRE YEAR – 11 CREDITS</a:t>
            </a:r>
          </a:p>
          <a:p>
            <a:pPr lvl="1">
              <a:buFont typeface="Wingdings"/>
              <a:buChar char="q"/>
            </a:pPr>
            <a:r>
              <a:rPr lang="en-US" dirty="0">
                <a:solidFill>
                  <a:srgbClr val="FFFFFF"/>
                </a:solidFill>
              </a:rPr>
              <a:t>END OF JUNIOR YEAR – 17 CREDITS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839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8EAB1-C4A6-4B45-BA1C-99E9733A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505" algn="ctr"/>
            <a:r>
              <a:rPr lang="en-US" sz="6600" b="1">
                <a:ln w="6350">
                  <a:solidFill>
                    <a:srgbClr val="FF0000">
                      <a:shade val="43000"/>
                    </a:srgbClr>
                  </a:solidFill>
                </a:ln>
              </a:rPr>
              <a:t>DHHS SPORTS INFO</a:t>
            </a:r>
            <a:endParaRPr lang="en-US" sz="6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01B85-32C5-410A-B8A5-0357FF495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47675" indent="-383540"/>
            <a:r>
              <a:rPr lang="en-US" sz="4400" b="1"/>
              <a:t>FOLLOW DRUID HILLS ATHLETICS ON SOCIAL MEDIA</a:t>
            </a:r>
            <a:r>
              <a:rPr lang="en-US" sz="4800"/>
              <a:t>:</a:t>
            </a:r>
          </a:p>
          <a:p>
            <a:pPr lvl="1">
              <a:buFont typeface="Wingdings"/>
              <a:buChar char="q"/>
            </a:pPr>
            <a:r>
              <a:rPr lang="en-US" sz="3200"/>
              <a:t>ATHLETICS WEBSITE:</a:t>
            </a:r>
            <a:endParaRPr lang="en-US" sz="3200">
              <a:solidFill>
                <a:srgbClr val="FFFF00"/>
              </a:solidFill>
              <a:highlight>
                <a:srgbClr val="FFFF00"/>
              </a:highlight>
            </a:endParaRPr>
          </a:p>
          <a:p>
            <a:pPr marL="1106170" lvl="2">
              <a:buFont typeface="Wingdings"/>
              <a:buChar char="q"/>
            </a:pPr>
            <a:r>
              <a:rPr lang="en-US" sz="3000">
                <a:solidFill>
                  <a:schemeClr val="bg1"/>
                </a:solidFill>
                <a:highlight>
                  <a:srgbClr val="FFFF00"/>
                </a:highligh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HTTPS://DRUIDHILLSATHLETICS.COM</a:t>
            </a:r>
            <a:endParaRPr lang="en-US" sz="3000">
              <a:solidFill>
                <a:schemeClr val="bg1"/>
              </a:solidFill>
              <a:highlight>
                <a:srgbClr val="FFFF00"/>
              </a:highlight>
            </a:endParaRPr>
          </a:p>
          <a:p>
            <a:pPr lvl="1">
              <a:buFont typeface="Wingdings"/>
              <a:buChar char="q"/>
            </a:pPr>
            <a:r>
              <a:rPr lang="en-US" sz="3200"/>
              <a:t>TWITTER: @DHHSSPORTS</a:t>
            </a:r>
          </a:p>
          <a:p>
            <a:pPr lvl="1">
              <a:buFont typeface="Wingdings"/>
              <a:buChar char="q"/>
            </a:pPr>
            <a:r>
              <a:rPr lang="en-US" sz="3200"/>
              <a:t>INSTAGRAM:  @DRUIDHILLSATHLETICS</a:t>
            </a:r>
          </a:p>
          <a:p>
            <a:pPr lvl="1">
              <a:buFont typeface="Wingdings"/>
              <a:buChar char="q"/>
            </a:pPr>
            <a:r>
              <a:rPr lang="en-US" sz="3200"/>
              <a:t>FACEBOOK:  @DRUIDHILLSATHLETICS</a:t>
            </a:r>
          </a:p>
        </p:txBody>
      </p:sp>
    </p:spTree>
    <p:extLst>
      <p:ext uri="{BB962C8B-B14F-4D97-AF65-F5344CB8AC3E}">
        <p14:creationId xmlns:p14="http://schemas.microsoft.com/office/powerpoint/2010/main" val="980335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89605-BB9C-D1F5-12CA-3BB6849A7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578204"/>
          </a:xfrm>
        </p:spPr>
        <p:txBody>
          <a:bodyPr>
            <a:normAutofit/>
          </a:bodyPr>
          <a:lstStyle/>
          <a:p>
            <a:r>
              <a:rPr lang="en-US" sz="8800"/>
              <a:t>Q &amp; A?</a:t>
            </a:r>
          </a:p>
        </p:txBody>
      </p:sp>
    </p:spTree>
    <p:extLst>
      <p:ext uri="{BB962C8B-B14F-4D97-AF65-F5344CB8AC3E}">
        <p14:creationId xmlns:p14="http://schemas.microsoft.com/office/powerpoint/2010/main" val="1206534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Introductions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07008"/>
          </a:xfrm>
        </p:spPr>
        <p:txBody>
          <a:bodyPr/>
          <a:lstStyle/>
          <a:p>
            <a:r>
              <a:rPr lang="en-US" dirty="0"/>
              <a:t>Mark Joyner- Principal</a:t>
            </a:r>
          </a:p>
          <a:p>
            <a:r>
              <a:rPr lang="en-US" dirty="0" err="1"/>
              <a:t>Arnitra</a:t>
            </a:r>
            <a:r>
              <a:rPr lang="en-US" dirty="0"/>
              <a:t> Darden- AP of Instruction</a:t>
            </a:r>
          </a:p>
          <a:p>
            <a:r>
              <a:rPr lang="en-US" dirty="0" err="1"/>
              <a:t>Larrando</a:t>
            </a:r>
            <a:r>
              <a:rPr lang="en-US" dirty="0"/>
              <a:t> Alexander- AP Testing &amp; Chromebooks</a:t>
            </a:r>
          </a:p>
          <a:p>
            <a:r>
              <a:rPr lang="en-US" dirty="0"/>
              <a:t>Dr. Chana Jackson- AP Attendance</a:t>
            </a:r>
          </a:p>
          <a:p>
            <a:r>
              <a:rPr lang="en-US" dirty="0"/>
              <a:t>New Hire - AP </a:t>
            </a:r>
            <a:r>
              <a:rPr lang="en-US" dirty="0" err="1"/>
              <a:t>Disclipline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4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5400"/>
            </a:br>
            <a:r>
              <a:rPr lang="en-US" sz="5400"/>
              <a:t>Enjoy your school year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algn="ctr">
              <a:buNone/>
            </a:pPr>
            <a:endParaRPr lang="en-US" sz="6600"/>
          </a:p>
          <a:p>
            <a:pPr marL="64008" indent="0" algn="ctr">
              <a:buNone/>
            </a:pPr>
            <a:r>
              <a:rPr lang="en-US" sz="6600"/>
              <a:t>Welcome to Druid Hills!!!</a:t>
            </a:r>
          </a:p>
        </p:txBody>
      </p:sp>
    </p:spTree>
    <p:extLst>
      <p:ext uri="{BB962C8B-B14F-4D97-AF65-F5344CB8AC3E}">
        <p14:creationId xmlns:p14="http://schemas.microsoft.com/office/powerpoint/2010/main" val="4018665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Introductions: Support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7675" indent="-383540"/>
            <a:r>
              <a:rPr lang="en-US" sz="2400" dirty="0"/>
              <a:t>Carla Brown- Head Counselor</a:t>
            </a:r>
          </a:p>
          <a:p>
            <a:pPr marL="447675" indent="-383540"/>
            <a:r>
              <a:rPr lang="en-US" sz="2400" dirty="0"/>
              <a:t>Alisa </a:t>
            </a:r>
            <a:r>
              <a:rPr lang="en-US" sz="2400" dirty="0" err="1"/>
              <a:t>Bouer</a:t>
            </a:r>
            <a:r>
              <a:rPr lang="en-US" sz="2400" dirty="0"/>
              <a:t>- 504 Coordinator</a:t>
            </a:r>
          </a:p>
          <a:p>
            <a:pPr marL="447675" indent="-383540"/>
            <a:r>
              <a:rPr lang="en-US" sz="2400" dirty="0"/>
              <a:t>Jada Finch- Lead Teacher of Special Education</a:t>
            </a:r>
          </a:p>
          <a:p>
            <a:pPr marL="447675" indent="-383540"/>
            <a:r>
              <a:rPr lang="en-US" sz="2400" dirty="0"/>
              <a:t>Brett </a:t>
            </a:r>
            <a:r>
              <a:rPr lang="en-US" sz="2400" dirty="0" err="1"/>
              <a:t>Flater</a:t>
            </a:r>
            <a:r>
              <a:rPr lang="en-US" sz="2400" dirty="0"/>
              <a:t>- IB Coordinator</a:t>
            </a:r>
          </a:p>
          <a:p>
            <a:pPr marL="447675" indent="-383540"/>
            <a:r>
              <a:rPr lang="en-US" sz="2400" dirty="0"/>
              <a:t>Henrietta George – Athletic Director</a:t>
            </a:r>
          </a:p>
          <a:p>
            <a:pPr marL="447675" indent="-383540"/>
            <a:r>
              <a:rPr lang="en-US" sz="2400" dirty="0"/>
              <a:t>Alexandra </a:t>
            </a:r>
            <a:r>
              <a:rPr lang="en-US" sz="2400" dirty="0" err="1"/>
              <a:t>Salivia</a:t>
            </a:r>
            <a:r>
              <a:rPr lang="en-US" sz="2400" dirty="0"/>
              <a:t> – ESOL Coordinator</a:t>
            </a:r>
          </a:p>
          <a:p>
            <a:pPr marL="447675" indent="-383540"/>
            <a:r>
              <a:rPr lang="en-US" sz="2400" dirty="0"/>
              <a:t>Edwina Floyd – MTSS</a:t>
            </a:r>
          </a:p>
          <a:p>
            <a:pPr marL="447675" indent="-383540"/>
            <a:r>
              <a:rPr lang="en-US" sz="2400" dirty="0"/>
              <a:t>Afrika Hamilton – Chris180 Therapist</a:t>
            </a:r>
          </a:p>
          <a:p>
            <a:pPr marL="447675" indent="-383540"/>
            <a:r>
              <a:rPr lang="en-US" sz="2400" dirty="0"/>
              <a:t>Garnet Pinnock – Social Worker</a:t>
            </a:r>
          </a:p>
          <a:p>
            <a:pPr marL="447675" indent="-38354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15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B51E1-A886-8AFB-EE45-31672CA624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Student Class Schedules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FE32B2-0770-1DC7-AF60-77369AE65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939026"/>
          </a:xfrm>
        </p:spPr>
        <p:txBody>
          <a:bodyPr>
            <a:normAutofit/>
          </a:bodyPr>
          <a:lstStyle/>
          <a:p>
            <a:r>
              <a:rPr lang="en-US" dirty="0"/>
              <a:t>Access in Infinite Campus Parent or Student Portal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Contact michelle_j_swanson@dekalbschoolsga.org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For assistance with access to parent portal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For schedule change request complete the form here –</a:t>
            </a:r>
          </a:p>
          <a:p>
            <a:r>
              <a:rPr lang="en-US" dirty="0">
                <a:solidFill>
                  <a:srgbClr val="FF0000"/>
                </a:solidFill>
                <a:hlinkClick r:id="rId2"/>
              </a:rPr>
              <a:t>2023 Schedule Change Request Form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5484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8E4AF-D514-A2B9-B48C-0E196BA71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3"/>
            <a:ext cx="8229600" cy="6338579"/>
          </a:xfrm>
        </p:spPr>
        <p:txBody>
          <a:bodyPr>
            <a:normAutofit fontScale="90000"/>
          </a:bodyPr>
          <a:lstStyle/>
          <a:p>
            <a:pPr marL="228600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Bell Schedule 2023 – 2024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8:00 – First bell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8:05 – Second bell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8:09 – Warning bell (chime 2)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8:10 – 1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period begins – tardy bell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9:40 – 1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period ends      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9:45 – Warning bell (chime 2)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9:46 – 2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period begins – tardy bell 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11:16 – Announcement Bell (chime 3)  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11:21 – 2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period ends     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11:27– Warning bell (chime 2)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11:28 – 3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period begins – tardy bell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Lunch: 11:28 – 11:58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 Lunch: 12:08 – 12:38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 Lunch: 12:58 – 1:28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1:28 – 3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period ends         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1:34 – Warning bell (chime 2)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1:35 – 4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period begins – tardy bell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3:10 – 4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period ends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348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483BD-644C-163A-0338-843DCFA3E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251494"/>
          </a:xfrm>
        </p:spPr>
        <p:txBody>
          <a:bodyPr/>
          <a:lstStyle/>
          <a:p>
            <a:r>
              <a:rPr lang="en-US" dirty="0"/>
              <a:t>Chromebooks</a:t>
            </a:r>
            <a:br>
              <a:rPr lang="en-US" dirty="0"/>
            </a:br>
            <a:r>
              <a:rPr lang="en-US" sz="2400" dirty="0"/>
              <a:t>All students must use a DCSD Chromebook or personal computer daily.  Cell phones and tablets do not count.</a:t>
            </a:r>
            <a:br>
              <a:rPr lang="en-US" sz="2400" dirty="0"/>
            </a:br>
            <a:br>
              <a:rPr lang="en-US" sz="2400" dirty="0"/>
            </a:br>
            <a:r>
              <a:rPr lang="en-US" sz="4000" dirty="0"/>
              <a:t>Parent consent form – </a:t>
            </a:r>
            <a:br>
              <a:rPr lang="en-US" sz="4000" dirty="0"/>
            </a:br>
            <a:r>
              <a:rPr lang="en-US" sz="40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DCSD Device User Agreement 2023 - 2024</a:t>
            </a:r>
            <a:br>
              <a:rPr lang="en-US" sz="4000" dirty="0"/>
            </a:br>
            <a:br>
              <a:rPr lang="en-US" sz="4000" dirty="0"/>
            </a:b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4936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14BC-225A-AAEF-7E79-47BA0E804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3"/>
            <a:ext cx="8229600" cy="6295037"/>
          </a:xfrm>
        </p:spPr>
        <p:txBody>
          <a:bodyPr/>
          <a:lstStyle/>
          <a:p>
            <a:r>
              <a:rPr lang="en-US" sz="3600" b="1" u="sng" dirty="0"/>
              <a:t>Dress Code – students may NOT</a:t>
            </a:r>
            <a:br>
              <a:rPr lang="en-US" dirty="0"/>
            </a:br>
            <a:r>
              <a:rPr lang="en-US" sz="1600" dirty="0"/>
              <a:t>Wear pajamas, pajama shirts, bottoms, or sleepwear of any kind.  </a:t>
            </a:r>
            <a:br>
              <a:rPr lang="en-US" sz="1600" dirty="0"/>
            </a:br>
            <a:r>
              <a:rPr lang="en-US" sz="1600" dirty="0"/>
              <a:t>Wear house shoes, bedroom slippers of any kind, or footwear that interferes with freedom, movement, or safety.  </a:t>
            </a:r>
            <a:br>
              <a:rPr lang="en-US" sz="1600" dirty="0"/>
            </a:br>
            <a:r>
              <a:rPr lang="en-US" sz="1600" dirty="0"/>
              <a:t>Wear headgear of any kind (religious practices, medical conditions, disabilities, specific school activities are excluded).  </a:t>
            </a:r>
            <a:br>
              <a:rPr lang="en-US" sz="1600" dirty="0"/>
            </a:br>
            <a:r>
              <a:rPr lang="en-US" sz="1600" dirty="0"/>
              <a:t>Wear clothing, jewelry, tattoos, piercings, or other body ornaments that disrupt the educational process or endanger the health or safety of other students, staff or visitors.  </a:t>
            </a:r>
            <a:br>
              <a:rPr lang="en-US" sz="1600" dirty="0"/>
            </a:br>
            <a:r>
              <a:rPr lang="en-US" sz="1600" dirty="0"/>
              <a:t>Wear clothing, insignia, symbols, tattoos, piercings, jewelry, or adornments worn or carried on or about a student which promote gangs or the use of controlled substances, drugs, alcohol, or tobacco.  </a:t>
            </a:r>
            <a:br>
              <a:rPr lang="en-US" sz="1600" dirty="0"/>
            </a:br>
            <a:r>
              <a:rPr lang="en-US" sz="1600" dirty="0"/>
              <a:t>Wear clothing, tattoos, or other adornments which show offensive and/or vulgar words, pictures, diagrams, drawings, or includes words or phrases of a violent nature, a disruptive nature, a sexual nature, politically/socially controversial words or graphics or words or phrases that are derogatory regarding a person’s ethnic background, color, race, national origin, religious belief, sexual orientation, or disability.</a:t>
            </a:r>
          </a:p>
        </p:txBody>
      </p:sp>
    </p:spTree>
    <p:extLst>
      <p:ext uri="{BB962C8B-B14F-4D97-AF65-F5344CB8AC3E}">
        <p14:creationId xmlns:p14="http://schemas.microsoft.com/office/powerpoint/2010/main" val="2628888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97D3A-F64A-39A3-FB8D-76A6561D5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Day of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18804-31C1-3B28-78F4-90B26AEC9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80931"/>
            <a:ext cx="8229600" cy="5073877"/>
          </a:xfrm>
        </p:spPr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en-US" dirty="0"/>
              <a:t>Students report to gym or cafeteria before 8:00 (bell rings at 8:00)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/>
              <a:t>All students must enter through the </a:t>
            </a:r>
            <a:r>
              <a:rPr lang="en-US" dirty="0" err="1"/>
              <a:t>Evolv</a:t>
            </a:r>
            <a:r>
              <a:rPr lang="en-US" dirty="0"/>
              <a:t> weapons detection system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/>
              <a:t>Students report to homeroom/advisement by 8:10</a:t>
            </a:r>
          </a:p>
          <a:p>
            <a:pPr marL="438912" lvl="1" indent="0">
              <a:buNone/>
            </a:pPr>
            <a:r>
              <a:rPr lang="en-US" dirty="0"/>
              <a:t>	Listed as “daily attendance” on schedule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/>
              <a:t>Students follow schedule 1</a:t>
            </a:r>
            <a:r>
              <a:rPr lang="en-US" baseline="30000" dirty="0"/>
              <a:t>st</a:t>
            </a:r>
            <a:r>
              <a:rPr lang="en-US" dirty="0"/>
              <a:t> – 4</a:t>
            </a:r>
            <a:r>
              <a:rPr lang="en-US" baseline="30000" dirty="0"/>
              <a:t>th</a:t>
            </a:r>
            <a:r>
              <a:rPr lang="en-US" dirty="0"/>
              <a:t> blocks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/>
              <a:t>Lunch is during 3</a:t>
            </a:r>
            <a:r>
              <a:rPr lang="en-US" baseline="30000" dirty="0"/>
              <a:t>rd</a:t>
            </a:r>
            <a:r>
              <a:rPr lang="en-US" dirty="0"/>
              <a:t> block – report to classroom first to find out which lunch</a:t>
            </a:r>
          </a:p>
        </p:txBody>
      </p:sp>
    </p:spTree>
    <p:extLst>
      <p:ext uri="{BB962C8B-B14F-4D97-AF65-F5344CB8AC3E}">
        <p14:creationId xmlns:p14="http://schemas.microsoft.com/office/powerpoint/2010/main" val="2268296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E10C9-CF53-8831-723D-781198942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220392"/>
          </a:xfrm>
        </p:spPr>
        <p:txBody>
          <a:bodyPr/>
          <a:lstStyle/>
          <a:p>
            <a:r>
              <a:rPr lang="en-US" sz="5400"/>
              <a:t>Finding your way – </a:t>
            </a:r>
            <a:br>
              <a:rPr lang="en-US"/>
            </a:br>
            <a:br>
              <a:rPr lang="en-US"/>
            </a:br>
            <a:r>
              <a:rPr lang="en-US" sz="3600"/>
              <a:t>A and B classrooms – main building</a:t>
            </a:r>
            <a:br>
              <a:rPr lang="en-US" sz="3600"/>
            </a:br>
            <a:br>
              <a:rPr lang="en-US" sz="3600"/>
            </a:br>
            <a:r>
              <a:rPr lang="en-US" sz="3600"/>
              <a:t>C classrooms – science (glass) and math buildings</a:t>
            </a:r>
            <a:br>
              <a:rPr lang="en-US" sz="3600"/>
            </a:br>
            <a:br>
              <a:rPr lang="en-US" sz="3600"/>
            </a:br>
            <a:r>
              <a:rPr lang="en-US" sz="3600"/>
              <a:t>D classrooms - gym</a:t>
            </a:r>
          </a:p>
        </p:txBody>
      </p:sp>
    </p:spTree>
    <p:extLst>
      <p:ext uri="{BB962C8B-B14F-4D97-AF65-F5344CB8AC3E}">
        <p14:creationId xmlns:p14="http://schemas.microsoft.com/office/powerpoint/2010/main" val="3983837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Custom 2">
      <a:dk1>
        <a:sysClr val="windowText" lastClr="000000"/>
      </a:dk1>
      <a:lt1>
        <a:sysClr val="window" lastClr="FFFFFF"/>
      </a:lt1>
      <a:dk2>
        <a:srgbClr val="000000"/>
      </a:dk2>
      <a:lt2>
        <a:srgbClr val="D2D2D2"/>
      </a:lt2>
      <a:accent1>
        <a:srgbClr val="FF0000"/>
      </a:accent1>
      <a:accent2>
        <a:srgbClr val="FF0000"/>
      </a:accent2>
      <a:accent3>
        <a:srgbClr val="FF0000"/>
      </a:accent3>
      <a:accent4>
        <a:srgbClr val="FF0000"/>
      </a:accent4>
      <a:accent5>
        <a:srgbClr val="FF0000"/>
      </a:accent5>
      <a:accent6>
        <a:srgbClr val="FF0000"/>
      </a:accent6>
      <a:hlink>
        <a:srgbClr val="000000"/>
      </a:hlink>
      <a:folHlink>
        <a:srgbClr val="00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1317</Words>
  <Application>Microsoft Office PowerPoint</Application>
  <PresentationFormat>On-screen Show (4:3)</PresentationFormat>
  <Paragraphs>143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Century Gothic</vt:lpstr>
      <vt:lpstr>Verdana</vt:lpstr>
      <vt:lpstr>Wingdings</vt:lpstr>
      <vt:lpstr>Wingdings 2</vt:lpstr>
      <vt:lpstr>Verve</vt:lpstr>
      <vt:lpstr>Welcome to Druid Hills New Student Orientation 2023 - 2024</vt:lpstr>
      <vt:lpstr>Introductions  </vt:lpstr>
      <vt:lpstr>Introductions: Support Staff</vt:lpstr>
      <vt:lpstr>Student Class Schedules</vt:lpstr>
      <vt:lpstr>Bell Schedule 2023 – 2024   8:00 – First bell 8:05 – Second bell 8:09 – Warning bell (chime 2) 8:10 – 1st period begins – tardy bell 9:40 – 1st period ends        9:45 – Warning bell (chime 2) 9:46 – 2nd period begins – tardy bell   11:16 – Announcement Bell (chime 3)    11:21 – 2nd period ends       11:27– Warning bell (chime 2)  11:28 – 3rd period begins – tardy bell A Lunch: 11:28 – 11:58 B Lunch: 12:08 – 12:38 C Lunch: 12:58 – 1:28 1:28 – 3rd period ends           1:34 – Warning bell (chime 2) 1:35 – 4th period begins – tardy bell  3:10 – 4th period ends   </vt:lpstr>
      <vt:lpstr>Chromebooks All students must use a DCSD Chromebook or personal computer daily.  Cell phones and tablets do not count.  Parent consent form –  DCSD Device User Agreement 2023 - 2024   </vt:lpstr>
      <vt:lpstr>Dress Code – students may NOT Wear pajamas, pajama shirts, bottoms, or sleepwear of any kind.   Wear house shoes, bedroom slippers of any kind, or footwear that interferes with freedom, movement, or safety.   Wear headgear of any kind (religious practices, medical conditions, disabilities, specific school activities are excluded).   Wear clothing, jewelry, tattoos, piercings, or other body ornaments that disrupt the educational process or endanger the health or safety of other students, staff or visitors.   Wear clothing, insignia, symbols, tattoos, piercings, jewelry, or adornments worn or carried on or about a student which promote gangs or the use of controlled substances, drugs, alcohol, or tobacco.   Wear clothing, tattoos, or other adornments which show offensive and/or vulgar words, pictures, diagrams, drawings, or includes words or phrases of a violent nature, a disruptive nature, a sexual nature, politically/socially controversial words or graphics or words or phrases that are derogatory regarding a person’s ethnic background, color, race, national origin, religious belief, sexual orientation, or disability.</vt:lpstr>
      <vt:lpstr>First Day of School</vt:lpstr>
      <vt:lpstr>Finding your way –   A and B classrooms – main building  C classrooms – science (glass) and math buildings  D classrooms - gym</vt:lpstr>
      <vt:lpstr>The Counseling Department</vt:lpstr>
      <vt:lpstr>How do I know who my counselor is?</vt:lpstr>
      <vt:lpstr>Communication at DHHS</vt:lpstr>
      <vt:lpstr>Communication Protocols –   Issue with teacher – 1. teacher 2. department chair/counselor 3. Ms. Darden AP Instruction 4. Principal Joyner  Issue with coach – 1. coach 2. Coach George Athletic Director 3. Principal Joyner</vt:lpstr>
      <vt:lpstr>Extracurriculars –   Get Involved with fun clubs, activities, athletics!!!</vt:lpstr>
      <vt:lpstr>Get involved in Extracurricular Activities</vt:lpstr>
      <vt:lpstr>DHHS SPORTS</vt:lpstr>
      <vt:lpstr>DHHS SPORTS INFO</vt:lpstr>
      <vt:lpstr>DHHS SPORTS INFO</vt:lpstr>
      <vt:lpstr>Q &amp; A?</vt:lpstr>
      <vt:lpstr> Enjoy your school year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Druid Hills High School</dc:title>
  <dc:creator>Julie Powell</dc:creator>
  <cp:lastModifiedBy>Mark Joyner (Druid Hills High)</cp:lastModifiedBy>
  <cp:revision>2</cp:revision>
  <dcterms:created xsi:type="dcterms:W3CDTF">2017-07-24T20:59:35Z</dcterms:created>
  <dcterms:modified xsi:type="dcterms:W3CDTF">2023-08-03T19:24:34Z</dcterms:modified>
</cp:coreProperties>
</file>