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5"/>
  </p:notesMasterIdLst>
  <p:sldIdLst>
    <p:sldId id="256" r:id="rId3"/>
    <p:sldId id="257" r:id="rId4"/>
    <p:sldId id="258" r:id="rId5"/>
    <p:sldId id="259" r:id="rId6"/>
    <p:sldId id="292" r:id="rId7"/>
    <p:sldId id="278" r:id="rId8"/>
    <p:sldId id="279" r:id="rId9"/>
    <p:sldId id="288" r:id="rId10"/>
    <p:sldId id="289" r:id="rId11"/>
    <p:sldId id="280" r:id="rId12"/>
    <p:sldId id="281" r:id="rId13"/>
    <p:sldId id="284" r:id="rId14"/>
    <p:sldId id="282" r:id="rId15"/>
    <p:sldId id="283" r:id="rId16"/>
    <p:sldId id="290" r:id="rId17"/>
    <p:sldId id="285" r:id="rId18"/>
    <p:sldId id="286" r:id="rId19"/>
    <p:sldId id="287" r:id="rId20"/>
    <p:sldId id="291" r:id="rId21"/>
    <p:sldId id="260" r:id="rId22"/>
    <p:sldId id="261" r:id="rId23"/>
    <p:sldId id="262" r:id="rId24"/>
    <p:sldId id="268" r:id="rId25"/>
    <p:sldId id="379" r:id="rId26"/>
    <p:sldId id="269" r:id="rId27"/>
    <p:sldId id="380" r:id="rId28"/>
    <p:sldId id="381" r:id="rId29"/>
    <p:sldId id="382" r:id="rId30"/>
    <p:sldId id="383" r:id="rId31"/>
    <p:sldId id="384" r:id="rId32"/>
    <p:sldId id="385" r:id="rId33"/>
    <p:sldId id="386" r:id="rId34"/>
    <p:sldId id="387" r:id="rId35"/>
    <p:sldId id="388" r:id="rId36"/>
    <p:sldId id="266" r:id="rId37"/>
    <p:sldId id="378" r:id="rId38"/>
    <p:sldId id="263" r:id="rId39"/>
    <p:sldId id="390" r:id="rId40"/>
    <p:sldId id="391" r:id="rId41"/>
    <p:sldId id="264" r:id="rId42"/>
    <p:sldId id="389" r:id="rId43"/>
    <p:sldId id="265" r:id="rId44"/>
  </p:sldIdLst>
  <p:sldSz cx="18288000" cy="10287000"/>
  <p:notesSz cx="6858000" cy="9144000"/>
  <p:embeddedFontLst>
    <p:embeddedFont>
      <p:font typeface="Agrandir" panose="020B0604020202020204" charset="0"/>
      <p:regular r:id="rId46"/>
    </p:embeddedFont>
    <p:embeddedFont>
      <p:font typeface="Agrandir Bold" panose="020B0604020202020204" charset="0"/>
      <p:regular r:id="rId47"/>
    </p:embeddedFont>
    <p:embeddedFont>
      <p:font typeface="Antonio" panose="020B0604020202020204" charset="0"/>
      <p:regular r:id="rId48"/>
    </p:embeddedFont>
    <p:embeddedFont>
      <p:font typeface="Antonio Bold" panose="020B0604020202020204" charset="0"/>
      <p:regular r:id="rId49"/>
    </p:embeddedFont>
    <p:embeddedFont>
      <p:font typeface="Antonio Bold Italics" panose="020B0604020202020204" charset="0"/>
      <p:regular r:id="rId50"/>
    </p:embeddedFont>
    <p:embeddedFont>
      <p:font typeface="Brittany" panose="020B0604020202020204" charset="0"/>
      <p:regular r:id="rId51"/>
    </p:embeddedFont>
    <p:embeddedFont>
      <p:font typeface="Canva Sans Bold" panose="020B0604020202020204" charset="0"/>
      <p:regular r:id="rId52"/>
    </p:embeddedFont>
    <p:embeddedFont>
      <p:font typeface="Canva Sans Italics" panose="020B0604020202020204" charset="0"/>
      <p:regular r:id="rId53"/>
    </p:embeddedFont>
    <p:embeddedFont>
      <p:font typeface="DM Serif Display" pitchFamily="2" charset="0"/>
      <p:regular r:id="rId54"/>
      <p:italic r:id="rId55"/>
    </p:embeddedFont>
    <p:embeddedFont>
      <p:font typeface="Tw Cen MT" panose="020B0602020104020603" pitchFamily="34" charset="0"/>
      <p:regular r:id="rId56"/>
      <p:bold r:id="rId57"/>
      <p:italic r:id="rId58"/>
      <p:boldItalic r:id="rId59"/>
    </p:embeddedFont>
    <p:embeddedFont>
      <p:font typeface="Tw Cen MT Condensed" panose="020B0606020104020203" pitchFamily="34" charset="0"/>
      <p:regular r:id="rId60"/>
      <p:bold r:id="rId61"/>
    </p:embeddedFont>
    <p:embeddedFont>
      <p:font typeface="Wingdings 3" panose="05040102010807070707" pitchFamily="18" charset="2"/>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314272-0E88-4766-97B2-5D6FB72DAC09}" v="53" dt="2026-02-03T20:17:55.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Ghee, Olivia (BRDHD)" userId="a2d98e5f-e618-4c77-96e2-433b018d73e3" providerId="ADAL" clId="{317A5F32-3433-49B0-A6D5-8CF906FE8F38}"/>
    <pc:docChg chg="custSel addSld delSld modSld sldOrd">
      <pc:chgData name="McGhee, Olivia (BRDHD)" userId="a2d98e5f-e618-4c77-96e2-433b018d73e3" providerId="ADAL" clId="{317A5F32-3433-49B0-A6D5-8CF906FE8F38}" dt="2026-02-03T20:18:10.126" v="1206" actId="1076"/>
      <pc:docMkLst>
        <pc:docMk/>
      </pc:docMkLst>
      <pc:sldChg chg="modSp mod">
        <pc:chgData name="McGhee, Olivia (BRDHD)" userId="a2d98e5f-e618-4c77-96e2-433b018d73e3" providerId="ADAL" clId="{317A5F32-3433-49B0-A6D5-8CF906FE8F38}" dt="2026-02-03T19:31:34.914" v="124" actId="20577"/>
        <pc:sldMkLst>
          <pc:docMk/>
          <pc:sldMk cId="0" sldId="257"/>
        </pc:sldMkLst>
        <pc:spChg chg="mod">
          <ac:chgData name="McGhee, Olivia (BRDHD)" userId="a2d98e5f-e618-4c77-96e2-433b018d73e3" providerId="ADAL" clId="{317A5F32-3433-49B0-A6D5-8CF906FE8F38}" dt="2026-02-03T19:31:26.854" v="122" actId="14100"/>
          <ac:spMkLst>
            <pc:docMk/>
            <pc:sldMk cId="0" sldId="257"/>
            <ac:spMk id="5" creationId="{00000000-0000-0000-0000-000000000000}"/>
          </ac:spMkLst>
        </pc:spChg>
        <pc:spChg chg="mod">
          <ac:chgData name="McGhee, Olivia (BRDHD)" userId="a2d98e5f-e618-4c77-96e2-433b018d73e3" providerId="ADAL" clId="{317A5F32-3433-49B0-A6D5-8CF906FE8F38}" dt="2026-02-03T19:31:34.914" v="124" actId="20577"/>
          <ac:spMkLst>
            <pc:docMk/>
            <pc:sldMk cId="0" sldId="257"/>
            <ac:spMk id="7" creationId="{00000000-0000-0000-0000-000000000000}"/>
          </ac:spMkLst>
        </pc:spChg>
        <pc:spChg chg="mod">
          <ac:chgData name="McGhee, Olivia (BRDHD)" userId="a2d98e5f-e618-4c77-96e2-433b018d73e3" providerId="ADAL" clId="{317A5F32-3433-49B0-A6D5-8CF906FE8F38}" dt="2026-02-03T19:31:29.628" v="123" actId="14100"/>
          <ac:spMkLst>
            <pc:docMk/>
            <pc:sldMk cId="0" sldId="257"/>
            <ac:spMk id="10" creationId="{00000000-0000-0000-0000-000000000000}"/>
          </ac:spMkLst>
        </pc:spChg>
      </pc:sldChg>
      <pc:sldChg chg="add">
        <pc:chgData name="McGhee, Olivia (BRDHD)" userId="a2d98e5f-e618-4c77-96e2-433b018d73e3" providerId="ADAL" clId="{317A5F32-3433-49B0-A6D5-8CF906FE8F38}" dt="2026-02-03T16:13:17.389" v="50"/>
        <pc:sldMkLst>
          <pc:docMk/>
          <pc:sldMk cId="141932576" sldId="266"/>
        </pc:sldMkLst>
      </pc:sldChg>
      <pc:sldChg chg="add del setBg">
        <pc:chgData name="McGhee, Olivia (BRDHD)" userId="a2d98e5f-e618-4c77-96e2-433b018d73e3" providerId="ADAL" clId="{317A5F32-3433-49B0-A6D5-8CF906FE8F38}" dt="2026-02-03T16:10:44.144" v="10" actId="47"/>
        <pc:sldMkLst>
          <pc:docMk/>
          <pc:sldMk cId="988052747" sldId="266"/>
        </pc:sldMkLst>
      </pc:sldChg>
      <pc:sldChg chg="add del setBg">
        <pc:chgData name="McGhee, Olivia (BRDHD)" userId="a2d98e5f-e618-4c77-96e2-433b018d73e3" providerId="ADAL" clId="{317A5F32-3433-49B0-A6D5-8CF906FE8F38}" dt="2026-02-03T16:11:40.566" v="29" actId="47"/>
        <pc:sldMkLst>
          <pc:docMk/>
          <pc:sldMk cId="3688266063" sldId="266"/>
        </pc:sldMkLst>
      </pc:sldChg>
      <pc:sldChg chg="add">
        <pc:chgData name="McGhee, Olivia (BRDHD)" userId="a2d98e5f-e618-4c77-96e2-433b018d73e3" providerId="ADAL" clId="{317A5F32-3433-49B0-A6D5-8CF906FE8F38}" dt="2026-02-03T16:13:00.473" v="38"/>
        <pc:sldMkLst>
          <pc:docMk/>
          <pc:sldMk cId="854160535" sldId="268"/>
        </pc:sldMkLst>
      </pc:sldChg>
      <pc:sldChg chg="add">
        <pc:chgData name="McGhee, Olivia (BRDHD)" userId="a2d98e5f-e618-4c77-96e2-433b018d73e3" providerId="ADAL" clId="{317A5F32-3433-49B0-A6D5-8CF906FE8F38}" dt="2026-02-03T16:13:04.604" v="40"/>
        <pc:sldMkLst>
          <pc:docMk/>
          <pc:sldMk cId="2987881737" sldId="269"/>
        </pc:sldMkLst>
      </pc:sldChg>
      <pc:sldChg chg="add del">
        <pc:chgData name="McGhee, Olivia (BRDHD)" userId="a2d98e5f-e618-4c77-96e2-433b018d73e3" providerId="ADAL" clId="{317A5F32-3433-49B0-A6D5-8CF906FE8F38}" dt="2026-02-03T16:11:42.536" v="30" actId="47"/>
        <pc:sldMkLst>
          <pc:docMk/>
          <pc:sldMk cId="90209509" sldId="278"/>
        </pc:sldMkLst>
      </pc:sldChg>
      <pc:sldChg chg="add">
        <pc:chgData name="McGhee, Olivia (BRDHD)" userId="a2d98e5f-e618-4c77-96e2-433b018d73e3" providerId="ADAL" clId="{317A5F32-3433-49B0-A6D5-8CF906FE8F38}" dt="2026-02-03T16:11:56.448" v="33"/>
        <pc:sldMkLst>
          <pc:docMk/>
          <pc:sldMk cId="1647279527" sldId="278"/>
        </pc:sldMkLst>
      </pc:sldChg>
      <pc:sldChg chg="add del ord">
        <pc:chgData name="McGhee, Olivia (BRDHD)" userId="a2d98e5f-e618-4c77-96e2-433b018d73e3" providerId="ADAL" clId="{317A5F32-3433-49B0-A6D5-8CF906FE8F38}" dt="2026-02-03T16:10:39.484" v="8" actId="47"/>
        <pc:sldMkLst>
          <pc:docMk/>
          <pc:sldMk cId="3371877986" sldId="278"/>
        </pc:sldMkLst>
      </pc:sldChg>
      <pc:sldChg chg="add del">
        <pc:chgData name="McGhee, Olivia (BRDHD)" userId="a2d98e5f-e618-4c77-96e2-433b018d73e3" providerId="ADAL" clId="{317A5F32-3433-49B0-A6D5-8CF906FE8F38}" dt="2026-02-03T16:10:40.799" v="9" actId="47"/>
        <pc:sldMkLst>
          <pc:docMk/>
          <pc:sldMk cId="389890538" sldId="279"/>
        </pc:sldMkLst>
      </pc:sldChg>
      <pc:sldChg chg="add">
        <pc:chgData name="McGhee, Olivia (BRDHD)" userId="a2d98e5f-e618-4c77-96e2-433b018d73e3" providerId="ADAL" clId="{317A5F32-3433-49B0-A6D5-8CF906FE8F38}" dt="2026-02-03T16:11:57.696" v="34"/>
        <pc:sldMkLst>
          <pc:docMk/>
          <pc:sldMk cId="1598364315" sldId="279"/>
        </pc:sldMkLst>
      </pc:sldChg>
      <pc:sldChg chg="add del">
        <pc:chgData name="McGhee, Olivia (BRDHD)" userId="a2d98e5f-e618-4c77-96e2-433b018d73e3" providerId="ADAL" clId="{317A5F32-3433-49B0-A6D5-8CF906FE8F38}" dt="2026-02-03T16:11:45.284" v="31" actId="47"/>
        <pc:sldMkLst>
          <pc:docMk/>
          <pc:sldMk cId="2559200415" sldId="279"/>
        </pc:sldMkLst>
      </pc:sldChg>
      <pc:sldChg chg="add">
        <pc:chgData name="McGhee, Olivia (BRDHD)" userId="a2d98e5f-e618-4c77-96e2-433b018d73e3" providerId="ADAL" clId="{317A5F32-3433-49B0-A6D5-8CF906FE8F38}" dt="2026-02-03T16:11:05.456" v="18"/>
        <pc:sldMkLst>
          <pc:docMk/>
          <pc:sldMk cId="3929072759" sldId="280"/>
        </pc:sldMkLst>
      </pc:sldChg>
      <pc:sldChg chg="add">
        <pc:chgData name="McGhee, Olivia (BRDHD)" userId="a2d98e5f-e618-4c77-96e2-433b018d73e3" providerId="ADAL" clId="{317A5F32-3433-49B0-A6D5-8CF906FE8F38}" dt="2026-02-03T16:11:06.091" v="19"/>
        <pc:sldMkLst>
          <pc:docMk/>
          <pc:sldMk cId="3161324951" sldId="281"/>
        </pc:sldMkLst>
      </pc:sldChg>
      <pc:sldChg chg="add">
        <pc:chgData name="McGhee, Olivia (BRDHD)" userId="a2d98e5f-e618-4c77-96e2-433b018d73e3" providerId="ADAL" clId="{317A5F32-3433-49B0-A6D5-8CF906FE8F38}" dt="2026-02-03T16:11:10.974" v="21"/>
        <pc:sldMkLst>
          <pc:docMk/>
          <pc:sldMk cId="2877097824" sldId="282"/>
        </pc:sldMkLst>
      </pc:sldChg>
      <pc:sldChg chg="add">
        <pc:chgData name="McGhee, Olivia (BRDHD)" userId="a2d98e5f-e618-4c77-96e2-433b018d73e3" providerId="ADAL" clId="{317A5F32-3433-49B0-A6D5-8CF906FE8F38}" dt="2026-02-03T16:11:11.766" v="22"/>
        <pc:sldMkLst>
          <pc:docMk/>
          <pc:sldMk cId="1941509476" sldId="283"/>
        </pc:sldMkLst>
      </pc:sldChg>
      <pc:sldChg chg="add">
        <pc:chgData name="McGhee, Olivia (BRDHD)" userId="a2d98e5f-e618-4c77-96e2-433b018d73e3" providerId="ADAL" clId="{317A5F32-3433-49B0-A6D5-8CF906FE8F38}" dt="2026-02-03T16:11:06.852" v="20"/>
        <pc:sldMkLst>
          <pc:docMk/>
          <pc:sldMk cId="2535593552" sldId="284"/>
        </pc:sldMkLst>
      </pc:sldChg>
      <pc:sldChg chg="add">
        <pc:chgData name="McGhee, Olivia (BRDHD)" userId="a2d98e5f-e618-4c77-96e2-433b018d73e3" providerId="ADAL" clId="{317A5F32-3433-49B0-A6D5-8CF906FE8F38}" dt="2026-02-03T16:11:13.156" v="24"/>
        <pc:sldMkLst>
          <pc:docMk/>
          <pc:sldMk cId="907301" sldId="285"/>
        </pc:sldMkLst>
      </pc:sldChg>
      <pc:sldChg chg="add">
        <pc:chgData name="McGhee, Olivia (BRDHD)" userId="a2d98e5f-e618-4c77-96e2-433b018d73e3" providerId="ADAL" clId="{317A5F32-3433-49B0-A6D5-8CF906FE8F38}" dt="2026-02-03T16:11:15.530" v="25"/>
        <pc:sldMkLst>
          <pc:docMk/>
          <pc:sldMk cId="26872198" sldId="286"/>
        </pc:sldMkLst>
      </pc:sldChg>
      <pc:sldChg chg="add">
        <pc:chgData name="McGhee, Olivia (BRDHD)" userId="a2d98e5f-e618-4c77-96e2-433b018d73e3" providerId="ADAL" clId="{317A5F32-3433-49B0-A6D5-8CF906FE8F38}" dt="2026-02-03T16:11:16.224" v="26"/>
        <pc:sldMkLst>
          <pc:docMk/>
          <pc:sldMk cId="3893654741" sldId="287"/>
        </pc:sldMkLst>
      </pc:sldChg>
      <pc:sldChg chg="add">
        <pc:chgData name="McGhee, Olivia (BRDHD)" userId="a2d98e5f-e618-4c77-96e2-433b018d73e3" providerId="ADAL" clId="{317A5F32-3433-49B0-A6D5-8CF906FE8F38}" dt="2026-02-03T16:12:02.417" v="35"/>
        <pc:sldMkLst>
          <pc:docMk/>
          <pc:sldMk cId="1900323879" sldId="288"/>
        </pc:sldMkLst>
      </pc:sldChg>
      <pc:sldChg chg="add del">
        <pc:chgData name="McGhee, Olivia (BRDHD)" userId="a2d98e5f-e618-4c77-96e2-433b018d73e3" providerId="ADAL" clId="{317A5F32-3433-49B0-A6D5-8CF906FE8F38}" dt="2026-02-03T16:10:46.384" v="11" actId="47"/>
        <pc:sldMkLst>
          <pc:docMk/>
          <pc:sldMk cId="2214138820" sldId="288"/>
        </pc:sldMkLst>
      </pc:sldChg>
      <pc:sldChg chg="add del">
        <pc:chgData name="McGhee, Olivia (BRDHD)" userId="a2d98e5f-e618-4c77-96e2-433b018d73e3" providerId="ADAL" clId="{317A5F32-3433-49B0-A6D5-8CF906FE8F38}" dt="2026-02-03T16:11:37.374" v="28" actId="47"/>
        <pc:sldMkLst>
          <pc:docMk/>
          <pc:sldMk cId="3862103288" sldId="288"/>
        </pc:sldMkLst>
      </pc:sldChg>
      <pc:sldChg chg="modSp add del mod">
        <pc:chgData name="McGhee, Olivia (BRDHD)" userId="a2d98e5f-e618-4c77-96e2-433b018d73e3" providerId="ADAL" clId="{317A5F32-3433-49B0-A6D5-8CF906FE8F38}" dt="2026-02-03T16:10:48.029" v="12" actId="47"/>
        <pc:sldMkLst>
          <pc:docMk/>
          <pc:sldMk cId="845848297" sldId="289"/>
        </pc:sldMkLst>
        <pc:spChg chg="mod">
          <ac:chgData name="McGhee, Olivia (BRDHD)" userId="a2d98e5f-e618-4c77-96e2-433b018d73e3" providerId="ADAL" clId="{317A5F32-3433-49B0-A6D5-8CF906FE8F38}" dt="2026-02-03T16:10:25.348" v="5" actId="27636"/>
          <ac:spMkLst>
            <pc:docMk/>
            <pc:sldMk cId="845848297" sldId="289"/>
            <ac:spMk id="2" creationId="{00000000-0000-0000-0000-000000000000}"/>
          </ac:spMkLst>
        </pc:spChg>
      </pc:sldChg>
      <pc:sldChg chg="add">
        <pc:chgData name="McGhee, Olivia (BRDHD)" userId="a2d98e5f-e618-4c77-96e2-433b018d73e3" providerId="ADAL" clId="{317A5F32-3433-49B0-A6D5-8CF906FE8F38}" dt="2026-02-03T16:11:04.632" v="17"/>
        <pc:sldMkLst>
          <pc:docMk/>
          <pc:sldMk cId="3752554491" sldId="289"/>
        </pc:sldMkLst>
      </pc:sldChg>
      <pc:sldChg chg="add">
        <pc:chgData name="McGhee, Olivia (BRDHD)" userId="a2d98e5f-e618-4c77-96e2-433b018d73e3" providerId="ADAL" clId="{317A5F32-3433-49B0-A6D5-8CF906FE8F38}" dt="2026-02-03T16:11:12.374" v="23"/>
        <pc:sldMkLst>
          <pc:docMk/>
          <pc:sldMk cId="584222463" sldId="290"/>
        </pc:sldMkLst>
      </pc:sldChg>
      <pc:sldChg chg="add">
        <pc:chgData name="McGhee, Olivia (BRDHD)" userId="a2d98e5f-e618-4c77-96e2-433b018d73e3" providerId="ADAL" clId="{317A5F32-3433-49B0-A6D5-8CF906FE8F38}" dt="2026-02-03T16:11:17.438" v="27"/>
        <pc:sldMkLst>
          <pc:docMk/>
          <pc:sldMk cId="633629393" sldId="291"/>
        </pc:sldMkLst>
      </pc:sldChg>
      <pc:sldChg chg="add">
        <pc:chgData name="McGhee, Olivia (BRDHD)" userId="a2d98e5f-e618-4c77-96e2-433b018d73e3" providerId="ADAL" clId="{317A5F32-3433-49B0-A6D5-8CF906FE8F38}" dt="2026-02-03T16:11:52.115" v="32"/>
        <pc:sldMkLst>
          <pc:docMk/>
          <pc:sldMk cId="3311870392" sldId="292"/>
        </pc:sldMkLst>
      </pc:sldChg>
      <pc:sldChg chg="add del">
        <pc:chgData name="McGhee, Olivia (BRDHD)" userId="a2d98e5f-e618-4c77-96e2-433b018d73e3" providerId="ADAL" clId="{317A5F32-3433-49B0-A6D5-8CF906FE8F38}" dt="2026-02-03T16:12:55.885" v="37" actId="47"/>
        <pc:sldMkLst>
          <pc:docMk/>
          <pc:sldMk cId="2594332388" sldId="378"/>
        </pc:sldMkLst>
      </pc:sldChg>
      <pc:sldChg chg="add">
        <pc:chgData name="McGhee, Olivia (BRDHD)" userId="a2d98e5f-e618-4c77-96e2-433b018d73e3" providerId="ADAL" clId="{317A5F32-3433-49B0-A6D5-8CF906FE8F38}" dt="2026-02-03T16:13:18.635" v="51"/>
        <pc:sldMkLst>
          <pc:docMk/>
          <pc:sldMk cId="2610630090" sldId="378"/>
        </pc:sldMkLst>
      </pc:sldChg>
      <pc:sldChg chg="add">
        <pc:chgData name="McGhee, Olivia (BRDHD)" userId="a2d98e5f-e618-4c77-96e2-433b018d73e3" providerId="ADAL" clId="{317A5F32-3433-49B0-A6D5-8CF906FE8F38}" dt="2026-02-03T16:13:03.628" v="39"/>
        <pc:sldMkLst>
          <pc:docMk/>
          <pc:sldMk cId="1084325109" sldId="379"/>
        </pc:sldMkLst>
      </pc:sldChg>
      <pc:sldChg chg="add">
        <pc:chgData name="McGhee, Olivia (BRDHD)" userId="a2d98e5f-e618-4c77-96e2-433b018d73e3" providerId="ADAL" clId="{317A5F32-3433-49B0-A6D5-8CF906FE8F38}" dt="2026-02-03T16:13:05.315" v="41"/>
        <pc:sldMkLst>
          <pc:docMk/>
          <pc:sldMk cId="3308417930" sldId="380"/>
        </pc:sldMkLst>
      </pc:sldChg>
      <pc:sldChg chg="add">
        <pc:chgData name="McGhee, Olivia (BRDHD)" userId="a2d98e5f-e618-4c77-96e2-433b018d73e3" providerId="ADAL" clId="{317A5F32-3433-49B0-A6D5-8CF906FE8F38}" dt="2026-02-03T16:13:06.245" v="42"/>
        <pc:sldMkLst>
          <pc:docMk/>
          <pc:sldMk cId="2166768527" sldId="381"/>
        </pc:sldMkLst>
      </pc:sldChg>
      <pc:sldChg chg="add">
        <pc:chgData name="McGhee, Olivia (BRDHD)" userId="a2d98e5f-e618-4c77-96e2-433b018d73e3" providerId="ADAL" clId="{317A5F32-3433-49B0-A6D5-8CF906FE8F38}" dt="2026-02-03T16:13:09.542" v="43"/>
        <pc:sldMkLst>
          <pc:docMk/>
          <pc:sldMk cId="2051686577" sldId="382"/>
        </pc:sldMkLst>
      </pc:sldChg>
      <pc:sldChg chg="add">
        <pc:chgData name="McGhee, Olivia (BRDHD)" userId="a2d98e5f-e618-4c77-96e2-433b018d73e3" providerId="ADAL" clId="{317A5F32-3433-49B0-A6D5-8CF906FE8F38}" dt="2026-02-03T16:13:10.098" v="44"/>
        <pc:sldMkLst>
          <pc:docMk/>
          <pc:sldMk cId="134896287" sldId="383"/>
        </pc:sldMkLst>
      </pc:sldChg>
      <pc:sldChg chg="add">
        <pc:chgData name="McGhee, Olivia (BRDHD)" userId="a2d98e5f-e618-4c77-96e2-433b018d73e3" providerId="ADAL" clId="{317A5F32-3433-49B0-A6D5-8CF906FE8F38}" dt="2026-02-03T16:13:10.815" v="45"/>
        <pc:sldMkLst>
          <pc:docMk/>
          <pc:sldMk cId="565974958" sldId="384"/>
        </pc:sldMkLst>
      </pc:sldChg>
      <pc:sldChg chg="add">
        <pc:chgData name="McGhee, Olivia (BRDHD)" userId="a2d98e5f-e618-4c77-96e2-433b018d73e3" providerId="ADAL" clId="{317A5F32-3433-49B0-A6D5-8CF906FE8F38}" dt="2026-02-03T16:13:13.877" v="46"/>
        <pc:sldMkLst>
          <pc:docMk/>
          <pc:sldMk cId="2886049728" sldId="385"/>
        </pc:sldMkLst>
      </pc:sldChg>
      <pc:sldChg chg="add">
        <pc:chgData name="McGhee, Olivia (BRDHD)" userId="a2d98e5f-e618-4c77-96e2-433b018d73e3" providerId="ADAL" clId="{317A5F32-3433-49B0-A6D5-8CF906FE8F38}" dt="2026-02-03T16:13:14.375" v="47"/>
        <pc:sldMkLst>
          <pc:docMk/>
          <pc:sldMk cId="2947200997" sldId="386"/>
        </pc:sldMkLst>
      </pc:sldChg>
      <pc:sldChg chg="add">
        <pc:chgData name="McGhee, Olivia (BRDHD)" userId="a2d98e5f-e618-4c77-96e2-433b018d73e3" providerId="ADAL" clId="{317A5F32-3433-49B0-A6D5-8CF906FE8F38}" dt="2026-02-03T16:13:15.065" v="48"/>
        <pc:sldMkLst>
          <pc:docMk/>
          <pc:sldMk cId="3338218286" sldId="387"/>
        </pc:sldMkLst>
      </pc:sldChg>
      <pc:sldChg chg="add">
        <pc:chgData name="McGhee, Olivia (BRDHD)" userId="a2d98e5f-e618-4c77-96e2-433b018d73e3" providerId="ADAL" clId="{317A5F32-3433-49B0-A6D5-8CF906FE8F38}" dt="2026-02-03T16:13:16.855" v="49"/>
        <pc:sldMkLst>
          <pc:docMk/>
          <pc:sldMk cId="1431576662" sldId="388"/>
        </pc:sldMkLst>
      </pc:sldChg>
      <pc:sldChg chg="addSp delSp modSp add mod">
        <pc:chgData name="McGhee, Olivia (BRDHD)" userId="a2d98e5f-e618-4c77-96e2-433b018d73e3" providerId="ADAL" clId="{317A5F32-3433-49B0-A6D5-8CF906FE8F38}" dt="2026-02-03T16:16:36.403" v="84" actId="20577"/>
        <pc:sldMkLst>
          <pc:docMk/>
          <pc:sldMk cId="3614392832" sldId="389"/>
        </pc:sldMkLst>
        <pc:spChg chg="del">
          <ac:chgData name="McGhee, Olivia (BRDHD)" userId="a2d98e5f-e618-4c77-96e2-433b018d73e3" providerId="ADAL" clId="{317A5F32-3433-49B0-A6D5-8CF906FE8F38}" dt="2026-02-03T16:14:43.600" v="53" actId="478"/>
          <ac:spMkLst>
            <pc:docMk/>
            <pc:sldMk cId="3614392832" sldId="389"/>
            <ac:spMk id="2" creationId="{1A70EC8C-059A-83EC-A7B7-D6D8EE18A48C}"/>
          </ac:spMkLst>
        </pc:spChg>
        <pc:spChg chg="del">
          <ac:chgData name="McGhee, Olivia (BRDHD)" userId="a2d98e5f-e618-4c77-96e2-433b018d73e3" providerId="ADAL" clId="{317A5F32-3433-49B0-A6D5-8CF906FE8F38}" dt="2026-02-03T16:15:06.516" v="66" actId="478"/>
          <ac:spMkLst>
            <pc:docMk/>
            <pc:sldMk cId="3614392832" sldId="389"/>
            <ac:spMk id="3" creationId="{E3C46E06-AB12-D335-CE97-78B3AC67C5DE}"/>
          </ac:spMkLst>
        </pc:spChg>
        <pc:spChg chg="mod">
          <ac:chgData name="McGhee, Olivia (BRDHD)" userId="a2d98e5f-e618-4c77-96e2-433b018d73e3" providerId="ADAL" clId="{317A5F32-3433-49B0-A6D5-8CF906FE8F38}" dt="2026-02-03T16:15:32.176" v="73" actId="255"/>
          <ac:spMkLst>
            <pc:docMk/>
            <pc:sldMk cId="3614392832" sldId="389"/>
            <ac:spMk id="5" creationId="{EBB505F3-D4D6-8717-3DA7-7BD85A67F19B}"/>
          </ac:spMkLst>
        </pc:spChg>
        <pc:spChg chg="add mod">
          <ac:chgData name="McGhee, Olivia (BRDHD)" userId="a2d98e5f-e618-4c77-96e2-433b018d73e3" providerId="ADAL" clId="{317A5F32-3433-49B0-A6D5-8CF906FE8F38}" dt="2026-02-03T16:16:36.403" v="84" actId="20577"/>
          <ac:spMkLst>
            <pc:docMk/>
            <pc:sldMk cId="3614392832" sldId="389"/>
            <ac:spMk id="7" creationId="{216C80F6-FD0B-DB46-6039-477E5372A0C6}"/>
          </ac:spMkLst>
        </pc:spChg>
        <pc:picChg chg="add mod">
          <ac:chgData name="McGhee, Olivia (BRDHD)" userId="a2d98e5f-e618-4c77-96e2-433b018d73e3" providerId="ADAL" clId="{317A5F32-3433-49B0-A6D5-8CF906FE8F38}" dt="2026-02-03T16:16:26.690" v="81" actId="1076"/>
          <ac:picMkLst>
            <pc:docMk/>
            <pc:sldMk cId="3614392832" sldId="389"/>
            <ac:picMk id="6" creationId="{E227F5D2-AF35-DD13-C43B-499EE88B684B}"/>
          </ac:picMkLst>
        </pc:picChg>
      </pc:sldChg>
      <pc:sldChg chg="addSp delSp modSp add mod ord">
        <pc:chgData name="McGhee, Olivia (BRDHD)" userId="a2d98e5f-e618-4c77-96e2-433b018d73e3" providerId="ADAL" clId="{317A5F32-3433-49B0-A6D5-8CF906FE8F38}" dt="2026-02-03T19:42:35.612" v="569" actId="20577"/>
        <pc:sldMkLst>
          <pc:docMk/>
          <pc:sldMk cId="3051206682" sldId="390"/>
        </pc:sldMkLst>
        <pc:spChg chg="add mod">
          <ac:chgData name="McGhee, Olivia (BRDHD)" userId="a2d98e5f-e618-4c77-96e2-433b018d73e3" providerId="ADAL" clId="{317A5F32-3433-49B0-A6D5-8CF906FE8F38}" dt="2026-02-03T19:42:35.612" v="569" actId="20577"/>
          <ac:spMkLst>
            <pc:docMk/>
            <pc:sldMk cId="3051206682" sldId="390"/>
            <ac:spMk id="2" creationId="{A64CDD67-ED01-99B8-97BF-2DE2C32CB4A8}"/>
          </ac:spMkLst>
        </pc:spChg>
        <pc:spChg chg="add mod">
          <ac:chgData name="McGhee, Olivia (BRDHD)" userId="a2d98e5f-e618-4c77-96e2-433b018d73e3" providerId="ADAL" clId="{317A5F32-3433-49B0-A6D5-8CF906FE8F38}" dt="2026-02-03T19:38:55.292" v="441" actId="20577"/>
          <ac:spMkLst>
            <pc:docMk/>
            <pc:sldMk cId="3051206682" sldId="390"/>
            <ac:spMk id="3" creationId="{FA56B788-7F73-1BEC-5E32-2AA5C425DAA1}"/>
          </ac:spMkLst>
        </pc:spChg>
        <pc:spChg chg="mod">
          <ac:chgData name="McGhee, Olivia (BRDHD)" userId="a2d98e5f-e618-4c77-96e2-433b018d73e3" providerId="ADAL" clId="{317A5F32-3433-49B0-A6D5-8CF906FE8F38}" dt="2026-02-03T19:38:40.722" v="437" actId="1076"/>
          <ac:spMkLst>
            <pc:docMk/>
            <pc:sldMk cId="3051206682" sldId="390"/>
            <ac:spMk id="5" creationId="{9C885403-EF3A-C7B5-8221-4FD84C32AF2B}"/>
          </ac:spMkLst>
        </pc:spChg>
        <pc:spChg chg="del mod">
          <ac:chgData name="McGhee, Olivia (BRDHD)" userId="a2d98e5f-e618-4c77-96e2-433b018d73e3" providerId="ADAL" clId="{317A5F32-3433-49B0-A6D5-8CF906FE8F38}" dt="2026-02-03T19:30:51.628" v="119" actId="478"/>
          <ac:spMkLst>
            <pc:docMk/>
            <pc:sldMk cId="3051206682" sldId="390"/>
            <ac:spMk id="7" creationId="{BE71D6BA-0DC3-D263-103E-12D9A9840852}"/>
          </ac:spMkLst>
        </pc:spChg>
        <pc:spChg chg="add mod">
          <ac:chgData name="McGhee, Olivia (BRDHD)" userId="a2d98e5f-e618-4c77-96e2-433b018d73e3" providerId="ADAL" clId="{317A5F32-3433-49B0-A6D5-8CF906FE8F38}" dt="2026-02-03T19:39:04.772" v="457" actId="1076"/>
          <ac:spMkLst>
            <pc:docMk/>
            <pc:sldMk cId="3051206682" sldId="390"/>
            <ac:spMk id="8" creationId="{E067913E-30A2-8FE7-C6C3-23A0A6F35449}"/>
          </ac:spMkLst>
        </pc:spChg>
        <pc:spChg chg="add mod">
          <ac:chgData name="McGhee, Olivia (BRDHD)" userId="a2d98e5f-e618-4c77-96e2-433b018d73e3" providerId="ADAL" clId="{317A5F32-3433-49B0-A6D5-8CF906FE8F38}" dt="2026-02-03T19:39:32.082" v="472" actId="1076"/>
          <ac:spMkLst>
            <pc:docMk/>
            <pc:sldMk cId="3051206682" sldId="390"/>
            <ac:spMk id="9" creationId="{26BEED65-E7BA-E0F4-939F-99A7387D3F49}"/>
          </ac:spMkLst>
        </pc:spChg>
        <pc:spChg chg="add mod">
          <ac:chgData name="McGhee, Olivia (BRDHD)" userId="a2d98e5f-e618-4c77-96e2-433b018d73e3" providerId="ADAL" clId="{317A5F32-3433-49B0-A6D5-8CF906FE8F38}" dt="2026-02-03T19:42:07.809" v="566" actId="14100"/>
          <ac:spMkLst>
            <pc:docMk/>
            <pc:sldMk cId="3051206682" sldId="390"/>
            <ac:spMk id="10" creationId="{76A911AB-1F11-9E2C-3066-38B2CD6F23A9}"/>
          </ac:spMkLst>
        </pc:spChg>
        <pc:picChg chg="del">
          <ac:chgData name="McGhee, Olivia (BRDHD)" userId="a2d98e5f-e618-4c77-96e2-433b018d73e3" providerId="ADAL" clId="{317A5F32-3433-49B0-A6D5-8CF906FE8F38}" dt="2026-02-03T19:30:47.673" v="117" actId="478"/>
          <ac:picMkLst>
            <pc:docMk/>
            <pc:sldMk cId="3051206682" sldId="390"/>
            <ac:picMk id="6" creationId="{51592419-BBDF-6D80-41F7-130BF629B626}"/>
          </ac:picMkLst>
        </pc:picChg>
        <pc:picChg chg="add mod">
          <ac:chgData name="McGhee, Olivia (BRDHD)" userId="a2d98e5f-e618-4c77-96e2-433b018d73e3" providerId="ADAL" clId="{317A5F32-3433-49B0-A6D5-8CF906FE8F38}" dt="2026-02-03T19:42:13.292" v="568" actId="1076"/>
          <ac:picMkLst>
            <pc:docMk/>
            <pc:sldMk cId="3051206682" sldId="390"/>
            <ac:picMk id="12" creationId="{E72FE486-6FC7-9F25-63F5-F3D108AA8A06}"/>
          </ac:picMkLst>
        </pc:picChg>
      </pc:sldChg>
      <pc:sldChg chg="addSp delSp modSp add mod">
        <pc:chgData name="McGhee, Olivia (BRDHD)" userId="a2d98e5f-e618-4c77-96e2-433b018d73e3" providerId="ADAL" clId="{317A5F32-3433-49B0-A6D5-8CF906FE8F38}" dt="2026-02-03T20:18:10.126" v="1206" actId="1076"/>
        <pc:sldMkLst>
          <pc:docMk/>
          <pc:sldMk cId="2147136590" sldId="391"/>
        </pc:sldMkLst>
        <pc:spChg chg="del">
          <ac:chgData name="McGhee, Olivia (BRDHD)" userId="a2d98e5f-e618-4c77-96e2-433b018d73e3" providerId="ADAL" clId="{317A5F32-3433-49B0-A6D5-8CF906FE8F38}" dt="2026-02-03T19:43:30.482" v="594" actId="478"/>
          <ac:spMkLst>
            <pc:docMk/>
            <pc:sldMk cId="2147136590" sldId="391"/>
            <ac:spMk id="2" creationId="{41EDC068-7140-72B0-2B67-DC3BDD19816E}"/>
          </ac:spMkLst>
        </pc:spChg>
        <pc:spChg chg="del">
          <ac:chgData name="McGhee, Olivia (BRDHD)" userId="a2d98e5f-e618-4c77-96e2-433b018d73e3" providerId="ADAL" clId="{317A5F32-3433-49B0-A6D5-8CF906FE8F38}" dt="2026-02-03T19:43:32.402" v="595" actId="478"/>
          <ac:spMkLst>
            <pc:docMk/>
            <pc:sldMk cId="2147136590" sldId="391"/>
            <ac:spMk id="3" creationId="{53C8026B-A5C7-6AF0-B5F0-2E0615B0A95B}"/>
          </ac:spMkLst>
        </pc:spChg>
        <pc:spChg chg="mod">
          <ac:chgData name="McGhee, Olivia (BRDHD)" userId="a2d98e5f-e618-4c77-96e2-433b018d73e3" providerId="ADAL" clId="{317A5F32-3433-49B0-A6D5-8CF906FE8F38}" dt="2026-02-03T19:44:13.287" v="604" actId="255"/>
          <ac:spMkLst>
            <pc:docMk/>
            <pc:sldMk cId="2147136590" sldId="391"/>
            <ac:spMk id="5" creationId="{7DF2BCB7-2250-540D-EC8D-6ABAAAB7405B}"/>
          </ac:spMkLst>
        </pc:spChg>
        <pc:spChg chg="add mod">
          <ac:chgData name="McGhee, Olivia (BRDHD)" userId="a2d98e5f-e618-4c77-96e2-433b018d73e3" providerId="ADAL" clId="{317A5F32-3433-49B0-A6D5-8CF906FE8F38}" dt="2026-02-03T20:03:10.697" v="1202" actId="20577"/>
          <ac:spMkLst>
            <pc:docMk/>
            <pc:sldMk cId="2147136590" sldId="391"/>
            <ac:spMk id="6" creationId="{6278D7A7-E24E-3DBA-3F5F-051224C3462F}"/>
          </ac:spMkLst>
        </pc:spChg>
        <pc:spChg chg="del">
          <ac:chgData name="McGhee, Olivia (BRDHD)" userId="a2d98e5f-e618-4c77-96e2-433b018d73e3" providerId="ADAL" clId="{317A5F32-3433-49B0-A6D5-8CF906FE8F38}" dt="2026-02-03T19:43:36.701" v="597" actId="478"/>
          <ac:spMkLst>
            <pc:docMk/>
            <pc:sldMk cId="2147136590" sldId="391"/>
            <ac:spMk id="8" creationId="{42F5C8C9-B5F9-C480-B9F7-36D37C94A878}"/>
          </ac:spMkLst>
        </pc:spChg>
        <pc:spChg chg="del mod">
          <ac:chgData name="McGhee, Olivia (BRDHD)" userId="a2d98e5f-e618-4c77-96e2-433b018d73e3" providerId="ADAL" clId="{317A5F32-3433-49B0-A6D5-8CF906FE8F38}" dt="2026-02-03T19:43:40.102" v="599" actId="478"/>
          <ac:spMkLst>
            <pc:docMk/>
            <pc:sldMk cId="2147136590" sldId="391"/>
            <ac:spMk id="9" creationId="{7494984F-30EC-2F06-8FB3-7F35C5759808}"/>
          </ac:spMkLst>
        </pc:spChg>
        <pc:spChg chg="mod">
          <ac:chgData name="McGhee, Olivia (BRDHD)" userId="a2d98e5f-e618-4c77-96e2-433b018d73e3" providerId="ADAL" clId="{317A5F32-3433-49B0-A6D5-8CF906FE8F38}" dt="2026-02-03T19:46:35.960" v="880" actId="1076"/>
          <ac:spMkLst>
            <pc:docMk/>
            <pc:sldMk cId="2147136590" sldId="391"/>
            <ac:spMk id="10" creationId="{970266BE-D71A-0B42-40CD-733E7B695FD1}"/>
          </ac:spMkLst>
        </pc:spChg>
        <pc:picChg chg="add mod">
          <ac:chgData name="McGhee, Olivia (BRDHD)" userId="a2d98e5f-e618-4c77-96e2-433b018d73e3" providerId="ADAL" clId="{317A5F32-3433-49B0-A6D5-8CF906FE8F38}" dt="2026-02-03T20:18:10.126" v="1206" actId="1076"/>
          <ac:picMkLst>
            <pc:docMk/>
            <pc:sldMk cId="2147136590" sldId="391"/>
            <ac:picMk id="11" creationId="{ABBE3231-4883-DEB4-4999-005916802E75}"/>
          </ac:picMkLst>
        </pc:picChg>
        <pc:picChg chg="del">
          <ac:chgData name="McGhee, Olivia (BRDHD)" userId="a2d98e5f-e618-4c77-96e2-433b018d73e3" providerId="ADAL" clId="{317A5F32-3433-49B0-A6D5-8CF906FE8F38}" dt="2026-02-03T19:43:41.695" v="600" actId="478"/>
          <ac:picMkLst>
            <pc:docMk/>
            <pc:sldMk cId="2147136590" sldId="391"/>
            <ac:picMk id="12" creationId="{AA1B85C1-17B8-E3F9-9C3E-6518CBAF3C8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4D0B3-2F0F-4960-93B0-B17E652B31B1}" type="datetimeFigureOut">
              <a:rPr lang="en-US" smtClean="0"/>
              <a:t>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03969A-7B08-4298-A7BE-868044A0E4AC}" type="slidenum">
              <a:rPr lang="en-US" smtClean="0"/>
              <a:t>‹#›</a:t>
            </a:fld>
            <a:endParaRPr lang="en-US"/>
          </a:p>
        </p:txBody>
      </p:sp>
    </p:spTree>
    <p:extLst>
      <p:ext uri="{BB962C8B-B14F-4D97-AF65-F5344CB8AC3E}">
        <p14:creationId xmlns:p14="http://schemas.microsoft.com/office/powerpoint/2010/main" val="3136350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back everybody. My name is Dr. Zach Farley, I am an assistant professor of public health here at WKU. I know we all have full bellies and we are in the latter part of the day now, but let’s give our attention to our great panelists.</a:t>
            </a:r>
          </a:p>
          <a:p>
            <a:endParaRPr lang="en-US" dirty="0"/>
          </a:p>
          <a:p>
            <a:r>
              <a:rPr lang="en-US" dirty="0"/>
              <a:t>(Set ground rules… asking for shortish responses from panelists… holding questions until the end (will have 10-15 minutes for that)… we have a number of questions for the panelists, we may not get through them all, but we will try and keep things moving along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A5DC-8D44-43A5-ACC2-551516C1C1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5946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Staying on this clinical intervention and screening level, to tie in the dental perspective to this conversation, Dr. Phillips: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barriers prevent patients from prioritizing dental care as part of their overall health, and how can we break down those barriers as a community, in healthcare settings, or even for individuals?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important is it for collaboration between dental and traditional medical settings and how can this be done better?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A5DC-8D44-43A5-ACC2-551516C1C1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8361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bopped to the top of this pyramid now (for those of you that get that reference, thank you). At the patient or individual-level of the pyramid, we are thinking about counseling and education for patients trying to prevent chronic disease or actively managing a chronic condition…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one is for everyone: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can someone do today to make a difference for their own health?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Are there any daily activities or small adjustments people can be make to reduce their risk?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Lastly here, we all know about the high-paced environment of a healthcare setting, but from the provider and practitioner side, I am sure we would all love to hear what advice you would give to patients to advocate for themselves across different healthcare settings?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A5DC-8D44-43A5-ACC2-551516C1C1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5307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discussed interventions and topics at every level of the pyramid. Now let's talk about some themes that cuts across all levels: how do we actually engage patients as active partners in their health? First, let’s think about the barriers we have brought up or one’s that we failed to mention. Brief answers here from any of you…”</a:t>
            </a:r>
          </a:p>
          <a:p>
            <a:endParaRPr lang="en-US" dirty="0"/>
          </a:p>
          <a:p>
            <a:pPr marL="171450" indent="-171450">
              <a:buFont typeface="Arial" panose="020B0604020202020204" pitchFamily="34" charset="0"/>
              <a:buChar char="•"/>
            </a:pPr>
            <a:r>
              <a:rPr lang="en-US" dirty="0"/>
              <a:t>What do you see as the biggest challenges patients face in preventing chronic diseases today?</a:t>
            </a:r>
          </a:p>
          <a:p>
            <a:pPr marL="171450" indent="-171450">
              <a:buFont typeface="Arial" panose="020B0604020202020204" pitchFamily="34" charset="0"/>
              <a:buChar char="•"/>
            </a:pPr>
            <a:r>
              <a:rPr lang="en-US" dirty="0"/>
              <a:t>What are the biggest barriers you see to patient follow-up and continuity of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A5DC-8D44-43A5-ACC2-551516C1C1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8593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bridging the gap between barriers to health into solutions and facilitators for health and prevention and management of chronic disease… Ending on a promising note here. Again, briefly for any of you…”</a:t>
            </a:r>
          </a:p>
          <a:p>
            <a:pPr marL="171450" indent="-171450">
              <a:buFont typeface="Arial" panose="020B0604020202020204" pitchFamily="34" charset="0"/>
              <a:buChar char="•"/>
            </a:pPr>
            <a:r>
              <a:rPr lang="en-US" dirty="0"/>
              <a:t>How can we help those in our community overcome barriers and find solutions, together?</a:t>
            </a:r>
          </a:p>
          <a:p>
            <a:pPr marL="171450" indent="-171450">
              <a:buFont typeface="Arial" panose="020B0604020202020204" pitchFamily="34" charset="0"/>
              <a:buChar char="•"/>
            </a:pPr>
            <a:r>
              <a:rPr lang="en-US" dirty="0"/>
              <a:t>What strategies have you found/do you see as most effective? Or, just any final notes you did not get a chance to bring up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A5DC-8D44-43A5-ACC2-551516C1C1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8725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panelists for some great discussion today… but, you are not free from your chairs yet…</a:t>
            </a:r>
          </a:p>
          <a:p>
            <a:r>
              <a:rPr lang="en-US" dirty="0"/>
              <a:t>Now we have the opportunity for those of you in the audience to ask any lingering questions, need for clarifications, or anything else you may want to hear from our panelists related to Bright beginnings and stronger tomorrows related to </a:t>
            </a:r>
            <a:r>
              <a:rPr lang="en-US"/>
              <a:t>chronic disease?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62B02-98CD-E34D-BEAD-DE4C7540AF5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7437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introducing the panelists, we do want to thank the amazing sponsors of the BRIGHT coalition, shown here on the screen.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A5DC-8D44-43A5-ACC2-551516C1C1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054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to the stars of the show. We are very grateful to have five amazing panelists. From left to right on the slide here, we have Dr. Joshua Phillips, a Dentist that works at Med Center Health; (dr?) Kristi Irvin, an APRN for TJ Regional Health; Sarah Widener, a registered dietitian who serves as the director of community wellness for Med Center Health; Dr. Sherryl Reed, a practitioner from Graves Gilbert Clinic; and, lastly, we have Amy Meador, a registered dietician nutritionist who works as the nutrition services supervisor at Allen County Health Department. Thank you to all of you for being here today, and we are going to get straight into some discussion 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A5DC-8D44-43A5-ACC2-551516C1C1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3642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discuss community and system strategies, let's hear from each panelist about chronic disease through your professional lens... We will ask for brief responses here, but enough to lay the groundwork“</a:t>
            </a:r>
          </a:p>
          <a:p>
            <a:pPr marL="171450" indent="-171450">
              <a:buFont typeface="Arial" panose="020B0604020202020204" pitchFamily="34" charset="0"/>
              <a:buChar char="•"/>
            </a:pPr>
            <a:r>
              <a:rPr lang="en-US" dirty="0"/>
              <a:t>This is one is open to all of you. So, briefly, what are the most common chronic conditions you are seeing in patient/community populations you work with?</a:t>
            </a:r>
          </a:p>
          <a:p>
            <a:pPr marL="171450" indent="-171450">
              <a:buFont typeface="Arial" panose="020B0604020202020204" pitchFamily="34" charset="0"/>
              <a:buChar char="•"/>
            </a:pPr>
            <a:r>
              <a:rPr lang="en-US" dirty="0"/>
              <a:t>For our dentist on the panel, we may not often think about oral health and chronic conditions as other things, but what do you see as the link between oral health and systemic chronic diseases like diabetes and cardiovascular health?</a:t>
            </a:r>
          </a:p>
          <a:p>
            <a:pPr marL="171450" indent="-171450">
              <a:buFont typeface="Arial" panose="020B0604020202020204" pitchFamily="34" charset="0"/>
              <a:buChar char="•"/>
            </a:pPr>
            <a:r>
              <a:rPr lang="en-US" dirty="0"/>
              <a:t>For our dietician and nutritionists here, Amy and Sarah, What misconceptions about diet and chronic disease do you encounter most often?</a:t>
            </a:r>
          </a:p>
          <a:p>
            <a:pPr marL="171450" indent="-171450">
              <a:buFont typeface="Arial" panose="020B0604020202020204" pitchFamily="34" charset="0"/>
              <a:buChar char="•"/>
            </a:pPr>
            <a:r>
              <a:rPr lang="en-US" dirty="0"/>
              <a:t>And for our two practitioners, Dr. Reed and Kristi, What screening and preventive measures do you prioritize to catch chronic diseases early?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A5DC-8D44-43A5-ACC2-551516C1C1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7204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great at laying some foundation, but now we are going to move on to some more targeted questions using Frieden’s Health Impact Pyramid to scaffold our discussion. For those of you that have not seen this figure before, from the bottom up, these the domains of Socioeconomic factors and system change; Community and Environmental Context; Lasting Protective Interventions; Clinical Intervention and Screening; and Counseling and Education… As we go up the pyramid this typically requires increased individual or patient effort, where as when you work down the pyramid, these are factors or strategies where we often see increasing population impact.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A5DC-8D44-43A5-ACC2-551516C1C1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9755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start at the base of this pyramid… at this level we are thinking about the systems and structural factors that have the greatest impact on population health, thinking about our entire region or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first question here: What are the systems within communities doing well to serve all people in need of healthcare/services for chronic disease prevention and care? Thinking along the lines of systems level barriers and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Great, and that leads us into the next question: What are some bigger picture thoughts on what the systems in our communities can do better to effectively serve everyone?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(Click): Last question on this, we want to hear your true perspective here, but I will challenge you to keep it to a max of 2 sentences; bonus points if you can keep it the 5 or less words: If you could change one thing about our healthcare system to improve chronic disease prevention, what would it be?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A5DC-8D44-43A5-ACC2-551516C1C1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817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“Working our way up the pyramid, we are now thinking about the community context and our environment, generally speaking. So, at this level we are thinking about our community-level factors that can help promote health and prevent chronic disease with the impact focused on the community level and actions taken. Simply, How can we help our community thrive, together?”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may be a question more targeted to our panelists who work at the health department and/or are focused more at the community engagement level: What successful community based approaches have you seen (or would like to see) to reduce chronic conditions in our communities? So, things that are helpful that we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to follow that up, what are some practical things we can do as a community (or connected communities in our region) to reduce the impact of chronic issues? And, if anything comes to mind, is there anything specific to our rural communities?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A5DC-8D44-43A5-ACC2-551516C1C1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113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Alright, working our way up this pyramid now, we want to hear a bit about evidence-based strategies that provide a more targeted approach in communities like ours, for members that may be facing a chronic disease diagnosis; some interventions or strategies proven to be protective and provide lasting effects. This one is open for everyone, because I think you all will have some unique perspective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evidence based strategies have been most effective in communities like ours to address and/or manage the impact of chronic conditions? I am thinking about chronic disease self management programs and similar, more targeted interventions and approaches.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(Prompt on rural communities and telehealth if not brought up).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A5DC-8D44-43A5-ACC2-551516C1C1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9034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are getting close to the top here… moving into the more focused clinical interventions and screening. So we are thinking early identification through clinical screenings and early interventions; here we are more focused on an even more targeted at-risk group for interventions.” These may be more directed at our clinical practitioners on the panel: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First, What are some common screenings or early interventions you use in your practice? And what do you see as screening priorities?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follow up and extension of that first question; How do you approach early detection and prevention during routine visits, especially when your patients may have limited access to specialists?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Is there anything that helps facilitate early screenings in your settings, for your patients?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A5DC-8D44-43A5-ACC2-551516C1C1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8695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8585C470-CD19-455C-B830-6D252EAD7FE5}" type="datetime1">
              <a:rPr lang="en-US" smtClean="0">
                <a:solidFill>
                  <a:prstClr val="black">
                    <a:lumMod val="95000"/>
                    <a:lumOff val="5000"/>
                  </a:prstClr>
                </a:solidFill>
              </a:rPr>
              <a:pPr defTabSz="685800"/>
              <a:t>2/3/2026</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pPr defTabSz="685800"/>
            <a:fld id="{4FAB73BC-B049-4115-A692-8D63A059BFB8}" type="slidenum">
              <a:rPr lang="en-US" smtClean="0">
                <a:solidFill>
                  <a:prstClr val="black">
                    <a:lumMod val="95000"/>
                    <a:lumOff val="5000"/>
                  </a:prstClr>
                </a:solidFill>
              </a:rPr>
              <a:pPr defTabSz="685800"/>
              <a:t>‹#›</a:t>
            </a:fld>
            <a:endParaRPr lang="en-US" dirty="0">
              <a:solidFill>
                <a:prstClr val="black">
                  <a:lumMod val="95000"/>
                  <a:lumOff val="5000"/>
                </a:prstClr>
              </a:solidFill>
            </a:endParaRPr>
          </a:p>
        </p:txBody>
      </p:sp>
    </p:spTree>
    <p:extLst>
      <p:ext uri="{BB962C8B-B14F-4D97-AF65-F5344CB8AC3E}">
        <p14:creationId xmlns:p14="http://schemas.microsoft.com/office/powerpoint/2010/main" val="2859021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Rectangle 9"/>
          <p:cNvSpPr/>
          <p:nvPr/>
        </p:nvSpPr>
        <p:spPr>
          <a:xfrm>
            <a:off x="0" y="1"/>
            <a:ext cx="1828800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5800" y="7440206"/>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Subtitle 2"/>
          <p:cNvSpPr>
            <a:spLocks noGrp="1"/>
          </p:cNvSpPr>
          <p:nvPr>
            <p:ph type="subTitle" idx="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defTabSz="685800"/>
            <a:fld id="{7005E26E-BCB2-4FD5-8FD5-81A5EAE94C21}" type="datetime1">
              <a:rPr lang="en-US" smtClean="0">
                <a:solidFill>
                  <a:prstClr val="black">
                    <a:lumMod val="95000"/>
                    <a:lumOff val="5000"/>
                  </a:prstClr>
                </a:solidFill>
              </a:rPr>
              <a:pPr defTabSz="685800"/>
              <a:t>2/3/2026</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pPr defTabSz="685800"/>
            <a:fld id="{4FAB73BC-B049-4115-A692-8D63A059BFB8}" type="slidenum">
              <a:rPr lang="en-US" smtClean="0">
                <a:solidFill>
                  <a:prstClr val="black">
                    <a:lumMod val="95000"/>
                    <a:lumOff val="5000"/>
                  </a:prstClr>
                </a:solidFill>
              </a:rPr>
              <a:pPr defTabSz="685800"/>
              <a:t>‹#›</a:t>
            </a:fld>
            <a:endParaRPr lang="en-US" dirty="0">
              <a:solidFill>
                <a:prstClr val="black">
                  <a:lumMod val="95000"/>
                  <a:lumOff val="5000"/>
                </a:prstClr>
              </a:solidFill>
            </a:endParaRPr>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57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6192" y="877824"/>
            <a:ext cx="14580108" cy="22494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36193" y="3429000"/>
            <a:ext cx="14580110" cy="603504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36194" y="9706056"/>
            <a:ext cx="3231215"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E7EE424C-FCA3-4EDD-B274-8E055D649B7D}" type="datetime1">
              <a:rPr lang="en-US" smtClean="0"/>
              <a:t>2/3/2026</a:t>
            </a:fld>
            <a:endParaRPr lang="en-US" dirty="0"/>
          </a:p>
        </p:txBody>
      </p:sp>
      <p:sp>
        <p:nvSpPr>
          <p:cNvPr id="5" name="Footer Placeholder 4"/>
          <p:cNvSpPr>
            <a:spLocks noGrp="1"/>
          </p:cNvSpPr>
          <p:nvPr>
            <p:ph type="ftr" sz="quarter" idx="3"/>
          </p:nvPr>
        </p:nvSpPr>
        <p:spPr>
          <a:xfrm>
            <a:off x="7264399" y="9706056"/>
            <a:ext cx="8852189" cy="411480"/>
          </a:xfrm>
          <a:prstGeom prst="rect">
            <a:avLst/>
          </a:prstGeom>
        </p:spPr>
        <p:txBody>
          <a:bodyPr vert="horz" lIns="91440" tIns="45720" rIns="91440" bIns="45720" rtlCol="0" anchor="ctr"/>
          <a:lstStyle>
            <a:lvl1pPr algn="r">
              <a:defRPr sz="15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6256000" y="9706056"/>
            <a:ext cx="1460501"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11430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374325"/>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dt="0"/>
  <p:txStyles>
    <p:titleStyle>
      <a:lvl1pPr algn="l" defTabSz="1371600" rtl="0" eaLnBrk="1" latinLnBrk="0" hangingPunct="1">
        <a:lnSpc>
          <a:spcPct val="80000"/>
        </a:lnSpc>
        <a:spcBef>
          <a:spcPct val="0"/>
        </a:spcBef>
        <a:buNone/>
        <a:defRPr sz="7500" kern="1200" cap="all" spc="150" baseline="0">
          <a:solidFill>
            <a:schemeClr val="tx1">
              <a:lumMod val="95000"/>
              <a:lumOff val="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Tw Cen MT" panose="020B0602020104020603" pitchFamily="34" charset="0"/>
        <a:buChar char=" "/>
        <a:defRPr sz="3300" kern="1200">
          <a:solidFill>
            <a:schemeClr val="tx1"/>
          </a:solidFill>
          <a:latin typeface="+mn-lt"/>
          <a:ea typeface="+mn-ea"/>
          <a:cs typeface="+mn-cs"/>
        </a:defRPr>
      </a:lvl1pPr>
      <a:lvl2pPr marL="39776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700" kern="1200">
          <a:solidFill>
            <a:schemeClr val="tx1"/>
          </a:solidFill>
          <a:latin typeface="+mn-lt"/>
          <a:ea typeface="+mn-ea"/>
          <a:cs typeface="+mn-cs"/>
        </a:defRPr>
      </a:lvl2pPr>
      <a:lvl3pPr marL="6720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3pPr>
      <a:lvl4pPr marL="89154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4pPr>
      <a:lvl5pPr marL="116586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5pPr>
      <a:lvl6pPr marL="137160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6pPr>
      <a:lvl7pPr marL="1591056"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7pPr>
      <a:lvl8pPr marL="1824228"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8pPr>
      <a:lvl9pPr marL="20436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pn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4.jpeg"/><Relationship Id="rId7" Type="http://schemas.openxmlformats.org/officeDocument/2006/relationships/image" Target="../media/image37.svg"/><Relationship Id="rId12"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sv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4.jpeg"/><Relationship Id="rId7" Type="http://schemas.openxmlformats.org/officeDocument/2006/relationships/image" Target="../media/image48.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4.jpeg"/><Relationship Id="rId7" Type="http://schemas.openxmlformats.org/officeDocument/2006/relationships/image" Target="../media/image4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24.jpe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53.png"/><Relationship Id="rId9" Type="http://schemas.openxmlformats.org/officeDocument/2006/relationships/image" Target="../media/image48.sv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24.jpe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24.jpe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54.svg"/><Relationship Id="rId15" Type="http://schemas.openxmlformats.org/officeDocument/2006/relationships/image" Target="../media/image56.svg"/><Relationship Id="rId10" Type="http://schemas.openxmlformats.org/officeDocument/2006/relationships/image" Target="../media/image49.png"/><Relationship Id="rId4" Type="http://schemas.openxmlformats.org/officeDocument/2006/relationships/image" Target="../media/image53.png"/><Relationship Id="rId9" Type="http://schemas.openxmlformats.org/officeDocument/2006/relationships/image" Target="../media/image48.svg"/><Relationship Id="rId1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4.jpeg"/><Relationship Id="rId7" Type="http://schemas.openxmlformats.org/officeDocument/2006/relationships/image" Target="../media/image6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6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4.sv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mailto:Amanda.Reckard@barrenriverhealth.org"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85552" y="410879"/>
            <a:ext cx="13116896" cy="8487403"/>
          </a:xfrm>
          <a:custGeom>
            <a:avLst/>
            <a:gdLst/>
            <a:ahLst/>
            <a:cxnLst/>
            <a:rect l="l" t="t" r="r" b="b"/>
            <a:pathLst>
              <a:path w="13116896" h="8487403">
                <a:moveTo>
                  <a:pt x="0" y="0"/>
                </a:moveTo>
                <a:lnTo>
                  <a:pt x="13116896" y="0"/>
                </a:lnTo>
                <a:lnTo>
                  <a:pt x="13116896" y="8487404"/>
                </a:lnTo>
                <a:lnTo>
                  <a:pt x="0" y="8487404"/>
                </a:lnTo>
                <a:lnTo>
                  <a:pt x="0" y="0"/>
                </a:lnTo>
                <a:close/>
              </a:path>
            </a:pathLst>
          </a:custGeom>
          <a:blipFill>
            <a:blip r:embed="rId2">
              <a:alphaModFix amt="31999"/>
            </a:blip>
            <a:stretch>
              <a:fillRect/>
            </a:stretch>
          </a:blipFill>
        </p:spPr>
        <p:txBody>
          <a:bodyPr/>
          <a:lstStyle/>
          <a:p>
            <a:endParaRPr lang="en-US"/>
          </a:p>
        </p:txBody>
      </p:sp>
      <p:sp>
        <p:nvSpPr>
          <p:cNvPr id="3" name="Freeform 3"/>
          <p:cNvSpPr/>
          <p:nvPr/>
        </p:nvSpPr>
        <p:spPr>
          <a:xfrm>
            <a:off x="15702448" y="7631246"/>
            <a:ext cx="2121699" cy="2213661"/>
          </a:xfrm>
          <a:custGeom>
            <a:avLst/>
            <a:gdLst/>
            <a:ahLst/>
            <a:cxnLst/>
            <a:rect l="l" t="t" r="r" b="b"/>
            <a:pathLst>
              <a:path w="2121699" h="2213661">
                <a:moveTo>
                  <a:pt x="0" y="0"/>
                </a:moveTo>
                <a:lnTo>
                  <a:pt x="2121699" y="0"/>
                </a:lnTo>
                <a:lnTo>
                  <a:pt x="2121699" y="2213661"/>
                </a:lnTo>
                <a:lnTo>
                  <a:pt x="0" y="221366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886697" y="8839517"/>
            <a:ext cx="8514606" cy="675640"/>
          </a:xfrm>
          <a:prstGeom prst="rect">
            <a:avLst/>
          </a:prstGeom>
        </p:spPr>
        <p:txBody>
          <a:bodyPr lIns="0" tIns="0" rIns="0" bIns="0" rtlCol="0" anchor="t">
            <a:spAutoFit/>
          </a:bodyPr>
          <a:lstStyle/>
          <a:p>
            <a:pPr algn="ctr">
              <a:lnSpc>
                <a:spcPts val="4759"/>
              </a:lnSpc>
            </a:pPr>
            <a:r>
              <a:rPr lang="en-US" sz="3399">
                <a:solidFill>
                  <a:srgbClr val="000000"/>
                </a:solidFill>
                <a:latin typeface="Agrandir"/>
                <a:ea typeface="Agrandir"/>
                <a:cs typeface="Agrandir"/>
                <a:sym typeface="Agrandir"/>
              </a:rPr>
              <a:t>“Building Healthier Communities Together”</a:t>
            </a:r>
          </a:p>
        </p:txBody>
      </p:sp>
      <p:sp>
        <p:nvSpPr>
          <p:cNvPr id="5" name="TextBox 5"/>
          <p:cNvSpPr txBox="1"/>
          <p:nvPr/>
        </p:nvSpPr>
        <p:spPr>
          <a:xfrm>
            <a:off x="1228817" y="1106487"/>
            <a:ext cx="16369596" cy="4772162"/>
          </a:xfrm>
          <a:prstGeom prst="rect">
            <a:avLst/>
          </a:prstGeom>
        </p:spPr>
        <p:txBody>
          <a:bodyPr lIns="0" tIns="0" rIns="0" bIns="0" rtlCol="0" anchor="t">
            <a:spAutoFit/>
          </a:bodyPr>
          <a:lstStyle/>
          <a:p>
            <a:pPr algn="l">
              <a:lnSpc>
                <a:spcPts val="19030"/>
              </a:lnSpc>
            </a:pPr>
            <a:r>
              <a:rPr lang="en-US" sz="14639" dirty="0">
                <a:solidFill>
                  <a:srgbClr val="1A1A1A"/>
                </a:solidFill>
                <a:latin typeface="Antonio"/>
                <a:ea typeface="Antonio"/>
                <a:cs typeface="Antonio"/>
                <a:sym typeface="Antonio"/>
              </a:rPr>
              <a:t>BRIGHT BEGINNINGS,</a:t>
            </a:r>
            <a:r>
              <a:rPr lang="en-US" sz="14639" b="1" dirty="0">
                <a:solidFill>
                  <a:srgbClr val="1A1A1A"/>
                </a:solidFill>
                <a:latin typeface="Antonio Bold"/>
                <a:ea typeface="Antonio Bold"/>
                <a:cs typeface="Antonio Bold"/>
                <a:sym typeface="Antonio Bold"/>
              </a:rPr>
              <a:t> </a:t>
            </a:r>
            <a:r>
              <a:rPr lang="en-US" sz="14639" b="1" i="1" dirty="0">
                <a:solidFill>
                  <a:srgbClr val="1A1A1A"/>
                </a:solidFill>
                <a:latin typeface="Antonio Bold Italics"/>
                <a:ea typeface="Antonio Bold Italics"/>
                <a:cs typeface="Antonio Bold Italics"/>
                <a:sym typeface="Antonio Bold Italics"/>
              </a:rPr>
              <a:t>STRONGER</a:t>
            </a:r>
            <a:r>
              <a:rPr lang="en-US" sz="14639" b="1" dirty="0">
                <a:solidFill>
                  <a:srgbClr val="1A1A1A"/>
                </a:solidFill>
                <a:latin typeface="Antonio Bold"/>
                <a:ea typeface="Antonio Bold"/>
                <a:cs typeface="Antonio Bold"/>
                <a:sym typeface="Antonio Bold"/>
              </a:rPr>
              <a:t> </a:t>
            </a:r>
            <a:r>
              <a:rPr lang="en-US" sz="14639" b="1" i="1" dirty="0">
                <a:solidFill>
                  <a:srgbClr val="1A1A1A"/>
                </a:solidFill>
                <a:latin typeface="Antonio Bold Italics"/>
                <a:ea typeface="Antonio Bold Italics"/>
                <a:cs typeface="Antonio Bold Italics"/>
                <a:sym typeface="Antonio Bold Italics"/>
              </a:rPr>
              <a:t>TOMORROWS.</a:t>
            </a:r>
          </a:p>
        </p:txBody>
      </p:sp>
      <p:sp>
        <p:nvSpPr>
          <p:cNvPr id="6" name="TextBox 6"/>
          <p:cNvSpPr txBox="1"/>
          <p:nvPr/>
        </p:nvSpPr>
        <p:spPr>
          <a:xfrm>
            <a:off x="1731172" y="6142618"/>
            <a:ext cx="14825657" cy="1608019"/>
          </a:xfrm>
          <a:prstGeom prst="rect">
            <a:avLst/>
          </a:prstGeom>
        </p:spPr>
        <p:txBody>
          <a:bodyPr lIns="0" tIns="0" rIns="0" bIns="0" rtlCol="0" anchor="t">
            <a:spAutoFit/>
          </a:bodyPr>
          <a:lstStyle/>
          <a:p>
            <a:pPr algn="ctr">
              <a:lnSpc>
                <a:spcPts val="13171"/>
              </a:lnSpc>
            </a:pPr>
            <a:r>
              <a:rPr lang="en-US" sz="9407">
                <a:solidFill>
                  <a:srgbClr val="8F469F"/>
                </a:solidFill>
                <a:latin typeface="Brittany"/>
                <a:ea typeface="Brittany"/>
                <a:cs typeface="Brittany"/>
                <a:sym typeface="Brittany"/>
              </a:rPr>
              <a:t>A Chronic Disease Workshop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USA vs chronic disease</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4200" dirty="0"/>
              <a:t>No</a:t>
            </a:r>
          </a:p>
        </p:txBody>
      </p:sp>
      <p:pic>
        <p:nvPicPr>
          <p:cNvPr id="4" name="Picture 3"/>
          <p:cNvPicPr>
            <a:picLocks noChangeAspect="1"/>
          </p:cNvPicPr>
          <p:nvPr/>
        </p:nvPicPr>
        <p:blipFill>
          <a:blip r:embed="rId2"/>
          <a:stretch>
            <a:fillRect/>
          </a:stretch>
        </p:blipFill>
        <p:spPr>
          <a:xfrm>
            <a:off x="1536192" y="2845425"/>
            <a:ext cx="15168924" cy="7441575"/>
          </a:xfrm>
          <a:prstGeom prst="rect">
            <a:avLst/>
          </a:prstGeom>
        </p:spPr>
      </p:pic>
      <p:sp>
        <p:nvSpPr>
          <p:cNvPr id="5" name="Rectangle 4"/>
          <p:cNvSpPr/>
          <p:nvPr/>
        </p:nvSpPr>
        <p:spPr>
          <a:xfrm>
            <a:off x="7227278" y="9680332"/>
            <a:ext cx="4220307" cy="30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Tw Cen MT" panose="020B0602020104020603"/>
            </a:endParaRPr>
          </a:p>
        </p:txBody>
      </p:sp>
      <p:sp>
        <p:nvSpPr>
          <p:cNvPr id="6" name="TextBox 5"/>
          <p:cNvSpPr txBox="1"/>
          <p:nvPr/>
        </p:nvSpPr>
        <p:spPr>
          <a:xfrm>
            <a:off x="2954216" y="2492620"/>
            <a:ext cx="8493369" cy="507831"/>
          </a:xfrm>
          <a:prstGeom prst="rect">
            <a:avLst/>
          </a:prstGeom>
          <a:noFill/>
        </p:spPr>
        <p:txBody>
          <a:bodyPr wrap="square" rtlCol="0">
            <a:spAutoFit/>
          </a:bodyPr>
          <a:lstStyle/>
          <a:p>
            <a:pPr defTabSz="685800"/>
            <a:r>
              <a:rPr lang="en-US" sz="2700" b="1" dirty="0">
                <a:solidFill>
                  <a:srgbClr val="1CADE4"/>
                </a:solidFill>
                <a:latin typeface="Tw Cen MT" panose="020B0602020104020603"/>
              </a:rPr>
              <a:t>Healthcare spend % of US GDP</a:t>
            </a:r>
          </a:p>
        </p:txBody>
      </p:sp>
    </p:spTree>
    <p:extLst>
      <p:ext uri="{BB962C8B-B14F-4D97-AF65-F5344CB8AC3E}">
        <p14:creationId xmlns:p14="http://schemas.microsoft.com/office/powerpoint/2010/main" val="3929072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KY vs chronic disease</a:t>
            </a:r>
          </a:p>
        </p:txBody>
      </p:sp>
      <p:pic>
        <p:nvPicPr>
          <p:cNvPr id="4" name="Content Placeholder 3"/>
          <p:cNvPicPr>
            <a:picLocks noGrp="1" noChangeAspect="1"/>
          </p:cNvPicPr>
          <p:nvPr>
            <p:ph idx="1"/>
          </p:nvPr>
        </p:nvPicPr>
        <p:blipFill>
          <a:blip r:embed="rId2"/>
          <a:stretch>
            <a:fillRect/>
          </a:stretch>
        </p:blipFill>
        <p:spPr>
          <a:xfrm>
            <a:off x="1218261" y="3488715"/>
            <a:ext cx="15215685" cy="5914659"/>
          </a:xfrm>
          <a:prstGeom prst="rect">
            <a:avLst/>
          </a:prstGeom>
        </p:spPr>
      </p:pic>
      <p:pic>
        <p:nvPicPr>
          <p:cNvPr id="5" name="Picture 4"/>
          <p:cNvPicPr>
            <a:picLocks noChangeAspect="1"/>
          </p:cNvPicPr>
          <p:nvPr/>
        </p:nvPicPr>
        <p:blipFill>
          <a:blip r:embed="rId3"/>
          <a:stretch>
            <a:fillRect/>
          </a:stretch>
        </p:blipFill>
        <p:spPr>
          <a:xfrm>
            <a:off x="1536193" y="2562806"/>
            <a:ext cx="3269264" cy="925910"/>
          </a:xfrm>
          <a:prstGeom prst="rect">
            <a:avLst/>
          </a:prstGeom>
        </p:spPr>
      </p:pic>
      <p:sp>
        <p:nvSpPr>
          <p:cNvPr id="6" name="TextBox 5"/>
          <p:cNvSpPr txBox="1"/>
          <p:nvPr/>
        </p:nvSpPr>
        <p:spPr>
          <a:xfrm>
            <a:off x="1218260" y="9706707"/>
            <a:ext cx="11666867" cy="507831"/>
          </a:xfrm>
          <a:prstGeom prst="rect">
            <a:avLst/>
          </a:prstGeom>
          <a:noFill/>
        </p:spPr>
        <p:txBody>
          <a:bodyPr wrap="square" rtlCol="0">
            <a:spAutoFit/>
          </a:bodyPr>
          <a:lstStyle/>
          <a:p>
            <a:pPr defTabSz="685800"/>
            <a:r>
              <a:rPr lang="en-US" sz="2700" dirty="0">
                <a:solidFill>
                  <a:prstClr val="black"/>
                </a:solidFill>
                <a:latin typeface="Tw Cen MT" panose="020B0602020104020603"/>
              </a:rPr>
              <a:t>https://interactives.commonwealthfund.org/2025/state-scorecard/Kentucky.pdf</a:t>
            </a:r>
          </a:p>
        </p:txBody>
      </p:sp>
      <p:sp>
        <p:nvSpPr>
          <p:cNvPr id="3" name="Rectangle 2"/>
          <p:cNvSpPr/>
          <p:nvPr/>
        </p:nvSpPr>
        <p:spPr>
          <a:xfrm>
            <a:off x="6185389" y="7477857"/>
            <a:ext cx="659423" cy="50116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Tw Cen MT" panose="020B0602020104020603"/>
            </a:endParaRPr>
          </a:p>
        </p:txBody>
      </p:sp>
      <p:sp>
        <p:nvSpPr>
          <p:cNvPr id="7" name="Rectangle 6"/>
          <p:cNvSpPr/>
          <p:nvPr/>
        </p:nvSpPr>
        <p:spPr>
          <a:xfrm>
            <a:off x="6189785" y="6888773"/>
            <a:ext cx="659423" cy="50116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Tw Cen MT" panose="020B0602020104020603"/>
            </a:endParaRPr>
          </a:p>
        </p:txBody>
      </p:sp>
    </p:spTree>
    <p:extLst>
      <p:ext uri="{BB962C8B-B14F-4D97-AF65-F5344CB8AC3E}">
        <p14:creationId xmlns:p14="http://schemas.microsoft.com/office/powerpoint/2010/main" val="3161324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KY vs chronic disease</a:t>
            </a:r>
          </a:p>
        </p:txBody>
      </p:sp>
      <p:sp>
        <p:nvSpPr>
          <p:cNvPr id="6" name="TextBox 5"/>
          <p:cNvSpPr txBox="1"/>
          <p:nvPr/>
        </p:nvSpPr>
        <p:spPr>
          <a:xfrm>
            <a:off x="1218260" y="9706707"/>
            <a:ext cx="11666867" cy="507831"/>
          </a:xfrm>
          <a:prstGeom prst="rect">
            <a:avLst/>
          </a:prstGeom>
          <a:noFill/>
        </p:spPr>
        <p:txBody>
          <a:bodyPr wrap="square" rtlCol="0">
            <a:spAutoFit/>
          </a:bodyPr>
          <a:lstStyle/>
          <a:p>
            <a:pPr defTabSz="685800"/>
            <a:r>
              <a:rPr lang="en-US" sz="2700" dirty="0">
                <a:solidFill>
                  <a:prstClr val="black"/>
                </a:solidFill>
                <a:latin typeface="Tw Cen MT" panose="020B0602020104020603"/>
              </a:rPr>
              <a:t>https://interactives.commonwealthfund.org/2025/state-scorecard/Kentucky.pdf</a:t>
            </a:r>
          </a:p>
        </p:txBody>
      </p:sp>
      <p:pic>
        <p:nvPicPr>
          <p:cNvPr id="7" name="Content Placeholder 6"/>
          <p:cNvPicPr>
            <a:picLocks noGrp="1" noChangeAspect="1"/>
          </p:cNvPicPr>
          <p:nvPr>
            <p:ph idx="1"/>
          </p:nvPr>
        </p:nvPicPr>
        <p:blipFill>
          <a:blip r:embed="rId2"/>
          <a:stretch>
            <a:fillRect/>
          </a:stretch>
        </p:blipFill>
        <p:spPr>
          <a:xfrm>
            <a:off x="1536192" y="2339400"/>
            <a:ext cx="11875662" cy="7367307"/>
          </a:xfrm>
          <a:prstGeom prst="rect">
            <a:avLst/>
          </a:prstGeom>
        </p:spPr>
      </p:pic>
    </p:spTree>
    <p:extLst>
      <p:ext uri="{BB962C8B-B14F-4D97-AF65-F5344CB8AC3E}">
        <p14:creationId xmlns:p14="http://schemas.microsoft.com/office/powerpoint/2010/main" val="2535593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 Central KY vs chronic disease</a:t>
            </a:r>
          </a:p>
        </p:txBody>
      </p:sp>
      <p:sp>
        <p:nvSpPr>
          <p:cNvPr id="3" name="Content Placeholder 2"/>
          <p:cNvSpPr>
            <a:spLocks noGrp="1"/>
          </p:cNvSpPr>
          <p:nvPr>
            <p:ph idx="1"/>
          </p:nvPr>
        </p:nvSpPr>
        <p:spPr>
          <a:xfrm>
            <a:off x="1536192" y="3429000"/>
            <a:ext cx="16624320" cy="6035040"/>
          </a:xfrm>
        </p:spPr>
        <p:txBody>
          <a:bodyPr>
            <a:normAutofit/>
          </a:bodyPr>
          <a:lstStyle/>
          <a:p>
            <a:pPr marL="0" indent="0">
              <a:buNone/>
            </a:pPr>
            <a:r>
              <a:rPr lang="en-US" sz="4800" dirty="0"/>
              <a:t>“Highlights” from the Community Health Assessment:</a:t>
            </a:r>
          </a:p>
          <a:p>
            <a:pPr lvl="1">
              <a:buFont typeface="Wingdings" panose="05000000000000000000" pitchFamily="2" charset="2"/>
              <a:buChar char="§"/>
            </a:pPr>
            <a:r>
              <a:rPr lang="en-US" sz="4200" dirty="0"/>
              <a:t>Poor eating habits cited as #1 factor negatively impacting health = 32.4%</a:t>
            </a:r>
          </a:p>
          <a:p>
            <a:pPr lvl="1">
              <a:buFont typeface="Wingdings" panose="05000000000000000000" pitchFamily="2" charset="2"/>
              <a:buChar char="§"/>
            </a:pPr>
            <a:r>
              <a:rPr lang="en-US" sz="4200" dirty="0"/>
              <a:t>Lack of exercise cited as #2.</a:t>
            </a:r>
          </a:p>
          <a:p>
            <a:pPr lvl="2">
              <a:buFont typeface="Wingdings" panose="05000000000000000000" pitchFamily="2" charset="2"/>
              <a:buChar char="§"/>
            </a:pPr>
            <a:r>
              <a:rPr lang="en-US" sz="3600" dirty="0"/>
              <a:t>Double those numbers and we might be in the ballpark.</a:t>
            </a:r>
          </a:p>
          <a:p>
            <a:pPr lvl="1">
              <a:buFont typeface="Wingdings" panose="05000000000000000000" pitchFamily="2" charset="2"/>
              <a:buChar char="§"/>
            </a:pPr>
            <a:r>
              <a:rPr lang="en-US" sz="4200" dirty="0"/>
              <a:t>Mental health is the #1 unmet need across 9/10 counties.</a:t>
            </a:r>
          </a:p>
          <a:p>
            <a:pPr lvl="1">
              <a:buFont typeface="Wingdings" panose="05000000000000000000" pitchFamily="2" charset="2"/>
              <a:buChar char="§"/>
            </a:pPr>
            <a:r>
              <a:rPr lang="en-US" sz="4200" dirty="0"/>
              <a:t>20% still reporting tobacco/vape use.</a:t>
            </a:r>
          </a:p>
          <a:p>
            <a:pPr lvl="2">
              <a:buFont typeface="Wingdings" panose="05000000000000000000" pitchFamily="2" charset="2"/>
              <a:buChar char="§"/>
            </a:pPr>
            <a:r>
              <a:rPr lang="en-US" sz="3600" dirty="0"/>
              <a:t>53.7% want to quit but may lack support.</a:t>
            </a:r>
          </a:p>
          <a:p>
            <a:pPr lvl="1">
              <a:buFont typeface="Wingdings" panose="05000000000000000000" pitchFamily="2" charset="2"/>
              <a:buChar char="§"/>
            </a:pPr>
            <a:r>
              <a:rPr lang="en-US" sz="4200" dirty="0"/>
              <a:t>11.4% report housing insecurity.</a:t>
            </a:r>
          </a:p>
        </p:txBody>
      </p:sp>
    </p:spTree>
    <p:extLst>
      <p:ext uri="{BB962C8B-B14F-4D97-AF65-F5344CB8AC3E}">
        <p14:creationId xmlns:p14="http://schemas.microsoft.com/office/powerpoint/2010/main" val="287709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Patients vs chronic disease</a:t>
            </a:r>
          </a:p>
        </p:txBody>
      </p:sp>
      <p:sp>
        <p:nvSpPr>
          <p:cNvPr id="3" name="Content Placeholder 2"/>
          <p:cNvSpPr>
            <a:spLocks noGrp="1"/>
          </p:cNvSpPr>
          <p:nvPr>
            <p:ph idx="1"/>
          </p:nvPr>
        </p:nvSpPr>
        <p:spPr>
          <a:xfrm>
            <a:off x="1536193" y="3429000"/>
            <a:ext cx="14580110" cy="6765681"/>
          </a:xfrm>
        </p:spPr>
        <p:txBody>
          <a:bodyPr>
            <a:normAutofit/>
          </a:bodyPr>
          <a:lstStyle/>
          <a:p>
            <a:pPr>
              <a:buFont typeface="Wingdings" panose="05000000000000000000" pitchFamily="2" charset="2"/>
              <a:buChar char="§"/>
            </a:pPr>
            <a:r>
              <a:rPr lang="en-US" sz="4200" dirty="0"/>
              <a:t>The “who” is the real “why”.</a:t>
            </a:r>
          </a:p>
          <a:p>
            <a:pPr>
              <a:buFont typeface="Wingdings" panose="05000000000000000000" pitchFamily="2" charset="2"/>
              <a:buChar char="§"/>
            </a:pPr>
            <a:endParaRPr lang="en-US" sz="4200" dirty="0"/>
          </a:p>
          <a:p>
            <a:pPr>
              <a:buFont typeface="Wingdings" panose="05000000000000000000" pitchFamily="2" charset="2"/>
              <a:buChar char="§"/>
            </a:pPr>
            <a:r>
              <a:rPr lang="en-US" sz="4200" dirty="0"/>
              <a:t>Unfortunately, the consequences of chronic disease drag on for years, and in the end, it’s usually not pretty.</a:t>
            </a:r>
          </a:p>
          <a:p>
            <a:pPr>
              <a:buFont typeface="Wingdings" panose="05000000000000000000" pitchFamily="2" charset="2"/>
              <a:buChar char="§"/>
            </a:pPr>
            <a:endParaRPr lang="en-US" sz="4200" dirty="0"/>
          </a:p>
          <a:p>
            <a:pPr>
              <a:buFont typeface="Wingdings" panose="05000000000000000000" pitchFamily="2" charset="2"/>
              <a:buChar char="§"/>
            </a:pPr>
            <a:r>
              <a:rPr lang="en-US" sz="4200" dirty="0"/>
              <a:t>CHF</a:t>
            </a:r>
          </a:p>
          <a:p>
            <a:pPr>
              <a:buFont typeface="Wingdings" panose="05000000000000000000" pitchFamily="2" charset="2"/>
              <a:buChar char="§"/>
            </a:pPr>
            <a:endParaRPr lang="en-US" sz="4200" dirty="0"/>
          </a:p>
          <a:p>
            <a:pPr>
              <a:buFont typeface="Wingdings" panose="05000000000000000000" pitchFamily="2" charset="2"/>
              <a:buChar char="§"/>
            </a:pPr>
            <a:r>
              <a:rPr lang="en-US" sz="4200" dirty="0"/>
              <a:t>COPD</a:t>
            </a:r>
          </a:p>
        </p:txBody>
      </p:sp>
    </p:spTree>
    <p:extLst>
      <p:ext uri="{BB962C8B-B14F-4D97-AF65-F5344CB8AC3E}">
        <p14:creationId xmlns:p14="http://schemas.microsoft.com/office/powerpoint/2010/main" val="19415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prevent chronic disease?</a:t>
            </a:r>
          </a:p>
        </p:txBody>
      </p:sp>
      <p:sp>
        <p:nvSpPr>
          <p:cNvPr id="4" name="Content Placeholder 3"/>
          <p:cNvSpPr>
            <a:spLocks noGrp="1"/>
          </p:cNvSpPr>
          <p:nvPr>
            <p:ph idx="1"/>
          </p:nvPr>
        </p:nvSpPr>
        <p:spPr/>
        <p:txBody>
          <a:bodyPr>
            <a:normAutofit/>
          </a:bodyPr>
          <a:lstStyle/>
          <a:p>
            <a:pPr>
              <a:buFont typeface="Wingdings" panose="05000000000000000000" pitchFamily="2" charset="2"/>
              <a:buChar char="§"/>
            </a:pPr>
            <a:r>
              <a:rPr lang="en-US" sz="4200" dirty="0"/>
              <a:t>Current state vs Future state</a:t>
            </a:r>
          </a:p>
        </p:txBody>
      </p:sp>
    </p:spTree>
    <p:extLst>
      <p:ext uri="{BB962C8B-B14F-4D97-AF65-F5344CB8AC3E}">
        <p14:creationId xmlns:p14="http://schemas.microsoft.com/office/powerpoint/2010/main" val="584222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191" y="877824"/>
            <a:ext cx="15318662" cy="2249424"/>
          </a:xfrm>
        </p:spPr>
        <p:txBody>
          <a:bodyPr/>
          <a:lstStyle/>
          <a:p>
            <a:r>
              <a:rPr lang="en-US" dirty="0"/>
              <a:t>Chronic disease prevention in rural </a:t>
            </a:r>
            <a:r>
              <a:rPr lang="en-US" dirty="0" err="1"/>
              <a:t>america</a:t>
            </a:r>
            <a:endParaRPr lang="en-US" dirty="0"/>
          </a:p>
        </p:txBody>
      </p:sp>
      <p:sp>
        <p:nvSpPr>
          <p:cNvPr id="3" name="Content Placeholder 2"/>
          <p:cNvSpPr>
            <a:spLocks noGrp="1"/>
          </p:cNvSpPr>
          <p:nvPr>
            <p:ph idx="1"/>
          </p:nvPr>
        </p:nvSpPr>
        <p:spPr>
          <a:xfrm>
            <a:off x="1536193" y="3429000"/>
            <a:ext cx="14580110" cy="6858000"/>
          </a:xfrm>
        </p:spPr>
        <p:txBody>
          <a:bodyPr>
            <a:normAutofit/>
          </a:bodyPr>
          <a:lstStyle/>
          <a:p>
            <a:pPr marL="0" indent="0">
              <a:buNone/>
            </a:pPr>
            <a:r>
              <a:rPr lang="en-US" sz="4800" dirty="0"/>
              <a:t>Current State = barriers, frustration and poor outcomes</a:t>
            </a:r>
          </a:p>
          <a:p>
            <a:pPr lvl="1">
              <a:buFont typeface="Wingdings" panose="05000000000000000000" pitchFamily="2" charset="2"/>
              <a:buChar char="§"/>
            </a:pPr>
            <a:r>
              <a:rPr lang="en-US" sz="4200" dirty="0"/>
              <a:t>System barriers</a:t>
            </a:r>
          </a:p>
          <a:p>
            <a:pPr lvl="2">
              <a:buFont typeface="Arial" panose="020B0604020202020204" pitchFamily="34" charset="0"/>
              <a:buChar char="•"/>
            </a:pPr>
            <a:r>
              <a:rPr lang="en-US" sz="3600" dirty="0"/>
              <a:t>Fragmented primary care</a:t>
            </a:r>
          </a:p>
          <a:p>
            <a:pPr lvl="2">
              <a:buFont typeface="Arial" panose="020B0604020202020204" pitchFamily="34" charset="0"/>
              <a:buChar char="•"/>
            </a:pPr>
            <a:r>
              <a:rPr lang="en-US" sz="3600" dirty="0"/>
              <a:t>Lack of payment reform (FFS vs quality)</a:t>
            </a:r>
          </a:p>
          <a:p>
            <a:pPr lvl="2">
              <a:buFont typeface="Arial" panose="020B0604020202020204" pitchFamily="34" charset="0"/>
              <a:buChar char="•"/>
            </a:pPr>
            <a:r>
              <a:rPr lang="en-US" sz="3600" dirty="0"/>
              <a:t>Healthcare industrial complex (LDCT, Pharma, etc.)</a:t>
            </a:r>
          </a:p>
          <a:p>
            <a:pPr lvl="1">
              <a:buFont typeface="Wingdings" panose="05000000000000000000" pitchFamily="2" charset="2"/>
              <a:buChar char="§"/>
            </a:pPr>
            <a:r>
              <a:rPr lang="en-US" sz="4200" dirty="0"/>
              <a:t>Cultural barriers</a:t>
            </a:r>
          </a:p>
          <a:p>
            <a:pPr lvl="2">
              <a:buFont typeface="Arial" panose="020B0604020202020204" pitchFamily="34" charset="0"/>
              <a:buChar char="•"/>
            </a:pPr>
            <a:r>
              <a:rPr lang="en-US" sz="3600" dirty="0"/>
              <a:t>“Clean your plate.”</a:t>
            </a:r>
          </a:p>
          <a:p>
            <a:pPr lvl="1">
              <a:buFont typeface="Wingdings" panose="05000000000000000000" pitchFamily="2" charset="2"/>
              <a:buChar char="§"/>
            </a:pPr>
            <a:r>
              <a:rPr lang="en-US" sz="4200" dirty="0"/>
              <a:t>Bottom line</a:t>
            </a:r>
          </a:p>
          <a:p>
            <a:pPr lvl="2">
              <a:buFont typeface="Arial" panose="020B0604020202020204" pitchFamily="34" charset="0"/>
              <a:buChar char="•"/>
            </a:pPr>
            <a:r>
              <a:rPr lang="en-US" sz="3600" dirty="0"/>
              <a:t>We are decades behind and mostly digging the hole deeper.</a:t>
            </a:r>
          </a:p>
          <a:p>
            <a:pPr lvl="1">
              <a:buFont typeface="Wingdings" panose="05000000000000000000" pitchFamily="2" charset="2"/>
              <a:buChar char="§"/>
            </a:pPr>
            <a:endParaRPr lang="en-US" sz="3600" dirty="0"/>
          </a:p>
        </p:txBody>
      </p:sp>
    </p:spTree>
    <p:extLst>
      <p:ext uri="{BB962C8B-B14F-4D97-AF65-F5344CB8AC3E}">
        <p14:creationId xmlns:p14="http://schemas.microsoft.com/office/powerpoint/2010/main" val="90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191" y="877824"/>
            <a:ext cx="15318662" cy="2249424"/>
          </a:xfrm>
        </p:spPr>
        <p:txBody>
          <a:bodyPr/>
          <a:lstStyle/>
          <a:p>
            <a:r>
              <a:rPr lang="en-US" dirty="0"/>
              <a:t>Chronic disease prevention in rural </a:t>
            </a:r>
            <a:r>
              <a:rPr lang="en-US" dirty="0" err="1"/>
              <a:t>america</a:t>
            </a:r>
            <a:endParaRPr lang="en-US" dirty="0"/>
          </a:p>
        </p:txBody>
      </p:sp>
      <p:sp>
        <p:nvSpPr>
          <p:cNvPr id="3" name="Content Placeholder 2"/>
          <p:cNvSpPr>
            <a:spLocks noGrp="1"/>
          </p:cNvSpPr>
          <p:nvPr>
            <p:ph idx="1"/>
          </p:nvPr>
        </p:nvSpPr>
        <p:spPr>
          <a:xfrm>
            <a:off x="1536191" y="3429000"/>
            <a:ext cx="16202291" cy="6858000"/>
          </a:xfrm>
        </p:spPr>
        <p:txBody>
          <a:bodyPr>
            <a:normAutofit lnSpcReduction="10000"/>
          </a:bodyPr>
          <a:lstStyle/>
          <a:p>
            <a:pPr marL="0" indent="0">
              <a:buNone/>
            </a:pPr>
            <a:r>
              <a:rPr lang="en-US" sz="4800" dirty="0"/>
              <a:t>Future State = “Stop mopping the floor and turn off the faucet.”</a:t>
            </a:r>
            <a:br>
              <a:rPr lang="en-US" sz="4800" dirty="0"/>
            </a:br>
            <a:r>
              <a:rPr lang="en-US" sz="4800" dirty="0"/>
              <a:t>			- Dr. David Nash</a:t>
            </a:r>
            <a:endParaRPr lang="en-US" sz="3600" dirty="0"/>
          </a:p>
          <a:p>
            <a:pPr lvl="1">
              <a:buFont typeface="Wingdings" panose="05000000000000000000" pitchFamily="2" charset="2"/>
              <a:buChar char="§"/>
            </a:pPr>
            <a:r>
              <a:rPr lang="en-US" sz="4200" dirty="0"/>
              <a:t>Primary care/prevention revolution</a:t>
            </a:r>
          </a:p>
          <a:p>
            <a:pPr lvl="2">
              <a:buFont typeface="Arial" panose="020B0604020202020204" pitchFamily="34" charset="0"/>
              <a:buChar char="•"/>
            </a:pPr>
            <a:r>
              <a:rPr lang="en-US" sz="3600" dirty="0"/>
              <a:t>Restructure, payment reform, health departments, ADD programs</a:t>
            </a:r>
          </a:p>
          <a:p>
            <a:pPr lvl="1">
              <a:buFont typeface="Wingdings" panose="05000000000000000000" pitchFamily="2" charset="2"/>
              <a:buChar char="§"/>
            </a:pPr>
            <a:r>
              <a:rPr lang="en-US" sz="4200" dirty="0"/>
              <a:t>Focus on wellness needs to be “cradle to grave”</a:t>
            </a:r>
          </a:p>
          <a:p>
            <a:pPr lvl="1">
              <a:buFont typeface="Wingdings" panose="05000000000000000000" pitchFamily="2" charset="2"/>
              <a:buChar char="§"/>
            </a:pPr>
            <a:r>
              <a:rPr lang="en-US" sz="4200" dirty="0"/>
              <a:t>Technology</a:t>
            </a:r>
          </a:p>
          <a:p>
            <a:pPr lvl="2">
              <a:buFont typeface="Arial" panose="020B0604020202020204" pitchFamily="34" charset="0"/>
              <a:buChar char="•"/>
            </a:pPr>
            <a:r>
              <a:rPr lang="en-US" sz="3600" dirty="0"/>
              <a:t>Apps = CDC/ACIP, wellness/sleep, dietary, USPSTF</a:t>
            </a:r>
          </a:p>
          <a:p>
            <a:pPr lvl="2">
              <a:buFont typeface="Arial" panose="020B0604020202020204" pitchFamily="34" charset="0"/>
              <a:buChar char="•"/>
            </a:pPr>
            <a:r>
              <a:rPr lang="en-US" sz="3600" dirty="0"/>
              <a:t>Artificial intelligence (AI) = opportunities to analyze data and let people engage people</a:t>
            </a:r>
          </a:p>
          <a:p>
            <a:pPr lvl="1">
              <a:buFont typeface="Wingdings" panose="05000000000000000000" pitchFamily="2" charset="2"/>
              <a:buChar char="§"/>
            </a:pPr>
            <a:r>
              <a:rPr lang="en-US" sz="4200" dirty="0"/>
              <a:t>Bottom line</a:t>
            </a:r>
          </a:p>
          <a:p>
            <a:pPr lvl="2">
              <a:buFont typeface="Arial" panose="020B0604020202020204" pitchFamily="34" charset="0"/>
              <a:buChar char="•"/>
            </a:pPr>
            <a:r>
              <a:rPr lang="en-US" sz="3600" dirty="0"/>
              <a:t>No magic pill or magic bill is going to save us.</a:t>
            </a:r>
          </a:p>
          <a:p>
            <a:pPr lvl="1">
              <a:buFont typeface="Wingdings" panose="05000000000000000000" pitchFamily="2" charset="2"/>
              <a:buChar char="§"/>
            </a:pPr>
            <a:endParaRPr lang="en-US" sz="3600" dirty="0"/>
          </a:p>
        </p:txBody>
      </p:sp>
    </p:spTree>
    <p:extLst>
      <p:ext uri="{BB962C8B-B14F-4D97-AF65-F5344CB8AC3E}">
        <p14:creationId xmlns:p14="http://schemas.microsoft.com/office/powerpoint/2010/main" val="2687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we go from here?</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4200" dirty="0"/>
              <a:t>Start in the mirror and spread from there.</a:t>
            </a:r>
          </a:p>
          <a:p>
            <a:pPr>
              <a:buFont typeface="Wingdings" panose="05000000000000000000" pitchFamily="2" charset="2"/>
              <a:buChar char="§"/>
            </a:pPr>
            <a:endParaRPr lang="en-US" sz="4200" dirty="0"/>
          </a:p>
          <a:p>
            <a:pPr>
              <a:buFont typeface="Wingdings" panose="05000000000000000000" pitchFamily="2" charset="2"/>
              <a:buChar char="§"/>
            </a:pPr>
            <a:r>
              <a:rPr lang="en-US" sz="4200" dirty="0"/>
              <a:t>Treat the person, not the disease.</a:t>
            </a:r>
          </a:p>
          <a:p>
            <a:pPr>
              <a:buFont typeface="Wingdings" panose="05000000000000000000" pitchFamily="2" charset="2"/>
              <a:buChar char="§"/>
            </a:pPr>
            <a:endParaRPr lang="en-US" sz="4200" dirty="0"/>
          </a:p>
          <a:p>
            <a:pPr>
              <a:buFont typeface="Wingdings" panose="05000000000000000000" pitchFamily="2" charset="2"/>
              <a:buChar char="§"/>
            </a:pPr>
            <a:r>
              <a:rPr lang="en-US" sz="4200" dirty="0"/>
              <a:t>Treat the community, not the epidemic.</a:t>
            </a:r>
          </a:p>
        </p:txBody>
      </p:sp>
    </p:spTree>
    <p:extLst>
      <p:ext uri="{BB962C8B-B14F-4D97-AF65-F5344CB8AC3E}">
        <p14:creationId xmlns:p14="http://schemas.microsoft.com/office/powerpoint/2010/main" val="38936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4" name="Picture 3"/>
          <p:cNvPicPr>
            <a:picLocks noChangeAspect="1"/>
          </p:cNvPicPr>
          <p:nvPr/>
        </p:nvPicPr>
        <p:blipFill>
          <a:blip r:embed="rId2"/>
          <a:stretch>
            <a:fillRect/>
          </a:stretch>
        </p:blipFill>
        <p:spPr>
          <a:xfrm>
            <a:off x="795309" y="3347001"/>
            <a:ext cx="8030937" cy="5458587"/>
          </a:xfrm>
          <a:prstGeom prst="rect">
            <a:avLst/>
          </a:prstGeom>
        </p:spPr>
      </p:pic>
      <p:pic>
        <p:nvPicPr>
          <p:cNvPr id="5" name="Picture 4"/>
          <p:cNvPicPr>
            <a:picLocks noChangeAspect="1"/>
          </p:cNvPicPr>
          <p:nvPr/>
        </p:nvPicPr>
        <p:blipFill>
          <a:blip r:embed="rId3"/>
          <a:stretch>
            <a:fillRect/>
          </a:stretch>
        </p:blipFill>
        <p:spPr>
          <a:xfrm>
            <a:off x="9736041" y="2946896"/>
            <a:ext cx="6244509" cy="800211"/>
          </a:xfrm>
          <a:prstGeom prst="rect">
            <a:avLst/>
          </a:prstGeom>
        </p:spPr>
      </p:pic>
      <p:pic>
        <p:nvPicPr>
          <p:cNvPr id="6" name="Picture 5"/>
          <p:cNvPicPr>
            <a:picLocks noChangeAspect="1"/>
          </p:cNvPicPr>
          <p:nvPr/>
        </p:nvPicPr>
        <p:blipFill>
          <a:blip r:embed="rId4"/>
          <a:stretch>
            <a:fillRect/>
          </a:stretch>
        </p:blipFill>
        <p:spPr>
          <a:xfrm>
            <a:off x="9600291" y="3747107"/>
            <a:ext cx="6516009" cy="5058482"/>
          </a:xfrm>
          <a:prstGeom prst="rect">
            <a:avLst/>
          </a:prstGeom>
        </p:spPr>
      </p:pic>
    </p:spTree>
    <p:extLst>
      <p:ext uri="{BB962C8B-B14F-4D97-AF65-F5344CB8AC3E}">
        <p14:creationId xmlns:p14="http://schemas.microsoft.com/office/powerpoint/2010/main" val="633629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96671" y="7543800"/>
            <a:ext cx="2121699" cy="2213661"/>
          </a:xfrm>
          <a:custGeom>
            <a:avLst/>
            <a:gdLst/>
            <a:ahLst/>
            <a:cxnLst/>
            <a:rect l="l" t="t" r="r" b="b"/>
            <a:pathLst>
              <a:path w="2121699" h="2213661">
                <a:moveTo>
                  <a:pt x="0" y="0"/>
                </a:moveTo>
                <a:lnTo>
                  <a:pt x="2121699" y="0"/>
                </a:lnTo>
                <a:lnTo>
                  <a:pt x="2121699" y="2213661"/>
                </a:lnTo>
                <a:lnTo>
                  <a:pt x="0" y="221366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38200" y="623045"/>
            <a:ext cx="7463999" cy="3535799"/>
          </a:xfrm>
          <a:prstGeom prst="rect">
            <a:avLst/>
          </a:prstGeom>
        </p:spPr>
        <p:txBody>
          <a:bodyPr lIns="0" tIns="0" rIns="0" bIns="0" rtlCol="0" anchor="t">
            <a:spAutoFit/>
          </a:bodyPr>
          <a:lstStyle/>
          <a:p>
            <a:pPr algn="ctr">
              <a:lnSpc>
                <a:spcPts val="28941"/>
              </a:lnSpc>
            </a:pPr>
            <a:r>
              <a:rPr lang="en-US" sz="20672" dirty="0">
                <a:solidFill>
                  <a:srgbClr val="8F469F"/>
                </a:solidFill>
                <a:latin typeface="Brittany"/>
                <a:ea typeface="Brittany"/>
                <a:cs typeface="Brittany"/>
                <a:sym typeface="Brittany"/>
              </a:rPr>
              <a:t>Agenda</a:t>
            </a:r>
          </a:p>
        </p:txBody>
      </p:sp>
      <p:sp>
        <p:nvSpPr>
          <p:cNvPr id="4" name="TextBox 4"/>
          <p:cNvSpPr txBox="1"/>
          <p:nvPr/>
        </p:nvSpPr>
        <p:spPr>
          <a:xfrm>
            <a:off x="1028700" y="5137836"/>
            <a:ext cx="9692770" cy="1133475"/>
          </a:xfrm>
          <a:prstGeom prst="rect">
            <a:avLst/>
          </a:prstGeom>
        </p:spPr>
        <p:txBody>
          <a:bodyPr lIns="0" tIns="0" rIns="0" bIns="0" rtlCol="0" anchor="t">
            <a:spAutoFit/>
          </a:bodyPr>
          <a:lstStyle/>
          <a:p>
            <a:pPr algn="l">
              <a:lnSpc>
                <a:spcPts val="4200"/>
              </a:lnSpc>
            </a:pPr>
            <a:r>
              <a:rPr lang="en-US" sz="3000" b="1" dirty="0">
                <a:solidFill>
                  <a:srgbClr val="000000"/>
                </a:solidFill>
                <a:latin typeface="Agrandir Bold"/>
                <a:ea typeface="Agrandir Bold"/>
                <a:cs typeface="Agrandir Bold"/>
                <a:sym typeface="Agrandir Bold"/>
              </a:rPr>
              <a:t>10:30AM</a:t>
            </a:r>
          </a:p>
          <a:p>
            <a:pPr algn="l">
              <a:lnSpc>
                <a:spcPts val="4200"/>
              </a:lnSpc>
            </a:pPr>
            <a:r>
              <a:rPr lang="en-US" sz="3000" dirty="0">
                <a:solidFill>
                  <a:srgbClr val="000000"/>
                </a:solidFill>
                <a:latin typeface="Agrandir"/>
                <a:ea typeface="Agrandir"/>
                <a:cs typeface="Agrandir"/>
                <a:sym typeface="Agrandir"/>
              </a:rPr>
              <a:t>Registration and Vendor Networking</a:t>
            </a:r>
          </a:p>
        </p:txBody>
      </p:sp>
      <p:sp>
        <p:nvSpPr>
          <p:cNvPr id="5" name="TextBox 5"/>
          <p:cNvSpPr txBox="1"/>
          <p:nvPr/>
        </p:nvSpPr>
        <p:spPr>
          <a:xfrm>
            <a:off x="1028700" y="6568330"/>
            <a:ext cx="6896100" cy="1045927"/>
          </a:xfrm>
          <a:prstGeom prst="rect">
            <a:avLst/>
          </a:prstGeom>
        </p:spPr>
        <p:txBody>
          <a:bodyPr wrap="square" lIns="0" tIns="0" rIns="0" bIns="0" rtlCol="0" anchor="t">
            <a:spAutoFit/>
          </a:bodyPr>
          <a:lstStyle/>
          <a:p>
            <a:pPr algn="l">
              <a:lnSpc>
                <a:spcPts val="4200"/>
              </a:lnSpc>
            </a:pPr>
            <a:r>
              <a:rPr lang="en-US" sz="3000" b="1" dirty="0">
                <a:solidFill>
                  <a:srgbClr val="000000"/>
                </a:solidFill>
                <a:latin typeface="Agrandir Bold"/>
                <a:ea typeface="Agrandir Bold"/>
                <a:cs typeface="Agrandir Bold"/>
                <a:sym typeface="Agrandir Bold"/>
              </a:rPr>
              <a:t>10:50AM </a:t>
            </a:r>
          </a:p>
          <a:p>
            <a:pPr algn="l">
              <a:lnSpc>
                <a:spcPts val="4200"/>
              </a:lnSpc>
            </a:pPr>
            <a:r>
              <a:rPr lang="en-US" sz="3000" dirty="0">
                <a:solidFill>
                  <a:srgbClr val="000000"/>
                </a:solidFill>
                <a:latin typeface="Agrandir"/>
                <a:ea typeface="Agrandir"/>
                <a:cs typeface="Agrandir"/>
                <a:sym typeface="Agrandir"/>
              </a:rPr>
              <a:t>Welcome and Opening Remarks</a:t>
            </a:r>
          </a:p>
        </p:txBody>
      </p:sp>
      <p:sp>
        <p:nvSpPr>
          <p:cNvPr id="6" name="TextBox 6"/>
          <p:cNvSpPr txBox="1"/>
          <p:nvPr/>
        </p:nvSpPr>
        <p:spPr>
          <a:xfrm>
            <a:off x="1028700" y="7997080"/>
            <a:ext cx="7543483" cy="1666875"/>
          </a:xfrm>
          <a:prstGeom prst="rect">
            <a:avLst/>
          </a:prstGeom>
        </p:spPr>
        <p:txBody>
          <a:bodyPr lIns="0" tIns="0" rIns="0" bIns="0" rtlCol="0" anchor="t">
            <a:spAutoFit/>
          </a:bodyPr>
          <a:lstStyle/>
          <a:p>
            <a:pPr algn="l">
              <a:lnSpc>
                <a:spcPts val="4200"/>
              </a:lnSpc>
            </a:pPr>
            <a:r>
              <a:rPr lang="en-US" sz="3000" b="1">
                <a:solidFill>
                  <a:srgbClr val="000000"/>
                </a:solidFill>
                <a:latin typeface="Agrandir Bold"/>
                <a:ea typeface="Agrandir Bold"/>
                <a:cs typeface="Agrandir Bold"/>
                <a:sym typeface="Agrandir Bold"/>
              </a:rPr>
              <a:t>11:00AM </a:t>
            </a:r>
          </a:p>
          <a:p>
            <a:pPr algn="l">
              <a:lnSpc>
                <a:spcPts val="4200"/>
              </a:lnSpc>
            </a:pPr>
            <a:r>
              <a:rPr lang="en-US" sz="3000">
                <a:solidFill>
                  <a:srgbClr val="000000"/>
                </a:solidFill>
                <a:latin typeface="Agrandir"/>
                <a:ea typeface="Agrandir"/>
                <a:cs typeface="Agrandir"/>
                <a:sym typeface="Agrandir"/>
              </a:rPr>
              <a:t>Opening Speaker — Dr. Eric Fisher</a:t>
            </a:r>
          </a:p>
          <a:p>
            <a:pPr algn="l">
              <a:lnSpc>
                <a:spcPts val="4200"/>
              </a:lnSpc>
            </a:pPr>
            <a:r>
              <a:rPr lang="en-US" sz="3000">
                <a:solidFill>
                  <a:srgbClr val="000000"/>
                </a:solidFill>
                <a:latin typeface="Agrandir"/>
                <a:ea typeface="Agrandir"/>
                <a:cs typeface="Agrandir"/>
                <a:sym typeface="Agrandir"/>
              </a:rPr>
              <a:t>T.J. Regional Health</a:t>
            </a:r>
          </a:p>
        </p:txBody>
      </p:sp>
      <p:sp>
        <p:nvSpPr>
          <p:cNvPr id="7" name="TextBox 7"/>
          <p:cNvSpPr txBox="1"/>
          <p:nvPr/>
        </p:nvSpPr>
        <p:spPr>
          <a:xfrm>
            <a:off x="10239814" y="668928"/>
            <a:ext cx="8231431" cy="1045927"/>
          </a:xfrm>
          <a:prstGeom prst="rect">
            <a:avLst/>
          </a:prstGeom>
        </p:spPr>
        <p:txBody>
          <a:bodyPr lIns="0" tIns="0" rIns="0" bIns="0" rtlCol="0" anchor="t">
            <a:spAutoFit/>
          </a:bodyPr>
          <a:lstStyle/>
          <a:p>
            <a:pPr algn="l">
              <a:lnSpc>
                <a:spcPts val="4200"/>
              </a:lnSpc>
            </a:pPr>
            <a:r>
              <a:rPr lang="en-US" sz="3000" b="1" dirty="0">
                <a:solidFill>
                  <a:srgbClr val="000000"/>
                </a:solidFill>
                <a:latin typeface="Agrandir Bold"/>
                <a:ea typeface="Agrandir Bold"/>
                <a:cs typeface="Agrandir Bold"/>
                <a:sym typeface="Agrandir Bold"/>
              </a:rPr>
              <a:t>12:00PM</a:t>
            </a:r>
            <a:r>
              <a:rPr lang="en-US" sz="3000" dirty="0">
                <a:solidFill>
                  <a:srgbClr val="000000"/>
                </a:solidFill>
                <a:latin typeface="Agrandir"/>
                <a:ea typeface="Agrandir"/>
                <a:cs typeface="Agrandir"/>
                <a:sym typeface="Agrandir"/>
              </a:rPr>
              <a:t> </a:t>
            </a:r>
          </a:p>
          <a:p>
            <a:pPr algn="l">
              <a:lnSpc>
                <a:spcPts val="4200"/>
              </a:lnSpc>
            </a:pPr>
            <a:r>
              <a:rPr lang="en-US" sz="3000" dirty="0">
                <a:solidFill>
                  <a:srgbClr val="000000"/>
                </a:solidFill>
                <a:latin typeface="Agrandir"/>
                <a:ea typeface="Agrandir"/>
                <a:cs typeface="Agrandir"/>
                <a:sym typeface="Agrandir"/>
              </a:rPr>
              <a:t>Lunch provided by German American Bank</a:t>
            </a:r>
            <a:endParaRPr lang="en-US" sz="3000" b="1" dirty="0">
              <a:solidFill>
                <a:srgbClr val="000000"/>
              </a:solidFill>
              <a:latin typeface="Agrandir Bold"/>
              <a:ea typeface="Agrandir Bold"/>
              <a:cs typeface="Agrandir Bold"/>
              <a:sym typeface="Agrandir Bold"/>
            </a:endParaRPr>
          </a:p>
        </p:txBody>
      </p:sp>
      <p:sp>
        <p:nvSpPr>
          <p:cNvPr id="8" name="TextBox 8"/>
          <p:cNvSpPr txBox="1"/>
          <p:nvPr/>
        </p:nvSpPr>
        <p:spPr>
          <a:xfrm>
            <a:off x="10239814" y="2146796"/>
            <a:ext cx="6502948" cy="1133475"/>
          </a:xfrm>
          <a:prstGeom prst="rect">
            <a:avLst/>
          </a:prstGeom>
        </p:spPr>
        <p:txBody>
          <a:bodyPr lIns="0" tIns="0" rIns="0" bIns="0" rtlCol="0" anchor="t">
            <a:spAutoFit/>
          </a:bodyPr>
          <a:lstStyle/>
          <a:p>
            <a:pPr algn="l">
              <a:lnSpc>
                <a:spcPts val="4200"/>
              </a:lnSpc>
            </a:pPr>
            <a:r>
              <a:rPr lang="en-US" sz="3000" b="1">
                <a:solidFill>
                  <a:srgbClr val="000000"/>
                </a:solidFill>
                <a:latin typeface="Agrandir Bold"/>
                <a:ea typeface="Agrandir Bold"/>
                <a:cs typeface="Agrandir Bold"/>
                <a:sym typeface="Agrandir Bold"/>
              </a:rPr>
              <a:t>12:20PM</a:t>
            </a:r>
            <a:r>
              <a:rPr lang="en-US" sz="3000">
                <a:solidFill>
                  <a:srgbClr val="000000"/>
                </a:solidFill>
                <a:latin typeface="Agrandir"/>
                <a:ea typeface="Agrandir"/>
                <a:cs typeface="Agrandir"/>
                <a:sym typeface="Agrandir"/>
              </a:rPr>
              <a:t> </a:t>
            </a:r>
          </a:p>
          <a:p>
            <a:pPr algn="l">
              <a:lnSpc>
                <a:spcPts val="4200"/>
              </a:lnSpc>
            </a:pPr>
            <a:r>
              <a:rPr lang="en-US" sz="3000">
                <a:solidFill>
                  <a:srgbClr val="000000"/>
                </a:solidFill>
                <a:latin typeface="Agrandir"/>
                <a:ea typeface="Agrandir"/>
                <a:cs typeface="Agrandir"/>
                <a:sym typeface="Agrandir"/>
              </a:rPr>
              <a:t>Vendor Showcase and Networking </a:t>
            </a:r>
          </a:p>
        </p:txBody>
      </p:sp>
      <p:sp>
        <p:nvSpPr>
          <p:cNvPr id="9" name="TextBox 9"/>
          <p:cNvSpPr txBox="1"/>
          <p:nvPr/>
        </p:nvSpPr>
        <p:spPr>
          <a:xfrm>
            <a:off x="10239814" y="3661461"/>
            <a:ext cx="5746195" cy="1133475"/>
          </a:xfrm>
          <a:prstGeom prst="rect">
            <a:avLst/>
          </a:prstGeom>
        </p:spPr>
        <p:txBody>
          <a:bodyPr lIns="0" tIns="0" rIns="0" bIns="0" rtlCol="0" anchor="t">
            <a:spAutoFit/>
          </a:bodyPr>
          <a:lstStyle/>
          <a:p>
            <a:pPr algn="l">
              <a:lnSpc>
                <a:spcPts val="4200"/>
              </a:lnSpc>
            </a:pPr>
            <a:r>
              <a:rPr lang="en-US" sz="3000" b="1">
                <a:solidFill>
                  <a:srgbClr val="000000"/>
                </a:solidFill>
                <a:latin typeface="Agrandir Bold"/>
                <a:ea typeface="Agrandir Bold"/>
                <a:cs typeface="Agrandir Bold"/>
                <a:sym typeface="Agrandir Bold"/>
              </a:rPr>
              <a:t>12:40PM</a:t>
            </a:r>
          </a:p>
          <a:p>
            <a:pPr algn="l">
              <a:lnSpc>
                <a:spcPts val="4200"/>
              </a:lnSpc>
            </a:pPr>
            <a:r>
              <a:rPr lang="en-US" sz="3000">
                <a:solidFill>
                  <a:srgbClr val="000000"/>
                </a:solidFill>
                <a:latin typeface="Agrandir"/>
                <a:ea typeface="Agrandir"/>
                <a:cs typeface="Agrandir"/>
                <a:sym typeface="Agrandir"/>
              </a:rPr>
              <a:t>Panel Discussion</a:t>
            </a:r>
          </a:p>
        </p:txBody>
      </p:sp>
      <p:sp>
        <p:nvSpPr>
          <p:cNvPr id="10" name="TextBox 10"/>
          <p:cNvSpPr txBox="1"/>
          <p:nvPr/>
        </p:nvSpPr>
        <p:spPr>
          <a:xfrm>
            <a:off x="10239814" y="5137836"/>
            <a:ext cx="7209986" cy="1045927"/>
          </a:xfrm>
          <a:prstGeom prst="rect">
            <a:avLst/>
          </a:prstGeom>
        </p:spPr>
        <p:txBody>
          <a:bodyPr wrap="square" lIns="0" tIns="0" rIns="0" bIns="0" rtlCol="0" anchor="t">
            <a:spAutoFit/>
          </a:bodyPr>
          <a:lstStyle/>
          <a:p>
            <a:pPr algn="l">
              <a:lnSpc>
                <a:spcPts val="4200"/>
              </a:lnSpc>
            </a:pPr>
            <a:r>
              <a:rPr lang="en-US" sz="3000" b="1" dirty="0">
                <a:solidFill>
                  <a:srgbClr val="000000"/>
                </a:solidFill>
                <a:latin typeface="Agrandir Bold"/>
                <a:ea typeface="Agrandir Bold"/>
                <a:cs typeface="Agrandir Bold"/>
                <a:sym typeface="Agrandir Bold"/>
              </a:rPr>
              <a:t>1:40PM</a:t>
            </a:r>
          </a:p>
          <a:p>
            <a:pPr algn="l">
              <a:lnSpc>
                <a:spcPts val="4200"/>
              </a:lnSpc>
            </a:pPr>
            <a:r>
              <a:rPr lang="en-US" sz="3000" dirty="0">
                <a:solidFill>
                  <a:srgbClr val="000000"/>
                </a:solidFill>
                <a:latin typeface="Agrandir"/>
                <a:ea typeface="Agrandir"/>
                <a:cs typeface="Agrandir"/>
                <a:sym typeface="Agrandir"/>
              </a:rPr>
              <a:t>BRIGHT Moves with Frank Lamanna</a:t>
            </a:r>
          </a:p>
        </p:txBody>
      </p:sp>
      <p:sp>
        <p:nvSpPr>
          <p:cNvPr id="11" name="TextBox 11"/>
          <p:cNvSpPr txBox="1"/>
          <p:nvPr/>
        </p:nvSpPr>
        <p:spPr>
          <a:xfrm>
            <a:off x="10239814" y="6614211"/>
            <a:ext cx="5746195" cy="1133475"/>
          </a:xfrm>
          <a:prstGeom prst="rect">
            <a:avLst/>
          </a:prstGeom>
        </p:spPr>
        <p:txBody>
          <a:bodyPr lIns="0" tIns="0" rIns="0" bIns="0" rtlCol="0" anchor="t">
            <a:spAutoFit/>
          </a:bodyPr>
          <a:lstStyle/>
          <a:p>
            <a:pPr algn="l">
              <a:lnSpc>
                <a:spcPts val="4200"/>
              </a:lnSpc>
            </a:pPr>
            <a:r>
              <a:rPr lang="en-US" sz="3000" b="1">
                <a:solidFill>
                  <a:srgbClr val="000000"/>
                </a:solidFill>
                <a:latin typeface="Agrandir Bold"/>
                <a:ea typeface="Agrandir Bold"/>
                <a:cs typeface="Agrandir Bold"/>
                <a:sym typeface="Agrandir Bold"/>
              </a:rPr>
              <a:t>2:00PM</a:t>
            </a:r>
            <a:r>
              <a:rPr lang="en-US" sz="3000">
                <a:solidFill>
                  <a:srgbClr val="000000"/>
                </a:solidFill>
                <a:latin typeface="Agrandir"/>
                <a:ea typeface="Agrandir"/>
                <a:cs typeface="Agrandir"/>
                <a:sym typeface="Agrandir"/>
              </a:rPr>
              <a:t> </a:t>
            </a:r>
          </a:p>
          <a:p>
            <a:pPr algn="l">
              <a:lnSpc>
                <a:spcPts val="4200"/>
              </a:lnSpc>
            </a:pPr>
            <a:r>
              <a:rPr lang="en-US" sz="3000">
                <a:solidFill>
                  <a:srgbClr val="000000"/>
                </a:solidFill>
                <a:latin typeface="Agrandir"/>
                <a:ea typeface="Agrandir"/>
                <a:cs typeface="Agrandir"/>
                <a:sym typeface="Agrandir"/>
              </a:rPr>
              <a:t>Awards and Certificates</a:t>
            </a:r>
          </a:p>
        </p:txBody>
      </p:sp>
      <p:sp>
        <p:nvSpPr>
          <p:cNvPr id="12" name="TextBox 12"/>
          <p:cNvSpPr txBox="1"/>
          <p:nvPr/>
        </p:nvSpPr>
        <p:spPr>
          <a:xfrm>
            <a:off x="10239814" y="8090586"/>
            <a:ext cx="5746195" cy="1133475"/>
          </a:xfrm>
          <a:prstGeom prst="rect">
            <a:avLst/>
          </a:prstGeom>
        </p:spPr>
        <p:txBody>
          <a:bodyPr lIns="0" tIns="0" rIns="0" bIns="0" rtlCol="0" anchor="t">
            <a:spAutoFit/>
          </a:bodyPr>
          <a:lstStyle/>
          <a:p>
            <a:pPr algn="l">
              <a:lnSpc>
                <a:spcPts val="4200"/>
              </a:lnSpc>
            </a:pPr>
            <a:r>
              <a:rPr lang="en-US" sz="3000" b="1">
                <a:solidFill>
                  <a:srgbClr val="000000"/>
                </a:solidFill>
                <a:latin typeface="Agrandir Bold"/>
                <a:ea typeface="Agrandir Bold"/>
                <a:cs typeface="Agrandir Bold"/>
                <a:sym typeface="Agrandir Bold"/>
              </a:rPr>
              <a:t>2:20PM</a:t>
            </a:r>
            <a:r>
              <a:rPr lang="en-US" sz="3000">
                <a:solidFill>
                  <a:srgbClr val="000000"/>
                </a:solidFill>
                <a:latin typeface="Agrandir"/>
                <a:ea typeface="Agrandir"/>
                <a:cs typeface="Agrandir"/>
                <a:sym typeface="Agrandir"/>
              </a:rPr>
              <a:t> </a:t>
            </a:r>
          </a:p>
          <a:p>
            <a:pPr algn="l">
              <a:lnSpc>
                <a:spcPts val="4200"/>
              </a:lnSpc>
            </a:pPr>
            <a:r>
              <a:rPr lang="en-US" sz="3000">
                <a:solidFill>
                  <a:srgbClr val="000000"/>
                </a:solidFill>
                <a:latin typeface="Agrandir"/>
                <a:ea typeface="Agrandir"/>
                <a:cs typeface="Agrandir"/>
                <a:sym typeface="Agrandir"/>
              </a:rPr>
              <a:t>Closing Remarks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10814" y="7702192"/>
            <a:ext cx="2121699" cy="2213661"/>
          </a:xfrm>
          <a:custGeom>
            <a:avLst/>
            <a:gdLst/>
            <a:ahLst/>
            <a:cxnLst/>
            <a:rect l="l" t="t" r="r" b="b"/>
            <a:pathLst>
              <a:path w="2121699" h="2213661">
                <a:moveTo>
                  <a:pt x="0" y="0"/>
                </a:moveTo>
                <a:lnTo>
                  <a:pt x="2121699" y="0"/>
                </a:lnTo>
                <a:lnTo>
                  <a:pt x="2121699" y="2213661"/>
                </a:lnTo>
                <a:lnTo>
                  <a:pt x="0" y="2213661"/>
                </a:lnTo>
                <a:lnTo>
                  <a:pt x="0" y="0"/>
                </a:lnTo>
                <a:close/>
              </a:path>
            </a:pathLst>
          </a:custGeom>
          <a:blipFill>
            <a:blip r:embed="rId2"/>
            <a:stretch>
              <a:fillRect/>
            </a:stretch>
          </a:blipFill>
        </p:spPr>
        <p:txBody>
          <a:bodyPr/>
          <a:lstStyle/>
          <a:p>
            <a:endParaRPr lang="en-US"/>
          </a:p>
        </p:txBody>
      </p:sp>
      <p:sp>
        <p:nvSpPr>
          <p:cNvPr id="3" name="Freeform 3"/>
          <p:cNvSpPr/>
          <p:nvPr/>
        </p:nvSpPr>
        <p:spPr>
          <a:xfrm>
            <a:off x="3907098" y="5287536"/>
            <a:ext cx="10473803" cy="4185801"/>
          </a:xfrm>
          <a:custGeom>
            <a:avLst/>
            <a:gdLst/>
            <a:ahLst/>
            <a:cxnLst/>
            <a:rect l="l" t="t" r="r" b="b"/>
            <a:pathLst>
              <a:path w="10473803" h="4185801">
                <a:moveTo>
                  <a:pt x="0" y="0"/>
                </a:moveTo>
                <a:lnTo>
                  <a:pt x="10473804" y="0"/>
                </a:lnTo>
                <a:lnTo>
                  <a:pt x="10473804" y="4185801"/>
                </a:lnTo>
                <a:lnTo>
                  <a:pt x="0" y="418580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0" y="1028700"/>
            <a:ext cx="18288000" cy="3810000"/>
          </a:xfrm>
          <a:prstGeom prst="rect">
            <a:avLst/>
          </a:prstGeom>
        </p:spPr>
        <p:txBody>
          <a:bodyPr lIns="0" tIns="0" rIns="0" bIns="0" rtlCol="0" anchor="t">
            <a:spAutoFit/>
          </a:bodyPr>
          <a:lstStyle/>
          <a:p>
            <a:pPr marL="0" lvl="0" indent="0" algn="ctr">
              <a:lnSpc>
                <a:spcPts val="15029"/>
              </a:lnSpc>
            </a:pPr>
            <a:r>
              <a:rPr lang="en-US" sz="12524" u="none" strike="noStrike">
                <a:solidFill>
                  <a:srgbClr val="000000"/>
                </a:solidFill>
                <a:latin typeface="Antonio"/>
                <a:ea typeface="Antonio"/>
                <a:cs typeface="Antonio"/>
                <a:sym typeface="Antonio"/>
              </a:rPr>
              <a:t>Thank you for generously sponsoring lunch!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06462" y="7807183"/>
            <a:ext cx="2121699" cy="2213661"/>
          </a:xfrm>
          <a:custGeom>
            <a:avLst/>
            <a:gdLst/>
            <a:ahLst/>
            <a:cxnLst/>
            <a:rect l="l" t="t" r="r" b="b"/>
            <a:pathLst>
              <a:path w="2121699" h="2213661">
                <a:moveTo>
                  <a:pt x="0" y="0"/>
                </a:moveTo>
                <a:lnTo>
                  <a:pt x="2121700" y="0"/>
                </a:lnTo>
                <a:lnTo>
                  <a:pt x="2121700" y="2213661"/>
                </a:lnTo>
                <a:lnTo>
                  <a:pt x="0" y="2213661"/>
                </a:lnTo>
                <a:lnTo>
                  <a:pt x="0" y="0"/>
                </a:lnTo>
                <a:close/>
              </a:path>
            </a:pathLst>
          </a:custGeom>
          <a:blipFill>
            <a:blip r:embed="rId2"/>
            <a:stretch>
              <a:fillRect/>
            </a:stretch>
          </a:blipFill>
        </p:spPr>
        <p:txBody>
          <a:bodyPr/>
          <a:lstStyle/>
          <a:p>
            <a:endParaRPr lang="en-US"/>
          </a:p>
        </p:txBody>
      </p:sp>
      <p:sp>
        <p:nvSpPr>
          <p:cNvPr id="3" name="Freeform 3"/>
          <p:cNvSpPr/>
          <p:nvPr/>
        </p:nvSpPr>
        <p:spPr>
          <a:xfrm rot="1091300">
            <a:off x="-2946586" y="3414752"/>
            <a:ext cx="9910627" cy="10434373"/>
          </a:xfrm>
          <a:custGeom>
            <a:avLst/>
            <a:gdLst/>
            <a:ahLst/>
            <a:cxnLst/>
            <a:rect l="l" t="t" r="r" b="b"/>
            <a:pathLst>
              <a:path w="9910627" h="10434373">
                <a:moveTo>
                  <a:pt x="0" y="0"/>
                </a:moveTo>
                <a:lnTo>
                  <a:pt x="9910627" y="0"/>
                </a:lnTo>
                <a:lnTo>
                  <a:pt x="9910627" y="10434373"/>
                </a:lnTo>
                <a:lnTo>
                  <a:pt x="0" y="10434373"/>
                </a:lnTo>
                <a:lnTo>
                  <a:pt x="0" y="0"/>
                </a:lnTo>
                <a:close/>
              </a:path>
            </a:pathLst>
          </a:custGeom>
          <a:blipFill>
            <a:blip r:embed="rId2">
              <a:alphaModFix amt="29000"/>
            </a:blip>
            <a:stretch>
              <a:fillRect l="-455" r="-455"/>
            </a:stretch>
          </a:blipFill>
        </p:spPr>
        <p:txBody>
          <a:bodyPr/>
          <a:lstStyle/>
          <a:p>
            <a:endParaRPr lang="en-US"/>
          </a:p>
        </p:txBody>
      </p:sp>
      <p:sp>
        <p:nvSpPr>
          <p:cNvPr id="4" name="TextBox 4"/>
          <p:cNvSpPr txBox="1"/>
          <p:nvPr/>
        </p:nvSpPr>
        <p:spPr>
          <a:xfrm>
            <a:off x="3107095" y="1217409"/>
            <a:ext cx="12073811" cy="3497919"/>
          </a:xfrm>
          <a:prstGeom prst="rect">
            <a:avLst/>
          </a:prstGeom>
        </p:spPr>
        <p:txBody>
          <a:bodyPr lIns="0" tIns="0" rIns="0" bIns="0" rtlCol="0" anchor="t">
            <a:spAutoFit/>
          </a:bodyPr>
          <a:lstStyle/>
          <a:p>
            <a:pPr algn="ctr">
              <a:lnSpc>
                <a:spcPts val="14051"/>
              </a:lnSpc>
            </a:pPr>
            <a:r>
              <a:rPr lang="en-US" sz="10036" u="none" strike="noStrike">
                <a:solidFill>
                  <a:srgbClr val="8F469F"/>
                </a:solidFill>
                <a:latin typeface="Brittany"/>
                <a:ea typeface="Brittany"/>
                <a:cs typeface="Brittany"/>
                <a:sym typeface="Brittany"/>
              </a:rPr>
              <a:t>Vendor Showcase &amp; Networking</a:t>
            </a:r>
          </a:p>
        </p:txBody>
      </p:sp>
      <p:sp>
        <p:nvSpPr>
          <p:cNvPr id="5" name="TextBox 5"/>
          <p:cNvSpPr txBox="1"/>
          <p:nvPr/>
        </p:nvSpPr>
        <p:spPr>
          <a:xfrm>
            <a:off x="2249654" y="5372435"/>
            <a:ext cx="13788692" cy="1996045"/>
          </a:xfrm>
          <a:prstGeom prst="rect">
            <a:avLst/>
          </a:prstGeom>
        </p:spPr>
        <p:txBody>
          <a:bodyPr lIns="0" tIns="0" rIns="0" bIns="0" rtlCol="0" anchor="t">
            <a:spAutoFit/>
          </a:bodyPr>
          <a:lstStyle/>
          <a:p>
            <a:pPr algn="ctr">
              <a:lnSpc>
                <a:spcPts val="16030"/>
              </a:lnSpc>
            </a:pPr>
            <a:r>
              <a:rPr lang="en-US" sz="12331" b="1">
                <a:solidFill>
                  <a:srgbClr val="000000"/>
                </a:solidFill>
                <a:latin typeface="Antonio Bold"/>
                <a:ea typeface="Antonio Bold"/>
                <a:cs typeface="Antonio Bold"/>
                <a:sym typeface="Antonio Bold"/>
              </a:rPr>
              <a:t> 20 MINUTES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45274" y="7617143"/>
            <a:ext cx="2121699" cy="2213661"/>
          </a:xfrm>
          <a:custGeom>
            <a:avLst/>
            <a:gdLst/>
            <a:ahLst/>
            <a:cxnLst/>
            <a:rect l="l" t="t" r="r" b="b"/>
            <a:pathLst>
              <a:path w="2121699" h="2213661">
                <a:moveTo>
                  <a:pt x="0" y="0"/>
                </a:moveTo>
                <a:lnTo>
                  <a:pt x="2121699" y="0"/>
                </a:lnTo>
                <a:lnTo>
                  <a:pt x="2121699" y="2213661"/>
                </a:lnTo>
                <a:lnTo>
                  <a:pt x="0" y="221366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92606" y="790575"/>
            <a:ext cx="9842923" cy="2121601"/>
          </a:xfrm>
          <a:prstGeom prst="rect">
            <a:avLst/>
          </a:prstGeom>
        </p:spPr>
        <p:txBody>
          <a:bodyPr lIns="0" tIns="0" rIns="0" bIns="0" rtlCol="0" anchor="t">
            <a:spAutoFit/>
          </a:bodyPr>
          <a:lstStyle/>
          <a:p>
            <a:pPr algn="ctr">
              <a:lnSpc>
                <a:spcPts val="17388"/>
              </a:lnSpc>
            </a:pPr>
            <a:r>
              <a:rPr lang="en-US" sz="12420">
                <a:solidFill>
                  <a:srgbClr val="8F469F"/>
                </a:solidFill>
                <a:latin typeface="Brittany"/>
                <a:ea typeface="Brittany"/>
                <a:cs typeface="Brittany"/>
                <a:sym typeface="Brittany"/>
              </a:rPr>
              <a:t>Panel Discussion</a:t>
            </a:r>
          </a:p>
        </p:txBody>
      </p:sp>
      <p:sp>
        <p:nvSpPr>
          <p:cNvPr id="4" name="TextBox 4"/>
          <p:cNvSpPr txBox="1"/>
          <p:nvPr/>
        </p:nvSpPr>
        <p:spPr>
          <a:xfrm>
            <a:off x="1028700" y="3983762"/>
            <a:ext cx="9258300" cy="1394549"/>
          </a:xfrm>
          <a:prstGeom prst="rect">
            <a:avLst/>
          </a:prstGeom>
        </p:spPr>
        <p:txBody>
          <a:bodyPr wrap="square" lIns="0" tIns="0" rIns="0" bIns="0" rtlCol="0" anchor="t">
            <a:spAutoFit/>
          </a:bodyPr>
          <a:lstStyle/>
          <a:p>
            <a:pPr algn="l">
              <a:lnSpc>
                <a:spcPts val="5599"/>
              </a:lnSpc>
            </a:pPr>
            <a:r>
              <a:rPr lang="en-US" sz="3999" dirty="0">
                <a:solidFill>
                  <a:srgbClr val="000000"/>
                </a:solidFill>
                <a:latin typeface="Agrandir"/>
                <a:ea typeface="Agrandir"/>
                <a:cs typeface="Agrandir"/>
                <a:sym typeface="Agrandir"/>
              </a:rPr>
              <a:t>Amy Meador, RDN, LD, CDCES, MLDE</a:t>
            </a:r>
          </a:p>
          <a:p>
            <a:pPr algn="l">
              <a:lnSpc>
                <a:spcPts val="5599"/>
              </a:lnSpc>
            </a:pPr>
            <a:r>
              <a:rPr lang="en-US" sz="3999" b="1" dirty="0">
                <a:solidFill>
                  <a:srgbClr val="000000"/>
                </a:solidFill>
                <a:latin typeface="Agrandir Bold"/>
                <a:ea typeface="Agrandir Bold"/>
                <a:cs typeface="Agrandir Bold"/>
                <a:sym typeface="Agrandir Bold"/>
              </a:rPr>
              <a:t>Allen County Health Department</a:t>
            </a:r>
            <a:r>
              <a:rPr lang="en-US" sz="3999" dirty="0">
                <a:solidFill>
                  <a:srgbClr val="000000"/>
                </a:solidFill>
                <a:latin typeface="Agrandir"/>
                <a:ea typeface="Agrandir"/>
                <a:cs typeface="Agrandir"/>
                <a:sym typeface="Agrandir"/>
              </a:rPr>
              <a:t> </a:t>
            </a:r>
          </a:p>
        </p:txBody>
      </p:sp>
      <p:sp>
        <p:nvSpPr>
          <p:cNvPr id="5" name="TextBox 5"/>
          <p:cNvSpPr txBox="1"/>
          <p:nvPr/>
        </p:nvSpPr>
        <p:spPr>
          <a:xfrm>
            <a:off x="1028700" y="5884636"/>
            <a:ext cx="5746195" cy="1498600"/>
          </a:xfrm>
          <a:prstGeom prst="rect">
            <a:avLst/>
          </a:prstGeom>
        </p:spPr>
        <p:txBody>
          <a:bodyPr lIns="0" tIns="0" rIns="0" bIns="0" rtlCol="0" anchor="t">
            <a:spAutoFit/>
          </a:bodyPr>
          <a:lstStyle/>
          <a:p>
            <a:pPr algn="l">
              <a:lnSpc>
                <a:spcPts val="5599"/>
              </a:lnSpc>
            </a:pPr>
            <a:r>
              <a:rPr lang="en-US" sz="3999" dirty="0">
                <a:solidFill>
                  <a:srgbClr val="000000"/>
                </a:solidFill>
                <a:latin typeface="Agrandir"/>
                <a:ea typeface="Agrandir"/>
                <a:cs typeface="Agrandir"/>
                <a:sym typeface="Agrandir"/>
              </a:rPr>
              <a:t>Kristi Irvin, APRN</a:t>
            </a:r>
          </a:p>
          <a:p>
            <a:pPr algn="l">
              <a:lnSpc>
                <a:spcPts val="5599"/>
              </a:lnSpc>
            </a:pPr>
            <a:r>
              <a:rPr lang="en-US" sz="3999" b="1" dirty="0">
                <a:solidFill>
                  <a:srgbClr val="000000"/>
                </a:solidFill>
                <a:latin typeface="Agrandir Bold"/>
                <a:ea typeface="Agrandir Bold"/>
                <a:cs typeface="Agrandir Bold"/>
                <a:sym typeface="Agrandir Bold"/>
              </a:rPr>
              <a:t>T.J. Regional Health </a:t>
            </a:r>
          </a:p>
        </p:txBody>
      </p:sp>
      <p:sp>
        <p:nvSpPr>
          <p:cNvPr id="6" name="TextBox 6"/>
          <p:cNvSpPr txBox="1"/>
          <p:nvPr/>
        </p:nvSpPr>
        <p:spPr>
          <a:xfrm>
            <a:off x="1028700" y="7785509"/>
            <a:ext cx="5746195" cy="1498600"/>
          </a:xfrm>
          <a:prstGeom prst="rect">
            <a:avLst/>
          </a:prstGeom>
        </p:spPr>
        <p:txBody>
          <a:bodyPr lIns="0" tIns="0" rIns="0" bIns="0" rtlCol="0" anchor="t">
            <a:spAutoFit/>
          </a:bodyPr>
          <a:lstStyle/>
          <a:p>
            <a:pPr algn="l">
              <a:lnSpc>
                <a:spcPts val="5599"/>
              </a:lnSpc>
            </a:pPr>
            <a:r>
              <a:rPr lang="en-US" sz="3999" dirty="0">
                <a:solidFill>
                  <a:srgbClr val="000000"/>
                </a:solidFill>
                <a:latin typeface="Agrandir"/>
                <a:ea typeface="Agrandir"/>
                <a:cs typeface="Agrandir"/>
                <a:sym typeface="Agrandir"/>
              </a:rPr>
              <a:t>Dr. Sherryl Reed, MD</a:t>
            </a:r>
            <a:r>
              <a:rPr lang="en-US" sz="3999" b="1" dirty="0">
                <a:solidFill>
                  <a:srgbClr val="000000"/>
                </a:solidFill>
                <a:latin typeface="Agrandir Bold"/>
                <a:ea typeface="Agrandir Bold"/>
                <a:cs typeface="Agrandir Bold"/>
                <a:sym typeface="Agrandir Bold"/>
              </a:rPr>
              <a:t> Graves Gilbert Clinic</a:t>
            </a:r>
          </a:p>
        </p:txBody>
      </p:sp>
      <p:sp>
        <p:nvSpPr>
          <p:cNvPr id="7" name="TextBox 7"/>
          <p:cNvSpPr txBox="1"/>
          <p:nvPr/>
        </p:nvSpPr>
        <p:spPr>
          <a:xfrm>
            <a:off x="10850319" y="2721676"/>
            <a:ext cx="5746195" cy="1498600"/>
          </a:xfrm>
          <a:prstGeom prst="rect">
            <a:avLst/>
          </a:prstGeom>
        </p:spPr>
        <p:txBody>
          <a:bodyPr lIns="0" tIns="0" rIns="0" bIns="0" rtlCol="0" anchor="t">
            <a:spAutoFit/>
          </a:bodyPr>
          <a:lstStyle/>
          <a:p>
            <a:pPr algn="l">
              <a:lnSpc>
                <a:spcPts val="5599"/>
              </a:lnSpc>
            </a:pPr>
            <a:r>
              <a:rPr lang="en-US" sz="3999">
                <a:solidFill>
                  <a:srgbClr val="000000"/>
                </a:solidFill>
                <a:latin typeface="Agrandir"/>
                <a:ea typeface="Agrandir"/>
                <a:cs typeface="Agrandir"/>
                <a:sym typeface="Agrandir"/>
              </a:rPr>
              <a:t>Sarah Widener, RD</a:t>
            </a:r>
          </a:p>
          <a:p>
            <a:pPr algn="l">
              <a:lnSpc>
                <a:spcPts val="5599"/>
              </a:lnSpc>
            </a:pPr>
            <a:r>
              <a:rPr lang="en-US" sz="3999" b="1">
                <a:solidFill>
                  <a:srgbClr val="000000"/>
                </a:solidFill>
                <a:latin typeface="Agrandir Bold"/>
                <a:ea typeface="Agrandir Bold"/>
                <a:cs typeface="Agrandir Bold"/>
                <a:sym typeface="Agrandir Bold"/>
              </a:rPr>
              <a:t>Med Center Health</a:t>
            </a:r>
            <a:r>
              <a:rPr lang="en-US" sz="3999">
                <a:solidFill>
                  <a:srgbClr val="000000"/>
                </a:solidFill>
                <a:latin typeface="Agrandir"/>
                <a:ea typeface="Agrandir"/>
                <a:cs typeface="Agrandir"/>
                <a:sym typeface="Agrandir"/>
              </a:rPr>
              <a:t> </a:t>
            </a:r>
          </a:p>
        </p:txBody>
      </p:sp>
      <p:sp>
        <p:nvSpPr>
          <p:cNvPr id="8" name="TextBox 8"/>
          <p:cNvSpPr txBox="1"/>
          <p:nvPr/>
        </p:nvSpPr>
        <p:spPr>
          <a:xfrm>
            <a:off x="10850319" y="4616714"/>
            <a:ext cx="5746195" cy="1498600"/>
          </a:xfrm>
          <a:prstGeom prst="rect">
            <a:avLst/>
          </a:prstGeom>
        </p:spPr>
        <p:txBody>
          <a:bodyPr lIns="0" tIns="0" rIns="0" bIns="0" rtlCol="0" anchor="t">
            <a:spAutoFit/>
          </a:bodyPr>
          <a:lstStyle/>
          <a:p>
            <a:pPr algn="l">
              <a:lnSpc>
                <a:spcPts val="5599"/>
              </a:lnSpc>
            </a:pPr>
            <a:r>
              <a:rPr lang="en-US" sz="3999">
                <a:solidFill>
                  <a:srgbClr val="000000"/>
                </a:solidFill>
                <a:latin typeface="Agrandir"/>
                <a:ea typeface="Agrandir"/>
                <a:cs typeface="Agrandir"/>
                <a:sym typeface="Agrandir"/>
              </a:rPr>
              <a:t>Dr. Joshua Phillips, DMD</a:t>
            </a:r>
          </a:p>
          <a:p>
            <a:pPr algn="l">
              <a:lnSpc>
                <a:spcPts val="5599"/>
              </a:lnSpc>
            </a:pPr>
            <a:r>
              <a:rPr lang="en-US" sz="3999" b="1">
                <a:solidFill>
                  <a:srgbClr val="000000"/>
                </a:solidFill>
                <a:latin typeface="Agrandir Bold"/>
                <a:ea typeface="Agrandir Bold"/>
                <a:cs typeface="Agrandir Bold"/>
                <a:sym typeface="Agrandir Bold"/>
              </a:rPr>
              <a:t>Med Center Health  </a:t>
            </a:r>
          </a:p>
        </p:txBody>
      </p:sp>
      <p:sp>
        <p:nvSpPr>
          <p:cNvPr id="9" name="TextBox 9"/>
          <p:cNvSpPr txBox="1"/>
          <p:nvPr/>
        </p:nvSpPr>
        <p:spPr>
          <a:xfrm>
            <a:off x="10850319" y="6440978"/>
            <a:ext cx="5746195" cy="2908300"/>
          </a:xfrm>
          <a:prstGeom prst="rect">
            <a:avLst/>
          </a:prstGeom>
        </p:spPr>
        <p:txBody>
          <a:bodyPr lIns="0" tIns="0" rIns="0" bIns="0" rtlCol="0" anchor="t">
            <a:spAutoFit/>
          </a:bodyPr>
          <a:lstStyle/>
          <a:p>
            <a:pPr algn="l">
              <a:lnSpc>
                <a:spcPts val="5599"/>
              </a:lnSpc>
            </a:pPr>
            <a:r>
              <a:rPr lang="en-US" sz="3999">
                <a:solidFill>
                  <a:srgbClr val="000000"/>
                </a:solidFill>
                <a:latin typeface="Agrandir"/>
                <a:ea typeface="Agrandir"/>
                <a:cs typeface="Agrandir"/>
                <a:sym typeface="Agrandir"/>
              </a:rPr>
              <a:t>Dr. Zach Farley, Moderator</a:t>
            </a:r>
          </a:p>
          <a:p>
            <a:pPr algn="l">
              <a:lnSpc>
                <a:spcPts val="5599"/>
              </a:lnSpc>
            </a:pPr>
            <a:r>
              <a:rPr lang="en-US" sz="3999" b="1">
                <a:solidFill>
                  <a:srgbClr val="000000"/>
                </a:solidFill>
                <a:latin typeface="Agrandir Bold"/>
                <a:ea typeface="Agrandir Bold"/>
                <a:cs typeface="Agrandir Bold"/>
                <a:sym typeface="Agrandir Bold"/>
              </a:rPr>
              <a:t>Western Kentucky University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DCE0A496-A0EA-C147-B323-8D63DA38145E}"/>
              </a:ext>
            </a:extLst>
          </p:cNvPr>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2">
            <a:extLst>
              <a:ext uri="{FF2B5EF4-FFF2-40B4-BE49-F238E27FC236}">
                <a16:creationId xmlns:a16="http://schemas.microsoft.com/office/drawing/2014/main" id="{D690040E-2AB3-CAB2-B6FE-4BCC8085A834}"/>
              </a:ext>
            </a:extLst>
          </p:cNvPr>
          <p:cNvSpPr txBox="1"/>
          <p:nvPr/>
        </p:nvSpPr>
        <p:spPr>
          <a:xfrm>
            <a:off x="961628" y="3062738"/>
            <a:ext cx="16364744" cy="2080762"/>
          </a:xfrm>
          <a:prstGeom prst="rect">
            <a:avLst/>
          </a:prstGeom>
        </p:spPr>
        <p:txBody>
          <a:bodyPr lIns="0" tIns="0" rIns="0" bIns="0" rtlCol="0" anchor="t">
            <a:spAutoFit/>
          </a:bodyPr>
          <a:lstStyle/>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4F81BD">
                    <a:lumMod val="50000"/>
                  </a:srgbClr>
                </a:solidFill>
                <a:effectLst/>
                <a:uLnTx/>
                <a:uFillTx/>
                <a:latin typeface="Calibri"/>
                <a:ea typeface="Canva Sans Bold"/>
                <a:cs typeface="Canva Sans Bold"/>
                <a:sym typeface="Canva Sans Bold"/>
              </a:rPr>
              <a:t>BRIGHT Beginnings, Stronger Tomorrows</a:t>
            </a:r>
          </a:p>
          <a:p>
            <a:pPr marL="0" marR="0" lvl="0" indent="0" algn="ctr" defTabSz="914400" rtl="0" eaLnBrk="1" fontAlgn="auto" latinLnBrk="0" hangingPunct="1">
              <a:lnSpc>
                <a:spcPts val="11060"/>
              </a:lnSpc>
              <a:spcBef>
                <a:spcPts val="0"/>
              </a:spcBef>
              <a:spcAft>
                <a:spcPts val="0"/>
              </a:spcAft>
              <a:buClrTx/>
              <a:buSzTx/>
              <a:buFontTx/>
              <a:buNone/>
              <a:tabLst/>
              <a:defRPr/>
            </a:pPr>
            <a:r>
              <a:rPr kumimoji="0" lang="en-US" sz="7200" b="0" i="1" u="none" strike="noStrike" kern="1200" cap="none" spc="0" normalizeH="0" baseline="0" noProof="0" dirty="0">
                <a:ln>
                  <a:noFill/>
                </a:ln>
                <a:solidFill>
                  <a:srgbClr val="4F81BD">
                    <a:lumMod val="75000"/>
                  </a:srgbClr>
                </a:solidFill>
                <a:effectLst/>
                <a:uLnTx/>
                <a:uFillTx/>
                <a:latin typeface="Calibri"/>
                <a:ea typeface="+mn-ea"/>
                <a:cs typeface="+mn-cs"/>
              </a:rPr>
              <a:t>A Chronic Disease Workshop</a:t>
            </a:r>
          </a:p>
        </p:txBody>
      </p:sp>
      <p:sp>
        <p:nvSpPr>
          <p:cNvPr id="4" name="TextBox 3">
            <a:extLst>
              <a:ext uri="{FF2B5EF4-FFF2-40B4-BE49-F238E27FC236}">
                <a16:creationId xmlns:a16="http://schemas.microsoft.com/office/drawing/2014/main" id="{468EF65D-FFB2-8B38-3862-35582AC3EC01}"/>
              </a:ext>
            </a:extLst>
          </p:cNvPr>
          <p:cNvSpPr txBox="1"/>
          <p:nvPr/>
        </p:nvSpPr>
        <p:spPr>
          <a:xfrm>
            <a:off x="12598876" y="7396758"/>
            <a:ext cx="535384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Panel Moderator: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Zach S. Farley PhD,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Assistant Professor – Public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Department of Public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Western Kentucky University</a:t>
            </a:r>
          </a:p>
        </p:txBody>
      </p:sp>
      <p:pic>
        <p:nvPicPr>
          <p:cNvPr id="9" name="Picture 8">
            <a:extLst>
              <a:ext uri="{FF2B5EF4-FFF2-40B4-BE49-F238E27FC236}">
                <a16:creationId xmlns:a16="http://schemas.microsoft.com/office/drawing/2014/main" id="{824950FD-B81A-140E-5DAC-8DD2E7519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6748715"/>
            <a:ext cx="8476190" cy="3542857"/>
          </a:xfrm>
          <a:prstGeom prst="rect">
            <a:avLst/>
          </a:prstGeom>
        </p:spPr>
      </p:pic>
    </p:spTree>
    <p:extLst>
      <p:ext uri="{BB962C8B-B14F-4D97-AF65-F5344CB8AC3E}">
        <p14:creationId xmlns:p14="http://schemas.microsoft.com/office/powerpoint/2010/main" val="854160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0A7E5A6-6206-6EB5-B48F-5635FEF81397}"/>
              </a:ext>
            </a:extLst>
          </p:cNvPr>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2BAA3F77-5C9A-EA73-9051-62035DDB85DA}"/>
              </a:ext>
            </a:extLst>
          </p:cNvPr>
          <p:cNvGrpSpPr/>
          <p:nvPr/>
        </p:nvGrpSpPr>
        <p:grpSpPr>
          <a:xfrm>
            <a:off x="-743036" y="489687"/>
            <a:ext cx="1498811" cy="1109430"/>
            <a:chOff x="0" y="0"/>
            <a:chExt cx="591802" cy="438056"/>
          </a:xfrm>
        </p:grpSpPr>
        <p:sp>
          <p:nvSpPr>
            <p:cNvPr id="4" name="Freeform 4">
              <a:extLst>
                <a:ext uri="{FF2B5EF4-FFF2-40B4-BE49-F238E27FC236}">
                  <a16:creationId xmlns:a16="http://schemas.microsoft.com/office/drawing/2014/main" id="{07EC439B-AD7A-A73C-F96C-CBEAB13EF8FB}"/>
                </a:ext>
              </a:extLst>
            </p:cNvPr>
            <p:cNvSpPr/>
            <p:nvPr/>
          </p:nvSpPr>
          <p:spPr>
            <a:xfrm>
              <a:off x="0" y="0"/>
              <a:ext cx="591802" cy="438056"/>
            </a:xfrm>
            <a:custGeom>
              <a:avLst/>
              <a:gdLst/>
              <a:ahLst/>
              <a:cxnLst/>
              <a:rect l="l" t="t" r="r" b="b"/>
              <a:pathLst>
                <a:path w="591802" h="438056">
                  <a:moveTo>
                    <a:pt x="0" y="0"/>
                  </a:moveTo>
                  <a:lnTo>
                    <a:pt x="591802" y="0"/>
                  </a:lnTo>
                  <a:lnTo>
                    <a:pt x="591802" y="438056"/>
                  </a:lnTo>
                  <a:lnTo>
                    <a:pt x="0" y="438056"/>
                  </a:lnTo>
                  <a:close/>
                </a:path>
              </a:pathLst>
            </a:custGeom>
            <a:solidFill>
              <a:srgbClr val="30364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E0354D57-078A-E62C-37E3-C311D87E7B31}"/>
                </a:ext>
              </a:extLst>
            </p:cNvPr>
            <p:cNvSpPr txBox="1"/>
            <p:nvPr/>
          </p:nvSpPr>
          <p:spPr>
            <a:xfrm>
              <a:off x="0" y="-28575"/>
              <a:ext cx="591802" cy="466631"/>
            </a:xfrm>
            <a:prstGeom prst="rect">
              <a:avLst/>
            </a:prstGeom>
          </p:spPr>
          <p:txBody>
            <a:bodyPr lIns="43931" tIns="43931" rIns="43931" bIns="43931" rtlCol="0" anchor="ctr"/>
            <a:lstStyle/>
            <a:p>
              <a:pPr marL="0" marR="0" lvl="0" indent="0" algn="ctr" defTabSz="914400" rtl="0" eaLnBrk="1" fontAlgn="auto" latinLnBrk="0" hangingPunct="1">
                <a:lnSpc>
                  <a:spcPts val="23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9DB9A34B-6EBA-A49A-5CE0-93106E57AE31}"/>
              </a:ext>
            </a:extLst>
          </p:cNvPr>
          <p:cNvSpPr txBox="1"/>
          <p:nvPr/>
        </p:nvSpPr>
        <p:spPr>
          <a:xfrm>
            <a:off x="1363226" y="658209"/>
            <a:ext cx="15476974" cy="1098249"/>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44424C"/>
                </a:solidFill>
                <a:effectLst/>
                <a:uLnTx/>
                <a:uFillTx/>
                <a:latin typeface="DM Serif Display"/>
                <a:ea typeface="DM Serif Display"/>
                <a:cs typeface="DM Serif Display"/>
                <a:sym typeface="DM Serif Display"/>
              </a:rPr>
              <a:t>Thank You to Our Sponsors</a:t>
            </a:r>
          </a:p>
        </p:txBody>
      </p:sp>
      <p:pic>
        <p:nvPicPr>
          <p:cNvPr id="8" name="Picture 7">
            <a:extLst>
              <a:ext uri="{FF2B5EF4-FFF2-40B4-BE49-F238E27FC236}">
                <a16:creationId xmlns:a16="http://schemas.microsoft.com/office/drawing/2014/main" id="{6569707F-C146-E616-2252-DA520A407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126" y="7675416"/>
            <a:ext cx="3887610" cy="1553663"/>
          </a:xfrm>
          <a:prstGeom prst="rect">
            <a:avLst/>
          </a:prstGeom>
        </p:spPr>
      </p:pic>
      <p:pic>
        <p:nvPicPr>
          <p:cNvPr id="10" name="Picture 9">
            <a:extLst>
              <a:ext uri="{FF2B5EF4-FFF2-40B4-BE49-F238E27FC236}">
                <a16:creationId xmlns:a16="http://schemas.microsoft.com/office/drawing/2014/main" id="{9118B52F-E6F4-F275-14F6-99A05B2122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999" y="1990976"/>
            <a:ext cx="4876801" cy="1463040"/>
          </a:xfrm>
          <a:prstGeom prst="rect">
            <a:avLst/>
          </a:prstGeom>
        </p:spPr>
      </p:pic>
      <p:pic>
        <p:nvPicPr>
          <p:cNvPr id="12" name="Picture 11">
            <a:extLst>
              <a:ext uri="{FF2B5EF4-FFF2-40B4-BE49-F238E27FC236}">
                <a16:creationId xmlns:a16="http://schemas.microsoft.com/office/drawing/2014/main" id="{E942AE83-BABC-D4D6-ED47-2224E2AE51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11000" y="4064663"/>
            <a:ext cx="5282999" cy="1259748"/>
          </a:xfrm>
          <a:prstGeom prst="rect">
            <a:avLst/>
          </a:prstGeom>
        </p:spPr>
      </p:pic>
      <p:pic>
        <p:nvPicPr>
          <p:cNvPr id="14" name="Picture 13">
            <a:extLst>
              <a:ext uri="{FF2B5EF4-FFF2-40B4-BE49-F238E27FC236}">
                <a16:creationId xmlns:a16="http://schemas.microsoft.com/office/drawing/2014/main" id="{F5F69C63-FD0A-1160-C7BD-19FCA87494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5889" y="5997662"/>
            <a:ext cx="4572000" cy="1677754"/>
          </a:xfrm>
          <a:prstGeom prst="rect">
            <a:avLst/>
          </a:prstGeom>
        </p:spPr>
      </p:pic>
      <p:pic>
        <p:nvPicPr>
          <p:cNvPr id="16" name="Picture 15">
            <a:extLst>
              <a:ext uri="{FF2B5EF4-FFF2-40B4-BE49-F238E27FC236}">
                <a16:creationId xmlns:a16="http://schemas.microsoft.com/office/drawing/2014/main" id="{7C30A1F7-506C-A8CF-EC0E-5D3EA7F0D146}"/>
              </a:ext>
            </a:extLst>
          </p:cNvPr>
          <p:cNvPicPr>
            <a:picLocks noChangeAspect="1"/>
          </p:cNvPicPr>
          <p:nvPr/>
        </p:nvPicPr>
        <p:blipFill>
          <a:blip r:embed="rId8">
            <a:extLst>
              <a:ext uri="{28A0092B-C50C-407E-A947-70E740481C1C}">
                <a14:useLocalDpi xmlns:a14="http://schemas.microsoft.com/office/drawing/2010/main" val="0"/>
              </a:ext>
            </a:extLst>
          </a:blip>
          <a:srcRect t="36513" b="33871"/>
          <a:stretch>
            <a:fillRect/>
          </a:stretch>
        </p:blipFill>
        <p:spPr>
          <a:xfrm>
            <a:off x="13036493" y="8091227"/>
            <a:ext cx="4253699" cy="1259747"/>
          </a:xfrm>
          <a:prstGeom prst="rect">
            <a:avLst/>
          </a:prstGeom>
        </p:spPr>
      </p:pic>
      <p:pic>
        <p:nvPicPr>
          <p:cNvPr id="18" name="Picture 17">
            <a:extLst>
              <a:ext uri="{FF2B5EF4-FFF2-40B4-BE49-F238E27FC236}">
                <a16:creationId xmlns:a16="http://schemas.microsoft.com/office/drawing/2014/main" id="{9401BFB3-AAB3-06CD-98DF-D58BD85F39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774" y="2108703"/>
            <a:ext cx="4552541" cy="1330423"/>
          </a:xfrm>
          <a:prstGeom prst="rect">
            <a:avLst/>
          </a:prstGeom>
        </p:spPr>
      </p:pic>
      <p:pic>
        <p:nvPicPr>
          <p:cNvPr id="20" name="Picture 19">
            <a:extLst>
              <a:ext uri="{FF2B5EF4-FFF2-40B4-BE49-F238E27FC236}">
                <a16:creationId xmlns:a16="http://schemas.microsoft.com/office/drawing/2014/main" id="{12A16340-8BA9-D883-FD36-5EC7E68BB1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1726" y="4136483"/>
            <a:ext cx="4386010" cy="1330423"/>
          </a:xfrm>
          <a:prstGeom prst="rect">
            <a:avLst/>
          </a:prstGeom>
        </p:spPr>
      </p:pic>
      <p:pic>
        <p:nvPicPr>
          <p:cNvPr id="22" name="Picture 21">
            <a:extLst>
              <a:ext uri="{FF2B5EF4-FFF2-40B4-BE49-F238E27FC236}">
                <a16:creationId xmlns:a16="http://schemas.microsoft.com/office/drawing/2014/main" id="{6A1107F5-F78C-E3F2-72E0-97EACE66C7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774" y="5902029"/>
            <a:ext cx="4044825" cy="1368103"/>
          </a:xfrm>
          <a:prstGeom prst="rect">
            <a:avLst/>
          </a:prstGeom>
        </p:spPr>
      </p:pic>
    </p:spTree>
    <p:extLst>
      <p:ext uri="{BB962C8B-B14F-4D97-AF65-F5344CB8AC3E}">
        <p14:creationId xmlns:p14="http://schemas.microsoft.com/office/powerpoint/2010/main" val="1084325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3"/>
          <p:cNvGrpSpPr/>
          <p:nvPr/>
        </p:nvGrpSpPr>
        <p:grpSpPr>
          <a:xfrm>
            <a:off x="-743036" y="489687"/>
            <a:ext cx="1498811" cy="1109430"/>
            <a:chOff x="0" y="0"/>
            <a:chExt cx="591802" cy="438056"/>
          </a:xfrm>
        </p:grpSpPr>
        <p:sp>
          <p:nvSpPr>
            <p:cNvPr id="4" name="Freeform 4"/>
            <p:cNvSpPr/>
            <p:nvPr/>
          </p:nvSpPr>
          <p:spPr>
            <a:xfrm>
              <a:off x="0" y="0"/>
              <a:ext cx="591802" cy="438056"/>
            </a:xfrm>
            <a:custGeom>
              <a:avLst/>
              <a:gdLst/>
              <a:ahLst/>
              <a:cxnLst/>
              <a:rect l="l" t="t" r="r" b="b"/>
              <a:pathLst>
                <a:path w="591802" h="438056">
                  <a:moveTo>
                    <a:pt x="0" y="0"/>
                  </a:moveTo>
                  <a:lnTo>
                    <a:pt x="591802" y="0"/>
                  </a:lnTo>
                  <a:lnTo>
                    <a:pt x="591802" y="438056"/>
                  </a:lnTo>
                  <a:lnTo>
                    <a:pt x="0" y="438056"/>
                  </a:lnTo>
                  <a:close/>
                </a:path>
              </a:pathLst>
            </a:custGeom>
            <a:solidFill>
              <a:srgbClr val="30364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591802" cy="466631"/>
            </a:xfrm>
            <a:prstGeom prst="rect">
              <a:avLst/>
            </a:prstGeom>
          </p:spPr>
          <p:txBody>
            <a:bodyPr lIns="43931" tIns="43931" rIns="43931" bIns="43931" rtlCol="0" anchor="ctr"/>
            <a:lstStyle/>
            <a:p>
              <a:pPr marL="0" marR="0" lvl="0" indent="0" algn="ctr" defTabSz="914400" rtl="0" eaLnBrk="1" fontAlgn="auto" latinLnBrk="0" hangingPunct="1">
                <a:lnSpc>
                  <a:spcPts val="230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363226" y="658209"/>
            <a:ext cx="6574871" cy="1089660"/>
          </a:xfrm>
          <a:prstGeom prst="rect">
            <a:avLst/>
          </a:prstGeom>
        </p:spPr>
        <p:txBody>
          <a:bodyPr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44424C"/>
                </a:solidFill>
                <a:effectLst/>
                <a:uLnTx/>
                <a:uFillTx/>
                <a:latin typeface="DM Serif Display"/>
                <a:ea typeface="DM Serif Display"/>
                <a:cs typeface="DM Serif Display"/>
                <a:sym typeface="DM Serif Display"/>
              </a:rPr>
              <a:t>Our Panelist</a:t>
            </a:r>
          </a:p>
        </p:txBody>
      </p:sp>
      <p:sp>
        <p:nvSpPr>
          <p:cNvPr id="19" name="Freeform 19"/>
          <p:cNvSpPr/>
          <p:nvPr/>
        </p:nvSpPr>
        <p:spPr>
          <a:xfrm>
            <a:off x="1653896" y="8361611"/>
            <a:ext cx="365557" cy="267640"/>
          </a:xfrm>
          <a:custGeom>
            <a:avLst/>
            <a:gdLst/>
            <a:ahLst/>
            <a:cxnLst/>
            <a:rect l="l" t="t" r="r" b="b"/>
            <a:pathLst>
              <a:path w="365557" h="267640">
                <a:moveTo>
                  <a:pt x="0" y="0"/>
                </a:moveTo>
                <a:lnTo>
                  <a:pt x="365556" y="0"/>
                </a:lnTo>
                <a:lnTo>
                  <a:pt x="365556" y="267639"/>
                </a:lnTo>
                <a:lnTo>
                  <a:pt x="0" y="267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3231481" y="8356994"/>
            <a:ext cx="360001" cy="276873"/>
          </a:xfrm>
          <a:custGeom>
            <a:avLst/>
            <a:gdLst/>
            <a:ahLst/>
            <a:cxnLst/>
            <a:rect l="l" t="t" r="r" b="b"/>
            <a:pathLst>
              <a:path w="360001" h="276873">
                <a:moveTo>
                  <a:pt x="0" y="0"/>
                </a:moveTo>
                <a:lnTo>
                  <a:pt x="360000" y="0"/>
                </a:lnTo>
                <a:lnTo>
                  <a:pt x="360000" y="276873"/>
                </a:lnTo>
                <a:lnTo>
                  <a:pt x="0" y="276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7578096" y="8356994"/>
            <a:ext cx="360001" cy="276873"/>
          </a:xfrm>
          <a:custGeom>
            <a:avLst/>
            <a:gdLst/>
            <a:ahLst/>
            <a:cxnLst/>
            <a:rect l="l" t="t" r="r" b="b"/>
            <a:pathLst>
              <a:path w="360001" h="276873">
                <a:moveTo>
                  <a:pt x="0" y="0"/>
                </a:moveTo>
                <a:lnTo>
                  <a:pt x="360000" y="0"/>
                </a:lnTo>
                <a:lnTo>
                  <a:pt x="360000" y="276873"/>
                </a:lnTo>
                <a:lnTo>
                  <a:pt x="0" y="276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69"/>
          <p:cNvSpPr/>
          <p:nvPr/>
        </p:nvSpPr>
        <p:spPr>
          <a:xfrm>
            <a:off x="16271326" y="8356994"/>
            <a:ext cx="360001" cy="276873"/>
          </a:xfrm>
          <a:custGeom>
            <a:avLst/>
            <a:gdLst/>
            <a:ahLst/>
            <a:cxnLst/>
            <a:rect l="l" t="t" r="r" b="b"/>
            <a:pathLst>
              <a:path w="360001" h="276873">
                <a:moveTo>
                  <a:pt x="0" y="0"/>
                </a:moveTo>
                <a:lnTo>
                  <a:pt x="360000" y="0"/>
                </a:lnTo>
                <a:lnTo>
                  <a:pt x="360000" y="276873"/>
                </a:lnTo>
                <a:lnTo>
                  <a:pt x="0" y="276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3" name="Group 72">
            <a:extLst>
              <a:ext uri="{FF2B5EF4-FFF2-40B4-BE49-F238E27FC236}">
                <a16:creationId xmlns:a16="http://schemas.microsoft.com/office/drawing/2014/main" id="{F941FA7B-DA51-9E7E-ACD7-BB56A2E27E80}"/>
              </a:ext>
            </a:extLst>
          </p:cNvPr>
          <p:cNvGrpSpPr/>
          <p:nvPr/>
        </p:nvGrpSpPr>
        <p:grpSpPr>
          <a:xfrm>
            <a:off x="327856" y="2272389"/>
            <a:ext cx="3383193" cy="6800642"/>
            <a:chOff x="276837" y="281850"/>
            <a:chExt cx="3383193" cy="6800642"/>
          </a:xfrm>
        </p:grpSpPr>
        <p:pic>
          <p:nvPicPr>
            <p:cNvPr id="74" name="Picture 73">
              <a:extLst>
                <a:ext uri="{FF2B5EF4-FFF2-40B4-BE49-F238E27FC236}">
                  <a16:creationId xmlns:a16="http://schemas.microsoft.com/office/drawing/2014/main" id="{408BC579-1915-48CE-1094-5CD287B903FC}"/>
                </a:ext>
              </a:extLst>
            </p:cNvPr>
            <p:cNvPicPr>
              <a:picLocks noChangeAspect="1"/>
            </p:cNvPicPr>
            <p:nvPr/>
          </p:nvPicPr>
          <p:blipFill>
            <a:blip r:embed="rId8">
              <a:extLst>
                <a:ext uri="{28A0092B-C50C-407E-A947-70E740481C1C}">
                  <a14:useLocalDpi xmlns:a14="http://schemas.microsoft.com/office/drawing/2010/main" val="0"/>
                </a:ext>
              </a:extLst>
            </a:blip>
            <a:srcRect l="8136" r="2509" b="-1"/>
            <a:stretch>
              <a:fillRect/>
            </a:stretch>
          </p:blipFill>
          <p:spPr>
            <a:xfrm>
              <a:off x="276837" y="281850"/>
              <a:ext cx="3383193" cy="4732857"/>
            </a:xfrm>
            <a:prstGeom prst="rect">
              <a:avLst/>
            </a:prstGeom>
          </p:spPr>
        </p:pic>
        <p:sp>
          <p:nvSpPr>
            <p:cNvPr id="75" name="TextBox 74">
              <a:extLst>
                <a:ext uri="{FF2B5EF4-FFF2-40B4-BE49-F238E27FC236}">
                  <a16:creationId xmlns:a16="http://schemas.microsoft.com/office/drawing/2014/main" id="{31041EB3-407D-D5FB-BEB9-BAFD3119DA6B}"/>
                </a:ext>
              </a:extLst>
            </p:cNvPr>
            <p:cNvSpPr txBox="1"/>
            <p:nvPr/>
          </p:nvSpPr>
          <p:spPr>
            <a:xfrm>
              <a:off x="276837" y="5143500"/>
              <a:ext cx="338319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Dr. Joshua Phillips, DMD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General Dentistry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Med Center Health</a:t>
              </a:r>
            </a:p>
          </p:txBody>
        </p:sp>
      </p:grpSp>
      <p:grpSp>
        <p:nvGrpSpPr>
          <p:cNvPr id="76" name="Group 75">
            <a:extLst>
              <a:ext uri="{FF2B5EF4-FFF2-40B4-BE49-F238E27FC236}">
                <a16:creationId xmlns:a16="http://schemas.microsoft.com/office/drawing/2014/main" id="{8FA3E401-932A-C311-547E-283C86C97127}"/>
              </a:ext>
            </a:extLst>
          </p:cNvPr>
          <p:cNvGrpSpPr/>
          <p:nvPr/>
        </p:nvGrpSpPr>
        <p:grpSpPr>
          <a:xfrm>
            <a:off x="3914562" y="2272389"/>
            <a:ext cx="3383194" cy="6308200"/>
            <a:chOff x="3863543" y="281850"/>
            <a:chExt cx="3383194" cy="6308200"/>
          </a:xfrm>
        </p:grpSpPr>
        <p:pic>
          <p:nvPicPr>
            <p:cNvPr id="77" name="Picture 76">
              <a:extLst>
                <a:ext uri="{FF2B5EF4-FFF2-40B4-BE49-F238E27FC236}">
                  <a16:creationId xmlns:a16="http://schemas.microsoft.com/office/drawing/2014/main" id="{7917ADDA-356D-3549-13CE-54787B3144A6}"/>
                </a:ext>
              </a:extLst>
            </p:cNvPr>
            <p:cNvPicPr>
              <a:picLocks noChangeAspect="1"/>
            </p:cNvPicPr>
            <p:nvPr/>
          </p:nvPicPr>
          <p:blipFill>
            <a:blip r:embed="rId9">
              <a:extLst>
                <a:ext uri="{28A0092B-C50C-407E-A947-70E740481C1C}">
                  <a14:useLocalDpi xmlns:a14="http://schemas.microsoft.com/office/drawing/2010/main" val="0"/>
                </a:ext>
              </a:extLst>
            </a:blip>
            <a:srcRect l="6573" r="4072" b="-1"/>
            <a:stretch>
              <a:fillRect/>
            </a:stretch>
          </p:blipFill>
          <p:spPr>
            <a:xfrm>
              <a:off x="3863544" y="281850"/>
              <a:ext cx="3383193" cy="4732857"/>
            </a:xfrm>
            <a:prstGeom prst="rect">
              <a:avLst/>
            </a:prstGeom>
          </p:spPr>
        </p:pic>
        <p:sp>
          <p:nvSpPr>
            <p:cNvPr id="78" name="TextBox 77">
              <a:extLst>
                <a:ext uri="{FF2B5EF4-FFF2-40B4-BE49-F238E27FC236}">
                  <a16:creationId xmlns:a16="http://schemas.microsoft.com/office/drawing/2014/main" id="{2D8862B6-79C5-FDFA-8E29-755E850EE144}"/>
                </a:ext>
              </a:extLst>
            </p:cNvPr>
            <p:cNvSpPr txBox="1"/>
            <p:nvPr/>
          </p:nvSpPr>
          <p:spPr>
            <a:xfrm>
              <a:off x="3863543" y="5143500"/>
              <a:ext cx="338319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Kristi Irvin, APRN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Pain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T.J. Regional Health</a:t>
              </a:r>
            </a:p>
          </p:txBody>
        </p:sp>
      </p:grpSp>
      <p:grpSp>
        <p:nvGrpSpPr>
          <p:cNvPr id="79" name="Group 78">
            <a:extLst>
              <a:ext uri="{FF2B5EF4-FFF2-40B4-BE49-F238E27FC236}">
                <a16:creationId xmlns:a16="http://schemas.microsoft.com/office/drawing/2014/main" id="{370EFE4A-30C4-CACF-EBC9-12A5E2C04F09}"/>
              </a:ext>
            </a:extLst>
          </p:cNvPr>
          <p:cNvGrpSpPr/>
          <p:nvPr/>
        </p:nvGrpSpPr>
        <p:grpSpPr>
          <a:xfrm>
            <a:off x="7501134" y="2272389"/>
            <a:ext cx="3383327" cy="6739087"/>
            <a:chOff x="7450115" y="281850"/>
            <a:chExt cx="3383327" cy="6739087"/>
          </a:xfrm>
        </p:grpSpPr>
        <p:pic>
          <p:nvPicPr>
            <p:cNvPr id="80" name="Picture 79">
              <a:extLst>
                <a:ext uri="{FF2B5EF4-FFF2-40B4-BE49-F238E27FC236}">
                  <a16:creationId xmlns:a16="http://schemas.microsoft.com/office/drawing/2014/main" id="{3F08ACBE-B103-8473-1F33-E125036BAB73}"/>
                </a:ext>
              </a:extLst>
            </p:cNvPr>
            <p:cNvPicPr>
              <a:picLocks noChangeAspect="1"/>
            </p:cNvPicPr>
            <p:nvPr/>
          </p:nvPicPr>
          <p:blipFill>
            <a:blip r:embed="rId10">
              <a:extLst>
                <a:ext uri="{28A0092B-C50C-407E-A947-70E740481C1C}">
                  <a14:useLocalDpi xmlns:a14="http://schemas.microsoft.com/office/drawing/2010/main" val="0"/>
                </a:ext>
              </a:extLst>
            </a:blip>
            <a:srcRect l="24033" r="28399" b="2"/>
            <a:stretch>
              <a:fillRect/>
            </a:stretch>
          </p:blipFill>
          <p:spPr>
            <a:xfrm>
              <a:off x="7450249" y="281850"/>
              <a:ext cx="3383193" cy="4732857"/>
            </a:xfrm>
            <a:prstGeom prst="rect">
              <a:avLst/>
            </a:prstGeom>
          </p:spPr>
        </p:pic>
        <p:sp>
          <p:nvSpPr>
            <p:cNvPr id="81" name="TextBox 80">
              <a:extLst>
                <a:ext uri="{FF2B5EF4-FFF2-40B4-BE49-F238E27FC236}">
                  <a16:creationId xmlns:a16="http://schemas.microsoft.com/office/drawing/2014/main" id="{D800D5BE-6DC6-4A77-CC5B-9B398B11283D}"/>
                </a:ext>
              </a:extLst>
            </p:cNvPr>
            <p:cNvSpPr txBox="1"/>
            <p:nvPr/>
          </p:nvSpPr>
          <p:spPr>
            <a:xfrm>
              <a:off x="7450115" y="5143500"/>
              <a:ext cx="3383193"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Sarah Widener,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Director of Community Wellness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Med Center Health</a:t>
              </a:r>
            </a:p>
          </p:txBody>
        </p:sp>
      </p:grpSp>
      <p:grpSp>
        <p:nvGrpSpPr>
          <p:cNvPr id="82" name="Group 81">
            <a:extLst>
              <a:ext uri="{FF2B5EF4-FFF2-40B4-BE49-F238E27FC236}">
                <a16:creationId xmlns:a16="http://schemas.microsoft.com/office/drawing/2014/main" id="{70AFA2FF-CD63-DA2C-C78D-EA7EC44BD7AD}"/>
              </a:ext>
            </a:extLst>
          </p:cNvPr>
          <p:cNvGrpSpPr/>
          <p:nvPr/>
        </p:nvGrpSpPr>
        <p:grpSpPr>
          <a:xfrm>
            <a:off x="11087706" y="2272389"/>
            <a:ext cx="3383462" cy="6800642"/>
            <a:chOff x="11036687" y="281850"/>
            <a:chExt cx="3383462" cy="6800642"/>
          </a:xfrm>
        </p:grpSpPr>
        <p:pic>
          <p:nvPicPr>
            <p:cNvPr id="83" name="Picture 2" descr="Sherryl Reed, MD">
              <a:extLst>
                <a:ext uri="{FF2B5EF4-FFF2-40B4-BE49-F238E27FC236}">
                  <a16:creationId xmlns:a16="http://schemas.microsoft.com/office/drawing/2014/main" id="{5F6FA1FF-0C89-3BD6-7AD4-5D28315DBE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1" b="6620"/>
            <a:stretch>
              <a:fillRect/>
            </a:stretch>
          </p:blipFill>
          <p:spPr bwMode="auto">
            <a:xfrm>
              <a:off x="11036956" y="281850"/>
              <a:ext cx="3383193" cy="4732857"/>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0F7D9AEE-99A7-EECC-318F-071BC48C42B2}"/>
                </a:ext>
              </a:extLst>
            </p:cNvPr>
            <p:cNvSpPr txBox="1"/>
            <p:nvPr/>
          </p:nvSpPr>
          <p:spPr>
            <a:xfrm>
              <a:off x="11036687" y="5143500"/>
              <a:ext cx="338319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Dr. Sherryl Reed,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Internal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Graves Gilbert Clinic</a:t>
              </a:r>
            </a:p>
          </p:txBody>
        </p:sp>
      </p:grpSp>
      <p:grpSp>
        <p:nvGrpSpPr>
          <p:cNvPr id="85" name="Group 84">
            <a:extLst>
              <a:ext uri="{FF2B5EF4-FFF2-40B4-BE49-F238E27FC236}">
                <a16:creationId xmlns:a16="http://schemas.microsoft.com/office/drawing/2014/main" id="{FA363B5A-2FA5-8154-6152-30B8359AAA47}"/>
              </a:ext>
            </a:extLst>
          </p:cNvPr>
          <p:cNvGrpSpPr/>
          <p:nvPr/>
        </p:nvGrpSpPr>
        <p:grpSpPr>
          <a:xfrm>
            <a:off x="14470900" y="2272389"/>
            <a:ext cx="3790084" cy="7662417"/>
            <a:chOff x="14419881" y="281850"/>
            <a:chExt cx="3790084" cy="7662417"/>
          </a:xfrm>
        </p:grpSpPr>
        <p:pic>
          <p:nvPicPr>
            <p:cNvPr id="86" name="Picture 85">
              <a:extLst>
                <a:ext uri="{FF2B5EF4-FFF2-40B4-BE49-F238E27FC236}">
                  <a16:creationId xmlns:a16="http://schemas.microsoft.com/office/drawing/2014/main" id="{58AE985E-4E7C-D336-1261-CA941AA16D83}"/>
                </a:ext>
              </a:extLst>
            </p:cNvPr>
            <p:cNvPicPr>
              <a:picLocks noChangeAspect="1"/>
            </p:cNvPicPr>
            <p:nvPr/>
          </p:nvPicPr>
          <p:blipFill>
            <a:blip r:embed="rId12">
              <a:extLst>
                <a:ext uri="{28A0092B-C50C-407E-A947-70E740481C1C}">
                  <a14:useLocalDpi xmlns:a14="http://schemas.microsoft.com/office/drawing/2010/main" val="0"/>
                </a:ext>
              </a:extLst>
            </a:blip>
            <a:srcRect t="6180" b="14431"/>
            <a:stretch>
              <a:fillRect/>
            </a:stretch>
          </p:blipFill>
          <p:spPr>
            <a:xfrm>
              <a:off x="14623663" y="281850"/>
              <a:ext cx="3383193" cy="4732857"/>
            </a:xfrm>
            <a:prstGeom prst="rect">
              <a:avLst/>
            </a:prstGeom>
          </p:spPr>
        </p:pic>
        <p:sp>
          <p:nvSpPr>
            <p:cNvPr id="87" name="TextBox 86">
              <a:extLst>
                <a:ext uri="{FF2B5EF4-FFF2-40B4-BE49-F238E27FC236}">
                  <a16:creationId xmlns:a16="http://schemas.microsoft.com/office/drawing/2014/main" id="{FAD992F2-4ABF-7343-43E3-DD9A430AE702}"/>
                </a:ext>
              </a:extLst>
            </p:cNvPr>
            <p:cNvSpPr txBox="1"/>
            <p:nvPr/>
          </p:nvSpPr>
          <p:spPr>
            <a:xfrm>
              <a:off x="14419881" y="5143500"/>
              <a:ext cx="3790084"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Amy Meador, RDN, LD, CDCES, MLDE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Nutrition Services Supervisor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Allen County Health Department</a:t>
              </a:r>
            </a:p>
          </p:txBody>
        </p:sp>
      </p:grpSp>
    </p:spTree>
    <p:extLst>
      <p:ext uri="{BB962C8B-B14F-4D97-AF65-F5344CB8AC3E}">
        <p14:creationId xmlns:p14="http://schemas.microsoft.com/office/powerpoint/2010/main" val="2987881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C2EF953-8AD7-5FEB-9F81-909D8980D91C}"/>
              </a:ext>
            </a:extLst>
          </p:cNvPr>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2"/>
          <p:cNvGraphicFramePr>
            <a:graphicFrameLocks noGrp="1"/>
          </p:cNvGraphicFramePr>
          <p:nvPr/>
        </p:nvGraphicFramePr>
        <p:xfrm>
          <a:off x="400428" y="1405270"/>
          <a:ext cx="17487137" cy="8517878"/>
        </p:xfrm>
        <a:graphic>
          <a:graphicData uri="http://schemas.openxmlformats.org/drawingml/2006/table">
            <a:tbl>
              <a:tblPr/>
              <a:tblGrid>
                <a:gridCol w="4832460">
                  <a:extLst>
                    <a:ext uri="{9D8B030D-6E8A-4147-A177-3AD203B41FA5}">
                      <a16:colId xmlns:a16="http://schemas.microsoft.com/office/drawing/2014/main" val="20000"/>
                    </a:ext>
                  </a:extLst>
                </a:gridCol>
                <a:gridCol w="12654677">
                  <a:extLst>
                    <a:ext uri="{9D8B030D-6E8A-4147-A177-3AD203B41FA5}">
                      <a16:colId xmlns:a16="http://schemas.microsoft.com/office/drawing/2014/main" val="20001"/>
                    </a:ext>
                  </a:extLst>
                </a:gridCol>
              </a:tblGrid>
              <a:tr h="1943869">
                <a:tc>
                  <a:txBody>
                    <a:bodyPr/>
                    <a:lstStyle/>
                    <a:p>
                      <a:pPr algn="ctr">
                        <a:lnSpc>
                          <a:spcPts val="4480"/>
                        </a:lnSpc>
                        <a:defRPr/>
                      </a:pPr>
                      <a:r>
                        <a:rPr lang="en-US" sz="5400" b="0" dirty="0">
                          <a:solidFill>
                            <a:srgbClr val="000000"/>
                          </a:solidFill>
                          <a:latin typeface="+mj-lt"/>
                          <a:ea typeface="Canva Sans Bold"/>
                          <a:cs typeface="Canva Sans Bold"/>
                          <a:sym typeface="Canva Sans Bold"/>
                        </a:rPr>
                        <a:t>Everyone</a:t>
                      </a:r>
                      <a:endParaRPr lang="en-US" sz="2000" b="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ct val="100000"/>
                        </a:lnSpc>
                        <a:defRPr/>
                      </a:pPr>
                      <a:r>
                        <a:rPr lang="en-US" sz="4400" dirty="0">
                          <a:solidFill>
                            <a:srgbClr val="000000"/>
                          </a:solidFill>
                          <a:latin typeface="+mj-lt"/>
                          <a:ea typeface="Canva Sans"/>
                          <a:cs typeface="Canva Sans"/>
                          <a:sym typeface="Canva Sans"/>
                        </a:rPr>
                        <a:t>Briefly, what are the most common chronic conditions you are seeing in your patient/community population(s)?</a:t>
                      </a:r>
                      <a:endParaRPr lang="en-US" sz="16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43869">
                <a:tc>
                  <a:txBody>
                    <a:bodyPr/>
                    <a:lstStyle/>
                    <a:p>
                      <a:pPr algn="ctr">
                        <a:lnSpc>
                          <a:spcPts val="4480"/>
                        </a:lnSpc>
                        <a:defRPr/>
                      </a:pPr>
                      <a:r>
                        <a:rPr lang="en-US" sz="5400" b="0" dirty="0">
                          <a:solidFill>
                            <a:srgbClr val="000000"/>
                          </a:solidFill>
                          <a:latin typeface="+mj-lt"/>
                          <a:ea typeface="Canva Sans Bold"/>
                          <a:cs typeface="Canva Sans Bold"/>
                          <a:sym typeface="Canva Sans Bold"/>
                        </a:rPr>
                        <a:t>Dr. Phillips</a:t>
                      </a:r>
                      <a:endParaRPr lang="en-US" sz="2000" b="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ct val="100000"/>
                        </a:lnSpc>
                        <a:defRPr/>
                      </a:pPr>
                      <a:r>
                        <a:rPr lang="en-US" sz="4400" dirty="0">
                          <a:solidFill>
                            <a:srgbClr val="000000"/>
                          </a:solidFill>
                          <a:latin typeface="+mj-lt"/>
                          <a:ea typeface="Canva Sans"/>
                          <a:cs typeface="Canva Sans"/>
                          <a:sym typeface="Canva Sans"/>
                        </a:rPr>
                        <a:t>What is the link between oral health and systemic chronic diseases like diabetes and cardiovascular health?</a:t>
                      </a:r>
                      <a:endParaRPr lang="en-US" sz="16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66259">
                <a:tc>
                  <a:txBody>
                    <a:bodyPr/>
                    <a:lstStyle/>
                    <a:p>
                      <a:pPr algn="ctr">
                        <a:lnSpc>
                          <a:spcPts val="4480"/>
                        </a:lnSpc>
                        <a:defRPr/>
                      </a:pPr>
                      <a:r>
                        <a:rPr lang="en-US" sz="5400" b="0" dirty="0">
                          <a:solidFill>
                            <a:srgbClr val="000000"/>
                          </a:solidFill>
                          <a:latin typeface="+mj-lt"/>
                          <a:ea typeface="Canva Sans Bold"/>
                          <a:cs typeface="Canva Sans Bold"/>
                          <a:sym typeface="Canva Sans Bold"/>
                        </a:rPr>
                        <a:t>Amy Meador &amp;</a:t>
                      </a:r>
                      <a:endParaRPr lang="en-US" sz="2000" b="0" dirty="0">
                        <a:latin typeface="+mj-lt"/>
                      </a:endParaRPr>
                    </a:p>
                    <a:p>
                      <a:pPr algn="ctr">
                        <a:lnSpc>
                          <a:spcPts val="4480"/>
                        </a:lnSpc>
                      </a:pPr>
                      <a:r>
                        <a:rPr lang="en-US" sz="5400" b="0" dirty="0">
                          <a:solidFill>
                            <a:srgbClr val="000000"/>
                          </a:solidFill>
                          <a:latin typeface="+mj-lt"/>
                          <a:ea typeface="Canva Sans Bold"/>
                          <a:cs typeface="Canva Sans Bold"/>
                          <a:sym typeface="Canva Sans Bold"/>
                        </a:rPr>
                        <a:t>Sarah Widener</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ct val="100000"/>
                        </a:lnSpc>
                        <a:defRPr/>
                      </a:pPr>
                      <a:r>
                        <a:rPr lang="en-US" sz="4400" dirty="0">
                          <a:solidFill>
                            <a:srgbClr val="000000"/>
                          </a:solidFill>
                          <a:latin typeface="+mj-lt"/>
                          <a:ea typeface="Canva Sans"/>
                          <a:cs typeface="Canva Sans"/>
                          <a:sym typeface="Canva Sans"/>
                        </a:rPr>
                        <a:t>What misconceptions about diet and chronic disease do you encounter most often?</a:t>
                      </a:r>
                      <a:endParaRPr lang="en-US" sz="16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66259">
                <a:tc>
                  <a:txBody>
                    <a:bodyPr/>
                    <a:lstStyle/>
                    <a:p>
                      <a:pPr algn="ctr">
                        <a:lnSpc>
                          <a:spcPts val="4480"/>
                        </a:lnSpc>
                        <a:defRPr/>
                      </a:pPr>
                      <a:r>
                        <a:rPr lang="en-US" sz="5400" b="0" dirty="0">
                          <a:solidFill>
                            <a:srgbClr val="000000"/>
                          </a:solidFill>
                          <a:latin typeface="+mj-lt"/>
                          <a:ea typeface="Canva Sans Bold"/>
                          <a:cs typeface="Canva Sans Bold"/>
                          <a:sym typeface="Canva Sans Bold"/>
                        </a:rPr>
                        <a:t>Dr. Reed &amp;</a:t>
                      </a:r>
                    </a:p>
                    <a:p>
                      <a:pPr algn="ctr">
                        <a:lnSpc>
                          <a:spcPts val="4480"/>
                        </a:lnSpc>
                        <a:defRPr/>
                      </a:pPr>
                      <a:r>
                        <a:rPr lang="en-US" sz="5400" b="0" dirty="0">
                          <a:solidFill>
                            <a:srgbClr val="000000"/>
                          </a:solidFill>
                          <a:latin typeface="+mj-lt"/>
                          <a:ea typeface="Canva Sans Bold"/>
                          <a:cs typeface="Canva Sans Bold"/>
                          <a:sym typeface="Canva Sans Bold"/>
                        </a:rPr>
                        <a:t>Kristi Irvin</a:t>
                      </a:r>
                      <a:endParaRPr lang="en-US" sz="2000" b="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ct val="100000"/>
                        </a:lnSpc>
                        <a:defRPr/>
                      </a:pPr>
                      <a:r>
                        <a:rPr lang="en-US" sz="4400" dirty="0">
                          <a:solidFill>
                            <a:srgbClr val="000000"/>
                          </a:solidFill>
                          <a:latin typeface="+mj-lt"/>
                          <a:ea typeface="Canva Sans"/>
                          <a:cs typeface="Canva Sans"/>
                          <a:sym typeface="Canva Sans"/>
                        </a:rPr>
                        <a:t>What screening and preventive measures do you prioritize to catch chronic diseases early?</a:t>
                      </a:r>
                      <a:endParaRPr lang="en-US" sz="16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3491307" y="190500"/>
            <a:ext cx="11305381" cy="1028700"/>
          </a:xfrm>
          <a:prstGeom prst="rect">
            <a:avLst/>
          </a:prstGeom>
        </p:spPr>
        <p:txBody>
          <a:bodyPr wrap="square" lIns="0" tIns="0" rIns="0" bIns="0" rtlCol="0" anchor="t">
            <a:spAutoFit/>
          </a:bodyPr>
          <a:lstStyle/>
          <a:p>
            <a:pPr marL="0" marR="0" lvl="0" indent="0" algn="ctr" defTabSz="914400" rtl="0" eaLnBrk="1" fontAlgn="auto" latinLnBrk="0" hangingPunct="1">
              <a:lnSpc>
                <a:spcPts val="84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sym typeface="Canva Sans Bold"/>
              </a:rPr>
              <a:t>Foundational Questions</a:t>
            </a:r>
          </a:p>
        </p:txBody>
      </p:sp>
    </p:spTree>
    <p:extLst>
      <p:ext uri="{BB962C8B-B14F-4D97-AF65-F5344CB8AC3E}">
        <p14:creationId xmlns:p14="http://schemas.microsoft.com/office/powerpoint/2010/main" val="3308417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F9A5C730-654B-4375-6DB9-4A6D4A36CC1C}"/>
              </a:ext>
            </a:extLst>
          </p:cNvPr>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3"/>
          <p:cNvSpPr txBox="1"/>
          <p:nvPr/>
        </p:nvSpPr>
        <p:spPr>
          <a:xfrm>
            <a:off x="358814" y="789527"/>
            <a:ext cx="8785186" cy="5103961"/>
          </a:xfrm>
          <a:prstGeom prst="rect">
            <a:avLst/>
          </a:prstGeom>
        </p:spPr>
        <p:txBody>
          <a:bodyPr lIns="0" tIns="0" rIns="0" bIns="0" rtlCol="0" anchor="t">
            <a:spAutoFit/>
          </a:bodyPr>
          <a:lstStyle/>
          <a:p>
            <a:pPr marL="0" marR="0" lvl="0" indent="0" algn="ctr" defTabSz="914400" rtl="0" eaLnBrk="1" fontAlgn="auto" latinLnBrk="0" hangingPunct="1">
              <a:lnSpc>
                <a:spcPts val="84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Addressing Chronic Disease in the Barren River Area</a:t>
            </a:r>
          </a:p>
          <a:p>
            <a:pPr marL="0" marR="0" lvl="0" indent="0" algn="ctr" defTabSz="914400" rtl="0" eaLnBrk="1" fontAlgn="auto" latinLnBrk="0" hangingPunct="1">
              <a:lnSpc>
                <a:spcPts val="3840"/>
              </a:lnSpc>
              <a:spcBef>
                <a:spcPts val="0"/>
              </a:spcBef>
              <a:spcAft>
                <a:spcPts val="0"/>
              </a:spcAft>
              <a:buClrTx/>
              <a:buSzTx/>
              <a:buFontTx/>
              <a:buNone/>
              <a:tabLst/>
              <a:defRPr/>
            </a:pPr>
            <a:endParaRPr kumimoji="0" lang="en-US" sz="70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endParaRPr>
          </a:p>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1" u="none" strike="noStrike" kern="1200" cap="none" spc="0" normalizeH="0" baseline="0" noProof="0" dirty="0">
                <a:ln>
                  <a:noFill/>
                </a:ln>
                <a:solidFill>
                  <a:srgbClr val="000000"/>
                </a:solidFill>
                <a:effectLst/>
                <a:uLnTx/>
                <a:uFillTx/>
                <a:latin typeface="Canva Sans Italics"/>
                <a:ea typeface="Canva Sans Italics"/>
                <a:cs typeface="Canva Sans Italics"/>
                <a:sym typeface="Canva Sans Italics"/>
              </a:rPr>
              <a:t>Multi-Level, Multi-Discipline</a:t>
            </a:r>
          </a:p>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1" u="none" strike="noStrike" kern="1200" cap="none" spc="0" normalizeH="0" baseline="0" noProof="0" dirty="0">
                <a:ln>
                  <a:noFill/>
                </a:ln>
                <a:solidFill>
                  <a:srgbClr val="000000"/>
                </a:solidFill>
                <a:effectLst/>
                <a:uLnTx/>
                <a:uFillTx/>
                <a:latin typeface="Canva Sans Italics"/>
                <a:ea typeface="Canva Sans Italics"/>
                <a:cs typeface="Canva Sans Italics"/>
                <a:sym typeface="Canva Sans Italics"/>
              </a:rPr>
              <a:t>Perspectives &amp; Approaches</a:t>
            </a:r>
          </a:p>
        </p:txBody>
      </p:sp>
      <p:grpSp>
        <p:nvGrpSpPr>
          <p:cNvPr id="16" name="Group 15">
            <a:extLst>
              <a:ext uri="{FF2B5EF4-FFF2-40B4-BE49-F238E27FC236}">
                <a16:creationId xmlns:a16="http://schemas.microsoft.com/office/drawing/2014/main" id="{3FA6F9D5-CAD1-69D3-F631-D22E35B7E934}"/>
              </a:ext>
            </a:extLst>
          </p:cNvPr>
          <p:cNvGrpSpPr/>
          <p:nvPr/>
        </p:nvGrpSpPr>
        <p:grpSpPr>
          <a:xfrm>
            <a:off x="9296400" y="1386129"/>
            <a:ext cx="8122193" cy="7837797"/>
            <a:chOff x="9296400" y="1386129"/>
            <a:chExt cx="8122193" cy="7837797"/>
          </a:xfrm>
        </p:grpSpPr>
        <p:grpSp>
          <p:nvGrpSpPr>
            <p:cNvPr id="2" name="Group 2"/>
            <p:cNvGrpSpPr/>
            <p:nvPr/>
          </p:nvGrpSpPr>
          <p:grpSpPr>
            <a:xfrm>
              <a:off x="9296400" y="1386129"/>
              <a:ext cx="8122193" cy="7514741"/>
              <a:chOff x="1685463" y="-309826"/>
              <a:chExt cx="10829591" cy="10019654"/>
            </a:xfrm>
          </p:grpSpPr>
          <p:sp>
            <p:nvSpPr>
              <p:cNvPr id="3" name="Freeform 3"/>
              <p:cNvSpPr/>
              <p:nvPr/>
            </p:nvSpPr>
            <p:spPr>
              <a:xfrm rot="-3593467">
                <a:off x="-1882483" y="3998527"/>
                <a:ext cx="10008852" cy="1413750"/>
              </a:xfrm>
              <a:custGeom>
                <a:avLst/>
                <a:gdLst/>
                <a:ahLst/>
                <a:cxnLst/>
                <a:rect l="l" t="t" r="r" b="b"/>
                <a:pathLst>
                  <a:path w="10008852" h="1413750">
                    <a:moveTo>
                      <a:pt x="0" y="0"/>
                    </a:moveTo>
                    <a:lnTo>
                      <a:pt x="10008853" y="0"/>
                    </a:lnTo>
                    <a:lnTo>
                      <a:pt x="10008853" y="1413750"/>
                    </a:lnTo>
                    <a:lnTo>
                      <a:pt x="0" y="1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685463" y="21604"/>
                <a:ext cx="10829591" cy="9367596"/>
              </a:xfrm>
              <a:custGeom>
                <a:avLst/>
                <a:gdLst/>
                <a:ahLst/>
                <a:cxnLst/>
                <a:rect l="l" t="t" r="r" b="b"/>
                <a:pathLst>
                  <a:path w="10829591" h="9367596">
                    <a:moveTo>
                      <a:pt x="0" y="0"/>
                    </a:moveTo>
                    <a:lnTo>
                      <a:pt x="10829590" y="0"/>
                    </a:lnTo>
                    <a:lnTo>
                      <a:pt x="10829590" y="9367596"/>
                    </a:lnTo>
                    <a:lnTo>
                      <a:pt x="0" y="9367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395020" y="7990729"/>
                <a:ext cx="5410475" cy="1225635"/>
              </a:xfrm>
              <a:prstGeom prst="rect">
                <a:avLst/>
              </a:prstGeom>
            </p:spPr>
            <p:txBody>
              <a:bodyPr lIns="0" tIns="0" rIns="0" bIns="0" rtlCol="0" anchor="t">
                <a:spAutoFit/>
              </a:bodyPr>
              <a:lstStyle/>
              <a:p>
                <a:pPr marL="0" marR="0" lvl="0" indent="0" algn="ctr" defTabSz="914400" rtl="0" eaLnBrk="1" fontAlgn="auto" latinLnBrk="0" hangingPunct="1">
                  <a:lnSpc>
                    <a:spcPts val="3677"/>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Canva Sans"/>
                    <a:cs typeface="Canva Sans"/>
                    <a:sym typeface="Canva Sans"/>
                  </a:rPr>
                  <a:t>Socioeconomic Factors &amp; System Change</a:t>
                </a:r>
              </a:p>
            </p:txBody>
          </p:sp>
          <p:sp>
            <p:nvSpPr>
              <p:cNvPr id="6" name="TextBox 6"/>
              <p:cNvSpPr txBox="1"/>
              <p:nvPr/>
            </p:nvSpPr>
            <p:spPr>
              <a:xfrm>
                <a:off x="4137296" y="5996563"/>
                <a:ext cx="5925922" cy="1225635"/>
              </a:xfrm>
              <a:prstGeom prst="rect">
                <a:avLst/>
              </a:prstGeom>
            </p:spPr>
            <p:txBody>
              <a:bodyPr lIns="0" tIns="0" rIns="0" bIns="0" rtlCol="0" anchor="t">
                <a:spAutoFit/>
              </a:bodyPr>
              <a:lstStyle/>
              <a:p>
                <a:pPr marL="0" marR="0" lvl="0" indent="0" algn="ctr" defTabSz="914400" rtl="0" eaLnBrk="1" fontAlgn="auto" latinLnBrk="0" hangingPunct="1">
                  <a:lnSpc>
                    <a:spcPts val="3677"/>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Canva Sans"/>
                    <a:cs typeface="Canva Sans"/>
                    <a:sym typeface="Canva Sans"/>
                  </a:rPr>
                  <a:t>Changing the Context: Community &amp; Environment</a:t>
                </a:r>
              </a:p>
            </p:txBody>
          </p:sp>
          <p:sp>
            <p:nvSpPr>
              <p:cNvPr id="7" name="TextBox 7"/>
              <p:cNvSpPr txBox="1"/>
              <p:nvPr/>
            </p:nvSpPr>
            <p:spPr>
              <a:xfrm>
                <a:off x="4524112" y="4069604"/>
                <a:ext cx="5152292" cy="1225635"/>
              </a:xfrm>
              <a:prstGeom prst="rect">
                <a:avLst/>
              </a:prstGeom>
            </p:spPr>
            <p:txBody>
              <a:bodyPr lIns="0" tIns="0" rIns="0" bIns="0" rtlCol="0" anchor="t">
                <a:spAutoFit/>
              </a:bodyPr>
              <a:lstStyle/>
              <a:p>
                <a:pPr marL="0" marR="0" lvl="0" indent="0" algn="ctr" defTabSz="914400" rtl="0" eaLnBrk="1" fontAlgn="auto" latinLnBrk="0" hangingPunct="1">
                  <a:lnSpc>
                    <a:spcPts val="3677"/>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Canva Sans"/>
                    <a:cs typeface="Canva Sans"/>
                    <a:sym typeface="Canva Sans"/>
                  </a:rPr>
                  <a:t>Lasting Protective Interventions</a:t>
                </a:r>
              </a:p>
            </p:txBody>
          </p:sp>
          <p:sp>
            <p:nvSpPr>
              <p:cNvPr id="8" name="TextBox 8"/>
              <p:cNvSpPr txBox="1"/>
              <p:nvPr/>
            </p:nvSpPr>
            <p:spPr>
              <a:xfrm>
                <a:off x="5024079" y="2204650"/>
                <a:ext cx="4152359" cy="1367041"/>
              </a:xfrm>
              <a:prstGeom prst="rect">
                <a:avLst/>
              </a:prstGeom>
            </p:spPr>
            <p:txBody>
              <a:bodyPr lIns="0" tIns="0" rIns="0" bIns="0" rtlCol="0" anchor="t">
                <a:spAutoFit/>
              </a:bodyPr>
              <a:lstStyle/>
              <a:p>
                <a:pPr marL="0" marR="0" lvl="0" indent="0" algn="ctr" defTabSz="914400" rtl="0" eaLnBrk="1" fontAlgn="auto" latinLnBrk="0" hangingPunct="1">
                  <a:lnSpc>
                    <a:spcPts val="2556"/>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Canva Sans"/>
                    <a:cs typeface="Canva Sans"/>
                    <a:sym typeface="Canva Sans"/>
                  </a:rPr>
                  <a:t>Clinical</a:t>
                </a:r>
              </a:p>
              <a:p>
                <a:pPr marL="0" marR="0" lvl="0" indent="0" algn="ctr" defTabSz="914400" rtl="0" eaLnBrk="1" fontAlgn="auto" latinLnBrk="0" hangingPunct="1">
                  <a:lnSpc>
                    <a:spcPts val="2556"/>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Canva Sans"/>
                    <a:cs typeface="Canva Sans"/>
                    <a:sym typeface="Canva Sans"/>
                  </a:rPr>
                  <a:t>Intervention &amp; Screening</a:t>
                </a:r>
              </a:p>
            </p:txBody>
          </p:sp>
          <p:sp>
            <p:nvSpPr>
              <p:cNvPr id="9" name="TextBox 9"/>
              <p:cNvSpPr txBox="1"/>
              <p:nvPr/>
            </p:nvSpPr>
            <p:spPr>
              <a:xfrm>
                <a:off x="6412908" y="939061"/>
                <a:ext cx="1374701" cy="614013"/>
              </a:xfrm>
              <a:prstGeom prst="rect">
                <a:avLst/>
              </a:prstGeom>
            </p:spPr>
            <p:txBody>
              <a:bodyPr lIns="0" tIns="0" rIns="0" bIns="0" rtlCol="0" anchor="t">
                <a:spAutoFit/>
              </a:bodyPr>
              <a:lstStyle/>
              <a:p>
                <a:pPr marL="0" marR="0" lvl="0" indent="0" algn="ctr" defTabSz="914400" rtl="0" eaLnBrk="1" fontAlgn="auto" latinLnBrk="0" hangingPunct="1">
                  <a:lnSpc>
                    <a:spcPts val="1791"/>
                  </a:lnSpc>
                  <a:spcBef>
                    <a:spcPts val="0"/>
                  </a:spcBef>
                  <a:spcAft>
                    <a:spcPts val="0"/>
                  </a:spcAft>
                  <a:buClrTx/>
                  <a:buSzTx/>
                  <a:buFontTx/>
                  <a:buNone/>
                  <a:tabLst/>
                  <a:defRPr/>
                </a:pPr>
                <a:r>
                  <a:rPr kumimoji="0" lang="en-US" sz="1791" b="1" i="0" u="none" strike="noStrike" kern="1200" cap="none" spc="0" normalizeH="0" baseline="0" noProof="0" dirty="0">
                    <a:ln>
                      <a:noFill/>
                    </a:ln>
                    <a:solidFill>
                      <a:srgbClr val="FFFFFF"/>
                    </a:solidFill>
                    <a:effectLst/>
                    <a:uLnTx/>
                    <a:uFillTx/>
                    <a:latin typeface="Calibri"/>
                    <a:ea typeface="Canva Sans Bold"/>
                    <a:cs typeface="Canva Sans Bold"/>
                    <a:sym typeface="Canva Sans Bold"/>
                  </a:rPr>
                  <a:t>Counsel &amp; Edu</a:t>
                </a:r>
              </a:p>
            </p:txBody>
          </p:sp>
          <p:sp>
            <p:nvSpPr>
              <p:cNvPr id="10" name="TextBox 10"/>
              <p:cNvSpPr txBox="1"/>
              <p:nvPr/>
            </p:nvSpPr>
            <p:spPr>
              <a:xfrm rot="18006612">
                <a:off x="-1368015" y="4377132"/>
                <a:ext cx="8005023" cy="632652"/>
              </a:xfrm>
              <a:prstGeom prst="rect">
                <a:avLst/>
              </a:prstGeom>
            </p:spPr>
            <p:txBody>
              <a:bodyPr lIns="0" tIns="0" rIns="0" bIns="0" rtlCol="0" anchor="t">
                <a:spAutoFit/>
              </a:bodyPr>
              <a:lstStyle/>
              <a:p>
                <a:pPr marL="0" marR="0" lvl="0" indent="0" algn="ctr" defTabSz="914400" rtl="0" eaLnBrk="1" fontAlgn="auto" latinLnBrk="0" hangingPunct="1">
                  <a:lnSpc>
                    <a:spcPts val="3677"/>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F46D43"/>
                    </a:solidFill>
                    <a:effectLst/>
                    <a:uLnTx/>
                    <a:uFillTx/>
                    <a:latin typeface="Calibri"/>
                    <a:ea typeface="Canva Sans Italics"/>
                    <a:cs typeface="Canva Sans Italics"/>
                    <a:sym typeface="Canva Sans Italics"/>
                  </a:rPr>
                  <a:t>Increasing Individual/Patient Effort </a:t>
                </a:r>
              </a:p>
            </p:txBody>
          </p:sp>
          <p:sp>
            <p:nvSpPr>
              <p:cNvPr id="11" name="Freeform 11"/>
              <p:cNvSpPr/>
              <p:nvPr/>
            </p:nvSpPr>
            <p:spPr>
              <a:xfrm rot="3613162">
                <a:off x="5440262" y="3987725"/>
                <a:ext cx="10008852" cy="1413750"/>
              </a:xfrm>
              <a:custGeom>
                <a:avLst/>
                <a:gdLst/>
                <a:ahLst/>
                <a:cxnLst/>
                <a:rect l="l" t="t" r="r" b="b"/>
                <a:pathLst>
                  <a:path w="10008852" h="1413750">
                    <a:moveTo>
                      <a:pt x="0" y="0"/>
                    </a:moveTo>
                    <a:lnTo>
                      <a:pt x="10008852" y="0"/>
                    </a:lnTo>
                    <a:lnTo>
                      <a:pt x="10008852" y="1413750"/>
                    </a:lnTo>
                    <a:lnTo>
                      <a:pt x="0" y="1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rot="3624965">
                <a:off x="6749008" y="3943006"/>
                <a:ext cx="8005023" cy="632652"/>
              </a:xfrm>
              <a:prstGeom prst="rect">
                <a:avLst/>
              </a:prstGeom>
            </p:spPr>
            <p:txBody>
              <a:bodyPr lIns="0" tIns="0" rIns="0" bIns="0" rtlCol="0" anchor="t">
                <a:spAutoFit/>
              </a:bodyPr>
              <a:lstStyle/>
              <a:p>
                <a:pPr marL="0" marR="0" lvl="0" indent="0" algn="ctr" defTabSz="914400" rtl="0" eaLnBrk="1" fontAlgn="auto" latinLnBrk="0" hangingPunct="1">
                  <a:lnSpc>
                    <a:spcPts val="3677"/>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9E0142"/>
                    </a:solidFill>
                    <a:effectLst/>
                    <a:uLnTx/>
                    <a:uFillTx/>
                    <a:latin typeface="Calibri"/>
                    <a:ea typeface="Canva Sans Italics"/>
                    <a:cs typeface="Canva Sans Italics"/>
                    <a:sym typeface="Canva Sans Italics"/>
                  </a:rPr>
                  <a:t>Increasing Population Impact</a:t>
                </a:r>
              </a:p>
            </p:txBody>
          </p:sp>
        </p:grpSp>
        <p:sp>
          <p:nvSpPr>
            <p:cNvPr id="14" name="TextBox 13">
              <a:extLst>
                <a:ext uri="{FF2B5EF4-FFF2-40B4-BE49-F238E27FC236}">
                  <a16:creationId xmlns:a16="http://schemas.microsoft.com/office/drawing/2014/main" id="{37C191E9-F748-DCF9-566F-1DCA1554755B}"/>
                </a:ext>
              </a:extLst>
            </p:cNvPr>
            <p:cNvSpPr txBox="1"/>
            <p:nvPr/>
          </p:nvSpPr>
          <p:spPr>
            <a:xfrm>
              <a:off x="9296400" y="8916149"/>
              <a:ext cx="812219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Adapted from: Frieden (2010), A Framework for Public Health Action: The Health Impact Pyramid</a:t>
              </a:r>
            </a:p>
          </p:txBody>
        </p:sp>
      </p:grpSp>
    </p:spTree>
    <p:extLst>
      <p:ext uri="{BB962C8B-B14F-4D97-AF65-F5344CB8AC3E}">
        <p14:creationId xmlns:p14="http://schemas.microsoft.com/office/powerpoint/2010/main" val="2166768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C1DE0C94-42FE-B6E1-C7D4-5ED7638BC66C}"/>
              </a:ext>
            </a:extLst>
          </p:cNvPr>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2"/>
          <p:cNvGrpSpPr/>
          <p:nvPr/>
        </p:nvGrpSpPr>
        <p:grpSpPr>
          <a:xfrm>
            <a:off x="0" y="8436596"/>
            <a:ext cx="17764072" cy="1850404"/>
            <a:chOff x="0" y="0"/>
            <a:chExt cx="24134557" cy="2467206"/>
          </a:xfrm>
        </p:grpSpPr>
        <p:sp>
          <p:nvSpPr>
            <p:cNvPr id="3" name="Freeform 3"/>
            <p:cNvSpPr/>
            <p:nvPr/>
          </p:nvSpPr>
          <p:spPr>
            <a:xfrm>
              <a:off x="8987041" y="0"/>
              <a:ext cx="15147516" cy="2467206"/>
            </a:xfrm>
            <a:custGeom>
              <a:avLst/>
              <a:gdLst/>
              <a:ahLst/>
              <a:cxnLst/>
              <a:rect l="l" t="t" r="r" b="b"/>
              <a:pathLst>
                <a:path w="15147516" h="2467206">
                  <a:moveTo>
                    <a:pt x="0" y="0"/>
                  </a:moveTo>
                  <a:lnTo>
                    <a:pt x="15147516" y="0"/>
                  </a:lnTo>
                  <a:lnTo>
                    <a:pt x="15147516" y="2467206"/>
                  </a:lnTo>
                  <a:lnTo>
                    <a:pt x="0" y="2467206"/>
                  </a:lnTo>
                  <a:lnTo>
                    <a:pt x="0" y="0"/>
                  </a:lnTo>
                  <a:close/>
                </a:path>
              </a:pathLst>
            </a:custGeom>
            <a:blipFill>
              <a:blip r:embed="rId4">
                <a:extLst>
                  <a:ext uri="{96DAC541-7B7A-43D3-8B79-37D633B846F1}">
                    <asvg:svgBlip xmlns:asvg="http://schemas.microsoft.com/office/drawing/2016/SVG/main" r:embed="rId5"/>
                  </a:ext>
                </a:extLst>
              </a:blip>
              <a:stretch>
                <a:fillRect l="-33" t="-431431" r="-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2673346" y="361097"/>
              <a:ext cx="7774907" cy="1784507"/>
            </a:xfrm>
            <a:prstGeom prst="rect">
              <a:avLst/>
            </a:prstGeom>
          </p:spPr>
          <p:txBody>
            <a:bodyPr lIns="0" tIns="0" rIns="0" bIns="0" rtlCol="0" anchor="t">
              <a:spAutoFit/>
            </a:bodyPr>
            <a:lstStyle/>
            <a:p>
              <a:pPr marL="0" marR="0" lvl="0" indent="0" algn="ctr" defTabSz="914400" rtl="0" eaLnBrk="1" fontAlgn="auto" latinLnBrk="0" hangingPunct="1">
                <a:lnSpc>
                  <a:spcPts val="5283"/>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a:ea typeface="Canva Sans Bold"/>
                  <a:cs typeface="Canva Sans Bold"/>
                  <a:sym typeface="Canva Sans Bold"/>
                </a:rPr>
                <a:t>Socioeconomic Factors &amp; System Change</a:t>
              </a:r>
            </a:p>
          </p:txBody>
        </p:sp>
        <p:sp>
          <p:nvSpPr>
            <p:cNvPr id="5" name="Freeform 5"/>
            <p:cNvSpPr/>
            <p:nvPr/>
          </p:nvSpPr>
          <p:spPr>
            <a:xfrm>
              <a:off x="0" y="68896"/>
              <a:ext cx="10363674" cy="2396633"/>
            </a:xfrm>
            <a:custGeom>
              <a:avLst/>
              <a:gdLst/>
              <a:ahLst/>
              <a:cxnLst/>
              <a:rect l="l" t="t" r="r" b="b"/>
              <a:pathLst>
                <a:path w="10363674" h="2396633">
                  <a:moveTo>
                    <a:pt x="0" y="0"/>
                  </a:moveTo>
                  <a:lnTo>
                    <a:pt x="10363674" y="0"/>
                  </a:lnTo>
                  <a:lnTo>
                    <a:pt x="10363674" y="2396633"/>
                  </a:lnTo>
                  <a:lnTo>
                    <a:pt x="0" y="2396633"/>
                  </a:lnTo>
                  <a:lnTo>
                    <a:pt x="0" y="0"/>
                  </a:lnTo>
                  <a:close/>
                </a:path>
              </a:pathLst>
            </a:custGeom>
            <a:blipFill>
              <a:blip r:embed="rId6">
                <a:extLst>
                  <a:ext uri="{96DAC541-7B7A-43D3-8B79-37D633B846F1}">
                    <asvg:svgBlip xmlns:asvg="http://schemas.microsoft.com/office/drawing/2016/SVG/main" r:embed="rId7"/>
                  </a:ext>
                </a:extLst>
              </a:blip>
              <a:stretch>
                <a:fillRect l="-956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937709" y="587605"/>
              <a:ext cx="8488257" cy="1744067"/>
            </a:xfrm>
            <a:prstGeom prst="rect">
              <a:avLst/>
            </a:prstGeom>
          </p:spPr>
          <p:txBody>
            <a:bodyPr lIns="0" tIns="0" rIns="0" bIns="0" rtlCol="0" anchor="t">
              <a:spAutoFit/>
            </a:bodyPr>
            <a:lstStyle/>
            <a:p>
              <a:pPr marL="0" marR="0" lvl="0" indent="0" algn="ctr" defTabSz="914400" rtl="0" eaLnBrk="1" fontAlgn="auto" latinLnBrk="0" hangingPunct="1">
                <a:lnSpc>
                  <a:spcPts val="5112"/>
                </a:lnSpc>
                <a:spcBef>
                  <a:spcPct val="0"/>
                </a:spcBef>
                <a:spcAft>
                  <a:spcPts val="0"/>
                </a:spcAft>
                <a:buClrTx/>
                <a:buSzTx/>
                <a:buFontTx/>
                <a:buNone/>
                <a:tabLst/>
                <a:defRPr/>
              </a:pPr>
              <a:r>
                <a:rPr kumimoji="0" lang="en-US" sz="4800" b="1" i="1" u="none" strike="noStrike" kern="1200" cap="none" spc="0" normalizeH="0" baseline="0" noProof="0" dirty="0">
                  <a:ln>
                    <a:noFill/>
                  </a:ln>
                  <a:solidFill>
                    <a:srgbClr val="FFFFFF"/>
                  </a:solidFill>
                  <a:effectLst/>
                  <a:uLnTx/>
                  <a:uFillTx/>
                  <a:latin typeface="Calibri"/>
                  <a:ea typeface="Canva Sans Bold Italics"/>
                  <a:cs typeface="Canva Sans Bold Italics"/>
                  <a:sym typeface="Canva Sans Bold Italics"/>
                </a:rPr>
                <a:t>Greatest Population Impact</a:t>
              </a:r>
            </a:p>
          </p:txBody>
        </p:sp>
      </p:grpSp>
      <p:sp>
        <p:nvSpPr>
          <p:cNvPr id="7" name="TextBox 7"/>
          <p:cNvSpPr txBox="1"/>
          <p:nvPr/>
        </p:nvSpPr>
        <p:spPr>
          <a:xfrm>
            <a:off x="328071" y="952500"/>
            <a:ext cx="17368960" cy="6603090"/>
          </a:xfrm>
          <a:prstGeom prst="rect">
            <a:avLst/>
          </a:prstGeom>
        </p:spPr>
        <p:txBody>
          <a:bodyPr lIns="0" tIns="0" rIns="0" bIns="0" rtlCol="0" anchor="t">
            <a:spAutoFit/>
          </a:bodyPr>
          <a:lstStyle/>
          <a:p>
            <a:pPr marL="404811" marR="0" lvl="1" indent="0" algn="l" defTabSz="914400" rtl="0" eaLnBrk="1" fontAlgn="auto" latinLnBrk="0" hangingPunct="1">
              <a:lnSpc>
                <a:spcPts val="5249"/>
              </a:lnSpc>
              <a:spcBef>
                <a:spcPts val="0"/>
              </a:spcBef>
              <a:spcAft>
                <a:spcPts val="0"/>
              </a:spcAft>
              <a:buClrTx/>
              <a:buSzTx/>
              <a:buFontTx/>
              <a:buNone/>
              <a:tabLst/>
              <a:defRPr/>
            </a:pPr>
            <a:r>
              <a:rPr kumimoji="0" lang="en-US" sz="3749"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What are the </a:t>
            </a:r>
            <a:r>
              <a:rPr kumimoji="0" lang="en-US" sz="3749" b="1" i="1" u="none" strike="noStrike" kern="1200" cap="none" spc="0" normalizeH="0" baseline="0" noProof="0" dirty="0">
                <a:ln>
                  <a:noFill/>
                </a:ln>
                <a:solidFill>
                  <a:srgbClr val="000000"/>
                </a:solidFill>
                <a:effectLst/>
                <a:uLnTx/>
                <a:uFillTx/>
                <a:latin typeface="Calibri"/>
                <a:ea typeface="Canva Sans Bold Italics"/>
                <a:cs typeface="Canva Sans Bold Italics"/>
                <a:sym typeface="Canva Sans Bold Italics"/>
              </a:rPr>
              <a:t>systems within communities</a:t>
            </a:r>
            <a:r>
              <a:rPr kumimoji="0" lang="en-US" sz="3749"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 doing well to serve </a:t>
            </a:r>
            <a:r>
              <a:rPr kumimoji="0" lang="en-US" sz="3749" b="1" i="1" u="none" strike="noStrike" kern="1200" cap="none" spc="0" normalizeH="0" baseline="0" noProof="0" dirty="0">
                <a:ln>
                  <a:noFill/>
                </a:ln>
                <a:solidFill>
                  <a:srgbClr val="000000"/>
                </a:solidFill>
                <a:effectLst/>
                <a:uLnTx/>
                <a:uFillTx/>
                <a:latin typeface="Calibri"/>
                <a:ea typeface="Canva Sans Bold Italics"/>
                <a:cs typeface="Canva Sans Bold Italics"/>
                <a:sym typeface="Canva Sans Bold Italics"/>
              </a:rPr>
              <a:t>all people</a:t>
            </a:r>
            <a:r>
              <a:rPr kumimoji="0" lang="en-US" sz="3749"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 in need of healthcare/services for chronic disease prevention/care?</a:t>
            </a:r>
          </a:p>
          <a:p>
            <a:pPr marL="1619244" marR="0" lvl="2" indent="-539748" algn="l" defTabSz="914400" rtl="0" eaLnBrk="1" fontAlgn="auto" latinLnBrk="0" hangingPunct="1">
              <a:lnSpc>
                <a:spcPts val="5249"/>
              </a:lnSpc>
              <a:spcBef>
                <a:spcPts val="0"/>
              </a:spcBef>
              <a:spcAft>
                <a:spcPts val="0"/>
              </a:spcAft>
              <a:buClrTx/>
              <a:buSzTx/>
              <a:buFont typeface="Arial"/>
              <a:buChar char="⚬"/>
              <a:tabLst/>
              <a:defRPr/>
            </a:pPr>
            <a:r>
              <a:rPr kumimoji="0" lang="en-US" sz="3749" b="0" i="0" u="none" strike="noStrike" kern="1200" cap="none" spc="0" normalizeH="0" baseline="0" noProof="0" dirty="0">
                <a:ln>
                  <a:noFill/>
                </a:ln>
                <a:solidFill>
                  <a:srgbClr val="000000"/>
                </a:solidFill>
                <a:effectLst/>
                <a:uLnTx/>
                <a:uFillTx/>
                <a:latin typeface="Calibri"/>
                <a:ea typeface="Canva Sans"/>
                <a:cs typeface="Canva Sans"/>
                <a:sym typeface="Canva Sans"/>
              </a:rPr>
              <a:t>Systems Level Barriers or Facilitators</a:t>
            </a:r>
          </a:p>
          <a:p>
            <a:pPr marL="0" marR="0" lvl="0" indent="0" algn="l" defTabSz="914400" rtl="0" eaLnBrk="1" fontAlgn="auto" latinLnBrk="0" hangingPunct="1">
              <a:lnSpc>
                <a:spcPts val="2519"/>
              </a:lnSpc>
              <a:spcBef>
                <a:spcPts val="0"/>
              </a:spcBef>
              <a:spcAft>
                <a:spcPts val="0"/>
              </a:spcAft>
              <a:buClrTx/>
              <a:buSzTx/>
              <a:buFontTx/>
              <a:buNone/>
              <a:tabLst/>
              <a:defRPr/>
            </a:pPr>
            <a:endParaRPr kumimoji="0" lang="en-US" sz="3749" b="0" i="0" u="none" strike="noStrike" kern="1200" cap="none" spc="0" normalizeH="0" baseline="0" noProof="0" dirty="0">
              <a:ln>
                <a:noFill/>
              </a:ln>
              <a:solidFill>
                <a:srgbClr val="000000"/>
              </a:solidFill>
              <a:effectLst/>
              <a:uLnTx/>
              <a:uFillTx/>
              <a:latin typeface="Calibri"/>
              <a:ea typeface="Canva Sans"/>
              <a:cs typeface="Canva Sans"/>
              <a:sym typeface="Canva Sans"/>
            </a:endParaRPr>
          </a:p>
          <a:p>
            <a:pPr marL="404811" marR="0" lvl="1" indent="0" algn="l" defTabSz="914400" rtl="0" eaLnBrk="1" fontAlgn="auto" latinLnBrk="0" hangingPunct="1">
              <a:lnSpc>
                <a:spcPts val="5249"/>
              </a:lnSpc>
              <a:spcBef>
                <a:spcPct val="0"/>
              </a:spcBef>
              <a:spcAft>
                <a:spcPts val="0"/>
              </a:spcAft>
              <a:buClrTx/>
              <a:buSzTx/>
              <a:buFontTx/>
              <a:buNone/>
              <a:tabLst/>
              <a:defRPr/>
            </a:pPr>
            <a:r>
              <a:rPr kumimoji="0" lang="en-US" sz="3749"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What are some bigger</a:t>
            </a:r>
            <a:r>
              <a:rPr kumimoji="0" lang="en-US" sz="3749" b="1" i="1" u="none" strike="noStrike" kern="1200" cap="none" spc="0" normalizeH="0" baseline="0" noProof="0" dirty="0">
                <a:ln>
                  <a:noFill/>
                </a:ln>
                <a:solidFill>
                  <a:srgbClr val="000000"/>
                </a:solidFill>
                <a:effectLst/>
                <a:uLnTx/>
                <a:uFillTx/>
                <a:latin typeface="Calibri"/>
                <a:ea typeface="Canva Sans Bold Italics"/>
                <a:cs typeface="Canva Sans Bold Italics"/>
                <a:sym typeface="Canva Sans Bold Italics"/>
              </a:rPr>
              <a:t> picture thoughts </a:t>
            </a:r>
            <a:r>
              <a:rPr kumimoji="0" lang="en-US" sz="3749"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on what the </a:t>
            </a:r>
            <a:r>
              <a:rPr kumimoji="0" lang="en-US" sz="3749" b="1" i="1" u="none" strike="noStrike" kern="1200" cap="none" spc="0" normalizeH="0" baseline="0" noProof="0" dirty="0">
                <a:ln>
                  <a:noFill/>
                </a:ln>
                <a:solidFill>
                  <a:srgbClr val="000000"/>
                </a:solidFill>
                <a:effectLst/>
                <a:uLnTx/>
                <a:uFillTx/>
                <a:latin typeface="Calibri"/>
                <a:ea typeface="Canva Sans Bold Italics"/>
                <a:cs typeface="Canva Sans Bold Italics"/>
                <a:sym typeface="Canva Sans Bold Italics"/>
              </a:rPr>
              <a:t>systems within our communities</a:t>
            </a:r>
            <a:r>
              <a:rPr kumimoji="0" lang="en-US" sz="3749"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 can do better to effectively serve </a:t>
            </a:r>
            <a:r>
              <a:rPr kumimoji="0" lang="en-US" sz="3749" b="1" i="1" u="none" strike="noStrike" kern="1200" cap="none" spc="0" normalizeH="0" baseline="0" noProof="0" dirty="0">
                <a:ln>
                  <a:noFill/>
                </a:ln>
                <a:solidFill>
                  <a:srgbClr val="000000"/>
                </a:solidFill>
                <a:effectLst/>
                <a:uLnTx/>
                <a:uFillTx/>
                <a:latin typeface="Calibri"/>
                <a:ea typeface="Canva Sans Bold Italics"/>
                <a:cs typeface="Canva Sans Bold Italics"/>
                <a:sym typeface="Canva Sans Bold Italics"/>
              </a:rPr>
              <a:t>everyone</a:t>
            </a:r>
            <a:r>
              <a:rPr kumimoji="0" lang="en-US" sz="3749"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 </a:t>
            </a:r>
          </a:p>
          <a:p>
            <a:pPr marL="1619244" marR="0" lvl="2" indent="-539748" algn="l" defTabSz="914400" rtl="0" eaLnBrk="1" fontAlgn="auto" latinLnBrk="0" hangingPunct="1">
              <a:lnSpc>
                <a:spcPts val="5249"/>
              </a:lnSpc>
              <a:spcBef>
                <a:spcPct val="0"/>
              </a:spcBef>
              <a:spcAft>
                <a:spcPts val="0"/>
              </a:spcAft>
              <a:buClrTx/>
              <a:buSzTx/>
              <a:buFont typeface="Arial"/>
              <a:buChar char="⚬"/>
              <a:tabLst/>
              <a:defRPr/>
            </a:pPr>
            <a:r>
              <a:rPr kumimoji="0" lang="en-US" sz="3749" b="0" i="0" u="none" strike="noStrike" kern="1200" cap="none" spc="0" normalizeH="0" baseline="0" noProof="0" dirty="0">
                <a:ln>
                  <a:noFill/>
                </a:ln>
                <a:solidFill>
                  <a:srgbClr val="000000"/>
                </a:solidFill>
                <a:effectLst/>
                <a:uLnTx/>
                <a:uFillTx/>
                <a:latin typeface="Calibri"/>
                <a:ea typeface="Canva Sans"/>
                <a:cs typeface="Canva Sans"/>
                <a:sym typeface="Canva Sans"/>
              </a:rPr>
              <a:t>Where are the gaps? </a:t>
            </a:r>
          </a:p>
          <a:p>
            <a:pPr marL="1619244" marR="0" lvl="2" indent="-539748" algn="l" defTabSz="914400" rtl="0" eaLnBrk="1" fontAlgn="auto" latinLnBrk="0" hangingPunct="1">
              <a:lnSpc>
                <a:spcPts val="5249"/>
              </a:lnSpc>
              <a:spcBef>
                <a:spcPct val="0"/>
              </a:spcBef>
              <a:spcAft>
                <a:spcPts val="0"/>
              </a:spcAft>
              <a:buClrTx/>
              <a:buSzTx/>
              <a:buFont typeface="Arial"/>
              <a:buChar char="⚬"/>
              <a:tabLst/>
              <a:defRPr/>
            </a:pPr>
            <a:r>
              <a:rPr kumimoji="0" lang="en-US" sz="3749" b="0" i="0" u="none" strike="noStrike" kern="1200" cap="none" spc="0" normalizeH="0" baseline="0" noProof="0" dirty="0">
                <a:ln>
                  <a:noFill/>
                </a:ln>
                <a:solidFill>
                  <a:srgbClr val="000000"/>
                </a:solidFill>
                <a:effectLst/>
                <a:uLnTx/>
                <a:uFillTx/>
                <a:latin typeface="Calibri"/>
                <a:ea typeface="Canva Sans"/>
                <a:cs typeface="Canva Sans"/>
                <a:sym typeface="Canva Sans"/>
              </a:rPr>
              <a:t>Who are the key players?</a:t>
            </a:r>
          </a:p>
          <a:p>
            <a:pPr marL="0" marR="0" lvl="0" indent="0" algn="l" defTabSz="914400" rtl="0" eaLnBrk="1" fontAlgn="auto" latinLnBrk="0" hangingPunct="1">
              <a:lnSpc>
                <a:spcPts val="2519"/>
              </a:lnSpc>
              <a:spcBef>
                <a:spcPct val="0"/>
              </a:spcBef>
              <a:spcAft>
                <a:spcPts val="0"/>
              </a:spcAft>
              <a:buClrTx/>
              <a:buSzTx/>
              <a:buFontTx/>
              <a:buNone/>
              <a:tabLst/>
              <a:defRPr/>
            </a:pPr>
            <a:endParaRPr kumimoji="0" lang="en-US" sz="3749" b="0" i="0" u="none" strike="noStrike" kern="1200" cap="none" spc="0" normalizeH="0" baseline="0" noProof="0" dirty="0">
              <a:ln>
                <a:noFill/>
              </a:ln>
              <a:solidFill>
                <a:srgbClr val="000000"/>
              </a:solidFill>
              <a:effectLst/>
              <a:uLnTx/>
              <a:uFillTx/>
              <a:latin typeface="Calibri"/>
              <a:ea typeface="Canva Sans"/>
              <a:cs typeface="Canva Sans"/>
              <a:sym typeface="Canva Sans"/>
            </a:endParaRPr>
          </a:p>
          <a:p>
            <a:pPr marL="404811" marR="0" lvl="1" indent="0" algn="l" defTabSz="914400" rtl="0" eaLnBrk="1" fontAlgn="auto" latinLnBrk="0" hangingPunct="1">
              <a:lnSpc>
                <a:spcPts val="5249"/>
              </a:lnSpc>
              <a:spcBef>
                <a:spcPct val="0"/>
              </a:spcBef>
              <a:spcAft>
                <a:spcPts val="0"/>
              </a:spcAft>
              <a:buClrTx/>
              <a:buSzTx/>
              <a:buFontTx/>
              <a:buNone/>
              <a:tabLst/>
              <a:defRPr/>
            </a:pPr>
            <a:r>
              <a:rPr kumimoji="0" lang="en-US" sz="3749"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If you could change</a:t>
            </a:r>
            <a:r>
              <a:rPr kumimoji="0" lang="en-US" sz="3749" b="1" i="1" u="none" strike="noStrike" kern="1200" cap="none" spc="0" normalizeH="0" baseline="0" noProof="0" dirty="0">
                <a:ln>
                  <a:noFill/>
                </a:ln>
                <a:solidFill>
                  <a:srgbClr val="000000"/>
                </a:solidFill>
                <a:effectLst/>
                <a:uLnTx/>
                <a:uFillTx/>
                <a:latin typeface="Calibri"/>
                <a:ea typeface="Canva Sans Bold Italics"/>
                <a:cs typeface="Canva Sans Bold Italics"/>
                <a:sym typeface="Canva Sans Bold Italics"/>
              </a:rPr>
              <a:t> one thing</a:t>
            </a:r>
            <a:r>
              <a:rPr kumimoji="0" lang="en-US" sz="3749"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 about our healthcare system to improve chronic disease </a:t>
            </a:r>
            <a:r>
              <a:rPr kumimoji="0" lang="en-US" sz="3749" b="1" i="1"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prevention</a:t>
            </a:r>
            <a:r>
              <a:rPr kumimoji="0" lang="en-US" sz="3749"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 what would it be?</a:t>
            </a:r>
          </a:p>
        </p:txBody>
      </p:sp>
    </p:spTree>
    <p:extLst>
      <p:ext uri="{BB962C8B-B14F-4D97-AF65-F5344CB8AC3E}">
        <p14:creationId xmlns:p14="http://schemas.microsoft.com/office/powerpoint/2010/main" val="205168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6B75FD5F-DC36-8A7C-61FD-E1A283C1C90B}"/>
              </a:ext>
            </a:extLst>
          </p:cNvPr>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2"/>
          <p:cNvGrpSpPr/>
          <p:nvPr/>
        </p:nvGrpSpPr>
        <p:grpSpPr>
          <a:xfrm>
            <a:off x="7906429" y="9325598"/>
            <a:ext cx="9404569" cy="961402"/>
            <a:chOff x="0" y="0"/>
            <a:chExt cx="12539425" cy="1281869"/>
          </a:xfrm>
        </p:grpSpPr>
        <p:sp>
          <p:nvSpPr>
            <p:cNvPr id="3" name="Freeform 3"/>
            <p:cNvSpPr/>
            <p:nvPr/>
          </p:nvSpPr>
          <p:spPr>
            <a:xfrm>
              <a:off x="4669335" y="0"/>
              <a:ext cx="7870090" cy="1281869"/>
            </a:xfrm>
            <a:custGeom>
              <a:avLst/>
              <a:gdLst/>
              <a:ahLst/>
              <a:cxnLst/>
              <a:rect l="l" t="t" r="r" b="b"/>
              <a:pathLst>
                <a:path w="7870090" h="1281869">
                  <a:moveTo>
                    <a:pt x="0" y="0"/>
                  </a:moveTo>
                  <a:lnTo>
                    <a:pt x="7870090" y="0"/>
                  </a:lnTo>
                  <a:lnTo>
                    <a:pt x="7870090" y="1281869"/>
                  </a:lnTo>
                  <a:lnTo>
                    <a:pt x="0" y="1281869"/>
                  </a:lnTo>
                  <a:lnTo>
                    <a:pt x="0" y="0"/>
                  </a:lnTo>
                  <a:close/>
                </a:path>
              </a:pathLst>
            </a:custGeom>
            <a:blipFill>
              <a:blip r:embed="rId4">
                <a:alphaModFix amt="9999"/>
                <a:extLst>
                  <a:ext uri="{96DAC541-7B7A-43D3-8B79-37D633B846F1}">
                    <asvg:svgBlip xmlns:asvg="http://schemas.microsoft.com/office/drawing/2016/SVG/main" r:embed="rId5"/>
                  </a:ext>
                </a:extLst>
              </a:blip>
              <a:stretch>
                <a:fillRect l="-33" t="-431431" r="-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6584603" y="174630"/>
              <a:ext cx="4039555" cy="904998"/>
            </a:xfrm>
            <a:prstGeom prst="rect">
              <a:avLst/>
            </a:prstGeom>
          </p:spPr>
          <p:txBody>
            <a:bodyPr lIns="0" tIns="0" rIns="0" bIns="0" rtlCol="0" anchor="t">
              <a:spAutoFit/>
            </a:bodyPr>
            <a:lstStyle/>
            <a:p>
              <a:pPr marL="0" marR="0" lvl="0" indent="0" algn="ctr" defTabSz="914400" rtl="0" eaLnBrk="1" fontAlgn="auto" latinLnBrk="0" hangingPunct="1">
                <a:lnSpc>
                  <a:spcPts val="2745"/>
                </a:lnSpc>
                <a:spcBef>
                  <a:spcPct val="0"/>
                </a:spcBef>
                <a:spcAft>
                  <a:spcPts val="0"/>
                </a:spcAft>
                <a:buClrTx/>
                <a:buSzTx/>
                <a:buFontTx/>
                <a:buNone/>
                <a:tabLst/>
                <a:defRPr/>
              </a:pPr>
              <a:r>
                <a:rPr kumimoji="0" lang="en-US" sz="1960" b="1" i="0" u="none" strike="noStrike" kern="1200" cap="none" spc="0" normalizeH="0" baseline="0" noProof="0" dirty="0">
                  <a:ln>
                    <a:noFill/>
                  </a:ln>
                  <a:solidFill>
                    <a:srgbClr val="FFFFFF">
                      <a:alpha val="9804"/>
                    </a:srgbClr>
                  </a:solidFill>
                  <a:effectLst/>
                  <a:uLnTx/>
                  <a:uFillTx/>
                  <a:latin typeface="Calibri"/>
                  <a:ea typeface="Canva Sans Bold"/>
                  <a:cs typeface="Canva Sans Bold"/>
                  <a:sym typeface="Canva Sans Bold"/>
                </a:rPr>
                <a:t>Socioeconomic Factors &amp; System Change</a:t>
              </a:r>
            </a:p>
          </p:txBody>
        </p:sp>
        <p:sp>
          <p:nvSpPr>
            <p:cNvPr id="5" name="Freeform 5"/>
            <p:cNvSpPr/>
            <p:nvPr/>
          </p:nvSpPr>
          <p:spPr>
            <a:xfrm>
              <a:off x="0" y="35796"/>
              <a:ext cx="5384583" cy="1245202"/>
            </a:xfrm>
            <a:custGeom>
              <a:avLst/>
              <a:gdLst/>
              <a:ahLst/>
              <a:cxnLst/>
              <a:rect l="l" t="t" r="r" b="b"/>
              <a:pathLst>
                <a:path w="5384583" h="1245202">
                  <a:moveTo>
                    <a:pt x="0" y="0"/>
                  </a:moveTo>
                  <a:lnTo>
                    <a:pt x="5384583" y="0"/>
                  </a:lnTo>
                  <a:lnTo>
                    <a:pt x="5384583" y="1245202"/>
                  </a:lnTo>
                  <a:lnTo>
                    <a:pt x="0" y="1245202"/>
                  </a:lnTo>
                  <a:lnTo>
                    <a:pt x="0" y="0"/>
                  </a:lnTo>
                  <a:close/>
                </a:path>
              </a:pathLst>
            </a:custGeom>
            <a:blipFill>
              <a:blip r:embed="rId6">
                <a:alphaModFix amt="9999"/>
                <a:extLst>
                  <a:ext uri="{96DAC541-7B7A-43D3-8B79-37D633B846F1}">
                    <asvg:svgBlip xmlns:asvg="http://schemas.microsoft.com/office/drawing/2016/SVG/main" r:embed="rId7"/>
                  </a:ext>
                </a:extLst>
              </a:blip>
              <a:stretch>
                <a:fillRect l="-956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440463" y="426807"/>
              <a:ext cx="4410185" cy="431913"/>
            </a:xfrm>
            <a:prstGeom prst="rect">
              <a:avLst/>
            </a:prstGeom>
          </p:spPr>
          <p:txBody>
            <a:bodyPr lIns="0" tIns="0" rIns="0" bIns="0" rtlCol="0" anchor="t">
              <a:spAutoFit/>
            </a:bodyPr>
            <a:lstStyle/>
            <a:p>
              <a:pPr marL="0" marR="0" lvl="0" indent="0" algn="ctr" defTabSz="914400" rtl="0" eaLnBrk="1" fontAlgn="auto" latinLnBrk="0" hangingPunct="1">
                <a:lnSpc>
                  <a:spcPts val="2656"/>
                </a:lnSpc>
                <a:spcBef>
                  <a:spcPct val="0"/>
                </a:spcBef>
                <a:spcAft>
                  <a:spcPts val="0"/>
                </a:spcAft>
                <a:buClrTx/>
                <a:buSzTx/>
                <a:buFontTx/>
                <a:buNone/>
                <a:tabLst/>
                <a:defRPr/>
              </a:pPr>
              <a:r>
                <a:rPr kumimoji="0" lang="en-US" sz="1897" b="1" i="1" u="none" strike="noStrike" kern="1200" cap="none" spc="0" normalizeH="0" baseline="0" noProof="0" dirty="0">
                  <a:ln>
                    <a:noFill/>
                  </a:ln>
                  <a:solidFill>
                    <a:srgbClr val="FFFFFF">
                      <a:alpha val="9804"/>
                    </a:srgbClr>
                  </a:solidFill>
                  <a:effectLst/>
                  <a:uLnTx/>
                  <a:uFillTx/>
                  <a:latin typeface="Calibri"/>
                  <a:ea typeface="Canva Sans Bold Italics"/>
                  <a:cs typeface="Canva Sans Bold Italics"/>
                  <a:sym typeface="Canva Sans Bold Italics"/>
                </a:rPr>
                <a:t>Greatest Population Impact</a:t>
              </a:r>
            </a:p>
          </p:txBody>
        </p:sp>
      </p:grpSp>
      <p:sp>
        <p:nvSpPr>
          <p:cNvPr id="7" name="TextBox 7"/>
          <p:cNvSpPr txBox="1"/>
          <p:nvPr/>
        </p:nvSpPr>
        <p:spPr>
          <a:xfrm>
            <a:off x="392038" y="567315"/>
            <a:ext cx="17503923" cy="5926879"/>
          </a:xfrm>
          <a:prstGeom prst="rect">
            <a:avLst/>
          </a:prstGeom>
        </p:spPr>
        <p:txBody>
          <a:bodyPr lIns="0" tIns="0" rIns="0" bIns="0" rtlCol="0" anchor="t">
            <a:spAutoFit/>
          </a:bodyPr>
          <a:lstStyle/>
          <a:p>
            <a:pPr marL="447990" marR="0" lvl="1" indent="0" algn="l" defTabSz="914400" rtl="0" eaLnBrk="1" fontAlgn="auto" latinLnBrk="0" hangingPunct="1">
              <a:lnSpc>
                <a:spcPts val="5809"/>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What successful community-based approaches have you seen (or would like to see) to reduce chronic conditions here?</a:t>
            </a:r>
          </a:p>
          <a:p>
            <a:pPr marL="1791959" marR="0" lvl="2" indent="-597320" algn="l" defTabSz="914400" rtl="0" eaLnBrk="1" fontAlgn="auto" latinLnBrk="0" hangingPunct="1">
              <a:lnSpc>
                <a:spcPts val="5809"/>
              </a:lnSpc>
              <a:spcBef>
                <a:spcPct val="0"/>
              </a:spcBef>
              <a:spcAft>
                <a:spcPts val="0"/>
              </a:spcAft>
              <a:buClrTx/>
              <a:buSzTx/>
              <a:buFont typeface="Arial"/>
              <a:buChar char="⚬"/>
              <a:tabLst/>
              <a:defRPr/>
            </a:pPr>
            <a:r>
              <a:rPr kumimoji="0" lang="en-US" sz="4800" b="0" i="0" u="none" strike="noStrike" kern="1200" cap="none" spc="0" normalizeH="0" baseline="0" noProof="0" dirty="0">
                <a:ln>
                  <a:noFill/>
                </a:ln>
                <a:solidFill>
                  <a:srgbClr val="000000"/>
                </a:solidFill>
                <a:effectLst/>
                <a:uLnTx/>
                <a:uFillTx/>
                <a:latin typeface="Calibri"/>
                <a:ea typeface="Canva Sans"/>
                <a:cs typeface="Canva Sans"/>
                <a:sym typeface="Canva Sans"/>
              </a:rPr>
              <a:t>Things helpful in our communities? </a:t>
            </a:r>
          </a:p>
          <a:p>
            <a:pPr marL="1194639" marR="0" lvl="2" indent="0" algn="l" defTabSz="914400" rtl="0" eaLnBrk="1" fontAlgn="auto" latinLnBrk="0" hangingPunct="1">
              <a:lnSpc>
                <a:spcPts val="5809"/>
              </a:lnSpc>
              <a:spcBef>
                <a:spcPct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Calibri"/>
              <a:ea typeface="Canva Sans"/>
              <a:cs typeface="Canva Sans"/>
              <a:sym typeface="Canva Sans"/>
            </a:endParaRPr>
          </a:p>
          <a:p>
            <a:pPr marL="447990" marR="0" lvl="1" indent="0" algn="l" defTabSz="914400" rtl="0" eaLnBrk="1" fontAlgn="auto" latinLnBrk="0" hangingPunct="1">
              <a:lnSpc>
                <a:spcPts val="5809"/>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What are some practical things we can do as a community (connected networks) to reduce the impact of chronic issues?</a:t>
            </a:r>
          </a:p>
          <a:p>
            <a:pPr marL="1791959" marR="0" lvl="2" indent="-597320" algn="l" defTabSz="914400" rtl="0" eaLnBrk="1" fontAlgn="auto" latinLnBrk="0" hangingPunct="1">
              <a:lnSpc>
                <a:spcPts val="5809"/>
              </a:lnSpc>
              <a:spcBef>
                <a:spcPct val="0"/>
              </a:spcBef>
              <a:spcAft>
                <a:spcPts val="0"/>
              </a:spcAft>
              <a:buClrTx/>
              <a:buSzTx/>
              <a:buFont typeface="Arial"/>
              <a:buChar char="⚬"/>
              <a:tabLst/>
              <a:defRPr/>
            </a:pPr>
            <a:r>
              <a:rPr kumimoji="0" lang="en-US" sz="4800" b="0" i="0" u="none" strike="noStrike" kern="1200" cap="none" spc="0" normalizeH="0" baseline="0" noProof="0" dirty="0">
                <a:ln>
                  <a:noFill/>
                </a:ln>
                <a:solidFill>
                  <a:srgbClr val="000000"/>
                </a:solidFill>
                <a:effectLst/>
                <a:uLnTx/>
                <a:uFillTx/>
                <a:latin typeface="Calibri"/>
                <a:ea typeface="Canva Sans"/>
                <a:cs typeface="Canva Sans"/>
                <a:sym typeface="Canva Sans"/>
              </a:rPr>
              <a:t>Anything at the community-level specific to our rural communities?</a:t>
            </a:r>
          </a:p>
        </p:txBody>
      </p:sp>
      <p:grpSp>
        <p:nvGrpSpPr>
          <p:cNvPr id="8" name="Group 8"/>
          <p:cNvGrpSpPr/>
          <p:nvPr/>
        </p:nvGrpSpPr>
        <p:grpSpPr>
          <a:xfrm>
            <a:off x="7805057" y="7300855"/>
            <a:ext cx="9241971" cy="2024743"/>
            <a:chOff x="0" y="0"/>
            <a:chExt cx="12322629" cy="2699657"/>
          </a:xfrm>
        </p:grpSpPr>
        <p:sp>
          <p:nvSpPr>
            <p:cNvPr id="9" name="Freeform 9"/>
            <p:cNvSpPr/>
            <p:nvPr/>
          </p:nvSpPr>
          <p:spPr>
            <a:xfrm>
              <a:off x="0" y="0"/>
              <a:ext cx="12322629" cy="2699657"/>
            </a:xfrm>
            <a:custGeom>
              <a:avLst/>
              <a:gdLst/>
              <a:ahLst/>
              <a:cxnLst/>
              <a:rect l="l" t="t" r="r" b="b"/>
              <a:pathLst>
                <a:path w="12322629" h="2699657">
                  <a:moveTo>
                    <a:pt x="0" y="0"/>
                  </a:moveTo>
                  <a:lnTo>
                    <a:pt x="12322629" y="0"/>
                  </a:lnTo>
                  <a:lnTo>
                    <a:pt x="12322629" y="2699657"/>
                  </a:lnTo>
                  <a:lnTo>
                    <a:pt x="0" y="2699657"/>
                  </a:lnTo>
                  <a:lnTo>
                    <a:pt x="0" y="0"/>
                  </a:lnTo>
                  <a:close/>
                </a:path>
              </a:pathLst>
            </a:custGeom>
            <a:blipFill>
              <a:blip r:embed="rId4">
                <a:extLst>
                  <a:ext uri="{96DAC541-7B7A-43D3-8B79-37D633B846F1}">
                    <asvg:svgBlip xmlns:asvg="http://schemas.microsoft.com/office/drawing/2016/SVG/main" r:embed="rId5"/>
                  </a:ext>
                </a:extLst>
              </a:blip>
              <a:stretch>
                <a:fillRect l="-11145" t="-292402" r="-11778" b="-929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942493" y="384361"/>
              <a:ext cx="8515607" cy="1784506"/>
            </a:xfrm>
            <a:prstGeom prst="rect">
              <a:avLst/>
            </a:prstGeom>
          </p:spPr>
          <p:txBody>
            <a:bodyPr lIns="0" tIns="0" rIns="0" bIns="0" rtlCol="0" anchor="t">
              <a:spAutoFit/>
            </a:bodyPr>
            <a:lstStyle/>
            <a:p>
              <a:pPr marL="0" marR="0" lvl="0" indent="0" algn="ctr" defTabSz="914400" rtl="0" eaLnBrk="1" fontAlgn="auto" latinLnBrk="0" hangingPunct="1">
                <a:lnSpc>
                  <a:spcPts val="5283"/>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a:ea typeface="Canva Sans"/>
                  <a:cs typeface="Canva Sans"/>
                  <a:sym typeface="Canva Sans"/>
                </a:rPr>
                <a:t>Changing the Context: Community &amp; Environment</a:t>
              </a:r>
            </a:p>
          </p:txBody>
        </p:sp>
      </p:grpSp>
      <p:sp>
        <p:nvSpPr>
          <p:cNvPr id="11" name="Freeform 11"/>
          <p:cNvSpPr/>
          <p:nvPr/>
        </p:nvSpPr>
        <p:spPr>
          <a:xfrm>
            <a:off x="0" y="7362944"/>
            <a:ext cx="8858836" cy="1796558"/>
          </a:xfrm>
          <a:custGeom>
            <a:avLst/>
            <a:gdLst/>
            <a:ahLst/>
            <a:cxnLst/>
            <a:rect l="l" t="t" r="r" b="b"/>
            <a:pathLst>
              <a:path w="8858836" h="1796558">
                <a:moveTo>
                  <a:pt x="0" y="0"/>
                </a:moveTo>
                <a:lnTo>
                  <a:pt x="8858836" y="0"/>
                </a:lnTo>
                <a:lnTo>
                  <a:pt x="8858836" y="1796558"/>
                </a:lnTo>
                <a:lnTo>
                  <a:pt x="0" y="1796558"/>
                </a:lnTo>
                <a:lnTo>
                  <a:pt x="0" y="0"/>
                </a:lnTo>
                <a:close/>
              </a:path>
            </a:pathLst>
          </a:custGeom>
          <a:blipFill>
            <a:blip r:embed="rId8">
              <a:extLst>
                <a:ext uri="{96DAC541-7B7A-43D3-8B79-37D633B846F1}">
                  <asvg:svgBlip xmlns:asvg="http://schemas.microsoft.com/office/drawing/2016/SVG/main" r:embed="rId9"/>
                </a:ext>
              </a:extLst>
            </a:blip>
            <a:stretch>
              <a:fillRect l="-77074" b="-31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985065" y="7952110"/>
            <a:ext cx="6954021" cy="612412"/>
          </a:xfrm>
          <a:prstGeom prst="rect">
            <a:avLst/>
          </a:prstGeom>
        </p:spPr>
        <p:txBody>
          <a:bodyPr lIns="0" tIns="0" rIns="0" bIns="0" rtlCol="0" anchor="t">
            <a:spAutoFit/>
          </a:bodyPr>
          <a:lstStyle/>
          <a:p>
            <a:pPr marL="0" marR="0" lvl="0" indent="0" algn="ctr" defTabSz="914400" rtl="0" eaLnBrk="1" fontAlgn="auto" latinLnBrk="0" hangingPunct="1">
              <a:lnSpc>
                <a:spcPts val="5112"/>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Calibri"/>
                <a:ea typeface="Canva Sans Bold Italics"/>
                <a:cs typeface="Canva Sans Bold Italics"/>
                <a:sym typeface="Canva Sans Bold Italics"/>
              </a:rPr>
              <a:t>Community-Level Impact &amp; Action</a:t>
            </a:r>
          </a:p>
        </p:txBody>
      </p:sp>
    </p:spTree>
    <p:extLst>
      <p:ext uri="{BB962C8B-B14F-4D97-AF65-F5344CB8AC3E}">
        <p14:creationId xmlns:p14="http://schemas.microsoft.com/office/powerpoint/2010/main" val="13489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9779" y="6670281"/>
            <a:ext cx="4359899" cy="1322503"/>
          </a:xfrm>
          <a:custGeom>
            <a:avLst/>
            <a:gdLst/>
            <a:ahLst/>
            <a:cxnLst/>
            <a:rect l="l" t="t" r="r" b="b"/>
            <a:pathLst>
              <a:path w="4359899" h="1322503">
                <a:moveTo>
                  <a:pt x="0" y="0"/>
                </a:moveTo>
                <a:lnTo>
                  <a:pt x="4359899" y="0"/>
                </a:lnTo>
                <a:lnTo>
                  <a:pt x="4359899" y="1322503"/>
                </a:lnTo>
                <a:lnTo>
                  <a:pt x="0" y="1322503"/>
                </a:lnTo>
                <a:lnTo>
                  <a:pt x="0" y="0"/>
                </a:lnTo>
                <a:close/>
              </a:path>
            </a:pathLst>
          </a:custGeom>
          <a:blipFill>
            <a:blip r:embed="rId2"/>
            <a:stretch>
              <a:fillRect/>
            </a:stretch>
          </a:blipFill>
        </p:spPr>
        <p:txBody>
          <a:bodyPr/>
          <a:lstStyle/>
          <a:p>
            <a:endParaRPr lang="en-US"/>
          </a:p>
        </p:txBody>
      </p:sp>
      <p:sp>
        <p:nvSpPr>
          <p:cNvPr id="3" name="Freeform 3"/>
          <p:cNvSpPr/>
          <p:nvPr/>
        </p:nvSpPr>
        <p:spPr>
          <a:xfrm>
            <a:off x="6870312" y="8153866"/>
            <a:ext cx="4674397" cy="1702409"/>
          </a:xfrm>
          <a:custGeom>
            <a:avLst/>
            <a:gdLst/>
            <a:ahLst/>
            <a:cxnLst/>
            <a:rect l="l" t="t" r="r" b="b"/>
            <a:pathLst>
              <a:path w="4674397" h="1702409">
                <a:moveTo>
                  <a:pt x="0" y="0"/>
                </a:moveTo>
                <a:lnTo>
                  <a:pt x="4674397" y="0"/>
                </a:lnTo>
                <a:lnTo>
                  <a:pt x="4674397" y="1702410"/>
                </a:lnTo>
                <a:lnTo>
                  <a:pt x="0" y="1702410"/>
                </a:lnTo>
                <a:lnTo>
                  <a:pt x="0" y="0"/>
                </a:lnTo>
                <a:close/>
              </a:path>
            </a:pathLst>
          </a:custGeom>
          <a:blipFill>
            <a:blip r:embed="rId3"/>
            <a:stretch>
              <a:fillRect t="-379" b="-379"/>
            </a:stretch>
          </a:blipFill>
        </p:spPr>
        <p:txBody>
          <a:bodyPr/>
          <a:lstStyle/>
          <a:p>
            <a:endParaRPr lang="en-US"/>
          </a:p>
        </p:txBody>
      </p:sp>
      <p:sp>
        <p:nvSpPr>
          <p:cNvPr id="4" name="Freeform 4"/>
          <p:cNvSpPr/>
          <p:nvPr/>
        </p:nvSpPr>
        <p:spPr>
          <a:xfrm>
            <a:off x="11977225" y="6721640"/>
            <a:ext cx="4826242" cy="1150833"/>
          </a:xfrm>
          <a:custGeom>
            <a:avLst/>
            <a:gdLst/>
            <a:ahLst/>
            <a:cxnLst/>
            <a:rect l="l" t="t" r="r" b="b"/>
            <a:pathLst>
              <a:path w="4826242" h="1150833">
                <a:moveTo>
                  <a:pt x="0" y="0"/>
                </a:moveTo>
                <a:lnTo>
                  <a:pt x="4826242" y="0"/>
                </a:lnTo>
                <a:lnTo>
                  <a:pt x="4826242" y="1150833"/>
                </a:lnTo>
                <a:lnTo>
                  <a:pt x="0" y="1150833"/>
                </a:lnTo>
                <a:lnTo>
                  <a:pt x="0" y="0"/>
                </a:lnTo>
                <a:close/>
              </a:path>
            </a:pathLst>
          </a:custGeom>
          <a:blipFill>
            <a:blip r:embed="rId4"/>
            <a:stretch>
              <a:fillRect/>
            </a:stretch>
          </a:blipFill>
        </p:spPr>
        <p:txBody>
          <a:bodyPr/>
          <a:lstStyle/>
          <a:p>
            <a:endParaRPr lang="en-US"/>
          </a:p>
        </p:txBody>
      </p:sp>
      <p:sp>
        <p:nvSpPr>
          <p:cNvPr id="5" name="Freeform 5"/>
          <p:cNvSpPr/>
          <p:nvPr/>
        </p:nvSpPr>
        <p:spPr>
          <a:xfrm>
            <a:off x="11436127" y="3962477"/>
            <a:ext cx="5312600" cy="1560816"/>
          </a:xfrm>
          <a:custGeom>
            <a:avLst/>
            <a:gdLst/>
            <a:ahLst/>
            <a:cxnLst/>
            <a:rect l="l" t="t" r="r" b="b"/>
            <a:pathLst>
              <a:path w="5312600" h="1560816">
                <a:moveTo>
                  <a:pt x="0" y="0"/>
                </a:moveTo>
                <a:lnTo>
                  <a:pt x="5312599" y="0"/>
                </a:lnTo>
                <a:lnTo>
                  <a:pt x="5312599" y="1560817"/>
                </a:lnTo>
                <a:lnTo>
                  <a:pt x="0" y="1560817"/>
                </a:lnTo>
                <a:lnTo>
                  <a:pt x="0" y="0"/>
                </a:lnTo>
                <a:close/>
              </a:path>
            </a:pathLst>
          </a:custGeom>
          <a:blipFill>
            <a:blip r:embed="rId5"/>
            <a:stretch>
              <a:fillRect t="-120453" b="-119919"/>
            </a:stretch>
          </a:blipFill>
        </p:spPr>
        <p:txBody>
          <a:bodyPr/>
          <a:lstStyle/>
          <a:p>
            <a:endParaRPr lang="en-US"/>
          </a:p>
        </p:txBody>
      </p:sp>
      <p:sp>
        <p:nvSpPr>
          <p:cNvPr id="6" name="Freeform 6"/>
          <p:cNvSpPr/>
          <p:nvPr/>
        </p:nvSpPr>
        <p:spPr>
          <a:xfrm>
            <a:off x="6797944" y="6525129"/>
            <a:ext cx="4746766" cy="1424030"/>
          </a:xfrm>
          <a:custGeom>
            <a:avLst/>
            <a:gdLst/>
            <a:ahLst/>
            <a:cxnLst/>
            <a:rect l="l" t="t" r="r" b="b"/>
            <a:pathLst>
              <a:path w="4746766" h="1424030">
                <a:moveTo>
                  <a:pt x="0" y="0"/>
                </a:moveTo>
                <a:lnTo>
                  <a:pt x="4746765" y="0"/>
                </a:lnTo>
                <a:lnTo>
                  <a:pt x="4746765" y="1424030"/>
                </a:lnTo>
                <a:lnTo>
                  <a:pt x="0" y="1424030"/>
                </a:lnTo>
                <a:lnTo>
                  <a:pt x="0" y="0"/>
                </a:lnTo>
                <a:close/>
              </a:path>
            </a:pathLst>
          </a:custGeom>
          <a:blipFill>
            <a:blip r:embed="rId6"/>
            <a:stretch>
              <a:fillRect/>
            </a:stretch>
          </a:blipFill>
        </p:spPr>
        <p:txBody>
          <a:bodyPr/>
          <a:lstStyle/>
          <a:p>
            <a:endParaRPr lang="en-US"/>
          </a:p>
        </p:txBody>
      </p:sp>
      <p:sp>
        <p:nvSpPr>
          <p:cNvPr id="7" name="Freeform 7"/>
          <p:cNvSpPr/>
          <p:nvPr/>
        </p:nvSpPr>
        <p:spPr>
          <a:xfrm>
            <a:off x="7175480" y="3962477"/>
            <a:ext cx="3897059" cy="1318123"/>
          </a:xfrm>
          <a:custGeom>
            <a:avLst/>
            <a:gdLst/>
            <a:ahLst/>
            <a:cxnLst/>
            <a:rect l="l" t="t" r="r" b="b"/>
            <a:pathLst>
              <a:path w="3897059" h="1318123">
                <a:moveTo>
                  <a:pt x="0" y="0"/>
                </a:moveTo>
                <a:lnTo>
                  <a:pt x="3897059" y="0"/>
                </a:lnTo>
                <a:lnTo>
                  <a:pt x="3897059" y="1318123"/>
                </a:lnTo>
                <a:lnTo>
                  <a:pt x="0" y="1318123"/>
                </a:lnTo>
                <a:lnTo>
                  <a:pt x="0" y="0"/>
                </a:lnTo>
                <a:close/>
              </a:path>
            </a:pathLst>
          </a:custGeom>
          <a:blipFill>
            <a:blip r:embed="rId7"/>
            <a:stretch>
              <a:fillRect/>
            </a:stretch>
          </a:blipFill>
        </p:spPr>
        <p:txBody>
          <a:bodyPr/>
          <a:lstStyle/>
          <a:p>
            <a:endParaRPr lang="en-US"/>
          </a:p>
        </p:txBody>
      </p:sp>
      <p:sp>
        <p:nvSpPr>
          <p:cNvPr id="8" name="Freeform 8"/>
          <p:cNvSpPr/>
          <p:nvPr/>
        </p:nvSpPr>
        <p:spPr>
          <a:xfrm>
            <a:off x="15742617" y="7631246"/>
            <a:ext cx="2121699" cy="2213661"/>
          </a:xfrm>
          <a:custGeom>
            <a:avLst/>
            <a:gdLst/>
            <a:ahLst/>
            <a:cxnLst/>
            <a:rect l="l" t="t" r="r" b="b"/>
            <a:pathLst>
              <a:path w="2121699" h="2213661">
                <a:moveTo>
                  <a:pt x="0" y="0"/>
                </a:moveTo>
                <a:lnTo>
                  <a:pt x="2121699" y="0"/>
                </a:lnTo>
                <a:lnTo>
                  <a:pt x="2121699" y="2213661"/>
                </a:lnTo>
                <a:lnTo>
                  <a:pt x="0" y="2213661"/>
                </a:lnTo>
                <a:lnTo>
                  <a:pt x="0" y="0"/>
                </a:lnTo>
                <a:close/>
              </a:path>
            </a:pathLst>
          </a:custGeom>
          <a:blipFill>
            <a:blip r:embed="rId8"/>
            <a:stretch>
              <a:fillRect/>
            </a:stretch>
          </a:blipFill>
        </p:spPr>
        <p:txBody>
          <a:bodyPr/>
          <a:lstStyle/>
          <a:p>
            <a:endParaRPr lang="en-US"/>
          </a:p>
        </p:txBody>
      </p:sp>
      <p:sp>
        <p:nvSpPr>
          <p:cNvPr id="9" name="Freeform 9"/>
          <p:cNvSpPr/>
          <p:nvPr/>
        </p:nvSpPr>
        <p:spPr>
          <a:xfrm>
            <a:off x="1539274" y="4119243"/>
            <a:ext cx="5010356" cy="1020860"/>
          </a:xfrm>
          <a:custGeom>
            <a:avLst/>
            <a:gdLst/>
            <a:ahLst/>
            <a:cxnLst/>
            <a:rect l="l" t="t" r="r" b="b"/>
            <a:pathLst>
              <a:path w="5010356" h="1020860">
                <a:moveTo>
                  <a:pt x="0" y="0"/>
                </a:moveTo>
                <a:lnTo>
                  <a:pt x="5010356" y="0"/>
                </a:lnTo>
                <a:lnTo>
                  <a:pt x="5010356" y="1020860"/>
                </a:lnTo>
                <a:lnTo>
                  <a:pt x="0" y="1020860"/>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1028700" y="634286"/>
            <a:ext cx="16369596" cy="1708151"/>
          </a:xfrm>
          <a:prstGeom prst="rect">
            <a:avLst/>
          </a:prstGeom>
        </p:spPr>
        <p:txBody>
          <a:bodyPr lIns="0" tIns="0" rIns="0" bIns="0" rtlCol="0" anchor="t">
            <a:spAutoFit/>
          </a:bodyPr>
          <a:lstStyle/>
          <a:p>
            <a:pPr marL="0" lvl="0" indent="0" algn="ctr">
              <a:lnSpc>
                <a:spcPts val="13999"/>
              </a:lnSpc>
              <a:spcBef>
                <a:spcPct val="0"/>
              </a:spcBef>
            </a:pPr>
            <a:r>
              <a:rPr lang="en-US" sz="9999">
                <a:solidFill>
                  <a:srgbClr val="8F469F"/>
                </a:solidFill>
                <a:latin typeface="Brittany"/>
                <a:ea typeface="Brittany"/>
                <a:cs typeface="Brittany"/>
                <a:sym typeface="Brittany"/>
              </a:rPr>
              <a:t>T</a:t>
            </a:r>
            <a:r>
              <a:rPr lang="en-US" sz="9999" u="none" strike="noStrike">
                <a:solidFill>
                  <a:srgbClr val="8F469F"/>
                </a:solidFill>
                <a:latin typeface="Brittany"/>
                <a:ea typeface="Brittany"/>
                <a:cs typeface="Brittany"/>
                <a:sym typeface="Brittany"/>
              </a:rPr>
              <a:t>hank you, Sponsors!</a:t>
            </a:r>
          </a:p>
        </p:txBody>
      </p:sp>
      <p:sp>
        <p:nvSpPr>
          <p:cNvPr id="11" name="TextBox 11"/>
          <p:cNvSpPr txBox="1"/>
          <p:nvPr/>
        </p:nvSpPr>
        <p:spPr>
          <a:xfrm>
            <a:off x="5704997" y="3112121"/>
            <a:ext cx="7005026" cy="797462"/>
          </a:xfrm>
          <a:prstGeom prst="rect">
            <a:avLst/>
          </a:prstGeom>
        </p:spPr>
        <p:txBody>
          <a:bodyPr wrap="square" lIns="0" tIns="0" rIns="0" bIns="0" rtlCol="0" anchor="t">
            <a:spAutoFit/>
          </a:bodyPr>
          <a:lstStyle/>
          <a:p>
            <a:pPr marL="0" lvl="0" indent="0" algn="ctr">
              <a:lnSpc>
                <a:spcPts val="6500"/>
              </a:lnSpc>
              <a:spcBef>
                <a:spcPct val="0"/>
              </a:spcBef>
            </a:pPr>
            <a:r>
              <a:rPr lang="en-US" sz="5000" dirty="0">
                <a:solidFill>
                  <a:srgbClr val="1A1A1A"/>
                </a:solidFill>
                <a:latin typeface="Agrandir"/>
                <a:ea typeface="Agrandir"/>
                <a:cs typeface="Agrandir"/>
                <a:sym typeface="Agrandir"/>
              </a:rPr>
              <a:t>Wellness Sponsors</a:t>
            </a:r>
          </a:p>
        </p:txBody>
      </p:sp>
      <p:sp>
        <p:nvSpPr>
          <p:cNvPr id="12" name="TextBox 12"/>
          <p:cNvSpPr txBox="1"/>
          <p:nvPr/>
        </p:nvSpPr>
        <p:spPr>
          <a:xfrm>
            <a:off x="6097722" y="5587170"/>
            <a:ext cx="6219575" cy="797462"/>
          </a:xfrm>
          <a:prstGeom prst="rect">
            <a:avLst/>
          </a:prstGeom>
        </p:spPr>
        <p:txBody>
          <a:bodyPr wrap="square" lIns="0" tIns="0" rIns="0" bIns="0" rtlCol="0" anchor="t">
            <a:spAutoFit/>
          </a:bodyPr>
          <a:lstStyle/>
          <a:p>
            <a:pPr marL="0" lvl="0" indent="0" algn="ctr">
              <a:lnSpc>
                <a:spcPts val="6500"/>
              </a:lnSpc>
              <a:spcBef>
                <a:spcPct val="0"/>
              </a:spcBef>
            </a:pPr>
            <a:r>
              <a:rPr lang="en-US" sz="5000" dirty="0">
                <a:solidFill>
                  <a:srgbClr val="1A1A1A"/>
                </a:solidFill>
                <a:latin typeface="Agrandir"/>
                <a:ea typeface="Agrandir"/>
                <a:cs typeface="Agrandir"/>
                <a:sym typeface="Agrandir"/>
              </a:rPr>
              <a:t>Thrive Sponsors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
            <a:extLst>
              <a:ext uri="{FF2B5EF4-FFF2-40B4-BE49-F238E27FC236}">
                <a16:creationId xmlns:a16="http://schemas.microsoft.com/office/drawing/2014/main" id="{6EA2CC3E-A086-1BEB-32C4-B0787C2DF3E4}"/>
              </a:ext>
            </a:extLst>
          </p:cNvPr>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2"/>
          <p:cNvGrpSpPr/>
          <p:nvPr/>
        </p:nvGrpSpPr>
        <p:grpSpPr>
          <a:xfrm>
            <a:off x="6988819" y="9299284"/>
            <a:ext cx="9661980" cy="987716"/>
            <a:chOff x="0" y="0"/>
            <a:chExt cx="12882640" cy="1316955"/>
          </a:xfrm>
        </p:grpSpPr>
        <p:sp>
          <p:nvSpPr>
            <p:cNvPr id="3" name="Freeform 3"/>
            <p:cNvSpPr/>
            <p:nvPr/>
          </p:nvSpPr>
          <p:spPr>
            <a:xfrm>
              <a:off x="4797138" y="0"/>
              <a:ext cx="8085501" cy="1316955"/>
            </a:xfrm>
            <a:custGeom>
              <a:avLst/>
              <a:gdLst/>
              <a:ahLst/>
              <a:cxnLst/>
              <a:rect l="l" t="t" r="r" b="b"/>
              <a:pathLst>
                <a:path w="8085501" h="1316955">
                  <a:moveTo>
                    <a:pt x="0" y="0"/>
                  </a:moveTo>
                  <a:lnTo>
                    <a:pt x="8085502" y="0"/>
                  </a:lnTo>
                  <a:lnTo>
                    <a:pt x="8085502" y="1316955"/>
                  </a:lnTo>
                  <a:lnTo>
                    <a:pt x="0" y="1316955"/>
                  </a:lnTo>
                  <a:lnTo>
                    <a:pt x="0" y="0"/>
                  </a:lnTo>
                  <a:close/>
                </a:path>
              </a:pathLst>
            </a:custGeom>
            <a:blipFill>
              <a:blip r:embed="rId4">
                <a:alphaModFix amt="9999"/>
                <a:extLst>
                  <a:ext uri="{96DAC541-7B7A-43D3-8B79-37D633B846F1}">
                    <asvg:svgBlip xmlns:asvg="http://schemas.microsoft.com/office/drawing/2016/SVG/main" r:embed="rId5"/>
                  </a:ext>
                </a:extLst>
              </a:blip>
              <a:stretch>
                <a:fillRect l="-33" t="-431431" r="-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6764829" y="180713"/>
              <a:ext cx="4150120" cy="928465"/>
            </a:xfrm>
            <a:prstGeom prst="rect">
              <a:avLst/>
            </a:prstGeom>
          </p:spPr>
          <p:txBody>
            <a:bodyPr lIns="0" tIns="0" rIns="0" bIns="0" rtlCol="0" anchor="t">
              <a:spAutoFit/>
            </a:bodyPr>
            <a:lstStyle/>
            <a:p>
              <a:pPr marL="0" marR="0" lvl="0" indent="0" algn="ctr" defTabSz="914400" rtl="0" eaLnBrk="1" fontAlgn="auto" latinLnBrk="0" hangingPunct="1">
                <a:lnSpc>
                  <a:spcPts val="2820"/>
                </a:lnSpc>
                <a:spcBef>
                  <a:spcPct val="0"/>
                </a:spcBef>
                <a:spcAft>
                  <a:spcPts val="0"/>
                </a:spcAft>
                <a:buClrTx/>
                <a:buSzTx/>
                <a:buFontTx/>
                <a:buNone/>
                <a:tabLst/>
                <a:defRPr/>
              </a:pPr>
              <a:r>
                <a:rPr kumimoji="0" lang="en-US" sz="2014" b="1" i="0" u="none" strike="noStrike" kern="1200" cap="none" spc="0" normalizeH="0" baseline="0" noProof="0" dirty="0">
                  <a:ln>
                    <a:noFill/>
                  </a:ln>
                  <a:solidFill>
                    <a:srgbClr val="FFFFFF">
                      <a:alpha val="9804"/>
                    </a:srgbClr>
                  </a:solidFill>
                  <a:effectLst/>
                  <a:uLnTx/>
                  <a:uFillTx/>
                  <a:latin typeface="Calibri"/>
                  <a:ea typeface="Canva Sans Bold"/>
                  <a:cs typeface="Canva Sans Bold"/>
                  <a:sym typeface="Canva Sans Bold"/>
                </a:rPr>
                <a:t>Socioeconomic Factors &amp; System Change</a:t>
              </a:r>
            </a:p>
          </p:txBody>
        </p:sp>
        <p:sp>
          <p:nvSpPr>
            <p:cNvPr id="5" name="Freeform 5"/>
            <p:cNvSpPr/>
            <p:nvPr/>
          </p:nvSpPr>
          <p:spPr>
            <a:xfrm>
              <a:off x="0" y="36776"/>
              <a:ext cx="5531963" cy="1279285"/>
            </a:xfrm>
            <a:custGeom>
              <a:avLst/>
              <a:gdLst/>
              <a:ahLst/>
              <a:cxnLst/>
              <a:rect l="l" t="t" r="r" b="b"/>
              <a:pathLst>
                <a:path w="5531963" h="1279285">
                  <a:moveTo>
                    <a:pt x="0" y="0"/>
                  </a:moveTo>
                  <a:lnTo>
                    <a:pt x="5531963" y="0"/>
                  </a:lnTo>
                  <a:lnTo>
                    <a:pt x="5531963" y="1279284"/>
                  </a:lnTo>
                  <a:lnTo>
                    <a:pt x="0" y="1279284"/>
                  </a:lnTo>
                  <a:lnTo>
                    <a:pt x="0" y="0"/>
                  </a:lnTo>
                  <a:close/>
                </a:path>
              </a:pathLst>
            </a:custGeom>
            <a:blipFill>
              <a:blip r:embed="rId6">
                <a:alphaModFix amt="9999"/>
                <a:extLst>
                  <a:ext uri="{96DAC541-7B7A-43D3-8B79-37D633B846F1}">
                    <asvg:svgBlip xmlns:asvg="http://schemas.microsoft.com/office/drawing/2016/SVG/main" r:embed="rId7"/>
                  </a:ext>
                </a:extLst>
              </a:blip>
              <a:stretch>
                <a:fillRect l="-956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452519" y="430007"/>
              <a:ext cx="4530895" cy="442592"/>
            </a:xfrm>
            <a:prstGeom prst="rect">
              <a:avLst/>
            </a:prstGeom>
          </p:spPr>
          <p:txBody>
            <a:bodyPr lIns="0" tIns="0" rIns="0" bIns="0" rtlCol="0" anchor="t">
              <a:spAutoFit/>
            </a:bodyPr>
            <a:lstStyle/>
            <a:p>
              <a:pPr marL="0" marR="0" lvl="0" indent="0" algn="ctr" defTabSz="914400" rtl="0" eaLnBrk="1" fontAlgn="auto" latinLnBrk="0" hangingPunct="1">
                <a:lnSpc>
                  <a:spcPts val="2728"/>
                </a:lnSpc>
                <a:spcBef>
                  <a:spcPct val="0"/>
                </a:spcBef>
                <a:spcAft>
                  <a:spcPts val="0"/>
                </a:spcAft>
                <a:buClrTx/>
                <a:buSzTx/>
                <a:buFontTx/>
                <a:buNone/>
                <a:tabLst/>
                <a:defRPr/>
              </a:pPr>
              <a:r>
                <a:rPr kumimoji="0" lang="en-US" sz="1949" b="1" i="1" u="none" strike="noStrike" kern="1200" cap="none" spc="0" normalizeH="0" baseline="0" noProof="0" dirty="0">
                  <a:ln>
                    <a:noFill/>
                  </a:ln>
                  <a:solidFill>
                    <a:srgbClr val="FFFFFF">
                      <a:alpha val="9804"/>
                    </a:srgbClr>
                  </a:solidFill>
                  <a:effectLst/>
                  <a:uLnTx/>
                  <a:uFillTx/>
                  <a:latin typeface="Calibri"/>
                  <a:ea typeface="Canva Sans Bold Italics"/>
                  <a:cs typeface="Canva Sans Bold Italics"/>
                  <a:sym typeface="Canva Sans Bold Italics"/>
                </a:rPr>
                <a:t>Greatest Population Impact</a:t>
              </a:r>
            </a:p>
          </p:txBody>
        </p:sp>
      </p:grpSp>
      <p:sp>
        <p:nvSpPr>
          <p:cNvPr id="7" name="TextBox 7"/>
          <p:cNvSpPr txBox="1"/>
          <p:nvPr/>
        </p:nvSpPr>
        <p:spPr>
          <a:xfrm>
            <a:off x="457200" y="942975"/>
            <a:ext cx="16543312" cy="5506721"/>
          </a:xfrm>
          <a:prstGeom prst="rect">
            <a:avLst/>
          </a:prstGeom>
        </p:spPr>
        <p:txBody>
          <a:bodyPr lIns="0" tIns="0" rIns="0" bIns="0" rtlCol="0" anchor="t">
            <a:spAutoFit/>
          </a:bodyPr>
          <a:lstStyle/>
          <a:p>
            <a:pPr marL="480374" marR="0" lvl="1" indent="0" algn="l" defTabSz="914400" rtl="0" eaLnBrk="1" fontAlgn="auto" latinLnBrk="0" hangingPunct="1">
              <a:lnSpc>
                <a:spcPts val="6229"/>
              </a:lnSpc>
              <a:spcBef>
                <a:spcPct val="0"/>
              </a:spcBef>
              <a:spcAft>
                <a:spcPts val="0"/>
              </a:spcAft>
              <a:buClrTx/>
              <a:buSzTx/>
              <a:buFontTx/>
              <a:buNone/>
              <a:tabLst/>
              <a:defRPr/>
            </a:pPr>
            <a:r>
              <a:rPr kumimoji="0" lang="en-US" sz="4449"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What evidence-based strategies have been most effective in communities like ours to address and/or manage the impact of chronic conditions?</a:t>
            </a:r>
          </a:p>
          <a:p>
            <a:pPr marL="1921496" marR="0" lvl="2" indent="-640499" algn="l" defTabSz="914400" rtl="0" eaLnBrk="1" fontAlgn="auto" latinLnBrk="0" hangingPunct="1">
              <a:lnSpc>
                <a:spcPts val="6229"/>
              </a:lnSpc>
              <a:spcBef>
                <a:spcPct val="0"/>
              </a:spcBef>
              <a:spcAft>
                <a:spcPts val="0"/>
              </a:spcAft>
              <a:buClrTx/>
              <a:buSzTx/>
              <a:buFont typeface="Arial"/>
              <a:buChar char="⚬"/>
              <a:tabLst/>
              <a:defRPr/>
            </a:pPr>
            <a:r>
              <a:rPr kumimoji="0" lang="en-US" sz="4449" b="0" i="0" u="none" strike="noStrike" kern="1200" cap="none" spc="0" normalizeH="0" baseline="0" noProof="0" dirty="0">
                <a:ln>
                  <a:noFill/>
                </a:ln>
                <a:solidFill>
                  <a:srgbClr val="000000"/>
                </a:solidFill>
                <a:effectLst/>
                <a:uLnTx/>
                <a:uFillTx/>
                <a:latin typeface="Calibri"/>
                <a:ea typeface="Canva Sans"/>
                <a:cs typeface="Canva Sans"/>
                <a:sym typeface="Canva Sans"/>
              </a:rPr>
              <a:t>Programs like Chronic Disease Self-Management Program and other more targeted strategies?</a:t>
            </a:r>
          </a:p>
          <a:p>
            <a:pPr marL="1921496" marR="0" lvl="2" indent="-640499" algn="l" defTabSz="914400" rtl="0" eaLnBrk="1" fontAlgn="auto" latinLnBrk="0" hangingPunct="1">
              <a:lnSpc>
                <a:spcPts val="6229"/>
              </a:lnSpc>
              <a:spcBef>
                <a:spcPct val="0"/>
              </a:spcBef>
              <a:spcAft>
                <a:spcPts val="0"/>
              </a:spcAft>
              <a:buClrTx/>
              <a:buSzTx/>
              <a:buFont typeface="Arial"/>
              <a:buChar char="⚬"/>
              <a:tabLst/>
              <a:defRPr/>
            </a:pPr>
            <a:r>
              <a:rPr kumimoji="0" lang="en-US" sz="4449" b="0" i="0" u="none" strike="noStrike" kern="1200" cap="none" spc="0" normalizeH="0" baseline="0" noProof="0" dirty="0">
                <a:ln>
                  <a:noFill/>
                </a:ln>
                <a:solidFill>
                  <a:srgbClr val="000000"/>
                </a:solidFill>
                <a:effectLst/>
                <a:uLnTx/>
                <a:uFillTx/>
                <a:latin typeface="Calibri"/>
                <a:ea typeface="Canva Sans"/>
                <a:cs typeface="Canva Sans"/>
                <a:sym typeface="Canva Sans"/>
              </a:rPr>
              <a:t>Anything specific to rural communities? </a:t>
            </a:r>
          </a:p>
          <a:p>
            <a:pPr marL="1921496" marR="0" lvl="2" indent="-640499" algn="l" defTabSz="914400" rtl="0" eaLnBrk="1" fontAlgn="auto" latinLnBrk="0" hangingPunct="1">
              <a:lnSpc>
                <a:spcPts val="6229"/>
              </a:lnSpc>
              <a:spcBef>
                <a:spcPct val="0"/>
              </a:spcBef>
              <a:spcAft>
                <a:spcPts val="0"/>
              </a:spcAft>
              <a:buClrTx/>
              <a:buSzTx/>
              <a:buFont typeface="Arial"/>
              <a:buChar char="⚬"/>
              <a:tabLst/>
              <a:defRPr/>
            </a:pPr>
            <a:r>
              <a:rPr kumimoji="0" lang="en-US" sz="4449" b="0" i="0" u="none" strike="noStrike" kern="1200" cap="none" spc="0" normalizeH="0" baseline="0" noProof="0" dirty="0">
                <a:ln>
                  <a:noFill/>
                </a:ln>
                <a:solidFill>
                  <a:srgbClr val="000000"/>
                </a:solidFill>
                <a:effectLst/>
                <a:uLnTx/>
                <a:uFillTx/>
                <a:latin typeface="Calibri"/>
                <a:ea typeface="Canva Sans"/>
                <a:cs typeface="Canva Sans"/>
                <a:sym typeface="Canva Sans"/>
              </a:rPr>
              <a:t>Telehealth?</a:t>
            </a:r>
          </a:p>
        </p:txBody>
      </p:sp>
      <p:sp>
        <p:nvSpPr>
          <p:cNvPr id="8" name="Freeform 8"/>
          <p:cNvSpPr/>
          <p:nvPr/>
        </p:nvSpPr>
        <p:spPr>
          <a:xfrm>
            <a:off x="11155034" y="8243509"/>
            <a:ext cx="4933216" cy="1080775"/>
          </a:xfrm>
          <a:custGeom>
            <a:avLst/>
            <a:gdLst/>
            <a:ahLst/>
            <a:cxnLst/>
            <a:rect l="l" t="t" r="r" b="b"/>
            <a:pathLst>
              <a:path w="4933216" h="1080775">
                <a:moveTo>
                  <a:pt x="0" y="0"/>
                </a:moveTo>
                <a:lnTo>
                  <a:pt x="4933216" y="0"/>
                </a:lnTo>
                <a:lnTo>
                  <a:pt x="4933216" y="1080775"/>
                </a:lnTo>
                <a:lnTo>
                  <a:pt x="0" y="1080775"/>
                </a:lnTo>
                <a:lnTo>
                  <a:pt x="0" y="0"/>
                </a:lnTo>
                <a:close/>
              </a:path>
            </a:pathLst>
          </a:custGeom>
          <a:blipFill>
            <a:blip r:embed="rId4">
              <a:alphaModFix amt="9999"/>
              <a:extLst>
                <a:ext uri="{96DAC541-7B7A-43D3-8B79-37D633B846F1}">
                  <asvg:svgBlip xmlns:asvg="http://schemas.microsoft.com/office/drawing/2016/SVG/main" r:embed="rId5"/>
                </a:ext>
              </a:extLst>
            </a:blip>
            <a:stretch>
              <a:fillRect l="-11145" t="-292402" r="-11778" b="-929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1932688" y="8376451"/>
            <a:ext cx="3409121" cy="708255"/>
          </a:xfrm>
          <a:prstGeom prst="rect">
            <a:avLst/>
          </a:prstGeom>
        </p:spPr>
        <p:txBody>
          <a:bodyPr lIns="0" tIns="0" rIns="0" bIns="0" rtlCol="0" anchor="t">
            <a:spAutoFit/>
          </a:bodyPr>
          <a:lstStyle/>
          <a:p>
            <a:pPr marL="0" marR="0" lvl="0" indent="0" algn="ctr" defTabSz="914400" rtl="0" eaLnBrk="1" fontAlgn="auto" latinLnBrk="0" hangingPunct="1">
              <a:lnSpc>
                <a:spcPts val="2820"/>
              </a:lnSpc>
              <a:spcBef>
                <a:spcPct val="0"/>
              </a:spcBef>
              <a:spcAft>
                <a:spcPts val="0"/>
              </a:spcAft>
              <a:buClrTx/>
              <a:buSzTx/>
              <a:buFontTx/>
              <a:buNone/>
              <a:tabLst/>
              <a:defRPr/>
            </a:pPr>
            <a:r>
              <a:rPr kumimoji="0" lang="en-US" sz="2014" b="1" i="0" u="none" strike="noStrike" kern="1200" cap="none" spc="0" normalizeH="0" baseline="0" noProof="0" dirty="0">
                <a:ln>
                  <a:noFill/>
                </a:ln>
                <a:solidFill>
                  <a:srgbClr val="FFFFFF">
                    <a:alpha val="73725"/>
                  </a:srgbClr>
                </a:solidFill>
                <a:effectLst/>
                <a:uLnTx/>
                <a:uFillTx/>
                <a:latin typeface="Calibri"/>
                <a:ea typeface="Canva Sans Bold"/>
                <a:cs typeface="Canva Sans Bold"/>
                <a:sym typeface="Canva Sans Bold"/>
              </a:rPr>
              <a:t>Changing the Context: Community &amp; Environment</a:t>
            </a:r>
          </a:p>
        </p:txBody>
      </p:sp>
      <p:sp>
        <p:nvSpPr>
          <p:cNvPr id="10" name="Freeform 10"/>
          <p:cNvSpPr/>
          <p:nvPr/>
        </p:nvSpPr>
        <p:spPr>
          <a:xfrm>
            <a:off x="6988819" y="8276651"/>
            <a:ext cx="4728704" cy="958974"/>
          </a:xfrm>
          <a:custGeom>
            <a:avLst/>
            <a:gdLst/>
            <a:ahLst/>
            <a:cxnLst/>
            <a:rect l="l" t="t" r="r" b="b"/>
            <a:pathLst>
              <a:path w="4728704" h="958974">
                <a:moveTo>
                  <a:pt x="0" y="0"/>
                </a:moveTo>
                <a:lnTo>
                  <a:pt x="4728705" y="0"/>
                </a:lnTo>
                <a:lnTo>
                  <a:pt x="4728705" y="958974"/>
                </a:lnTo>
                <a:lnTo>
                  <a:pt x="0" y="958974"/>
                </a:lnTo>
                <a:lnTo>
                  <a:pt x="0" y="0"/>
                </a:lnTo>
                <a:close/>
              </a:path>
            </a:pathLst>
          </a:custGeom>
          <a:blipFill>
            <a:blip r:embed="rId8">
              <a:alphaModFix amt="9999"/>
              <a:extLst>
                <a:ext uri="{96DAC541-7B7A-43D3-8B79-37D633B846F1}">
                  <asvg:svgBlip xmlns:asvg="http://schemas.microsoft.com/office/drawing/2016/SVG/main" r:embed="rId9"/>
                </a:ext>
              </a:extLst>
            </a:blip>
            <a:stretch>
              <a:fillRect l="-77074" b="-31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7497199" y="8415293"/>
            <a:ext cx="3711945" cy="325667"/>
          </a:xfrm>
          <a:prstGeom prst="rect">
            <a:avLst/>
          </a:prstGeom>
        </p:spPr>
        <p:txBody>
          <a:bodyPr lIns="0" tIns="0" rIns="0" bIns="0" rtlCol="0" anchor="t">
            <a:spAutoFit/>
          </a:bodyPr>
          <a:lstStyle/>
          <a:p>
            <a:pPr marL="0" marR="0" lvl="0" indent="0" algn="ctr" defTabSz="914400" rtl="0" eaLnBrk="1" fontAlgn="auto" latinLnBrk="0" hangingPunct="1">
              <a:lnSpc>
                <a:spcPts val="2728"/>
              </a:lnSpc>
              <a:spcBef>
                <a:spcPct val="0"/>
              </a:spcBef>
              <a:spcAft>
                <a:spcPts val="0"/>
              </a:spcAft>
              <a:buClrTx/>
              <a:buSzTx/>
              <a:buFontTx/>
              <a:buNone/>
              <a:tabLst/>
              <a:defRPr/>
            </a:pPr>
            <a:r>
              <a:rPr kumimoji="0" lang="en-US" sz="1949" b="1" i="1" u="none" strike="noStrike" kern="1200" cap="none" spc="0" normalizeH="0" baseline="0" noProof="0" dirty="0">
                <a:ln>
                  <a:noFill/>
                </a:ln>
                <a:solidFill>
                  <a:srgbClr val="FFFFFF">
                    <a:alpha val="73725"/>
                  </a:srgbClr>
                </a:solidFill>
                <a:effectLst/>
                <a:uLnTx/>
                <a:uFillTx/>
                <a:latin typeface="Calibri"/>
                <a:ea typeface="Canva Sans Bold Italics"/>
                <a:cs typeface="Canva Sans Bold Italics"/>
                <a:sym typeface="Canva Sans Bold Italics"/>
              </a:rPr>
              <a:t>Community-Level Impact &amp; Action</a:t>
            </a:r>
          </a:p>
        </p:txBody>
      </p:sp>
      <p:grpSp>
        <p:nvGrpSpPr>
          <p:cNvPr id="12" name="Group 12"/>
          <p:cNvGrpSpPr/>
          <p:nvPr/>
        </p:nvGrpSpPr>
        <p:grpSpPr>
          <a:xfrm>
            <a:off x="8465332" y="6692992"/>
            <a:ext cx="7179378" cy="1483842"/>
            <a:chOff x="0" y="0"/>
            <a:chExt cx="9572504" cy="1978456"/>
          </a:xfrm>
        </p:grpSpPr>
        <p:sp>
          <p:nvSpPr>
            <p:cNvPr id="13" name="Freeform 13"/>
            <p:cNvSpPr/>
            <p:nvPr/>
          </p:nvSpPr>
          <p:spPr>
            <a:xfrm>
              <a:off x="0" y="0"/>
              <a:ext cx="9572504" cy="1978456"/>
            </a:xfrm>
            <a:custGeom>
              <a:avLst/>
              <a:gdLst/>
              <a:ahLst/>
              <a:cxnLst/>
              <a:rect l="l" t="t" r="r" b="b"/>
              <a:pathLst>
                <a:path w="9572504" h="1978456">
                  <a:moveTo>
                    <a:pt x="0" y="0"/>
                  </a:moveTo>
                  <a:lnTo>
                    <a:pt x="9572504" y="0"/>
                  </a:lnTo>
                  <a:lnTo>
                    <a:pt x="9572504" y="1978456"/>
                  </a:lnTo>
                  <a:lnTo>
                    <a:pt x="0" y="1978456"/>
                  </a:lnTo>
                  <a:lnTo>
                    <a:pt x="0" y="0"/>
                  </a:lnTo>
                  <a:close/>
                </a:path>
              </a:pathLst>
            </a:custGeom>
            <a:blipFill>
              <a:blip r:embed="rId4">
                <a:extLst>
                  <a:ext uri="{96DAC541-7B7A-43D3-8B79-37D633B846F1}">
                    <asvg:svgBlip xmlns:asvg="http://schemas.microsoft.com/office/drawing/2016/SVG/main" r:embed="rId5"/>
                  </a:ext>
                </a:extLst>
              </a:blip>
              <a:stretch>
                <a:fillRect l="-36478" t="-292622" r="-38452" b="-33949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193023" y="86823"/>
              <a:ext cx="7403895" cy="1756293"/>
            </a:xfrm>
            <a:prstGeom prst="rect">
              <a:avLst/>
            </a:prstGeom>
          </p:spPr>
          <p:txBody>
            <a:bodyPr lIns="0" tIns="0" rIns="0" bIns="0" rtlCol="0" anchor="t">
              <a:spAutoFit/>
            </a:bodyPr>
            <a:lstStyle/>
            <a:p>
              <a:pPr marL="0" marR="0" lvl="0" indent="0" algn="ctr" defTabSz="914400" rtl="0" eaLnBrk="1" fontAlgn="auto" latinLnBrk="0" hangingPunct="1">
                <a:lnSpc>
                  <a:spcPts val="5283"/>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a:ea typeface="Canva Sans Bold"/>
                  <a:cs typeface="Canva Sans Bold"/>
                  <a:sym typeface="Canva Sans Bold"/>
                </a:rPr>
                <a:t>Lasting Protective Interventions</a:t>
              </a:r>
            </a:p>
          </p:txBody>
        </p:sp>
      </p:grpSp>
      <p:sp>
        <p:nvSpPr>
          <p:cNvPr id="15" name="Freeform 15"/>
          <p:cNvSpPr/>
          <p:nvPr/>
        </p:nvSpPr>
        <p:spPr>
          <a:xfrm>
            <a:off x="0" y="6692992"/>
            <a:ext cx="9501578" cy="1482584"/>
          </a:xfrm>
          <a:custGeom>
            <a:avLst/>
            <a:gdLst/>
            <a:ahLst/>
            <a:cxnLst/>
            <a:rect l="l" t="t" r="r" b="b"/>
            <a:pathLst>
              <a:path w="9501578" h="1482584">
                <a:moveTo>
                  <a:pt x="0" y="0"/>
                </a:moveTo>
                <a:lnTo>
                  <a:pt x="9501578" y="0"/>
                </a:lnTo>
                <a:lnTo>
                  <a:pt x="9501578" y="1482584"/>
                </a:lnTo>
                <a:lnTo>
                  <a:pt x="0" y="1482584"/>
                </a:lnTo>
                <a:lnTo>
                  <a:pt x="0" y="0"/>
                </a:lnTo>
                <a:close/>
              </a:path>
            </a:pathLst>
          </a:custGeom>
          <a:blipFill>
            <a:blip r:embed="rId10">
              <a:extLst>
                <a:ext uri="{96DAC541-7B7A-43D3-8B79-37D633B846F1}">
                  <asvg:svgBlip xmlns:asvg="http://schemas.microsoft.com/office/drawing/2016/SVG/main" r:embed="rId11"/>
                </a:ext>
              </a:extLst>
            </a:blip>
            <a:stretch>
              <a:fillRect l="-320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658493" y="6766912"/>
            <a:ext cx="6954021" cy="1269328"/>
          </a:xfrm>
          <a:prstGeom prst="rect">
            <a:avLst/>
          </a:prstGeom>
        </p:spPr>
        <p:txBody>
          <a:bodyPr lIns="0" tIns="0" rIns="0" bIns="0" rtlCol="0" anchor="t">
            <a:spAutoFit/>
          </a:bodyPr>
          <a:lstStyle/>
          <a:p>
            <a:pPr marL="0" marR="0" lvl="0" indent="0" algn="ctr" defTabSz="914400" rtl="0" eaLnBrk="1" fontAlgn="auto" latinLnBrk="0" hangingPunct="1">
              <a:lnSpc>
                <a:spcPts val="5112"/>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Calibri"/>
                <a:ea typeface="Canva Sans Bold Italics"/>
                <a:cs typeface="Canva Sans Bold Italics"/>
                <a:sym typeface="Canva Sans Bold Italics"/>
              </a:rPr>
              <a:t>More Targeted Interventions - Communities Like Ours</a:t>
            </a:r>
          </a:p>
        </p:txBody>
      </p:sp>
    </p:spTree>
    <p:extLst>
      <p:ext uri="{BB962C8B-B14F-4D97-AF65-F5344CB8AC3E}">
        <p14:creationId xmlns:p14="http://schemas.microsoft.com/office/powerpoint/2010/main" val="565974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
            <a:extLst>
              <a:ext uri="{FF2B5EF4-FFF2-40B4-BE49-F238E27FC236}">
                <a16:creationId xmlns:a16="http://schemas.microsoft.com/office/drawing/2014/main" id="{34BE94F3-84F5-A684-AA63-C23065C36AAB}"/>
              </a:ext>
            </a:extLst>
          </p:cNvPr>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a:off x="97971" y="5430398"/>
            <a:ext cx="10695818" cy="1761962"/>
          </a:xfrm>
          <a:custGeom>
            <a:avLst/>
            <a:gdLst/>
            <a:ahLst/>
            <a:cxnLst/>
            <a:rect l="l" t="t" r="r" b="b"/>
            <a:pathLst>
              <a:path w="10695818" h="1761962">
                <a:moveTo>
                  <a:pt x="0" y="0"/>
                </a:moveTo>
                <a:lnTo>
                  <a:pt x="10695818" y="0"/>
                </a:lnTo>
                <a:lnTo>
                  <a:pt x="10695818" y="1761963"/>
                </a:lnTo>
                <a:lnTo>
                  <a:pt x="0" y="1761963"/>
                </a:lnTo>
                <a:lnTo>
                  <a:pt x="0" y="0"/>
                </a:lnTo>
                <a:close/>
              </a:path>
            </a:pathLst>
          </a:custGeom>
          <a:blipFill>
            <a:blip r:embed="rId4">
              <a:extLst>
                <a:ext uri="{96DAC541-7B7A-43D3-8B79-37D633B846F1}">
                  <asvg:svgBlip xmlns:asvg="http://schemas.microsoft.com/office/drawing/2016/SVG/main" r:embed="rId5"/>
                </a:ext>
              </a:extLst>
            </a:blip>
            <a:stretch>
              <a:fillRect l="-393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733902" y="5430398"/>
            <a:ext cx="5324493" cy="1802136"/>
            <a:chOff x="192145" y="0"/>
            <a:chExt cx="7099324" cy="2402848"/>
          </a:xfrm>
        </p:grpSpPr>
        <p:sp>
          <p:nvSpPr>
            <p:cNvPr id="4" name="Freeform 4"/>
            <p:cNvSpPr/>
            <p:nvPr/>
          </p:nvSpPr>
          <p:spPr>
            <a:xfrm>
              <a:off x="192145" y="0"/>
              <a:ext cx="7099324" cy="2402848"/>
            </a:xfrm>
            <a:custGeom>
              <a:avLst/>
              <a:gdLst/>
              <a:ahLst/>
              <a:cxnLst/>
              <a:rect l="l" t="t" r="r" b="b"/>
              <a:pathLst>
                <a:path w="7099324" h="2402848">
                  <a:moveTo>
                    <a:pt x="0" y="0"/>
                  </a:moveTo>
                  <a:lnTo>
                    <a:pt x="7099324" y="0"/>
                  </a:lnTo>
                  <a:lnTo>
                    <a:pt x="7099324" y="2402848"/>
                  </a:lnTo>
                  <a:lnTo>
                    <a:pt x="0" y="2402848"/>
                  </a:lnTo>
                  <a:lnTo>
                    <a:pt x="0" y="0"/>
                  </a:lnTo>
                  <a:close/>
                </a:path>
              </a:pathLst>
            </a:custGeom>
            <a:blipFill>
              <a:blip r:embed="rId6">
                <a:extLst>
                  <a:ext uri="{96DAC541-7B7A-43D3-8B79-37D633B846F1}">
                    <asvg:svgBlip xmlns:asvg="http://schemas.microsoft.com/office/drawing/2016/SVG/main" r:embed="rId7"/>
                  </a:ext>
                </a:extLst>
              </a:blip>
              <a:stretch>
                <a:fillRect l="-83750" t="-150658" r="-83846" b="-43323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57724" y="141420"/>
              <a:ext cx="5968165" cy="2113228"/>
            </a:xfrm>
            <a:prstGeom prst="rect">
              <a:avLst/>
            </a:prstGeom>
          </p:spPr>
          <p:txBody>
            <a:bodyPr wrap="square" lIns="0" tIns="0" rIns="0" bIns="0" rtlCol="0" anchor="t">
              <a:spAutoFit/>
            </a:bodyPr>
            <a:lstStyle/>
            <a:p>
              <a:pPr marL="0" marR="0" lvl="0" indent="0" algn="ctr" defTabSz="914400" rtl="0" eaLnBrk="1" fontAlgn="auto" latinLnBrk="0" hangingPunct="1">
                <a:lnSpc>
                  <a:spcPts val="4106"/>
                </a:lnSpc>
                <a:spcBef>
                  <a:spcPts val="0"/>
                </a:spcBef>
                <a:spcAft>
                  <a:spcPts val="0"/>
                </a:spcAft>
                <a:buClrTx/>
                <a:buSzTx/>
                <a:buFontTx/>
                <a:buNone/>
                <a:tabLst/>
                <a:defRPr/>
              </a:pPr>
              <a:r>
                <a:rPr kumimoji="0" lang="en-US" sz="4106" b="1" i="0" u="none" strike="noStrike" kern="1200" cap="none" spc="0" normalizeH="0" baseline="0" noProof="0" dirty="0">
                  <a:ln>
                    <a:noFill/>
                  </a:ln>
                  <a:solidFill>
                    <a:srgbClr val="FFFFFF"/>
                  </a:solidFill>
                  <a:effectLst/>
                  <a:uLnTx/>
                  <a:uFillTx/>
                  <a:latin typeface="Calibri"/>
                  <a:ea typeface="Canva Sans"/>
                  <a:cs typeface="Canva Sans"/>
                  <a:sym typeface="Canva Sans"/>
                </a:rPr>
                <a:t>Clinical</a:t>
              </a:r>
            </a:p>
            <a:p>
              <a:pPr marL="0" marR="0" lvl="0" indent="0" algn="ctr" defTabSz="914400" rtl="0" eaLnBrk="1" fontAlgn="auto" latinLnBrk="0" hangingPunct="1">
                <a:lnSpc>
                  <a:spcPts val="4106"/>
                </a:lnSpc>
                <a:spcBef>
                  <a:spcPts val="0"/>
                </a:spcBef>
                <a:spcAft>
                  <a:spcPts val="0"/>
                </a:spcAft>
                <a:buClrTx/>
                <a:buSzTx/>
                <a:buFontTx/>
                <a:buNone/>
                <a:tabLst/>
                <a:defRPr/>
              </a:pPr>
              <a:r>
                <a:rPr kumimoji="0" lang="en-US" sz="4106" b="1" i="0" u="none" strike="noStrike" kern="1200" cap="none" spc="0" normalizeH="0" baseline="0" noProof="0" dirty="0">
                  <a:ln>
                    <a:noFill/>
                  </a:ln>
                  <a:solidFill>
                    <a:srgbClr val="FFFFFF"/>
                  </a:solidFill>
                  <a:effectLst/>
                  <a:uLnTx/>
                  <a:uFillTx/>
                  <a:latin typeface="Calibri"/>
                  <a:ea typeface="Canva Sans"/>
                  <a:cs typeface="Canva Sans"/>
                  <a:sym typeface="Canva Sans"/>
                </a:rPr>
                <a:t>Intervention &amp; Screening</a:t>
              </a:r>
            </a:p>
          </p:txBody>
        </p:sp>
      </p:grpSp>
      <p:grpSp>
        <p:nvGrpSpPr>
          <p:cNvPr id="6" name="Group 6"/>
          <p:cNvGrpSpPr/>
          <p:nvPr/>
        </p:nvGrpSpPr>
        <p:grpSpPr>
          <a:xfrm>
            <a:off x="6988819" y="7232534"/>
            <a:ext cx="9661979" cy="3054466"/>
            <a:chOff x="0" y="0"/>
            <a:chExt cx="12882639" cy="4072621"/>
          </a:xfrm>
        </p:grpSpPr>
        <p:sp>
          <p:nvSpPr>
            <p:cNvPr id="7" name="Freeform 7"/>
            <p:cNvSpPr/>
            <p:nvPr/>
          </p:nvSpPr>
          <p:spPr>
            <a:xfrm>
              <a:off x="4797138" y="2755666"/>
              <a:ext cx="8085501" cy="1316955"/>
            </a:xfrm>
            <a:custGeom>
              <a:avLst/>
              <a:gdLst/>
              <a:ahLst/>
              <a:cxnLst/>
              <a:rect l="l" t="t" r="r" b="b"/>
              <a:pathLst>
                <a:path w="8085501" h="1316955">
                  <a:moveTo>
                    <a:pt x="0" y="0"/>
                  </a:moveTo>
                  <a:lnTo>
                    <a:pt x="8085502" y="0"/>
                  </a:lnTo>
                  <a:lnTo>
                    <a:pt x="8085502" y="1316955"/>
                  </a:lnTo>
                  <a:lnTo>
                    <a:pt x="0" y="1316955"/>
                  </a:lnTo>
                  <a:lnTo>
                    <a:pt x="0" y="0"/>
                  </a:lnTo>
                  <a:close/>
                </a:path>
              </a:pathLst>
            </a:custGeom>
            <a:blipFill>
              <a:blip r:embed="rId6">
                <a:alphaModFix amt="28000"/>
                <a:extLst>
                  <a:ext uri="{96DAC541-7B7A-43D3-8B79-37D633B846F1}">
                    <asvg:svgBlip xmlns:asvg="http://schemas.microsoft.com/office/drawing/2016/SVG/main" r:embed="rId7"/>
                  </a:ext>
                </a:extLst>
              </a:blip>
              <a:stretch>
                <a:fillRect l="-33" t="-431431" r="-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6764829" y="2936379"/>
              <a:ext cx="4150120" cy="928465"/>
            </a:xfrm>
            <a:prstGeom prst="rect">
              <a:avLst/>
            </a:prstGeom>
          </p:spPr>
          <p:txBody>
            <a:bodyPr lIns="0" tIns="0" rIns="0" bIns="0" rtlCol="0" anchor="t">
              <a:spAutoFit/>
            </a:bodyPr>
            <a:lstStyle/>
            <a:p>
              <a:pPr marL="0" marR="0" lvl="0" indent="0" algn="ctr" defTabSz="914400" rtl="0" eaLnBrk="1" fontAlgn="auto" latinLnBrk="0" hangingPunct="1">
                <a:lnSpc>
                  <a:spcPts val="2820"/>
                </a:lnSpc>
                <a:spcBef>
                  <a:spcPct val="0"/>
                </a:spcBef>
                <a:spcAft>
                  <a:spcPts val="0"/>
                </a:spcAft>
                <a:buClrTx/>
                <a:buSzTx/>
                <a:buFontTx/>
                <a:buNone/>
                <a:tabLst/>
                <a:defRPr/>
              </a:pPr>
              <a:r>
                <a:rPr kumimoji="0" lang="en-US" sz="2014" b="1" i="0" u="none" strike="noStrike" kern="1200" cap="none" spc="0" normalizeH="0" baseline="0" noProof="0" dirty="0">
                  <a:ln>
                    <a:noFill/>
                  </a:ln>
                  <a:solidFill>
                    <a:srgbClr val="FFFFFF">
                      <a:alpha val="27843"/>
                    </a:srgbClr>
                  </a:solidFill>
                  <a:effectLst/>
                  <a:uLnTx/>
                  <a:uFillTx/>
                  <a:latin typeface="Calibri"/>
                  <a:ea typeface="Canva Sans Bold"/>
                  <a:cs typeface="Canva Sans Bold"/>
                  <a:sym typeface="Canva Sans Bold"/>
                </a:rPr>
                <a:t>Socioeconomic Factors &amp; System Change</a:t>
              </a:r>
            </a:p>
          </p:txBody>
        </p:sp>
        <p:sp>
          <p:nvSpPr>
            <p:cNvPr id="9" name="Freeform 9"/>
            <p:cNvSpPr/>
            <p:nvPr/>
          </p:nvSpPr>
          <p:spPr>
            <a:xfrm>
              <a:off x="0" y="2792441"/>
              <a:ext cx="5531963" cy="1279285"/>
            </a:xfrm>
            <a:custGeom>
              <a:avLst/>
              <a:gdLst/>
              <a:ahLst/>
              <a:cxnLst/>
              <a:rect l="l" t="t" r="r" b="b"/>
              <a:pathLst>
                <a:path w="5531963" h="1279285">
                  <a:moveTo>
                    <a:pt x="0" y="0"/>
                  </a:moveTo>
                  <a:lnTo>
                    <a:pt x="5531963" y="0"/>
                  </a:lnTo>
                  <a:lnTo>
                    <a:pt x="5531963" y="1279285"/>
                  </a:lnTo>
                  <a:lnTo>
                    <a:pt x="0" y="1279285"/>
                  </a:lnTo>
                  <a:lnTo>
                    <a:pt x="0" y="0"/>
                  </a:lnTo>
                  <a:close/>
                </a:path>
              </a:pathLst>
            </a:custGeom>
            <a:blipFill>
              <a:blip r:embed="rId8">
                <a:alphaModFix amt="28000"/>
                <a:extLst>
                  <a:ext uri="{96DAC541-7B7A-43D3-8B79-37D633B846F1}">
                    <asvg:svgBlip xmlns:asvg="http://schemas.microsoft.com/office/drawing/2016/SVG/main" r:embed="rId9"/>
                  </a:ext>
                </a:extLst>
              </a:blip>
              <a:stretch>
                <a:fillRect l="-956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452519" y="3185673"/>
              <a:ext cx="4530895" cy="442592"/>
            </a:xfrm>
            <a:prstGeom prst="rect">
              <a:avLst/>
            </a:prstGeom>
          </p:spPr>
          <p:txBody>
            <a:bodyPr lIns="0" tIns="0" rIns="0" bIns="0" rtlCol="0" anchor="t">
              <a:spAutoFit/>
            </a:bodyPr>
            <a:lstStyle/>
            <a:p>
              <a:pPr marL="0" marR="0" lvl="0" indent="0" algn="ctr" defTabSz="914400" rtl="0" eaLnBrk="1" fontAlgn="auto" latinLnBrk="0" hangingPunct="1">
                <a:lnSpc>
                  <a:spcPts val="2728"/>
                </a:lnSpc>
                <a:spcBef>
                  <a:spcPct val="0"/>
                </a:spcBef>
                <a:spcAft>
                  <a:spcPts val="0"/>
                </a:spcAft>
                <a:buClrTx/>
                <a:buSzTx/>
                <a:buFontTx/>
                <a:buNone/>
                <a:tabLst/>
                <a:defRPr/>
              </a:pPr>
              <a:r>
                <a:rPr kumimoji="0" lang="en-US" sz="1949" b="1" i="1" u="none" strike="noStrike" kern="1200" cap="none" spc="0" normalizeH="0" baseline="0" noProof="0" dirty="0">
                  <a:ln>
                    <a:noFill/>
                  </a:ln>
                  <a:solidFill>
                    <a:srgbClr val="FFFFFF">
                      <a:alpha val="27843"/>
                    </a:srgbClr>
                  </a:solidFill>
                  <a:effectLst/>
                  <a:uLnTx/>
                  <a:uFillTx/>
                  <a:latin typeface="Calibri"/>
                  <a:ea typeface="Canva Sans Bold Italics"/>
                  <a:cs typeface="Canva Sans Bold Italics"/>
                  <a:sym typeface="Canva Sans Bold Italics"/>
                </a:rPr>
                <a:t>Greatest Population Impact</a:t>
              </a:r>
            </a:p>
          </p:txBody>
        </p:sp>
        <p:sp>
          <p:nvSpPr>
            <p:cNvPr id="11" name="Freeform 11"/>
            <p:cNvSpPr/>
            <p:nvPr/>
          </p:nvSpPr>
          <p:spPr>
            <a:xfrm>
              <a:off x="5554952" y="1347966"/>
              <a:ext cx="6577622" cy="1441034"/>
            </a:xfrm>
            <a:custGeom>
              <a:avLst/>
              <a:gdLst/>
              <a:ahLst/>
              <a:cxnLst/>
              <a:rect l="l" t="t" r="r" b="b"/>
              <a:pathLst>
                <a:path w="6577622" h="1441034">
                  <a:moveTo>
                    <a:pt x="0" y="0"/>
                  </a:moveTo>
                  <a:lnTo>
                    <a:pt x="6577622" y="0"/>
                  </a:lnTo>
                  <a:lnTo>
                    <a:pt x="6577622" y="1441034"/>
                  </a:lnTo>
                  <a:lnTo>
                    <a:pt x="0" y="1441034"/>
                  </a:lnTo>
                  <a:lnTo>
                    <a:pt x="0" y="0"/>
                  </a:lnTo>
                  <a:close/>
                </a:path>
              </a:pathLst>
            </a:custGeom>
            <a:blipFill>
              <a:blip r:embed="rId6">
                <a:alphaModFix amt="28000"/>
                <a:extLst>
                  <a:ext uri="{96DAC541-7B7A-43D3-8B79-37D633B846F1}">
                    <asvg:svgBlip xmlns:asvg="http://schemas.microsoft.com/office/drawing/2016/SVG/main" r:embed="rId7"/>
                  </a:ext>
                </a:extLst>
              </a:blip>
              <a:stretch>
                <a:fillRect l="-11145" t="-292402" r="-11778" b="-929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6591826" y="1541097"/>
              <a:ext cx="4545495" cy="928465"/>
            </a:xfrm>
            <a:prstGeom prst="rect">
              <a:avLst/>
            </a:prstGeom>
          </p:spPr>
          <p:txBody>
            <a:bodyPr lIns="0" tIns="0" rIns="0" bIns="0" rtlCol="0" anchor="t">
              <a:spAutoFit/>
            </a:bodyPr>
            <a:lstStyle/>
            <a:p>
              <a:pPr marL="0" marR="0" lvl="0" indent="0" algn="ctr" defTabSz="914400" rtl="0" eaLnBrk="1" fontAlgn="auto" latinLnBrk="0" hangingPunct="1">
                <a:lnSpc>
                  <a:spcPts val="2820"/>
                </a:lnSpc>
                <a:spcBef>
                  <a:spcPct val="0"/>
                </a:spcBef>
                <a:spcAft>
                  <a:spcPts val="0"/>
                </a:spcAft>
                <a:buClrTx/>
                <a:buSzTx/>
                <a:buFontTx/>
                <a:buNone/>
                <a:tabLst/>
                <a:defRPr/>
              </a:pPr>
              <a:r>
                <a:rPr kumimoji="0" lang="en-US" sz="2014" b="1" i="0" u="none" strike="noStrike" kern="1200" cap="none" spc="0" normalizeH="0" baseline="0" noProof="0" dirty="0">
                  <a:ln>
                    <a:noFill/>
                  </a:ln>
                  <a:solidFill>
                    <a:srgbClr val="FFFFFF">
                      <a:alpha val="27843"/>
                    </a:srgbClr>
                  </a:solidFill>
                  <a:effectLst/>
                  <a:uLnTx/>
                  <a:uFillTx/>
                  <a:latin typeface="Calibri"/>
                  <a:ea typeface="Canva Sans Bold"/>
                  <a:cs typeface="Canva Sans Bold"/>
                  <a:sym typeface="Canva Sans Bold"/>
                </a:rPr>
                <a:t>Changing the Context: Community &amp; Environment</a:t>
              </a:r>
            </a:p>
          </p:txBody>
        </p:sp>
        <p:sp>
          <p:nvSpPr>
            <p:cNvPr id="13" name="Freeform 13"/>
            <p:cNvSpPr/>
            <p:nvPr/>
          </p:nvSpPr>
          <p:spPr>
            <a:xfrm>
              <a:off x="0" y="1392155"/>
              <a:ext cx="6304939" cy="1278632"/>
            </a:xfrm>
            <a:custGeom>
              <a:avLst/>
              <a:gdLst/>
              <a:ahLst/>
              <a:cxnLst/>
              <a:rect l="l" t="t" r="r" b="b"/>
              <a:pathLst>
                <a:path w="6304939" h="1278632">
                  <a:moveTo>
                    <a:pt x="0" y="0"/>
                  </a:moveTo>
                  <a:lnTo>
                    <a:pt x="6304939" y="0"/>
                  </a:lnTo>
                  <a:lnTo>
                    <a:pt x="6304939" y="1278632"/>
                  </a:lnTo>
                  <a:lnTo>
                    <a:pt x="0" y="1278632"/>
                  </a:lnTo>
                  <a:lnTo>
                    <a:pt x="0" y="0"/>
                  </a:lnTo>
                  <a:close/>
                </a:path>
              </a:pathLst>
            </a:custGeom>
            <a:blipFill>
              <a:blip r:embed="rId10">
                <a:alphaModFix amt="28000"/>
                <a:extLst>
                  <a:ext uri="{96DAC541-7B7A-43D3-8B79-37D633B846F1}">
                    <asvg:svgBlip xmlns:asvg="http://schemas.microsoft.com/office/drawing/2016/SVG/main" r:embed="rId11"/>
                  </a:ext>
                </a:extLst>
              </a:blip>
              <a:stretch>
                <a:fillRect l="-77074" b="-31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677840" y="1592887"/>
              <a:ext cx="4949260" cy="434223"/>
            </a:xfrm>
            <a:prstGeom prst="rect">
              <a:avLst/>
            </a:prstGeom>
          </p:spPr>
          <p:txBody>
            <a:bodyPr lIns="0" tIns="0" rIns="0" bIns="0" rtlCol="0" anchor="t">
              <a:spAutoFit/>
            </a:bodyPr>
            <a:lstStyle/>
            <a:p>
              <a:pPr marL="0" marR="0" lvl="0" indent="0" algn="ctr" defTabSz="914400" rtl="0" eaLnBrk="1" fontAlgn="auto" latinLnBrk="0" hangingPunct="1">
                <a:lnSpc>
                  <a:spcPts val="2728"/>
                </a:lnSpc>
                <a:spcBef>
                  <a:spcPct val="0"/>
                </a:spcBef>
                <a:spcAft>
                  <a:spcPts val="0"/>
                </a:spcAft>
                <a:buClrTx/>
                <a:buSzTx/>
                <a:buFontTx/>
                <a:buNone/>
                <a:tabLst/>
                <a:defRPr/>
              </a:pPr>
              <a:r>
                <a:rPr kumimoji="0" lang="en-US" sz="1949" b="1" i="1" u="none" strike="noStrike" kern="1200" cap="none" spc="0" normalizeH="0" baseline="0" noProof="0" dirty="0">
                  <a:ln>
                    <a:noFill/>
                  </a:ln>
                  <a:solidFill>
                    <a:srgbClr val="FFFFFF">
                      <a:alpha val="27843"/>
                    </a:srgbClr>
                  </a:solidFill>
                  <a:effectLst/>
                  <a:uLnTx/>
                  <a:uFillTx/>
                  <a:latin typeface="Calibri"/>
                  <a:ea typeface="Canva Sans Bold Italics"/>
                  <a:cs typeface="Canva Sans Bold Italics"/>
                  <a:sym typeface="Canva Sans Bold Italics"/>
                </a:rPr>
                <a:t>Community-Level Impact &amp; Action</a:t>
              </a:r>
            </a:p>
          </p:txBody>
        </p:sp>
        <p:sp>
          <p:nvSpPr>
            <p:cNvPr id="15" name="Freeform 15"/>
            <p:cNvSpPr/>
            <p:nvPr/>
          </p:nvSpPr>
          <p:spPr>
            <a:xfrm>
              <a:off x="43289" y="0"/>
              <a:ext cx="6939744" cy="1259066"/>
            </a:xfrm>
            <a:custGeom>
              <a:avLst/>
              <a:gdLst/>
              <a:ahLst/>
              <a:cxnLst/>
              <a:rect l="l" t="t" r="r" b="b"/>
              <a:pathLst>
                <a:path w="6939744" h="1259066">
                  <a:moveTo>
                    <a:pt x="0" y="0"/>
                  </a:moveTo>
                  <a:lnTo>
                    <a:pt x="6939744" y="0"/>
                  </a:lnTo>
                  <a:lnTo>
                    <a:pt x="6939744" y="1259066"/>
                  </a:lnTo>
                  <a:lnTo>
                    <a:pt x="0" y="1259066"/>
                  </a:lnTo>
                  <a:lnTo>
                    <a:pt x="0" y="0"/>
                  </a:lnTo>
                  <a:close/>
                </a:path>
              </a:pathLst>
            </a:custGeom>
            <a:blipFill>
              <a:blip r:embed="rId12">
                <a:alphaModFix amt="28000"/>
                <a:extLst>
                  <a:ext uri="{96DAC541-7B7A-43D3-8B79-37D633B846F1}">
                    <asvg:svgBlip xmlns:asvg="http://schemas.microsoft.com/office/drawing/2016/SVG/main" r:embed="rId13"/>
                  </a:ext>
                </a:extLst>
              </a:blip>
              <a:stretch>
                <a:fillRect l="-535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677840" y="38451"/>
              <a:ext cx="5066900" cy="1126120"/>
            </a:xfrm>
            <a:prstGeom prst="rect">
              <a:avLst/>
            </a:prstGeom>
          </p:spPr>
          <p:txBody>
            <a:bodyPr lIns="0" tIns="0" rIns="0" bIns="0" rtlCol="0" anchor="t">
              <a:spAutoFit/>
            </a:bodyPr>
            <a:lstStyle/>
            <a:p>
              <a:pPr marL="0" marR="0" lvl="0" indent="0" algn="ctr" defTabSz="914400" rtl="0" eaLnBrk="1" fontAlgn="auto" latinLnBrk="0" hangingPunct="1">
                <a:lnSpc>
                  <a:spcPts val="3375"/>
                </a:lnSpc>
                <a:spcBef>
                  <a:spcPct val="0"/>
                </a:spcBef>
                <a:spcAft>
                  <a:spcPts val="0"/>
                </a:spcAft>
                <a:buClrTx/>
                <a:buSzTx/>
                <a:buFontTx/>
                <a:buNone/>
                <a:tabLst/>
                <a:defRPr/>
              </a:pPr>
              <a:r>
                <a:rPr kumimoji="0" lang="en-US" sz="2410" b="1" i="1" u="none" strike="noStrike" kern="1200" cap="none" spc="0" normalizeH="0" baseline="0" noProof="0" dirty="0">
                  <a:ln>
                    <a:noFill/>
                  </a:ln>
                  <a:solidFill>
                    <a:srgbClr val="FFFFFF">
                      <a:alpha val="27843"/>
                    </a:srgbClr>
                  </a:solidFill>
                  <a:effectLst/>
                  <a:uLnTx/>
                  <a:uFillTx/>
                  <a:latin typeface="Calibri"/>
                  <a:ea typeface="Canva Sans Bold Italics"/>
                  <a:cs typeface="Canva Sans Bold Italics"/>
                  <a:sym typeface="Canva Sans Bold Italics"/>
                </a:rPr>
                <a:t>Targeted Interventions - Communities Like Ours</a:t>
              </a:r>
            </a:p>
          </p:txBody>
        </p:sp>
        <p:sp>
          <p:nvSpPr>
            <p:cNvPr id="17" name="Freeform 17"/>
            <p:cNvSpPr/>
            <p:nvPr/>
          </p:nvSpPr>
          <p:spPr>
            <a:xfrm>
              <a:off x="6304939" y="38276"/>
              <a:ext cx="5145538" cy="1182515"/>
            </a:xfrm>
            <a:custGeom>
              <a:avLst/>
              <a:gdLst/>
              <a:ahLst/>
              <a:cxnLst/>
              <a:rect l="l" t="t" r="r" b="b"/>
              <a:pathLst>
                <a:path w="5145538" h="1182515">
                  <a:moveTo>
                    <a:pt x="0" y="0"/>
                  </a:moveTo>
                  <a:lnTo>
                    <a:pt x="5145538" y="0"/>
                  </a:lnTo>
                  <a:lnTo>
                    <a:pt x="5145538" y="1182514"/>
                  </a:lnTo>
                  <a:lnTo>
                    <a:pt x="0" y="1182514"/>
                  </a:lnTo>
                  <a:lnTo>
                    <a:pt x="0" y="0"/>
                  </a:lnTo>
                  <a:close/>
                </a:path>
              </a:pathLst>
            </a:custGeom>
            <a:blipFill>
              <a:blip r:embed="rId6">
                <a:alphaModFix amt="28000"/>
                <a:extLst>
                  <a:ext uri="{96DAC541-7B7A-43D3-8B79-37D633B846F1}">
                    <asvg:svgBlip xmlns:asvg="http://schemas.microsoft.com/office/drawing/2016/SVG/main" r:embed="rId7"/>
                  </a:ext>
                </a:extLst>
              </a:blip>
              <a:stretch>
                <a:fillRect l="-42070" t="-267571" r="-40028" b="-317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6399533" y="83625"/>
              <a:ext cx="4888461" cy="1159720"/>
            </a:xfrm>
            <a:prstGeom prst="rect">
              <a:avLst/>
            </a:prstGeom>
          </p:spPr>
          <p:txBody>
            <a:bodyPr lIns="0" tIns="0" rIns="0" bIns="0" rtlCol="0" anchor="t">
              <a:spAutoFit/>
            </a:bodyPr>
            <a:lstStyle/>
            <a:p>
              <a:pPr marL="0" marR="0" lvl="0" indent="0" algn="ctr" defTabSz="914400" rtl="0" eaLnBrk="1" fontAlgn="auto" latinLnBrk="0" hangingPunct="1">
                <a:lnSpc>
                  <a:spcPts val="3488"/>
                </a:lnSpc>
                <a:spcBef>
                  <a:spcPct val="0"/>
                </a:spcBef>
                <a:spcAft>
                  <a:spcPts val="0"/>
                </a:spcAft>
                <a:buClrTx/>
                <a:buSzTx/>
                <a:buFontTx/>
                <a:buNone/>
                <a:tabLst/>
                <a:defRPr/>
              </a:pPr>
              <a:r>
                <a:rPr kumimoji="0" lang="en-US" sz="2491" b="1" i="0" u="none" strike="noStrike" kern="1200" cap="none" spc="0" normalizeH="0" baseline="0" noProof="0" dirty="0">
                  <a:ln>
                    <a:noFill/>
                  </a:ln>
                  <a:solidFill>
                    <a:srgbClr val="FFFFFF">
                      <a:alpha val="47843"/>
                    </a:srgbClr>
                  </a:solidFill>
                  <a:effectLst/>
                  <a:uLnTx/>
                  <a:uFillTx/>
                  <a:latin typeface="Calibri"/>
                  <a:ea typeface="Canva Sans Bold"/>
                  <a:cs typeface="Canva Sans Bold"/>
                  <a:sym typeface="Canva Sans Bold"/>
                </a:rPr>
                <a:t>Lasting Protective Interventions</a:t>
              </a:r>
            </a:p>
          </p:txBody>
        </p:sp>
      </p:grpSp>
      <p:sp>
        <p:nvSpPr>
          <p:cNvPr id="19" name="TextBox 19"/>
          <p:cNvSpPr txBox="1"/>
          <p:nvPr/>
        </p:nvSpPr>
        <p:spPr>
          <a:xfrm>
            <a:off x="1028700" y="5663465"/>
            <a:ext cx="6954021" cy="1269328"/>
          </a:xfrm>
          <a:prstGeom prst="rect">
            <a:avLst/>
          </a:prstGeom>
        </p:spPr>
        <p:txBody>
          <a:bodyPr lIns="0" tIns="0" rIns="0" bIns="0" rtlCol="0" anchor="t">
            <a:spAutoFit/>
          </a:bodyPr>
          <a:lstStyle/>
          <a:p>
            <a:pPr marL="0" marR="0" lvl="0" indent="0" algn="ctr" defTabSz="914400" rtl="0" eaLnBrk="1" fontAlgn="auto" latinLnBrk="0" hangingPunct="1">
              <a:lnSpc>
                <a:spcPts val="5112"/>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Calibri"/>
                <a:ea typeface="Canva Sans Bold Italics"/>
                <a:cs typeface="Canva Sans Bold Italics"/>
                <a:sym typeface="Canva Sans Bold Italics"/>
              </a:rPr>
              <a:t>Early Intervention &amp; Screening in Clinical Settings</a:t>
            </a:r>
          </a:p>
        </p:txBody>
      </p:sp>
      <p:sp>
        <p:nvSpPr>
          <p:cNvPr id="20" name="TextBox 20"/>
          <p:cNvSpPr txBox="1"/>
          <p:nvPr/>
        </p:nvSpPr>
        <p:spPr>
          <a:xfrm>
            <a:off x="449275" y="515952"/>
            <a:ext cx="17280387" cy="4467225"/>
          </a:xfrm>
          <a:prstGeom prst="rect">
            <a:avLst/>
          </a:prstGeom>
        </p:spPr>
        <p:txBody>
          <a:bodyPr lIns="0" tIns="0" rIns="0" bIns="0" rtlCol="0" anchor="t">
            <a:spAutoFit/>
          </a:bodyPr>
          <a:lstStyle/>
          <a:p>
            <a:pPr marL="426401" marR="0" lvl="1" indent="0" algn="l" defTabSz="914400" rtl="0" eaLnBrk="1" fontAlgn="auto" latinLnBrk="0" hangingPunct="1">
              <a:lnSpc>
                <a:spcPts val="473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What are some common screenings or early interventions you use in your practice?</a:t>
            </a:r>
          </a:p>
          <a:p>
            <a:pPr marL="1705601" marR="0" lvl="2" indent="-568534" algn="l" defTabSz="914400" rtl="0" eaLnBrk="1" fontAlgn="auto" latinLnBrk="0" hangingPunct="1">
              <a:lnSpc>
                <a:spcPts val="4739"/>
              </a:lnSpc>
              <a:spcBef>
                <a:spcPts val="0"/>
              </a:spcBef>
              <a:spcAft>
                <a:spcPts val="0"/>
              </a:spcAft>
              <a:buClrTx/>
              <a:buSzTx/>
              <a:buFont typeface="Arial"/>
              <a:buChar char="⚬"/>
              <a:tabLst/>
              <a:defRPr/>
            </a:pPr>
            <a:r>
              <a:rPr kumimoji="0" lang="en-US" sz="4400" b="0" i="0" u="none" strike="noStrike" kern="1200" cap="none" spc="0" normalizeH="0" baseline="0" noProof="0" dirty="0">
                <a:ln>
                  <a:noFill/>
                </a:ln>
                <a:solidFill>
                  <a:srgbClr val="000000"/>
                </a:solidFill>
                <a:effectLst/>
                <a:uLnTx/>
                <a:uFillTx/>
                <a:latin typeface="Calibri"/>
                <a:ea typeface="Canva Sans"/>
                <a:cs typeface="Canva Sans"/>
                <a:sym typeface="Canva Sans"/>
              </a:rPr>
              <a:t>What do you see as screening priorities?</a:t>
            </a:r>
          </a:p>
          <a:p>
            <a:pPr marL="0" marR="0" lvl="0" indent="0" algn="l" defTabSz="914400" rtl="0" eaLnBrk="1" fontAlgn="auto" latinLnBrk="0" hangingPunct="1">
              <a:lnSpc>
                <a:spcPts val="2159"/>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Calibri"/>
              <a:ea typeface="Canva Sans"/>
              <a:cs typeface="Canva Sans"/>
              <a:sym typeface="Canva Sans"/>
            </a:endParaRPr>
          </a:p>
          <a:p>
            <a:pPr marL="426401" marR="0" lvl="1" indent="0" algn="l" defTabSz="914400" rtl="0" eaLnBrk="1" fontAlgn="auto" latinLnBrk="0" hangingPunct="1">
              <a:lnSpc>
                <a:spcPts val="473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How do you approach early detection and prevention of chronic conditions during routine visits, especially when patients may have limited access to specialists?</a:t>
            </a:r>
          </a:p>
          <a:p>
            <a:pPr marL="1705601" marR="0" lvl="2" indent="-568534" algn="l" defTabSz="914400" rtl="0" eaLnBrk="1" fontAlgn="auto" latinLnBrk="0" hangingPunct="1">
              <a:lnSpc>
                <a:spcPts val="4739"/>
              </a:lnSpc>
              <a:spcBef>
                <a:spcPts val="0"/>
              </a:spcBef>
              <a:spcAft>
                <a:spcPts val="0"/>
              </a:spcAft>
              <a:buClrTx/>
              <a:buSzTx/>
              <a:buFont typeface="Arial"/>
              <a:buChar char="⚬"/>
              <a:tabLst/>
              <a:defRPr/>
            </a:pPr>
            <a:r>
              <a:rPr kumimoji="0" lang="en-US" sz="4400" b="0" i="0" u="none" strike="noStrike" kern="1200" cap="none" spc="0" normalizeH="0" baseline="0" noProof="0" dirty="0">
                <a:ln>
                  <a:noFill/>
                </a:ln>
                <a:solidFill>
                  <a:srgbClr val="000000"/>
                </a:solidFill>
                <a:effectLst/>
                <a:uLnTx/>
                <a:uFillTx/>
                <a:latin typeface="Calibri"/>
                <a:ea typeface="Canva Sans"/>
                <a:cs typeface="Canva Sans"/>
                <a:sym typeface="Canva Sans"/>
              </a:rPr>
              <a:t>What helps facilitate early screening in your settings?</a:t>
            </a:r>
            <a:endParaRPr kumimoji="0" lang="en-US" sz="3949" b="0" i="0" u="none" strike="noStrike" kern="1200" cap="none" spc="0" normalizeH="0" baseline="0" noProof="0" dirty="0">
              <a:ln>
                <a:noFill/>
              </a:ln>
              <a:solidFill>
                <a:srgbClr val="000000"/>
              </a:solidFill>
              <a:effectLst/>
              <a:uLnTx/>
              <a:uFillTx/>
              <a:latin typeface="Calibri"/>
              <a:ea typeface="Canva Sans"/>
              <a:cs typeface="Canva Sans"/>
              <a:sym typeface="Canva Sans"/>
            </a:endParaRPr>
          </a:p>
        </p:txBody>
      </p:sp>
    </p:spTree>
    <p:extLst>
      <p:ext uri="{BB962C8B-B14F-4D97-AF65-F5344CB8AC3E}">
        <p14:creationId xmlns:p14="http://schemas.microsoft.com/office/powerpoint/2010/main" val="2886049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0600465-3A37-14F8-E0F5-A4670A0BB794}"/>
              </a:ext>
            </a:extLst>
          </p:cNvPr>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6"/>
          <p:cNvGrpSpPr/>
          <p:nvPr/>
        </p:nvGrpSpPr>
        <p:grpSpPr>
          <a:xfrm>
            <a:off x="6988819" y="7232534"/>
            <a:ext cx="9661979" cy="3054466"/>
            <a:chOff x="0" y="0"/>
            <a:chExt cx="12882639" cy="4072621"/>
          </a:xfrm>
        </p:grpSpPr>
        <p:sp>
          <p:nvSpPr>
            <p:cNvPr id="7" name="Freeform 7"/>
            <p:cNvSpPr/>
            <p:nvPr/>
          </p:nvSpPr>
          <p:spPr>
            <a:xfrm>
              <a:off x="4797138" y="2755666"/>
              <a:ext cx="8085501" cy="1316955"/>
            </a:xfrm>
            <a:custGeom>
              <a:avLst/>
              <a:gdLst/>
              <a:ahLst/>
              <a:cxnLst/>
              <a:rect l="l" t="t" r="r" b="b"/>
              <a:pathLst>
                <a:path w="8085501" h="1316955">
                  <a:moveTo>
                    <a:pt x="0" y="0"/>
                  </a:moveTo>
                  <a:lnTo>
                    <a:pt x="8085502" y="0"/>
                  </a:lnTo>
                  <a:lnTo>
                    <a:pt x="8085502" y="1316955"/>
                  </a:lnTo>
                  <a:lnTo>
                    <a:pt x="0" y="1316955"/>
                  </a:lnTo>
                  <a:lnTo>
                    <a:pt x="0" y="0"/>
                  </a:lnTo>
                  <a:close/>
                </a:path>
              </a:pathLst>
            </a:custGeom>
            <a:blipFill>
              <a:blip r:embed="rId4">
                <a:alphaModFix amt="28000"/>
                <a:extLst>
                  <a:ext uri="{96DAC541-7B7A-43D3-8B79-37D633B846F1}">
                    <asvg:svgBlip xmlns:asvg="http://schemas.microsoft.com/office/drawing/2016/SVG/main" r:embed="rId5"/>
                  </a:ext>
                </a:extLst>
              </a:blip>
              <a:stretch>
                <a:fillRect l="-33" t="-431431" r="-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6764829" y="2936379"/>
              <a:ext cx="4150120" cy="928465"/>
            </a:xfrm>
            <a:prstGeom prst="rect">
              <a:avLst/>
            </a:prstGeom>
          </p:spPr>
          <p:txBody>
            <a:bodyPr lIns="0" tIns="0" rIns="0" bIns="0" rtlCol="0" anchor="t">
              <a:spAutoFit/>
            </a:bodyPr>
            <a:lstStyle/>
            <a:p>
              <a:pPr marL="0" marR="0" lvl="0" indent="0" algn="ctr" defTabSz="914400" rtl="0" eaLnBrk="1" fontAlgn="auto" latinLnBrk="0" hangingPunct="1">
                <a:lnSpc>
                  <a:spcPts val="2820"/>
                </a:lnSpc>
                <a:spcBef>
                  <a:spcPct val="0"/>
                </a:spcBef>
                <a:spcAft>
                  <a:spcPts val="0"/>
                </a:spcAft>
                <a:buClrTx/>
                <a:buSzTx/>
                <a:buFontTx/>
                <a:buNone/>
                <a:tabLst/>
                <a:defRPr/>
              </a:pPr>
              <a:r>
                <a:rPr kumimoji="0" lang="en-US" sz="2014" b="1" i="0" u="none" strike="noStrike" kern="1200" cap="none" spc="0" normalizeH="0" baseline="0" noProof="0" dirty="0">
                  <a:ln>
                    <a:noFill/>
                  </a:ln>
                  <a:solidFill>
                    <a:srgbClr val="FFFFFF">
                      <a:alpha val="27843"/>
                    </a:srgbClr>
                  </a:solidFill>
                  <a:effectLst/>
                  <a:uLnTx/>
                  <a:uFillTx/>
                  <a:latin typeface="Calibri"/>
                  <a:ea typeface="Canva Sans Bold"/>
                  <a:cs typeface="Canva Sans Bold"/>
                  <a:sym typeface="Canva Sans Bold"/>
                </a:rPr>
                <a:t>Socioeconomic Factors &amp; System Change</a:t>
              </a:r>
            </a:p>
          </p:txBody>
        </p:sp>
        <p:sp>
          <p:nvSpPr>
            <p:cNvPr id="9" name="Freeform 9"/>
            <p:cNvSpPr/>
            <p:nvPr/>
          </p:nvSpPr>
          <p:spPr>
            <a:xfrm>
              <a:off x="0" y="2792441"/>
              <a:ext cx="5531963" cy="1279285"/>
            </a:xfrm>
            <a:custGeom>
              <a:avLst/>
              <a:gdLst/>
              <a:ahLst/>
              <a:cxnLst/>
              <a:rect l="l" t="t" r="r" b="b"/>
              <a:pathLst>
                <a:path w="5531963" h="1279285">
                  <a:moveTo>
                    <a:pt x="0" y="0"/>
                  </a:moveTo>
                  <a:lnTo>
                    <a:pt x="5531963" y="0"/>
                  </a:lnTo>
                  <a:lnTo>
                    <a:pt x="5531963" y="1279285"/>
                  </a:lnTo>
                  <a:lnTo>
                    <a:pt x="0" y="1279285"/>
                  </a:lnTo>
                  <a:lnTo>
                    <a:pt x="0" y="0"/>
                  </a:lnTo>
                  <a:close/>
                </a:path>
              </a:pathLst>
            </a:custGeom>
            <a:blipFill>
              <a:blip r:embed="rId6">
                <a:alphaModFix amt="28000"/>
                <a:extLst>
                  <a:ext uri="{96DAC541-7B7A-43D3-8B79-37D633B846F1}">
                    <asvg:svgBlip xmlns:asvg="http://schemas.microsoft.com/office/drawing/2016/SVG/main" r:embed="rId7"/>
                  </a:ext>
                </a:extLst>
              </a:blip>
              <a:stretch>
                <a:fillRect l="-956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452519" y="3185673"/>
              <a:ext cx="4530895" cy="442592"/>
            </a:xfrm>
            <a:prstGeom prst="rect">
              <a:avLst/>
            </a:prstGeom>
          </p:spPr>
          <p:txBody>
            <a:bodyPr lIns="0" tIns="0" rIns="0" bIns="0" rtlCol="0" anchor="t">
              <a:spAutoFit/>
            </a:bodyPr>
            <a:lstStyle/>
            <a:p>
              <a:pPr marL="0" marR="0" lvl="0" indent="0" algn="ctr" defTabSz="914400" rtl="0" eaLnBrk="1" fontAlgn="auto" latinLnBrk="0" hangingPunct="1">
                <a:lnSpc>
                  <a:spcPts val="2728"/>
                </a:lnSpc>
                <a:spcBef>
                  <a:spcPct val="0"/>
                </a:spcBef>
                <a:spcAft>
                  <a:spcPts val="0"/>
                </a:spcAft>
                <a:buClrTx/>
                <a:buSzTx/>
                <a:buFontTx/>
                <a:buNone/>
                <a:tabLst/>
                <a:defRPr/>
              </a:pPr>
              <a:r>
                <a:rPr kumimoji="0" lang="en-US" sz="1949" b="1" i="1" u="none" strike="noStrike" kern="1200" cap="none" spc="0" normalizeH="0" baseline="0" noProof="0" dirty="0">
                  <a:ln>
                    <a:noFill/>
                  </a:ln>
                  <a:solidFill>
                    <a:srgbClr val="FFFFFF">
                      <a:alpha val="27843"/>
                    </a:srgbClr>
                  </a:solidFill>
                  <a:effectLst/>
                  <a:uLnTx/>
                  <a:uFillTx/>
                  <a:latin typeface="Calibri"/>
                  <a:ea typeface="Canva Sans Bold Italics"/>
                  <a:cs typeface="Canva Sans Bold Italics"/>
                  <a:sym typeface="Canva Sans Bold Italics"/>
                </a:rPr>
                <a:t>Greatest Population Impact</a:t>
              </a:r>
            </a:p>
          </p:txBody>
        </p:sp>
        <p:sp>
          <p:nvSpPr>
            <p:cNvPr id="11" name="Freeform 11"/>
            <p:cNvSpPr/>
            <p:nvPr/>
          </p:nvSpPr>
          <p:spPr>
            <a:xfrm>
              <a:off x="5554952" y="1347966"/>
              <a:ext cx="6577622" cy="1441034"/>
            </a:xfrm>
            <a:custGeom>
              <a:avLst/>
              <a:gdLst/>
              <a:ahLst/>
              <a:cxnLst/>
              <a:rect l="l" t="t" r="r" b="b"/>
              <a:pathLst>
                <a:path w="6577622" h="1441034">
                  <a:moveTo>
                    <a:pt x="0" y="0"/>
                  </a:moveTo>
                  <a:lnTo>
                    <a:pt x="6577622" y="0"/>
                  </a:lnTo>
                  <a:lnTo>
                    <a:pt x="6577622" y="1441034"/>
                  </a:lnTo>
                  <a:lnTo>
                    <a:pt x="0" y="1441034"/>
                  </a:lnTo>
                  <a:lnTo>
                    <a:pt x="0" y="0"/>
                  </a:lnTo>
                  <a:close/>
                </a:path>
              </a:pathLst>
            </a:custGeom>
            <a:blipFill>
              <a:blip r:embed="rId4">
                <a:alphaModFix amt="28000"/>
                <a:extLst>
                  <a:ext uri="{96DAC541-7B7A-43D3-8B79-37D633B846F1}">
                    <asvg:svgBlip xmlns:asvg="http://schemas.microsoft.com/office/drawing/2016/SVG/main" r:embed="rId5"/>
                  </a:ext>
                </a:extLst>
              </a:blip>
              <a:stretch>
                <a:fillRect l="-11145" t="-292402" r="-11778" b="-929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6591825" y="1541097"/>
              <a:ext cx="4545495" cy="928465"/>
            </a:xfrm>
            <a:prstGeom prst="rect">
              <a:avLst/>
            </a:prstGeom>
          </p:spPr>
          <p:txBody>
            <a:bodyPr lIns="0" tIns="0" rIns="0" bIns="0" rtlCol="0" anchor="t">
              <a:spAutoFit/>
            </a:bodyPr>
            <a:lstStyle/>
            <a:p>
              <a:pPr marL="0" marR="0" lvl="0" indent="0" algn="ctr" defTabSz="914400" rtl="0" eaLnBrk="1" fontAlgn="auto" latinLnBrk="0" hangingPunct="1">
                <a:lnSpc>
                  <a:spcPts val="2820"/>
                </a:lnSpc>
                <a:spcBef>
                  <a:spcPct val="0"/>
                </a:spcBef>
                <a:spcAft>
                  <a:spcPts val="0"/>
                </a:spcAft>
                <a:buClrTx/>
                <a:buSzTx/>
                <a:buFontTx/>
                <a:buNone/>
                <a:tabLst/>
                <a:defRPr/>
              </a:pPr>
              <a:r>
                <a:rPr kumimoji="0" lang="en-US" sz="2014" b="1" i="0" u="none" strike="noStrike" kern="1200" cap="none" spc="0" normalizeH="0" baseline="0" noProof="0" dirty="0">
                  <a:ln>
                    <a:noFill/>
                  </a:ln>
                  <a:solidFill>
                    <a:srgbClr val="FFFFFF">
                      <a:alpha val="27843"/>
                    </a:srgbClr>
                  </a:solidFill>
                  <a:effectLst/>
                  <a:uLnTx/>
                  <a:uFillTx/>
                  <a:latin typeface="Calibri"/>
                  <a:ea typeface="Canva Sans Bold"/>
                  <a:cs typeface="Canva Sans Bold"/>
                  <a:sym typeface="Canva Sans Bold"/>
                </a:rPr>
                <a:t>Changing the Context: Community &amp; Environment</a:t>
              </a:r>
            </a:p>
          </p:txBody>
        </p:sp>
        <p:sp>
          <p:nvSpPr>
            <p:cNvPr id="13" name="Freeform 13"/>
            <p:cNvSpPr/>
            <p:nvPr/>
          </p:nvSpPr>
          <p:spPr>
            <a:xfrm>
              <a:off x="0" y="1392155"/>
              <a:ext cx="6304939" cy="1278632"/>
            </a:xfrm>
            <a:custGeom>
              <a:avLst/>
              <a:gdLst/>
              <a:ahLst/>
              <a:cxnLst/>
              <a:rect l="l" t="t" r="r" b="b"/>
              <a:pathLst>
                <a:path w="6304939" h="1278632">
                  <a:moveTo>
                    <a:pt x="0" y="0"/>
                  </a:moveTo>
                  <a:lnTo>
                    <a:pt x="6304939" y="0"/>
                  </a:lnTo>
                  <a:lnTo>
                    <a:pt x="6304939" y="1278632"/>
                  </a:lnTo>
                  <a:lnTo>
                    <a:pt x="0" y="1278632"/>
                  </a:lnTo>
                  <a:lnTo>
                    <a:pt x="0" y="0"/>
                  </a:lnTo>
                  <a:close/>
                </a:path>
              </a:pathLst>
            </a:custGeom>
            <a:blipFill>
              <a:blip r:embed="rId8">
                <a:alphaModFix amt="28000"/>
                <a:extLst>
                  <a:ext uri="{96DAC541-7B7A-43D3-8B79-37D633B846F1}">
                    <asvg:svgBlip xmlns:asvg="http://schemas.microsoft.com/office/drawing/2016/SVG/main" r:embed="rId9"/>
                  </a:ext>
                </a:extLst>
              </a:blip>
              <a:stretch>
                <a:fillRect l="-77074" b="-31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677840" y="1592887"/>
              <a:ext cx="4949260" cy="434223"/>
            </a:xfrm>
            <a:prstGeom prst="rect">
              <a:avLst/>
            </a:prstGeom>
          </p:spPr>
          <p:txBody>
            <a:bodyPr lIns="0" tIns="0" rIns="0" bIns="0" rtlCol="0" anchor="t">
              <a:spAutoFit/>
            </a:bodyPr>
            <a:lstStyle/>
            <a:p>
              <a:pPr marL="0" marR="0" lvl="0" indent="0" algn="ctr" defTabSz="914400" rtl="0" eaLnBrk="1" fontAlgn="auto" latinLnBrk="0" hangingPunct="1">
                <a:lnSpc>
                  <a:spcPts val="2728"/>
                </a:lnSpc>
                <a:spcBef>
                  <a:spcPct val="0"/>
                </a:spcBef>
                <a:spcAft>
                  <a:spcPts val="0"/>
                </a:spcAft>
                <a:buClrTx/>
                <a:buSzTx/>
                <a:buFontTx/>
                <a:buNone/>
                <a:tabLst/>
                <a:defRPr/>
              </a:pPr>
              <a:r>
                <a:rPr kumimoji="0" lang="en-US" sz="1949" b="1" i="1" u="none" strike="noStrike" kern="1200" cap="none" spc="0" normalizeH="0" baseline="0" noProof="0" dirty="0">
                  <a:ln>
                    <a:noFill/>
                  </a:ln>
                  <a:solidFill>
                    <a:srgbClr val="FFFFFF">
                      <a:alpha val="27843"/>
                    </a:srgbClr>
                  </a:solidFill>
                  <a:effectLst/>
                  <a:uLnTx/>
                  <a:uFillTx/>
                  <a:latin typeface="Calibri"/>
                  <a:ea typeface="Canva Sans Bold Italics"/>
                  <a:cs typeface="Canva Sans Bold Italics"/>
                  <a:sym typeface="Canva Sans Bold Italics"/>
                </a:rPr>
                <a:t>Community-Level Impact &amp; Action</a:t>
              </a:r>
            </a:p>
          </p:txBody>
        </p:sp>
        <p:sp>
          <p:nvSpPr>
            <p:cNvPr id="15" name="Freeform 15"/>
            <p:cNvSpPr/>
            <p:nvPr/>
          </p:nvSpPr>
          <p:spPr>
            <a:xfrm>
              <a:off x="43289" y="0"/>
              <a:ext cx="6939744" cy="1259066"/>
            </a:xfrm>
            <a:custGeom>
              <a:avLst/>
              <a:gdLst/>
              <a:ahLst/>
              <a:cxnLst/>
              <a:rect l="l" t="t" r="r" b="b"/>
              <a:pathLst>
                <a:path w="6939744" h="1259066">
                  <a:moveTo>
                    <a:pt x="0" y="0"/>
                  </a:moveTo>
                  <a:lnTo>
                    <a:pt x="6939744" y="0"/>
                  </a:lnTo>
                  <a:lnTo>
                    <a:pt x="6939744" y="1259066"/>
                  </a:lnTo>
                  <a:lnTo>
                    <a:pt x="0" y="1259066"/>
                  </a:lnTo>
                  <a:lnTo>
                    <a:pt x="0" y="0"/>
                  </a:lnTo>
                  <a:close/>
                </a:path>
              </a:pathLst>
            </a:custGeom>
            <a:blipFill>
              <a:blip r:embed="rId10">
                <a:alphaModFix amt="28000"/>
                <a:extLst>
                  <a:ext uri="{96DAC541-7B7A-43D3-8B79-37D633B846F1}">
                    <asvg:svgBlip xmlns:asvg="http://schemas.microsoft.com/office/drawing/2016/SVG/main" r:embed="rId11"/>
                  </a:ext>
                </a:extLst>
              </a:blip>
              <a:stretch>
                <a:fillRect l="-535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677840" y="38451"/>
              <a:ext cx="5066900" cy="1126120"/>
            </a:xfrm>
            <a:prstGeom prst="rect">
              <a:avLst/>
            </a:prstGeom>
          </p:spPr>
          <p:txBody>
            <a:bodyPr lIns="0" tIns="0" rIns="0" bIns="0" rtlCol="0" anchor="t">
              <a:spAutoFit/>
            </a:bodyPr>
            <a:lstStyle/>
            <a:p>
              <a:pPr marL="0" marR="0" lvl="0" indent="0" algn="ctr" defTabSz="914400" rtl="0" eaLnBrk="1" fontAlgn="auto" latinLnBrk="0" hangingPunct="1">
                <a:lnSpc>
                  <a:spcPts val="3375"/>
                </a:lnSpc>
                <a:spcBef>
                  <a:spcPct val="0"/>
                </a:spcBef>
                <a:spcAft>
                  <a:spcPts val="0"/>
                </a:spcAft>
                <a:buClrTx/>
                <a:buSzTx/>
                <a:buFontTx/>
                <a:buNone/>
                <a:tabLst/>
                <a:defRPr/>
              </a:pPr>
              <a:r>
                <a:rPr kumimoji="0" lang="en-US" sz="2410" b="1" i="1" u="none" strike="noStrike" kern="1200" cap="none" spc="0" normalizeH="0" baseline="0" noProof="0" dirty="0">
                  <a:ln>
                    <a:noFill/>
                  </a:ln>
                  <a:solidFill>
                    <a:srgbClr val="FFFFFF">
                      <a:alpha val="27843"/>
                    </a:srgbClr>
                  </a:solidFill>
                  <a:effectLst/>
                  <a:uLnTx/>
                  <a:uFillTx/>
                  <a:latin typeface="Calibri"/>
                  <a:ea typeface="Canva Sans Bold Italics"/>
                  <a:cs typeface="Canva Sans Bold Italics"/>
                  <a:sym typeface="Canva Sans Bold Italics"/>
                </a:rPr>
                <a:t>Targeted Interventions - Communities Like Ours</a:t>
              </a:r>
            </a:p>
          </p:txBody>
        </p:sp>
        <p:sp>
          <p:nvSpPr>
            <p:cNvPr id="17" name="Freeform 17"/>
            <p:cNvSpPr/>
            <p:nvPr/>
          </p:nvSpPr>
          <p:spPr>
            <a:xfrm>
              <a:off x="6304939" y="38276"/>
              <a:ext cx="5145538" cy="1182515"/>
            </a:xfrm>
            <a:custGeom>
              <a:avLst/>
              <a:gdLst/>
              <a:ahLst/>
              <a:cxnLst/>
              <a:rect l="l" t="t" r="r" b="b"/>
              <a:pathLst>
                <a:path w="5145538" h="1182515">
                  <a:moveTo>
                    <a:pt x="0" y="0"/>
                  </a:moveTo>
                  <a:lnTo>
                    <a:pt x="5145538" y="0"/>
                  </a:lnTo>
                  <a:lnTo>
                    <a:pt x="5145538" y="1182514"/>
                  </a:lnTo>
                  <a:lnTo>
                    <a:pt x="0" y="1182514"/>
                  </a:lnTo>
                  <a:lnTo>
                    <a:pt x="0" y="0"/>
                  </a:lnTo>
                  <a:close/>
                </a:path>
              </a:pathLst>
            </a:custGeom>
            <a:blipFill>
              <a:blip r:embed="rId4">
                <a:alphaModFix amt="28000"/>
                <a:extLst>
                  <a:ext uri="{96DAC541-7B7A-43D3-8B79-37D633B846F1}">
                    <asvg:svgBlip xmlns:asvg="http://schemas.microsoft.com/office/drawing/2016/SVG/main" r:embed="rId5"/>
                  </a:ext>
                </a:extLst>
              </a:blip>
              <a:stretch>
                <a:fillRect l="-42070" t="-267571" r="-40028" b="-317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6399533" y="83625"/>
              <a:ext cx="4888461" cy="1155616"/>
            </a:xfrm>
            <a:prstGeom prst="rect">
              <a:avLst/>
            </a:prstGeom>
          </p:spPr>
          <p:txBody>
            <a:bodyPr lIns="0" tIns="0" rIns="0" bIns="0" rtlCol="0" anchor="t">
              <a:spAutoFit/>
            </a:bodyPr>
            <a:lstStyle/>
            <a:p>
              <a:pPr marL="0" marR="0" lvl="0" indent="0" algn="ctr" defTabSz="914400" rtl="0" eaLnBrk="1" fontAlgn="auto" latinLnBrk="0" hangingPunct="1">
                <a:lnSpc>
                  <a:spcPts val="3488"/>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alpha val="47843"/>
                    </a:srgbClr>
                  </a:solidFill>
                  <a:effectLst/>
                  <a:uLnTx/>
                  <a:uFillTx/>
                  <a:latin typeface="Calibri"/>
                  <a:ea typeface="Canva Sans Bold"/>
                  <a:cs typeface="Canva Sans Bold"/>
                  <a:sym typeface="Canva Sans Bold"/>
                </a:rPr>
                <a:t>Lasting Protective Interventions</a:t>
              </a:r>
            </a:p>
          </p:txBody>
        </p:sp>
      </p:grpSp>
      <p:sp>
        <p:nvSpPr>
          <p:cNvPr id="20" name="TextBox 20"/>
          <p:cNvSpPr txBox="1"/>
          <p:nvPr/>
        </p:nvSpPr>
        <p:spPr>
          <a:xfrm>
            <a:off x="449275" y="525477"/>
            <a:ext cx="16810025" cy="4490588"/>
          </a:xfrm>
          <a:prstGeom prst="rect">
            <a:avLst/>
          </a:prstGeom>
        </p:spPr>
        <p:txBody>
          <a:bodyPr lIns="0" tIns="0" rIns="0" bIns="0" rtlCol="0" anchor="t">
            <a:spAutoFit/>
          </a:bodyPr>
          <a:lstStyle/>
          <a:p>
            <a:pPr marL="447990" marR="0" lvl="1" indent="0" algn="l" defTabSz="914400" rtl="0" eaLnBrk="1" fontAlgn="auto" latinLnBrk="0" hangingPunct="1">
              <a:lnSpc>
                <a:spcPts val="4979"/>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What barriers prevent patients from prioritizing dental care as part of their overall health, and how can we break down those barriers as a community, in healthcare settings, or even for individuals?</a:t>
            </a:r>
          </a:p>
          <a:p>
            <a:pPr marL="1791959" marR="0" lvl="2" indent="-597320" algn="l" defTabSz="914400" rtl="0" eaLnBrk="1" fontAlgn="auto" latinLnBrk="0" hangingPunct="1">
              <a:lnSpc>
                <a:spcPts val="4979"/>
              </a:lnSpc>
              <a:spcBef>
                <a:spcPts val="0"/>
              </a:spcBef>
              <a:spcAft>
                <a:spcPts val="0"/>
              </a:spcAft>
              <a:buClrTx/>
              <a:buSzTx/>
              <a:buFont typeface="Arial"/>
              <a:buChar char="⚬"/>
              <a:tabLst/>
              <a:defRPr/>
            </a:pPr>
            <a:r>
              <a:rPr kumimoji="0" lang="en-US" sz="4800" b="0" i="0" u="none" strike="noStrike" kern="1200" cap="none" spc="0" normalizeH="0" baseline="0" noProof="0" dirty="0">
                <a:ln>
                  <a:noFill/>
                </a:ln>
                <a:solidFill>
                  <a:srgbClr val="000000"/>
                </a:solidFill>
                <a:effectLst/>
                <a:uLnTx/>
                <a:uFillTx/>
                <a:latin typeface="Calibri"/>
                <a:ea typeface="Canva Sans"/>
                <a:cs typeface="Canva Sans"/>
                <a:sym typeface="Canva Sans"/>
              </a:rPr>
              <a:t>How important is it for collaboration between dental and traditional medical settings? </a:t>
            </a:r>
          </a:p>
          <a:p>
            <a:pPr marL="1791959" marR="0" lvl="2" indent="-597320" algn="l" defTabSz="914400" rtl="0" eaLnBrk="1" fontAlgn="auto" latinLnBrk="0" hangingPunct="1">
              <a:lnSpc>
                <a:spcPts val="4979"/>
              </a:lnSpc>
              <a:spcBef>
                <a:spcPts val="0"/>
              </a:spcBef>
              <a:spcAft>
                <a:spcPts val="0"/>
              </a:spcAft>
              <a:buClrTx/>
              <a:buSzTx/>
              <a:buFont typeface="Arial"/>
              <a:buChar char="⚬"/>
              <a:tabLst/>
              <a:defRPr/>
            </a:pPr>
            <a:r>
              <a:rPr kumimoji="0" lang="en-US" sz="4800" b="0" i="0" u="none" strike="noStrike" kern="1200" cap="none" spc="0" normalizeH="0" baseline="0" noProof="0" dirty="0">
                <a:ln>
                  <a:noFill/>
                </a:ln>
                <a:solidFill>
                  <a:srgbClr val="000000"/>
                </a:solidFill>
                <a:effectLst/>
                <a:uLnTx/>
                <a:uFillTx/>
                <a:latin typeface="Calibri"/>
                <a:ea typeface="Canva Sans"/>
                <a:cs typeface="Canva Sans"/>
                <a:sym typeface="Canva Sans"/>
              </a:rPr>
              <a:t>How can this happen better?</a:t>
            </a:r>
            <a:endParaRPr kumimoji="0" lang="en-US" sz="4149" b="0" i="0" u="none" strike="noStrike" kern="1200" cap="none" spc="0" normalizeH="0" baseline="0" noProof="0" dirty="0">
              <a:ln>
                <a:noFill/>
              </a:ln>
              <a:solidFill>
                <a:srgbClr val="000000"/>
              </a:solidFill>
              <a:effectLst/>
              <a:uLnTx/>
              <a:uFillTx/>
              <a:latin typeface="Calibri"/>
              <a:ea typeface="Canva Sans"/>
              <a:cs typeface="Canva Sans"/>
              <a:sym typeface="Canva Sans"/>
            </a:endParaRPr>
          </a:p>
        </p:txBody>
      </p:sp>
      <p:sp>
        <p:nvSpPr>
          <p:cNvPr id="21" name="Freeform 2">
            <a:extLst>
              <a:ext uri="{FF2B5EF4-FFF2-40B4-BE49-F238E27FC236}">
                <a16:creationId xmlns:a16="http://schemas.microsoft.com/office/drawing/2014/main" id="{73BFD6B5-92E7-CB07-B498-B55C158BFE1A}"/>
              </a:ext>
            </a:extLst>
          </p:cNvPr>
          <p:cNvSpPr/>
          <p:nvPr/>
        </p:nvSpPr>
        <p:spPr>
          <a:xfrm>
            <a:off x="97971" y="5430398"/>
            <a:ext cx="10695818" cy="1761962"/>
          </a:xfrm>
          <a:custGeom>
            <a:avLst/>
            <a:gdLst/>
            <a:ahLst/>
            <a:cxnLst/>
            <a:rect l="l" t="t" r="r" b="b"/>
            <a:pathLst>
              <a:path w="10695818" h="1761962">
                <a:moveTo>
                  <a:pt x="0" y="0"/>
                </a:moveTo>
                <a:lnTo>
                  <a:pt x="10695818" y="0"/>
                </a:lnTo>
                <a:lnTo>
                  <a:pt x="10695818" y="1761963"/>
                </a:lnTo>
                <a:lnTo>
                  <a:pt x="0" y="1761963"/>
                </a:lnTo>
                <a:lnTo>
                  <a:pt x="0" y="0"/>
                </a:lnTo>
                <a:close/>
              </a:path>
            </a:pathLst>
          </a:custGeom>
          <a:blipFill>
            <a:blip r:embed="rId12">
              <a:extLst>
                <a:ext uri="{96DAC541-7B7A-43D3-8B79-37D633B846F1}">
                  <asvg:svgBlip xmlns:asvg="http://schemas.microsoft.com/office/drawing/2016/SVG/main" r:embed="rId13"/>
                </a:ext>
              </a:extLst>
            </a:blip>
            <a:stretch>
              <a:fillRect l="-393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oup 3">
            <a:extLst>
              <a:ext uri="{FF2B5EF4-FFF2-40B4-BE49-F238E27FC236}">
                <a16:creationId xmlns:a16="http://schemas.microsoft.com/office/drawing/2014/main" id="{0EF6B033-FA34-BA8A-C4D8-C284AE863F51}"/>
              </a:ext>
            </a:extLst>
          </p:cNvPr>
          <p:cNvGrpSpPr/>
          <p:nvPr/>
        </p:nvGrpSpPr>
        <p:grpSpPr>
          <a:xfrm>
            <a:off x="9733902" y="5430398"/>
            <a:ext cx="5324493" cy="1802136"/>
            <a:chOff x="192145" y="0"/>
            <a:chExt cx="7099324" cy="2402848"/>
          </a:xfrm>
        </p:grpSpPr>
        <p:sp>
          <p:nvSpPr>
            <p:cNvPr id="23" name="Freeform 4">
              <a:extLst>
                <a:ext uri="{FF2B5EF4-FFF2-40B4-BE49-F238E27FC236}">
                  <a16:creationId xmlns:a16="http://schemas.microsoft.com/office/drawing/2014/main" id="{CCA777F8-BD07-BA1B-7C87-632DF3CF508A}"/>
                </a:ext>
              </a:extLst>
            </p:cNvPr>
            <p:cNvSpPr/>
            <p:nvPr/>
          </p:nvSpPr>
          <p:spPr>
            <a:xfrm>
              <a:off x="192145" y="0"/>
              <a:ext cx="7099324" cy="2402848"/>
            </a:xfrm>
            <a:custGeom>
              <a:avLst/>
              <a:gdLst/>
              <a:ahLst/>
              <a:cxnLst/>
              <a:rect l="l" t="t" r="r" b="b"/>
              <a:pathLst>
                <a:path w="7099324" h="2402848">
                  <a:moveTo>
                    <a:pt x="0" y="0"/>
                  </a:moveTo>
                  <a:lnTo>
                    <a:pt x="7099324" y="0"/>
                  </a:lnTo>
                  <a:lnTo>
                    <a:pt x="7099324" y="2402848"/>
                  </a:lnTo>
                  <a:lnTo>
                    <a:pt x="0" y="2402848"/>
                  </a:lnTo>
                  <a:lnTo>
                    <a:pt x="0" y="0"/>
                  </a:lnTo>
                  <a:close/>
                </a:path>
              </a:pathLst>
            </a:custGeom>
            <a:blipFill>
              <a:blip r:embed="rId4">
                <a:extLst>
                  <a:ext uri="{96DAC541-7B7A-43D3-8B79-37D633B846F1}">
                    <asvg:svgBlip xmlns:asvg="http://schemas.microsoft.com/office/drawing/2016/SVG/main" r:embed="rId5"/>
                  </a:ext>
                </a:extLst>
              </a:blip>
              <a:stretch>
                <a:fillRect l="-83750" t="-150658" r="-83846" b="-43323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5">
              <a:extLst>
                <a:ext uri="{FF2B5EF4-FFF2-40B4-BE49-F238E27FC236}">
                  <a16:creationId xmlns:a16="http://schemas.microsoft.com/office/drawing/2014/main" id="{5D08E686-FFF6-D0D3-7BAF-3F5206481908}"/>
                </a:ext>
              </a:extLst>
            </p:cNvPr>
            <p:cNvSpPr txBox="1"/>
            <p:nvPr/>
          </p:nvSpPr>
          <p:spPr>
            <a:xfrm>
              <a:off x="757724" y="141420"/>
              <a:ext cx="5968165" cy="2113228"/>
            </a:xfrm>
            <a:prstGeom prst="rect">
              <a:avLst/>
            </a:prstGeom>
          </p:spPr>
          <p:txBody>
            <a:bodyPr wrap="square" lIns="0" tIns="0" rIns="0" bIns="0" rtlCol="0" anchor="t">
              <a:spAutoFit/>
            </a:bodyPr>
            <a:lstStyle/>
            <a:p>
              <a:pPr marL="0" marR="0" lvl="0" indent="0" algn="ctr" defTabSz="914400" rtl="0" eaLnBrk="1" fontAlgn="auto" latinLnBrk="0" hangingPunct="1">
                <a:lnSpc>
                  <a:spcPts val="4106"/>
                </a:lnSpc>
                <a:spcBef>
                  <a:spcPts val="0"/>
                </a:spcBef>
                <a:spcAft>
                  <a:spcPts val="0"/>
                </a:spcAft>
                <a:buClrTx/>
                <a:buSzTx/>
                <a:buFontTx/>
                <a:buNone/>
                <a:tabLst/>
                <a:defRPr/>
              </a:pPr>
              <a:r>
                <a:rPr kumimoji="0" lang="en-US" sz="4106" b="1" i="0" u="none" strike="noStrike" kern="1200" cap="none" spc="0" normalizeH="0" baseline="0" noProof="0" dirty="0">
                  <a:ln>
                    <a:noFill/>
                  </a:ln>
                  <a:solidFill>
                    <a:srgbClr val="FFFFFF"/>
                  </a:solidFill>
                  <a:effectLst/>
                  <a:uLnTx/>
                  <a:uFillTx/>
                  <a:latin typeface="Calibri"/>
                  <a:ea typeface="Canva Sans"/>
                  <a:cs typeface="Canva Sans"/>
                  <a:sym typeface="Canva Sans"/>
                </a:rPr>
                <a:t>Clinical</a:t>
              </a:r>
            </a:p>
            <a:p>
              <a:pPr marL="0" marR="0" lvl="0" indent="0" algn="ctr" defTabSz="914400" rtl="0" eaLnBrk="1" fontAlgn="auto" latinLnBrk="0" hangingPunct="1">
                <a:lnSpc>
                  <a:spcPts val="4106"/>
                </a:lnSpc>
                <a:spcBef>
                  <a:spcPts val="0"/>
                </a:spcBef>
                <a:spcAft>
                  <a:spcPts val="0"/>
                </a:spcAft>
                <a:buClrTx/>
                <a:buSzTx/>
                <a:buFontTx/>
                <a:buNone/>
                <a:tabLst/>
                <a:defRPr/>
              </a:pPr>
              <a:r>
                <a:rPr kumimoji="0" lang="en-US" sz="4106" b="1" i="0" u="none" strike="noStrike" kern="1200" cap="none" spc="0" normalizeH="0" baseline="0" noProof="0" dirty="0">
                  <a:ln>
                    <a:noFill/>
                  </a:ln>
                  <a:solidFill>
                    <a:srgbClr val="FFFFFF"/>
                  </a:solidFill>
                  <a:effectLst/>
                  <a:uLnTx/>
                  <a:uFillTx/>
                  <a:latin typeface="Calibri"/>
                  <a:ea typeface="Canva Sans"/>
                  <a:cs typeface="Canva Sans"/>
                  <a:sym typeface="Canva Sans"/>
                </a:rPr>
                <a:t>Intervention &amp; Screening</a:t>
              </a:r>
            </a:p>
          </p:txBody>
        </p:sp>
      </p:grpSp>
      <p:sp>
        <p:nvSpPr>
          <p:cNvPr id="25" name="TextBox 19">
            <a:extLst>
              <a:ext uri="{FF2B5EF4-FFF2-40B4-BE49-F238E27FC236}">
                <a16:creationId xmlns:a16="http://schemas.microsoft.com/office/drawing/2014/main" id="{AE11B52D-C2BF-C31F-03B6-76A9A9A2863F}"/>
              </a:ext>
            </a:extLst>
          </p:cNvPr>
          <p:cNvSpPr txBox="1"/>
          <p:nvPr/>
        </p:nvSpPr>
        <p:spPr>
          <a:xfrm>
            <a:off x="1028700" y="5663465"/>
            <a:ext cx="6954021" cy="1269328"/>
          </a:xfrm>
          <a:prstGeom prst="rect">
            <a:avLst/>
          </a:prstGeom>
        </p:spPr>
        <p:txBody>
          <a:bodyPr lIns="0" tIns="0" rIns="0" bIns="0" rtlCol="0" anchor="t">
            <a:spAutoFit/>
          </a:bodyPr>
          <a:lstStyle/>
          <a:p>
            <a:pPr marL="0" marR="0" lvl="0" indent="0" algn="ctr" defTabSz="914400" rtl="0" eaLnBrk="1" fontAlgn="auto" latinLnBrk="0" hangingPunct="1">
              <a:lnSpc>
                <a:spcPts val="5112"/>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Calibri"/>
                <a:ea typeface="Canva Sans Bold Italics"/>
                <a:cs typeface="Canva Sans Bold Italics"/>
                <a:sym typeface="Canva Sans Bold Italics"/>
              </a:rPr>
              <a:t>Early Intervention &amp; Screening in Clinical Settings</a:t>
            </a:r>
          </a:p>
        </p:txBody>
      </p:sp>
    </p:spTree>
    <p:extLst>
      <p:ext uri="{BB962C8B-B14F-4D97-AF65-F5344CB8AC3E}">
        <p14:creationId xmlns:p14="http://schemas.microsoft.com/office/powerpoint/2010/main" val="2947200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3A6AE287-95C8-FBFC-8860-1F2ED939C7F7}"/>
              </a:ext>
            </a:extLst>
          </p:cNvPr>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2"/>
          <p:cNvGrpSpPr/>
          <p:nvPr/>
        </p:nvGrpSpPr>
        <p:grpSpPr>
          <a:xfrm>
            <a:off x="8588047" y="6920324"/>
            <a:ext cx="8062752" cy="3366676"/>
            <a:chOff x="0" y="0"/>
            <a:chExt cx="10750336" cy="4488901"/>
          </a:xfrm>
        </p:grpSpPr>
        <p:sp>
          <p:nvSpPr>
            <p:cNvPr id="3" name="Freeform 3"/>
            <p:cNvSpPr/>
            <p:nvPr/>
          </p:nvSpPr>
          <p:spPr>
            <a:xfrm>
              <a:off x="72459" y="0"/>
              <a:ext cx="6398976" cy="1066064"/>
            </a:xfrm>
            <a:custGeom>
              <a:avLst/>
              <a:gdLst/>
              <a:ahLst/>
              <a:cxnLst/>
              <a:rect l="l" t="t" r="r" b="b"/>
              <a:pathLst>
                <a:path w="6398976" h="1066064">
                  <a:moveTo>
                    <a:pt x="0" y="0"/>
                  </a:moveTo>
                  <a:lnTo>
                    <a:pt x="6398977" y="0"/>
                  </a:lnTo>
                  <a:lnTo>
                    <a:pt x="6398977" y="1066064"/>
                  </a:lnTo>
                  <a:lnTo>
                    <a:pt x="0" y="1066064"/>
                  </a:lnTo>
                  <a:lnTo>
                    <a:pt x="0" y="0"/>
                  </a:lnTo>
                  <a:close/>
                </a:path>
              </a:pathLst>
            </a:custGeom>
            <a:blipFill>
              <a:blip r:embed="rId4">
                <a:alphaModFix amt="43000"/>
                <a:extLst>
                  <a:ext uri="{96DAC541-7B7A-43D3-8B79-37D633B846F1}">
                    <asvg:svgBlip xmlns:asvg="http://schemas.microsoft.com/office/drawing/2016/SVG/main" r:embed="rId5"/>
                  </a:ext>
                </a:extLst>
              </a:blip>
              <a:stretch>
                <a:fillRect l="-409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830158" y="68633"/>
              <a:ext cx="3018772" cy="1021738"/>
            </a:xfrm>
            <a:custGeom>
              <a:avLst/>
              <a:gdLst/>
              <a:ahLst/>
              <a:cxnLst/>
              <a:rect l="l" t="t" r="r" b="b"/>
              <a:pathLst>
                <a:path w="3018772" h="1021738">
                  <a:moveTo>
                    <a:pt x="0" y="0"/>
                  </a:moveTo>
                  <a:lnTo>
                    <a:pt x="3018772" y="0"/>
                  </a:lnTo>
                  <a:lnTo>
                    <a:pt x="3018772" y="1021738"/>
                  </a:lnTo>
                  <a:lnTo>
                    <a:pt x="0" y="1021738"/>
                  </a:lnTo>
                  <a:lnTo>
                    <a:pt x="0" y="0"/>
                  </a:lnTo>
                  <a:close/>
                </a:path>
              </a:pathLst>
            </a:custGeom>
            <a:blipFill>
              <a:blip r:embed="rId6">
                <a:alphaModFix amt="43000"/>
                <a:extLst>
                  <a:ext uri="{96DAC541-7B7A-43D3-8B79-37D633B846F1}">
                    <asvg:svgBlip xmlns:asvg="http://schemas.microsoft.com/office/drawing/2016/SVG/main" r:embed="rId7"/>
                  </a:ext>
                </a:extLst>
              </a:blip>
              <a:stretch>
                <a:fillRect l="-83750" t="-150658" r="-83846" b="-43323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059439" y="97208"/>
              <a:ext cx="2560212" cy="977532"/>
            </a:xfrm>
            <a:prstGeom prst="rect">
              <a:avLst/>
            </a:prstGeom>
          </p:spPr>
          <p:txBody>
            <a:bodyPr lIns="0" tIns="0" rIns="0" bIns="0" rtlCol="0" anchor="t">
              <a:spAutoFit/>
            </a:bodyPr>
            <a:lstStyle/>
            <a:p>
              <a:pPr marL="0" marR="0" lvl="0" indent="0" algn="ctr" defTabSz="914400" rtl="0" eaLnBrk="1" fontAlgn="auto" latinLnBrk="0" hangingPunct="1">
                <a:lnSpc>
                  <a:spcPts val="1863"/>
                </a:lnSpc>
                <a:spcBef>
                  <a:spcPts val="0"/>
                </a:spcBef>
                <a:spcAft>
                  <a:spcPts val="0"/>
                </a:spcAft>
                <a:buClrTx/>
                <a:buSzTx/>
                <a:buFontTx/>
                <a:buNone/>
                <a:tabLst/>
                <a:defRPr/>
              </a:pPr>
              <a:r>
                <a:rPr kumimoji="0" lang="en-US" sz="1863" b="1" i="0" u="none" strike="noStrike" kern="1200" cap="none" spc="0" normalizeH="0" baseline="0" noProof="0" dirty="0">
                  <a:ln>
                    <a:noFill/>
                  </a:ln>
                  <a:solidFill>
                    <a:srgbClr val="FFFFFF">
                      <a:alpha val="42745"/>
                    </a:srgbClr>
                  </a:solidFill>
                  <a:effectLst/>
                  <a:uLnTx/>
                  <a:uFillTx/>
                  <a:latin typeface="Calibri"/>
                  <a:ea typeface="Canva Sans Bold"/>
                  <a:cs typeface="Canva Sans Bold"/>
                  <a:sym typeface="Canva Sans Bold"/>
                </a:rPr>
                <a:t>Clinical</a:t>
              </a:r>
            </a:p>
            <a:p>
              <a:pPr marL="0" marR="0" lvl="0" indent="0" algn="ctr" defTabSz="914400" rtl="0" eaLnBrk="1" fontAlgn="auto" latinLnBrk="0" hangingPunct="1">
                <a:lnSpc>
                  <a:spcPts val="1863"/>
                </a:lnSpc>
                <a:spcBef>
                  <a:spcPts val="0"/>
                </a:spcBef>
                <a:spcAft>
                  <a:spcPts val="0"/>
                </a:spcAft>
                <a:buClrTx/>
                <a:buSzTx/>
                <a:buFontTx/>
                <a:buNone/>
                <a:tabLst/>
                <a:defRPr/>
              </a:pPr>
              <a:r>
                <a:rPr kumimoji="0" lang="en-US" sz="1863" b="1" i="0" u="none" strike="noStrike" kern="1200" cap="none" spc="0" normalizeH="0" baseline="0" noProof="0" dirty="0">
                  <a:ln>
                    <a:noFill/>
                  </a:ln>
                  <a:solidFill>
                    <a:srgbClr val="FFFFFF">
                      <a:alpha val="42745"/>
                    </a:srgbClr>
                  </a:solidFill>
                  <a:effectLst/>
                  <a:uLnTx/>
                  <a:uFillTx/>
                  <a:latin typeface="Calibri"/>
                  <a:ea typeface="Canva Sans Bold"/>
                  <a:cs typeface="Canva Sans Bold"/>
                  <a:sym typeface="Canva Sans Bold"/>
                </a:rPr>
                <a:t>Intervention &amp; Screening</a:t>
              </a:r>
            </a:p>
          </p:txBody>
        </p:sp>
        <p:sp>
          <p:nvSpPr>
            <p:cNvPr id="6" name="Freeform 6"/>
            <p:cNvSpPr/>
            <p:nvPr/>
          </p:nvSpPr>
          <p:spPr>
            <a:xfrm>
              <a:off x="4003128" y="3389925"/>
              <a:ext cx="6747208" cy="1098976"/>
            </a:xfrm>
            <a:custGeom>
              <a:avLst/>
              <a:gdLst/>
              <a:ahLst/>
              <a:cxnLst/>
              <a:rect l="l" t="t" r="r" b="b"/>
              <a:pathLst>
                <a:path w="6747208" h="1098976">
                  <a:moveTo>
                    <a:pt x="0" y="0"/>
                  </a:moveTo>
                  <a:lnTo>
                    <a:pt x="6747208" y="0"/>
                  </a:lnTo>
                  <a:lnTo>
                    <a:pt x="6747208" y="1098976"/>
                  </a:lnTo>
                  <a:lnTo>
                    <a:pt x="0" y="1098976"/>
                  </a:lnTo>
                  <a:lnTo>
                    <a:pt x="0" y="0"/>
                  </a:lnTo>
                  <a:close/>
                </a:path>
              </a:pathLst>
            </a:custGeom>
            <a:blipFill>
              <a:blip r:embed="rId6">
                <a:alphaModFix amt="28000"/>
                <a:extLst>
                  <a:ext uri="{96DAC541-7B7A-43D3-8B79-37D633B846F1}">
                    <asvg:svgBlip xmlns:asvg="http://schemas.microsoft.com/office/drawing/2016/SVG/main" r:embed="rId7"/>
                  </a:ext>
                </a:extLst>
              </a:blip>
              <a:stretch>
                <a:fillRect l="-33" t="-431431" r="-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5645131" y="3542370"/>
              <a:ext cx="3463203" cy="794064"/>
            </a:xfrm>
            <a:prstGeom prst="rect">
              <a:avLst/>
            </a:prstGeom>
          </p:spPr>
          <p:txBody>
            <a:bodyPr lIns="0" tIns="0" rIns="0" bIns="0" rtlCol="0" anchor="t">
              <a:spAutoFit/>
            </a:bodyPr>
            <a:lstStyle/>
            <a:p>
              <a:pPr marL="0" marR="0" lvl="0" indent="0" algn="ctr" defTabSz="914400" rtl="0" eaLnBrk="1" fontAlgn="auto" latinLnBrk="0" hangingPunct="1">
                <a:lnSpc>
                  <a:spcPts val="2353"/>
                </a:lnSpc>
                <a:spcBef>
                  <a:spcPct val="0"/>
                </a:spcBef>
                <a:spcAft>
                  <a:spcPts val="0"/>
                </a:spcAft>
                <a:buClrTx/>
                <a:buSzTx/>
                <a:buFontTx/>
                <a:buNone/>
                <a:tabLst/>
                <a:defRPr/>
              </a:pPr>
              <a:r>
                <a:rPr kumimoji="0" lang="en-US" sz="1681" b="1" i="0" u="none" strike="noStrike" kern="1200" cap="none" spc="0" normalizeH="0" baseline="0" noProof="0" dirty="0">
                  <a:ln>
                    <a:noFill/>
                  </a:ln>
                  <a:solidFill>
                    <a:srgbClr val="FFFFFF">
                      <a:alpha val="27843"/>
                    </a:srgbClr>
                  </a:solidFill>
                  <a:effectLst/>
                  <a:uLnTx/>
                  <a:uFillTx/>
                  <a:latin typeface="Calibri"/>
                  <a:ea typeface="Canva Sans Bold"/>
                  <a:cs typeface="Canva Sans Bold"/>
                  <a:sym typeface="Canva Sans Bold"/>
                </a:rPr>
                <a:t>Socioeconomic Factors &amp; System Change</a:t>
              </a:r>
            </a:p>
          </p:txBody>
        </p:sp>
        <p:sp>
          <p:nvSpPr>
            <p:cNvPr id="8" name="Freeform 8"/>
            <p:cNvSpPr/>
            <p:nvPr/>
          </p:nvSpPr>
          <p:spPr>
            <a:xfrm>
              <a:off x="0" y="3420614"/>
              <a:ext cx="4616326" cy="1067540"/>
            </a:xfrm>
            <a:custGeom>
              <a:avLst/>
              <a:gdLst/>
              <a:ahLst/>
              <a:cxnLst/>
              <a:rect l="l" t="t" r="r" b="b"/>
              <a:pathLst>
                <a:path w="4616326" h="1067540">
                  <a:moveTo>
                    <a:pt x="0" y="0"/>
                  </a:moveTo>
                  <a:lnTo>
                    <a:pt x="4616326" y="0"/>
                  </a:lnTo>
                  <a:lnTo>
                    <a:pt x="4616326" y="1067540"/>
                  </a:lnTo>
                  <a:lnTo>
                    <a:pt x="0" y="1067540"/>
                  </a:lnTo>
                  <a:lnTo>
                    <a:pt x="0" y="0"/>
                  </a:lnTo>
                  <a:close/>
                </a:path>
              </a:pathLst>
            </a:custGeom>
            <a:blipFill>
              <a:blip r:embed="rId8">
                <a:alphaModFix amt="28000"/>
                <a:extLst>
                  <a:ext uri="{96DAC541-7B7A-43D3-8B79-37D633B846F1}">
                    <asvg:svgBlip xmlns:asvg="http://schemas.microsoft.com/office/drawing/2016/SVG/main" r:embed="rId9"/>
                  </a:ext>
                </a:extLst>
              </a:blip>
              <a:stretch>
                <a:fillRect l="-956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77619" y="3759926"/>
              <a:ext cx="3780953" cy="368305"/>
            </a:xfrm>
            <a:prstGeom prst="rect">
              <a:avLst/>
            </a:prstGeom>
          </p:spPr>
          <p:txBody>
            <a:bodyPr lIns="0" tIns="0" rIns="0" bIns="0" rtlCol="0" anchor="t">
              <a:spAutoFit/>
            </a:bodyPr>
            <a:lstStyle/>
            <a:p>
              <a:pPr marL="0" marR="0" lvl="0" indent="0" algn="ctr" defTabSz="914400" rtl="0" eaLnBrk="1" fontAlgn="auto" latinLnBrk="0" hangingPunct="1">
                <a:lnSpc>
                  <a:spcPts val="2277"/>
                </a:lnSpc>
                <a:spcBef>
                  <a:spcPct val="0"/>
                </a:spcBef>
                <a:spcAft>
                  <a:spcPts val="0"/>
                </a:spcAft>
                <a:buClrTx/>
                <a:buSzTx/>
                <a:buFontTx/>
                <a:buNone/>
                <a:tabLst/>
                <a:defRPr/>
              </a:pPr>
              <a:r>
                <a:rPr kumimoji="0" lang="en-US" sz="1626" b="1" i="1" u="none" strike="noStrike" kern="1200" cap="none" spc="0" normalizeH="0" baseline="0" noProof="0" dirty="0">
                  <a:ln>
                    <a:noFill/>
                  </a:ln>
                  <a:solidFill>
                    <a:srgbClr val="FFFFFF">
                      <a:alpha val="27843"/>
                    </a:srgbClr>
                  </a:solidFill>
                  <a:effectLst/>
                  <a:uLnTx/>
                  <a:uFillTx/>
                  <a:latin typeface="Calibri"/>
                  <a:ea typeface="Canva Sans Bold Italics"/>
                  <a:cs typeface="Canva Sans Bold Italics"/>
                  <a:sym typeface="Canva Sans Bold Italics"/>
                </a:rPr>
                <a:t>Greatest Population Impact</a:t>
              </a:r>
            </a:p>
          </p:txBody>
        </p:sp>
        <p:sp>
          <p:nvSpPr>
            <p:cNvPr id="10" name="Freeform 10"/>
            <p:cNvSpPr/>
            <p:nvPr/>
          </p:nvSpPr>
          <p:spPr>
            <a:xfrm>
              <a:off x="4635510" y="2215225"/>
              <a:ext cx="5488909" cy="1202517"/>
            </a:xfrm>
            <a:custGeom>
              <a:avLst/>
              <a:gdLst/>
              <a:ahLst/>
              <a:cxnLst/>
              <a:rect l="l" t="t" r="r" b="b"/>
              <a:pathLst>
                <a:path w="5488909" h="1202517">
                  <a:moveTo>
                    <a:pt x="0" y="0"/>
                  </a:moveTo>
                  <a:lnTo>
                    <a:pt x="5488910" y="0"/>
                  </a:lnTo>
                  <a:lnTo>
                    <a:pt x="5488910" y="1202517"/>
                  </a:lnTo>
                  <a:lnTo>
                    <a:pt x="0" y="1202517"/>
                  </a:lnTo>
                  <a:lnTo>
                    <a:pt x="0" y="0"/>
                  </a:lnTo>
                  <a:close/>
                </a:path>
              </a:pathLst>
            </a:custGeom>
            <a:blipFill>
              <a:blip r:embed="rId6">
                <a:alphaModFix amt="28000"/>
                <a:extLst>
                  <a:ext uri="{96DAC541-7B7A-43D3-8B79-37D633B846F1}">
                    <asvg:svgBlip xmlns:asvg="http://schemas.microsoft.com/office/drawing/2016/SVG/main" r:embed="rId7"/>
                  </a:ext>
                </a:extLst>
              </a:blip>
              <a:stretch>
                <a:fillRect l="-11145" t="-292402" r="-11778" b="-929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5500763" y="2378030"/>
              <a:ext cx="3793135" cy="794064"/>
            </a:xfrm>
            <a:prstGeom prst="rect">
              <a:avLst/>
            </a:prstGeom>
          </p:spPr>
          <p:txBody>
            <a:bodyPr lIns="0" tIns="0" rIns="0" bIns="0" rtlCol="0" anchor="t">
              <a:spAutoFit/>
            </a:bodyPr>
            <a:lstStyle/>
            <a:p>
              <a:pPr marL="0" marR="0" lvl="0" indent="0" algn="ctr" defTabSz="914400" rtl="0" eaLnBrk="1" fontAlgn="auto" latinLnBrk="0" hangingPunct="1">
                <a:lnSpc>
                  <a:spcPts val="2353"/>
                </a:lnSpc>
                <a:spcBef>
                  <a:spcPct val="0"/>
                </a:spcBef>
                <a:spcAft>
                  <a:spcPts val="0"/>
                </a:spcAft>
                <a:buClrTx/>
                <a:buSzTx/>
                <a:buFontTx/>
                <a:buNone/>
                <a:tabLst/>
                <a:defRPr/>
              </a:pPr>
              <a:r>
                <a:rPr kumimoji="0" lang="en-US" sz="1681" b="1" i="0" u="none" strike="noStrike" kern="1200" cap="none" spc="0" normalizeH="0" baseline="0" noProof="0" dirty="0">
                  <a:ln>
                    <a:noFill/>
                  </a:ln>
                  <a:solidFill>
                    <a:srgbClr val="FFFFFF">
                      <a:alpha val="27843"/>
                    </a:srgbClr>
                  </a:solidFill>
                  <a:effectLst/>
                  <a:uLnTx/>
                  <a:uFillTx/>
                  <a:latin typeface="Calibri"/>
                  <a:ea typeface="Canva Sans Bold"/>
                  <a:cs typeface="Canva Sans Bold"/>
                  <a:sym typeface="Canva Sans Bold"/>
                </a:rPr>
                <a:t>Changing the Context: Community &amp; Environment</a:t>
              </a:r>
            </a:p>
          </p:txBody>
        </p:sp>
        <p:sp>
          <p:nvSpPr>
            <p:cNvPr id="12" name="Freeform 12"/>
            <p:cNvSpPr/>
            <p:nvPr/>
          </p:nvSpPr>
          <p:spPr>
            <a:xfrm>
              <a:off x="0" y="2252100"/>
              <a:ext cx="5261361" cy="1066996"/>
            </a:xfrm>
            <a:custGeom>
              <a:avLst/>
              <a:gdLst/>
              <a:ahLst/>
              <a:cxnLst/>
              <a:rect l="l" t="t" r="r" b="b"/>
              <a:pathLst>
                <a:path w="5261361" h="1066996">
                  <a:moveTo>
                    <a:pt x="0" y="0"/>
                  </a:moveTo>
                  <a:lnTo>
                    <a:pt x="5261361" y="0"/>
                  </a:lnTo>
                  <a:lnTo>
                    <a:pt x="5261361" y="1066996"/>
                  </a:lnTo>
                  <a:lnTo>
                    <a:pt x="0" y="1066996"/>
                  </a:lnTo>
                  <a:lnTo>
                    <a:pt x="0" y="0"/>
                  </a:lnTo>
                  <a:close/>
                </a:path>
              </a:pathLst>
            </a:custGeom>
            <a:blipFill>
              <a:blip r:embed="rId10">
                <a:alphaModFix amt="28000"/>
                <a:extLst>
                  <a:ext uri="{96DAC541-7B7A-43D3-8B79-37D633B846F1}">
                    <asvg:svgBlip xmlns:asvg="http://schemas.microsoft.com/office/drawing/2016/SVG/main" r:embed="rId11"/>
                  </a:ext>
                </a:extLst>
              </a:blip>
              <a:stretch>
                <a:fillRect l="-77074" b="-31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565645" y="2430774"/>
              <a:ext cx="4130071" cy="368305"/>
            </a:xfrm>
            <a:prstGeom prst="rect">
              <a:avLst/>
            </a:prstGeom>
          </p:spPr>
          <p:txBody>
            <a:bodyPr lIns="0" tIns="0" rIns="0" bIns="0" rtlCol="0" anchor="t">
              <a:spAutoFit/>
            </a:bodyPr>
            <a:lstStyle/>
            <a:p>
              <a:pPr marL="0" marR="0" lvl="0" indent="0" algn="ctr" defTabSz="914400" rtl="0" eaLnBrk="1" fontAlgn="auto" latinLnBrk="0" hangingPunct="1">
                <a:lnSpc>
                  <a:spcPts val="2277"/>
                </a:lnSpc>
                <a:spcBef>
                  <a:spcPct val="0"/>
                </a:spcBef>
                <a:spcAft>
                  <a:spcPts val="0"/>
                </a:spcAft>
                <a:buClrTx/>
                <a:buSzTx/>
                <a:buFontTx/>
                <a:buNone/>
                <a:tabLst/>
                <a:defRPr/>
              </a:pPr>
              <a:r>
                <a:rPr kumimoji="0" lang="en-US" sz="1626" b="1" i="1" u="none" strike="noStrike" kern="1200" cap="none" spc="0" normalizeH="0" baseline="0" noProof="0" dirty="0">
                  <a:ln>
                    <a:noFill/>
                  </a:ln>
                  <a:solidFill>
                    <a:srgbClr val="FFFFFF">
                      <a:alpha val="27843"/>
                    </a:srgbClr>
                  </a:solidFill>
                  <a:effectLst/>
                  <a:uLnTx/>
                  <a:uFillTx/>
                  <a:latin typeface="Calibri"/>
                  <a:ea typeface="Canva Sans Bold Italics"/>
                  <a:cs typeface="Canva Sans Bold Italics"/>
                  <a:sym typeface="Canva Sans Bold Italics"/>
                </a:rPr>
                <a:t>Community-Level Impact &amp; Action</a:t>
              </a:r>
            </a:p>
          </p:txBody>
        </p:sp>
        <p:sp>
          <p:nvSpPr>
            <p:cNvPr id="14" name="Freeform 14"/>
            <p:cNvSpPr/>
            <p:nvPr/>
          </p:nvSpPr>
          <p:spPr>
            <a:xfrm>
              <a:off x="36124" y="1090371"/>
              <a:ext cx="5791095" cy="1050668"/>
            </a:xfrm>
            <a:custGeom>
              <a:avLst/>
              <a:gdLst/>
              <a:ahLst/>
              <a:cxnLst/>
              <a:rect l="l" t="t" r="r" b="b"/>
              <a:pathLst>
                <a:path w="5791095" h="1050668">
                  <a:moveTo>
                    <a:pt x="0" y="0"/>
                  </a:moveTo>
                  <a:lnTo>
                    <a:pt x="5791094" y="0"/>
                  </a:lnTo>
                  <a:lnTo>
                    <a:pt x="5791094" y="1050668"/>
                  </a:lnTo>
                  <a:lnTo>
                    <a:pt x="0" y="1050668"/>
                  </a:lnTo>
                  <a:lnTo>
                    <a:pt x="0" y="0"/>
                  </a:lnTo>
                  <a:close/>
                </a:path>
              </a:pathLst>
            </a:custGeom>
            <a:blipFill>
              <a:blip r:embed="rId12">
                <a:alphaModFix amt="28000"/>
                <a:extLst>
                  <a:ext uri="{96DAC541-7B7A-43D3-8B79-37D633B846F1}">
                    <asvg:svgBlip xmlns:asvg="http://schemas.microsoft.com/office/drawing/2016/SVG/main" r:embed="rId13"/>
                  </a:ext>
                </a:extLst>
              </a:blip>
              <a:stretch>
                <a:fillRect l="-535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565645" y="1106626"/>
              <a:ext cx="4228239" cy="931128"/>
            </a:xfrm>
            <a:prstGeom prst="rect">
              <a:avLst/>
            </a:prstGeom>
          </p:spPr>
          <p:txBody>
            <a:bodyPr lIns="0" tIns="0" rIns="0" bIns="0" rtlCol="0" anchor="t">
              <a:spAutoFit/>
            </a:bodyPr>
            <a:lstStyle/>
            <a:p>
              <a:pPr marL="0" marR="0" lvl="0" indent="0" algn="ctr" defTabSz="914400" rtl="0" eaLnBrk="1" fontAlgn="auto" latinLnBrk="0" hangingPunct="1">
                <a:lnSpc>
                  <a:spcPts val="2816"/>
                </a:lnSpc>
                <a:spcBef>
                  <a:spcPct val="0"/>
                </a:spcBef>
                <a:spcAft>
                  <a:spcPts val="0"/>
                </a:spcAft>
                <a:buClrTx/>
                <a:buSzTx/>
                <a:buFontTx/>
                <a:buNone/>
                <a:tabLst/>
                <a:defRPr/>
              </a:pPr>
              <a:r>
                <a:rPr kumimoji="0" lang="en-US" sz="2011" b="1" i="1" u="none" strike="noStrike" kern="1200" cap="none" spc="0" normalizeH="0" baseline="0" noProof="0" dirty="0">
                  <a:ln>
                    <a:noFill/>
                  </a:ln>
                  <a:solidFill>
                    <a:srgbClr val="FFFFFF">
                      <a:alpha val="27843"/>
                    </a:srgbClr>
                  </a:solidFill>
                  <a:effectLst/>
                  <a:uLnTx/>
                  <a:uFillTx/>
                  <a:latin typeface="Calibri"/>
                  <a:ea typeface="Canva Sans Bold Italics"/>
                  <a:cs typeface="Canva Sans Bold Italics"/>
                  <a:sym typeface="Canva Sans Bold Italics"/>
                </a:rPr>
                <a:t>Targeted Interventions - Communities Like Ours</a:t>
              </a:r>
            </a:p>
          </p:txBody>
        </p:sp>
        <p:sp>
          <p:nvSpPr>
            <p:cNvPr id="16" name="Freeform 16"/>
            <p:cNvSpPr/>
            <p:nvPr/>
          </p:nvSpPr>
          <p:spPr>
            <a:xfrm>
              <a:off x="5261361" y="1122311"/>
              <a:ext cx="4293861" cy="986788"/>
            </a:xfrm>
            <a:custGeom>
              <a:avLst/>
              <a:gdLst/>
              <a:ahLst/>
              <a:cxnLst/>
              <a:rect l="l" t="t" r="r" b="b"/>
              <a:pathLst>
                <a:path w="4293861" h="986788">
                  <a:moveTo>
                    <a:pt x="0" y="0"/>
                  </a:moveTo>
                  <a:lnTo>
                    <a:pt x="4293860" y="0"/>
                  </a:lnTo>
                  <a:lnTo>
                    <a:pt x="4293860" y="986788"/>
                  </a:lnTo>
                  <a:lnTo>
                    <a:pt x="0" y="986788"/>
                  </a:lnTo>
                  <a:lnTo>
                    <a:pt x="0" y="0"/>
                  </a:lnTo>
                  <a:close/>
                </a:path>
              </a:pathLst>
            </a:custGeom>
            <a:blipFill>
              <a:blip r:embed="rId6">
                <a:alphaModFix amt="28000"/>
                <a:extLst>
                  <a:ext uri="{96DAC541-7B7A-43D3-8B79-37D633B846F1}">
                    <asvg:svgBlip xmlns:asvg="http://schemas.microsoft.com/office/drawing/2016/SVG/main" r:embed="rId7"/>
                  </a:ext>
                </a:extLst>
              </a:blip>
              <a:stretch>
                <a:fillRect l="-42070" t="-267571" r="-40028" b="-317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5340299" y="1161797"/>
              <a:ext cx="4079335" cy="961631"/>
            </a:xfrm>
            <a:prstGeom prst="rect">
              <a:avLst/>
            </a:prstGeom>
          </p:spPr>
          <p:txBody>
            <a:bodyPr lIns="0" tIns="0" rIns="0" bIns="0" rtlCol="0" anchor="t">
              <a:spAutoFit/>
            </a:bodyPr>
            <a:lstStyle/>
            <a:p>
              <a:pPr marL="0" marR="0" lvl="0" indent="0" algn="ctr" defTabSz="914400" rtl="0" eaLnBrk="1" fontAlgn="auto" latinLnBrk="0" hangingPunct="1">
                <a:lnSpc>
                  <a:spcPts val="2911"/>
                </a:lnSpc>
                <a:spcBef>
                  <a:spcPct val="0"/>
                </a:spcBef>
                <a:spcAft>
                  <a:spcPts val="0"/>
                </a:spcAft>
                <a:buClrTx/>
                <a:buSzTx/>
                <a:buFontTx/>
                <a:buNone/>
                <a:tabLst/>
                <a:defRPr/>
              </a:pPr>
              <a:r>
                <a:rPr kumimoji="0" lang="en-US" sz="2079" b="1" i="0" u="none" strike="noStrike" kern="1200" cap="none" spc="0" normalizeH="0" baseline="0" noProof="0" dirty="0">
                  <a:ln>
                    <a:noFill/>
                  </a:ln>
                  <a:solidFill>
                    <a:srgbClr val="FFFFFF">
                      <a:alpha val="47843"/>
                    </a:srgbClr>
                  </a:solidFill>
                  <a:effectLst/>
                  <a:uLnTx/>
                  <a:uFillTx/>
                  <a:latin typeface="Calibri"/>
                  <a:ea typeface="Canva Sans Bold"/>
                  <a:cs typeface="Canva Sans Bold"/>
                  <a:sym typeface="Canva Sans Bold"/>
                </a:rPr>
                <a:t>Lasting Protective Interventions</a:t>
              </a:r>
            </a:p>
          </p:txBody>
        </p:sp>
        <p:sp>
          <p:nvSpPr>
            <p:cNvPr id="18" name="TextBox 18"/>
            <p:cNvSpPr txBox="1"/>
            <p:nvPr/>
          </p:nvSpPr>
          <p:spPr>
            <a:xfrm>
              <a:off x="563131" y="143257"/>
              <a:ext cx="4207486" cy="765757"/>
            </a:xfrm>
            <a:prstGeom prst="rect">
              <a:avLst/>
            </a:prstGeom>
          </p:spPr>
          <p:txBody>
            <a:bodyPr lIns="0" tIns="0" rIns="0" bIns="0" rtlCol="0" anchor="t">
              <a:spAutoFit/>
            </a:bodyPr>
            <a:lstStyle/>
            <a:p>
              <a:pPr marL="0" marR="0" lvl="0" indent="0" algn="ctr" defTabSz="914400" rtl="0" eaLnBrk="1" fontAlgn="auto" latinLnBrk="0" hangingPunct="1">
                <a:lnSpc>
                  <a:spcPts val="2319"/>
                </a:lnSpc>
                <a:spcBef>
                  <a:spcPct val="0"/>
                </a:spcBef>
                <a:spcAft>
                  <a:spcPts val="0"/>
                </a:spcAft>
                <a:buClrTx/>
                <a:buSzTx/>
                <a:buFontTx/>
                <a:buNone/>
                <a:tabLst/>
                <a:defRPr/>
              </a:pPr>
              <a:r>
                <a:rPr kumimoji="0" lang="en-US" sz="1656" b="1" i="1" u="none" strike="noStrike" kern="1200" cap="none" spc="0" normalizeH="0" baseline="0" noProof="0" dirty="0">
                  <a:ln>
                    <a:noFill/>
                  </a:ln>
                  <a:solidFill>
                    <a:srgbClr val="FFFFFF">
                      <a:alpha val="42745"/>
                    </a:srgbClr>
                  </a:solidFill>
                  <a:effectLst/>
                  <a:uLnTx/>
                  <a:uFillTx/>
                  <a:latin typeface="Calibri"/>
                  <a:ea typeface="Canva Sans Bold Italics"/>
                  <a:cs typeface="Canva Sans Bold Italics"/>
                  <a:sym typeface="Canva Sans Bold Italics"/>
                </a:rPr>
                <a:t>Early Intervention &amp; Screening in Clinical Settings</a:t>
              </a:r>
            </a:p>
          </p:txBody>
        </p:sp>
      </p:grpSp>
      <p:sp>
        <p:nvSpPr>
          <p:cNvPr id="19" name="TextBox 19"/>
          <p:cNvSpPr txBox="1"/>
          <p:nvPr/>
        </p:nvSpPr>
        <p:spPr>
          <a:xfrm>
            <a:off x="472032" y="647700"/>
            <a:ext cx="17076725" cy="3295774"/>
          </a:xfrm>
          <a:prstGeom prst="rect">
            <a:avLst/>
          </a:prstGeom>
        </p:spPr>
        <p:txBody>
          <a:bodyPr wrap="square" lIns="0" tIns="0" rIns="0" bIns="0" rtlCol="0" anchor="t">
            <a:spAutoFit/>
          </a:bodyPr>
          <a:lstStyle/>
          <a:p>
            <a:pPr marL="426401" marR="0" lvl="1" indent="0" algn="l" defTabSz="914400" rtl="0" eaLnBrk="1" fontAlgn="auto" latinLnBrk="0" hangingPunct="1">
              <a:lnSpc>
                <a:spcPts val="473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What can someone do today to make a difference for their own health? </a:t>
            </a:r>
          </a:p>
          <a:p>
            <a:pPr marL="1705601" marR="0" lvl="2" indent="-568534" algn="l" defTabSz="914400" rtl="0" eaLnBrk="1" fontAlgn="auto" latinLnBrk="0" hangingPunct="1">
              <a:lnSpc>
                <a:spcPts val="4739"/>
              </a:lnSpc>
              <a:spcBef>
                <a:spcPts val="0"/>
              </a:spcBef>
              <a:spcAft>
                <a:spcPts val="0"/>
              </a:spcAft>
              <a:buClrTx/>
              <a:buSzTx/>
              <a:buFont typeface="Arial"/>
              <a:buChar char="⚬"/>
              <a:tabLst/>
              <a:defRPr/>
            </a:pPr>
            <a:r>
              <a:rPr kumimoji="0" lang="en-US" sz="4400" b="0" i="0" u="none" strike="noStrike" kern="1200" cap="none" spc="0" normalizeH="0" baseline="0" noProof="0" dirty="0">
                <a:ln>
                  <a:noFill/>
                </a:ln>
                <a:solidFill>
                  <a:srgbClr val="000000"/>
                </a:solidFill>
                <a:effectLst/>
                <a:uLnTx/>
                <a:uFillTx/>
                <a:latin typeface="Calibri"/>
                <a:ea typeface="Canva Sans"/>
                <a:cs typeface="Canva Sans"/>
                <a:sym typeface="Canva Sans"/>
              </a:rPr>
              <a:t>What are some daily activities or small adjustments to reduce risk?</a:t>
            </a:r>
          </a:p>
          <a:p>
            <a:pPr marL="0" marR="0" lvl="0" indent="0" algn="l" defTabSz="914400" rtl="0" eaLnBrk="1" fontAlgn="auto" latinLnBrk="0" hangingPunct="1">
              <a:lnSpc>
                <a:spcPts val="2159"/>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Calibri"/>
              <a:ea typeface="Canva Sans"/>
              <a:cs typeface="Canva Sans"/>
              <a:sym typeface="Canva Sans"/>
            </a:endParaRPr>
          </a:p>
          <a:p>
            <a:pPr marL="426401" marR="0" lvl="1" indent="0" algn="l" defTabSz="914400" rtl="0" eaLnBrk="1" fontAlgn="auto" latinLnBrk="0" hangingPunct="1">
              <a:lnSpc>
                <a:spcPts val="4739"/>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endParaRPr>
          </a:p>
          <a:p>
            <a:pPr marL="426401" marR="0" lvl="1" indent="0" algn="l" defTabSz="914400" rtl="0" eaLnBrk="1" fontAlgn="auto" latinLnBrk="0" hangingPunct="1">
              <a:lnSpc>
                <a:spcPts val="473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What advice would you give to patients to advocate for themselves across different healthcare settings?</a:t>
            </a:r>
          </a:p>
        </p:txBody>
      </p:sp>
      <p:grpSp>
        <p:nvGrpSpPr>
          <p:cNvPr id="20" name="Group 20"/>
          <p:cNvGrpSpPr/>
          <p:nvPr/>
        </p:nvGrpSpPr>
        <p:grpSpPr>
          <a:xfrm>
            <a:off x="11072227" y="3704320"/>
            <a:ext cx="3636864" cy="3182256"/>
            <a:chOff x="0" y="0"/>
            <a:chExt cx="812800" cy="711200"/>
          </a:xfrm>
        </p:grpSpPr>
        <p:sp>
          <p:nvSpPr>
            <p:cNvPr id="21" name="Freeform 2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CD5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127000" y="282575"/>
              <a:ext cx="558800" cy="377825"/>
            </a:xfrm>
            <a:prstGeom prst="rect">
              <a:avLst/>
            </a:prstGeom>
          </p:spPr>
          <p:txBody>
            <a:bodyPr lIns="50800" tIns="50800" rIns="50800" bIns="50800" rtlCol="0" anchor="ctr"/>
            <a:lstStyle/>
            <a:p>
              <a:pPr marL="0" marR="0" lvl="0" indent="0" algn="ctr" defTabSz="914400" rtl="0" eaLnBrk="1" fontAlgn="auto" latinLnBrk="0" hangingPunct="1">
                <a:lnSpc>
                  <a:spcPts val="28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11584495" y="5371648"/>
            <a:ext cx="2612327" cy="1032334"/>
          </a:xfrm>
          <a:prstGeom prst="rect">
            <a:avLst/>
          </a:prstGeom>
        </p:spPr>
        <p:txBody>
          <a:bodyPr lIns="0" tIns="0" rIns="0" bIns="0" rtlCol="0" anchor="t">
            <a:spAutoFit/>
          </a:bodyPr>
          <a:lstStyle/>
          <a:p>
            <a:pPr marL="0" marR="0" lvl="0" indent="0" algn="ctr" defTabSz="914400" rtl="0" eaLnBrk="1" fontAlgn="auto" latinLnBrk="0" hangingPunct="1">
              <a:lnSpc>
                <a:spcPts val="3976"/>
              </a:lnSpc>
              <a:spcBef>
                <a:spcPts val="0"/>
              </a:spcBef>
              <a:spcAft>
                <a:spcPts val="0"/>
              </a:spcAft>
              <a:buClrTx/>
              <a:buSzTx/>
              <a:buFontTx/>
              <a:buNone/>
              <a:tabLst/>
              <a:defRPr/>
            </a:pPr>
            <a:r>
              <a:rPr kumimoji="0" lang="en-US" sz="3976" b="1" i="0" u="none" strike="noStrike" kern="1200" cap="none" spc="0" normalizeH="0" baseline="0" noProof="0" dirty="0">
                <a:ln>
                  <a:noFill/>
                </a:ln>
                <a:solidFill>
                  <a:srgbClr val="FFFFFF"/>
                </a:solidFill>
                <a:effectLst/>
                <a:uLnTx/>
                <a:uFillTx/>
                <a:latin typeface="Calibri"/>
                <a:ea typeface="Canva Sans Bold"/>
                <a:cs typeface="Canva Sans Bold"/>
                <a:sym typeface="Canva Sans Bold"/>
              </a:rPr>
              <a:t>Counsel </a:t>
            </a:r>
          </a:p>
          <a:p>
            <a:pPr marL="0" marR="0" lvl="0" indent="0" algn="ctr" defTabSz="914400" rtl="0" eaLnBrk="1" fontAlgn="auto" latinLnBrk="0" hangingPunct="1">
              <a:lnSpc>
                <a:spcPts val="3976"/>
              </a:lnSpc>
              <a:spcBef>
                <a:spcPts val="0"/>
              </a:spcBef>
              <a:spcAft>
                <a:spcPts val="0"/>
              </a:spcAft>
              <a:buClrTx/>
              <a:buSzTx/>
              <a:buFontTx/>
              <a:buNone/>
              <a:tabLst/>
              <a:defRPr/>
            </a:pPr>
            <a:r>
              <a:rPr kumimoji="0" lang="en-US" sz="3976" b="1" i="0" u="none" strike="noStrike" kern="1200" cap="none" spc="0" normalizeH="0" baseline="0" noProof="0" dirty="0">
                <a:ln>
                  <a:noFill/>
                </a:ln>
                <a:solidFill>
                  <a:srgbClr val="FFFFFF"/>
                </a:solidFill>
                <a:effectLst/>
                <a:uLnTx/>
                <a:uFillTx/>
                <a:latin typeface="Calibri"/>
                <a:ea typeface="Canva Sans Bold"/>
                <a:cs typeface="Canva Sans Bold"/>
                <a:sym typeface="Canva Sans Bold"/>
              </a:rPr>
              <a:t>&amp; Education</a:t>
            </a:r>
          </a:p>
        </p:txBody>
      </p:sp>
      <p:sp>
        <p:nvSpPr>
          <p:cNvPr id="24" name="Freeform 24"/>
          <p:cNvSpPr/>
          <p:nvPr/>
        </p:nvSpPr>
        <p:spPr>
          <a:xfrm>
            <a:off x="449275" y="5127796"/>
            <a:ext cx="11527105" cy="1783140"/>
          </a:xfrm>
          <a:custGeom>
            <a:avLst/>
            <a:gdLst/>
            <a:ahLst/>
            <a:cxnLst/>
            <a:rect l="l" t="t" r="r" b="b"/>
            <a:pathLst>
              <a:path w="11527105" h="1783140">
                <a:moveTo>
                  <a:pt x="0" y="0"/>
                </a:moveTo>
                <a:lnTo>
                  <a:pt x="11527106" y="0"/>
                </a:lnTo>
                <a:lnTo>
                  <a:pt x="11527106" y="1783140"/>
                </a:lnTo>
                <a:lnTo>
                  <a:pt x="0" y="1783140"/>
                </a:lnTo>
                <a:lnTo>
                  <a:pt x="0" y="0"/>
                </a:lnTo>
                <a:close/>
              </a:path>
            </a:pathLst>
          </a:custGeom>
          <a:blipFill>
            <a:blip r:embed="rId14">
              <a:extLst>
                <a:ext uri="{96DAC541-7B7A-43D3-8B79-37D633B846F1}">
                  <asvg:svgBlip xmlns:asvg="http://schemas.microsoft.com/office/drawing/2016/SVG/main" r:embed="rId15"/>
                </a:ext>
              </a:extLst>
            </a:blip>
            <a:stretch>
              <a:fillRect l="-308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1743403" y="5351365"/>
            <a:ext cx="6954021" cy="1269328"/>
          </a:xfrm>
          <a:prstGeom prst="rect">
            <a:avLst/>
          </a:prstGeom>
        </p:spPr>
        <p:txBody>
          <a:bodyPr lIns="0" tIns="0" rIns="0" bIns="0" rtlCol="0" anchor="t">
            <a:spAutoFit/>
          </a:bodyPr>
          <a:lstStyle/>
          <a:p>
            <a:pPr marL="0" marR="0" lvl="0" indent="0" algn="ctr" defTabSz="914400" rtl="0" eaLnBrk="1" fontAlgn="auto" latinLnBrk="0" hangingPunct="1">
              <a:lnSpc>
                <a:spcPts val="5112"/>
              </a:lnSpc>
              <a:spcBef>
                <a:spcPct val="0"/>
              </a:spcBef>
              <a:spcAft>
                <a:spcPts val="0"/>
              </a:spcAft>
              <a:buClrTx/>
              <a:buSzTx/>
              <a:buFontTx/>
              <a:buNone/>
              <a:tabLst/>
              <a:defRPr/>
            </a:pPr>
            <a:r>
              <a:rPr kumimoji="0" lang="en-US" sz="3651" b="1" i="1" u="none" strike="noStrike" kern="1200" cap="none" spc="0" normalizeH="0" baseline="0" noProof="0" dirty="0">
                <a:ln>
                  <a:noFill/>
                </a:ln>
                <a:solidFill>
                  <a:srgbClr val="FFFFFF"/>
                </a:solidFill>
                <a:effectLst/>
                <a:uLnTx/>
                <a:uFillTx/>
                <a:latin typeface="Calibri"/>
                <a:ea typeface="Canva Sans Bold Italics"/>
                <a:cs typeface="Canva Sans Bold Italics"/>
                <a:sym typeface="Canva Sans Bold Italics"/>
              </a:rPr>
              <a:t>Individual/Patient Focus &amp; Effort, Individual Impact</a:t>
            </a:r>
          </a:p>
        </p:txBody>
      </p:sp>
    </p:spTree>
    <p:extLst>
      <p:ext uri="{BB962C8B-B14F-4D97-AF65-F5344CB8AC3E}">
        <p14:creationId xmlns:p14="http://schemas.microsoft.com/office/powerpoint/2010/main" val="3338218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1AE19C8E-346A-CDF3-8D77-82DDDD92C4D5}"/>
              </a:ext>
            </a:extLst>
          </p:cNvPr>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a:off x="1800689" y="4291099"/>
            <a:ext cx="5905819" cy="4076260"/>
          </a:xfrm>
          <a:custGeom>
            <a:avLst/>
            <a:gdLst/>
            <a:ahLst/>
            <a:cxnLst/>
            <a:rect l="l" t="t" r="r" b="b"/>
            <a:pathLst>
              <a:path w="5905819" h="4076260">
                <a:moveTo>
                  <a:pt x="0" y="0"/>
                </a:moveTo>
                <a:lnTo>
                  <a:pt x="5905819" y="0"/>
                </a:lnTo>
                <a:lnTo>
                  <a:pt x="5905819" y="4076260"/>
                </a:lnTo>
                <a:lnTo>
                  <a:pt x="0" y="4076260"/>
                </a:lnTo>
                <a:lnTo>
                  <a:pt x="0" y="0"/>
                </a:lnTo>
                <a:close/>
              </a:path>
            </a:pathLst>
          </a:custGeom>
          <a:blipFill>
            <a:blip r:embed="rId4">
              <a:extLst>
                <a:ext uri="{96DAC541-7B7A-43D3-8B79-37D633B846F1}">
                  <asvg:svgBlip xmlns:asvg="http://schemas.microsoft.com/office/drawing/2016/SVG/main" r:embed="rId5"/>
                </a:ext>
              </a:extLst>
            </a:blip>
            <a:stretch>
              <a:fillRect t="-1268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44537" y="3621238"/>
            <a:ext cx="2890647" cy="4114800"/>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741691" y="5143500"/>
            <a:ext cx="1964817" cy="2057400"/>
          </a:xfrm>
          <a:custGeom>
            <a:avLst/>
            <a:gdLst/>
            <a:ahLst/>
            <a:cxnLst/>
            <a:rect l="l" t="t" r="r" b="b"/>
            <a:pathLst>
              <a:path w="1964817" h="2057400">
                <a:moveTo>
                  <a:pt x="0" y="0"/>
                </a:moveTo>
                <a:lnTo>
                  <a:pt x="1964817" y="0"/>
                </a:lnTo>
                <a:lnTo>
                  <a:pt x="196481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990600" y="559723"/>
            <a:ext cx="9944100" cy="1552156"/>
          </a:xfrm>
          <a:prstGeom prst="rect">
            <a:avLst/>
          </a:prstGeom>
        </p:spPr>
        <p:txBody>
          <a:bodyPr wrap="square" lIns="0" tIns="0" rIns="0" bIns="0" rtlCol="0" anchor="t">
            <a:spAutoFit/>
          </a:bodyPr>
          <a:lstStyle/>
          <a:p>
            <a:pPr marL="0" marR="0" lvl="0" indent="0" algn="l" defTabSz="914400" rtl="0" eaLnBrk="1" fontAlgn="auto" latinLnBrk="0" hangingPunct="1">
              <a:lnSpc>
                <a:spcPts val="12880"/>
              </a:lnSpc>
              <a:spcBef>
                <a:spcPts val="0"/>
              </a:spcBef>
              <a:spcAft>
                <a:spcPts val="0"/>
              </a:spcAft>
              <a:buClrTx/>
              <a:buSzTx/>
              <a:buFontTx/>
              <a:buNone/>
              <a:tabLst/>
              <a:defRPr/>
            </a:pPr>
            <a:r>
              <a:rPr kumimoji="0" lang="en-US" sz="9200" b="0"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Wrap-Up: </a:t>
            </a:r>
            <a:r>
              <a:rPr kumimoji="0" lang="en-US" sz="92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Barriers</a:t>
            </a:r>
          </a:p>
        </p:txBody>
      </p:sp>
      <p:sp>
        <p:nvSpPr>
          <p:cNvPr id="6" name="TextBox 6"/>
          <p:cNvSpPr txBox="1"/>
          <p:nvPr/>
        </p:nvSpPr>
        <p:spPr>
          <a:xfrm>
            <a:off x="8557098" y="3278338"/>
            <a:ext cx="9281524" cy="4833631"/>
          </a:xfrm>
          <a:prstGeom prst="rect">
            <a:avLst/>
          </a:prstGeom>
        </p:spPr>
        <p:txBody>
          <a:bodyPr lIns="0" tIns="0" rIns="0" bIns="0" rtlCol="0" anchor="t">
            <a:spAutoFit/>
          </a:bodyPr>
          <a:lstStyle/>
          <a:p>
            <a:pPr marL="852801" marR="0" lvl="1" indent="-426400" algn="l" defTabSz="914400" rtl="0" eaLnBrk="1" fontAlgn="auto" latinLnBrk="0" hangingPunct="1">
              <a:lnSpc>
                <a:spcPts val="4739"/>
              </a:lnSpc>
              <a:spcBef>
                <a:spcPts val="0"/>
              </a:spcBef>
              <a:spcAft>
                <a:spcPts val="0"/>
              </a:spcAft>
              <a:buClrTx/>
              <a:buSzTx/>
              <a:buFont typeface="Arial"/>
              <a:buChar char="•"/>
              <a:tabLst/>
              <a:defRPr/>
            </a:pPr>
            <a:r>
              <a:rPr kumimoji="0" lang="en-US" sz="48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What do you see as the biggest challenges patients face in preventing chronic diseases today?</a:t>
            </a:r>
          </a:p>
          <a:p>
            <a:pPr marL="0" marR="0" lvl="0" indent="0" algn="l" defTabSz="914400" rtl="0" eaLnBrk="1" fontAlgn="auto" latinLnBrk="0" hangingPunct="1">
              <a:lnSpc>
                <a:spcPts val="4739"/>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endParaRPr>
          </a:p>
          <a:p>
            <a:pPr marL="852801" marR="0" lvl="1" indent="-426400" algn="l" defTabSz="914400" rtl="0" eaLnBrk="1" fontAlgn="auto" latinLnBrk="0" hangingPunct="1">
              <a:lnSpc>
                <a:spcPts val="4739"/>
              </a:lnSpc>
              <a:spcBef>
                <a:spcPts val="0"/>
              </a:spcBef>
              <a:spcAft>
                <a:spcPts val="0"/>
              </a:spcAft>
              <a:buClrTx/>
              <a:buSzTx/>
              <a:buFont typeface="Arial"/>
              <a:buChar char="•"/>
              <a:tabLst/>
              <a:defRPr/>
            </a:pPr>
            <a:r>
              <a:rPr kumimoji="0" lang="en-US" sz="48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What are the biggest barriers you see to patient follow-up and continuity of care?</a:t>
            </a:r>
          </a:p>
        </p:txBody>
      </p:sp>
    </p:spTree>
    <p:extLst>
      <p:ext uri="{BB962C8B-B14F-4D97-AF65-F5344CB8AC3E}">
        <p14:creationId xmlns:p14="http://schemas.microsoft.com/office/powerpoint/2010/main" val="1431576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729E52C-6E2C-A8EC-56BF-F2FA7A8AAC9D}"/>
              </a:ext>
            </a:extLst>
          </p:cNvPr>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a:off x="12134287" y="3566759"/>
            <a:ext cx="3103202" cy="4858242"/>
          </a:xfrm>
          <a:custGeom>
            <a:avLst/>
            <a:gdLst/>
            <a:ahLst/>
            <a:cxnLst/>
            <a:rect l="l" t="t" r="r" b="b"/>
            <a:pathLst>
              <a:path w="3103202" h="4858242">
                <a:moveTo>
                  <a:pt x="0" y="0"/>
                </a:moveTo>
                <a:lnTo>
                  <a:pt x="3103202" y="0"/>
                </a:lnTo>
                <a:lnTo>
                  <a:pt x="3103202" y="4858242"/>
                </a:lnTo>
                <a:lnTo>
                  <a:pt x="0" y="48582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028700" y="3293955"/>
            <a:ext cx="10325100" cy="5436360"/>
          </a:xfrm>
          <a:prstGeom prst="rect">
            <a:avLst/>
          </a:prstGeom>
        </p:spPr>
        <p:txBody>
          <a:bodyPr wrap="square" lIns="0" tIns="0" rIns="0" bIns="0" rtlCol="0" anchor="t">
            <a:spAutoFit/>
          </a:bodyPr>
          <a:lstStyle/>
          <a:p>
            <a:pPr marL="852801" marR="0" lvl="1" indent="-426400" algn="l" defTabSz="914400" rtl="0" eaLnBrk="1" fontAlgn="auto" latinLnBrk="0" hangingPunct="1">
              <a:lnSpc>
                <a:spcPts val="4739"/>
              </a:lnSpc>
              <a:spcBef>
                <a:spcPts val="0"/>
              </a:spcBef>
              <a:spcAft>
                <a:spcPts val="0"/>
              </a:spcAft>
              <a:buClrTx/>
              <a:buSzTx/>
              <a:buFont typeface="Arial"/>
              <a:buChar char="•"/>
              <a:tabLst/>
              <a:defRPr/>
            </a:pPr>
            <a:r>
              <a:rPr kumimoji="0" lang="en-US" sz="48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How can we help those in our community overcome barriers and find solutions?</a:t>
            </a:r>
          </a:p>
          <a:p>
            <a:pPr marL="0" marR="0" lvl="0" indent="0" algn="l" defTabSz="914400" rtl="0" eaLnBrk="1" fontAlgn="auto" latinLnBrk="0" hangingPunct="1">
              <a:lnSpc>
                <a:spcPts val="4739"/>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endParaRPr>
          </a:p>
          <a:p>
            <a:pPr marL="852801" marR="0" lvl="1" indent="-426400" algn="l" defTabSz="914400" rtl="0" eaLnBrk="1" fontAlgn="auto" latinLnBrk="0" hangingPunct="1">
              <a:lnSpc>
                <a:spcPts val="4739"/>
              </a:lnSpc>
              <a:spcBef>
                <a:spcPts val="0"/>
              </a:spcBef>
              <a:spcAft>
                <a:spcPts val="0"/>
              </a:spcAft>
              <a:buClrTx/>
              <a:buSzTx/>
              <a:buFont typeface="Arial"/>
              <a:buChar char="•"/>
              <a:tabLst/>
              <a:defRPr/>
            </a:pPr>
            <a:r>
              <a:rPr kumimoji="0" lang="en-US" sz="48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What strategies have you found/do you see as most effective?</a:t>
            </a:r>
          </a:p>
          <a:p>
            <a:pPr marL="1705601" marR="0" lvl="2" indent="-568534" algn="l" defTabSz="914400" rtl="0" eaLnBrk="1" fontAlgn="auto" latinLnBrk="0" hangingPunct="1">
              <a:lnSpc>
                <a:spcPts val="4739"/>
              </a:lnSpc>
              <a:spcBef>
                <a:spcPts val="0"/>
              </a:spcBef>
              <a:spcAft>
                <a:spcPts val="0"/>
              </a:spcAft>
              <a:buClrTx/>
              <a:buSzTx/>
              <a:buFont typeface="Arial"/>
              <a:buChar char="⚬"/>
              <a:tabLst/>
              <a:defRPr/>
            </a:pPr>
            <a:r>
              <a:rPr kumimoji="0" lang="en-US" sz="4800" b="0" i="0" u="none" strike="noStrike" kern="1200" cap="none" spc="0" normalizeH="0" baseline="0" noProof="0" dirty="0">
                <a:ln>
                  <a:noFill/>
                </a:ln>
                <a:solidFill>
                  <a:srgbClr val="000000"/>
                </a:solidFill>
                <a:effectLst/>
                <a:uLnTx/>
                <a:uFillTx/>
                <a:latin typeface="Calibri"/>
                <a:ea typeface="Canva Sans"/>
                <a:cs typeface="Canva Sans"/>
                <a:sym typeface="Canva Sans"/>
              </a:rPr>
              <a:t>At what level?</a:t>
            </a:r>
          </a:p>
          <a:p>
            <a:pPr marL="1705601" marR="0" lvl="2" indent="-568534" algn="l" defTabSz="914400" rtl="0" eaLnBrk="1" fontAlgn="auto" latinLnBrk="0" hangingPunct="1">
              <a:lnSpc>
                <a:spcPts val="4739"/>
              </a:lnSpc>
              <a:spcBef>
                <a:spcPts val="0"/>
              </a:spcBef>
              <a:spcAft>
                <a:spcPts val="0"/>
              </a:spcAft>
              <a:buClrTx/>
              <a:buSzTx/>
              <a:buFont typeface="Arial"/>
              <a:buChar char="⚬"/>
              <a:tabLst/>
              <a:defRPr/>
            </a:pPr>
            <a:r>
              <a:rPr kumimoji="0" lang="en-US" sz="4800" b="0" i="0" u="none" strike="noStrike" kern="1200" cap="none" spc="0" normalizeH="0" baseline="0" noProof="0" dirty="0">
                <a:ln>
                  <a:noFill/>
                </a:ln>
                <a:solidFill>
                  <a:srgbClr val="000000"/>
                </a:solidFill>
                <a:effectLst/>
                <a:uLnTx/>
                <a:uFillTx/>
                <a:latin typeface="Calibri"/>
                <a:ea typeface="Canva Sans"/>
                <a:cs typeface="Canva Sans"/>
                <a:sym typeface="Canva Sans"/>
              </a:rPr>
              <a:t>In engaging patients to take on an active role in their health?</a:t>
            </a:r>
          </a:p>
        </p:txBody>
      </p:sp>
      <p:sp>
        <p:nvSpPr>
          <p:cNvPr id="5" name="Freeform 5"/>
          <p:cNvSpPr/>
          <p:nvPr/>
        </p:nvSpPr>
        <p:spPr>
          <a:xfrm>
            <a:off x="15644130" y="5592154"/>
            <a:ext cx="1964817" cy="2057400"/>
          </a:xfrm>
          <a:custGeom>
            <a:avLst/>
            <a:gdLst/>
            <a:ahLst/>
            <a:cxnLst/>
            <a:rect l="l" t="t" r="r" b="b"/>
            <a:pathLst>
              <a:path w="1964817" h="2057400">
                <a:moveTo>
                  <a:pt x="0" y="0"/>
                </a:moveTo>
                <a:lnTo>
                  <a:pt x="1964817" y="0"/>
                </a:lnTo>
                <a:lnTo>
                  <a:pt x="1964817"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2103588-5173-5CBC-884E-18884A626446}"/>
              </a:ext>
            </a:extLst>
          </p:cNvPr>
          <p:cNvSpPr txBox="1"/>
          <p:nvPr/>
        </p:nvSpPr>
        <p:spPr>
          <a:xfrm>
            <a:off x="990600" y="559723"/>
            <a:ext cx="16459200" cy="1552156"/>
          </a:xfrm>
          <a:prstGeom prst="rect">
            <a:avLst/>
          </a:prstGeom>
        </p:spPr>
        <p:txBody>
          <a:bodyPr wrap="square" lIns="0" tIns="0" rIns="0" bIns="0" rtlCol="0" anchor="t">
            <a:spAutoFit/>
          </a:bodyPr>
          <a:lstStyle/>
          <a:p>
            <a:pPr marL="0" marR="0" lvl="0" indent="0" algn="l" defTabSz="914400" rtl="0" eaLnBrk="1" fontAlgn="auto" latinLnBrk="0" hangingPunct="1">
              <a:lnSpc>
                <a:spcPts val="12880"/>
              </a:lnSpc>
              <a:spcBef>
                <a:spcPts val="0"/>
              </a:spcBef>
              <a:spcAft>
                <a:spcPts val="0"/>
              </a:spcAft>
              <a:buClrTx/>
              <a:buSzTx/>
              <a:buFontTx/>
              <a:buNone/>
              <a:tabLst/>
              <a:defRPr/>
            </a:pPr>
            <a:r>
              <a:rPr kumimoji="0" lang="en-US" sz="9200" b="0"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Wrap-Up: </a:t>
            </a:r>
            <a:r>
              <a:rPr kumimoji="0" lang="en-US" sz="9200" b="1" i="0" u="none" strike="noStrike" kern="1200" cap="none" spc="0" normalizeH="0" baseline="0" noProof="0" dirty="0">
                <a:ln>
                  <a:noFill/>
                </a:ln>
                <a:solidFill>
                  <a:srgbClr val="000000"/>
                </a:solidFill>
                <a:effectLst/>
                <a:uLnTx/>
                <a:uFillTx/>
                <a:latin typeface="Calibri"/>
                <a:ea typeface="Canva Sans Bold"/>
                <a:cs typeface="Canva Sans Bold"/>
                <a:sym typeface="Canva Sans Bold"/>
              </a:rPr>
              <a:t>Solutions &amp; Facilitators</a:t>
            </a:r>
          </a:p>
        </p:txBody>
      </p:sp>
    </p:spTree>
    <p:extLst>
      <p:ext uri="{BB962C8B-B14F-4D97-AF65-F5344CB8AC3E}">
        <p14:creationId xmlns:p14="http://schemas.microsoft.com/office/powerpoint/2010/main" val="141932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F2639C1-9D77-2939-FF5F-837B32C37F88}"/>
              </a:ext>
            </a:extLst>
          </p:cNvPr>
          <p:cNvSpPr/>
          <p:nvPr/>
        </p:nvSpPr>
        <p:spPr>
          <a:xfrm flipH="1">
            <a:off x="6370" y="0"/>
            <a:ext cx="1828163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2737" r="-227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3DD57396-4FD7-7756-FE2A-25D4B9AF75C2}"/>
              </a:ext>
            </a:extLst>
          </p:cNvPr>
          <p:cNvGrpSpPr/>
          <p:nvPr/>
        </p:nvGrpSpPr>
        <p:grpSpPr>
          <a:xfrm>
            <a:off x="0" y="1562100"/>
            <a:ext cx="18287970" cy="8724900"/>
            <a:chOff x="0" y="0"/>
            <a:chExt cx="18287970" cy="10286985"/>
          </a:xfrm>
        </p:grpSpPr>
        <p:pic>
          <p:nvPicPr>
            <p:cNvPr id="8194" name="Picture 2" descr="Picture of raised hands in cartoon">
              <a:extLst>
                <a:ext uri="{FF2B5EF4-FFF2-40B4-BE49-F238E27FC236}">
                  <a16:creationId xmlns:a16="http://schemas.microsoft.com/office/drawing/2014/main" id="{A9D71035-524B-A453-FD82-6B6AF9477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8287970" cy="102869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F39FC0-266C-3983-E0F2-2EAF646E4640}"/>
                </a:ext>
              </a:extLst>
            </p:cNvPr>
            <p:cNvSpPr txBox="1"/>
            <p:nvPr/>
          </p:nvSpPr>
          <p:spPr>
            <a:xfrm>
              <a:off x="617220" y="1645920"/>
              <a:ext cx="3086100" cy="20684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a:ea typeface="+mn-ea"/>
                  <a:cs typeface="+mn-cs"/>
                </a:rPr>
                <a:t>What about in my line of work…</a:t>
              </a:r>
            </a:p>
          </p:txBody>
        </p:sp>
        <p:sp>
          <p:nvSpPr>
            <p:cNvPr id="3" name="TextBox 2">
              <a:extLst>
                <a:ext uri="{FF2B5EF4-FFF2-40B4-BE49-F238E27FC236}">
                  <a16:creationId xmlns:a16="http://schemas.microsoft.com/office/drawing/2014/main" id="{D2A0CA0D-F161-A741-148F-784643414459}"/>
                </a:ext>
              </a:extLst>
            </p:cNvPr>
            <p:cNvSpPr txBox="1"/>
            <p:nvPr/>
          </p:nvSpPr>
          <p:spPr>
            <a:xfrm>
              <a:off x="2402154" y="4063305"/>
              <a:ext cx="30861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a:ea typeface="+mn-ea"/>
                  <a:cs typeface="+mn-cs"/>
                </a:rPr>
                <a:t>What can 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a:ea typeface="+mn-ea"/>
                  <a:cs typeface="+mn-cs"/>
                </a:rPr>
                <a:t>do to support…</a:t>
              </a:r>
            </a:p>
          </p:txBody>
        </p:sp>
        <p:sp>
          <p:nvSpPr>
            <p:cNvPr id="4" name="TextBox 3">
              <a:extLst>
                <a:ext uri="{FF2B5EF4-FFF2-40B4-BE49-F238E27FC236}">
                  <a16:creationId xmlns:a16="http://schemas.microsoft.com/office/drawing/2014/main" id="{068AFED9-46F1-6A28-3CAA-3BB8A5B65B2A}"/>
                </a:ext>
              </a:extLst>
            </p:cNvPr>
            <p:cNvSpPr txBox="1"/>
            <p:nvPr/>
          </p:nvSpPr>
          <p:spPr>
            <a:xfrm>
              <a:off x="5253939" y="3059759"/>
              <a:ext cx="3086100" cy="17543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a:ea typeface="+mn-ea"/>
                  <a:cs typeface="+mn-cs"/>
                </a:rPr>
                <a:t>How can we work together to…</a:t>
              </a:r>
            </a:p>
          </p:txBody>
        </p:sp>
        <p:sp>
          <p:nvSpPr>
            <p:cNvPr id="5" name="TextBox 4">
              <a:extLst>
                <a:ext uri="{FF2B5EF4-FFF2-40B4-BE49-F238E27FC236}">
                  <a16:creationId xmlns:a16="http://schemas.microsoft.com/office/drawing/2014/main" id="{A5B66C9F-80F9-C83E-FAD3-E53371F22A6C}"/>
                </a:ext>
              </a:extLst>
            </p:cNvPr>
            <p:cNvSpPr txBox="1"/>
            <p:nvPr/>
          </p:nvSpPr>
          <p:spPr>
            <a:xfrm>
              <a:off x="8231670" y="4101285"/>
              <a:ext cx="25146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What can be done to…</a:t>
              </a:r>
            </a:p>
          </p:txBody>
        </p:sp>
        <p:sp>
          <p:nvSpPr>
            <p:cNvPr id="6" name="TextBox 5">
              <a:extLst>
                <a:ext uri="{FF2B5EF4-FFF2-40B4-BE49-F238E27FC236}">
                  <a16:creationId xmlns:a16="http://schemas.microsoft.com/office/drawing/2014/main" id="{3EED4E19-51BE-E883-884C-846F5051D0D1}"/>
                </a:ext>
              </a:extLst>
            </p:cNvPr>
            <p:cNvSpPr txBox="1"/>
            <p:nvPr/>
          </p:nvSpPr>
          <p:spPr>
            <a:xfrm>
              <a:off x="10058403" y="2338418"/>
              <a:ext cx="352043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When working with communities that…</a:t>
              </a:r>
            </a:p>
          </p:txBody>
        </p:sp>
        <p:sp>
          <p:nvSpPr>
            <p:cNvPr id="8" name="TextBox 7">
              <a:extLst>
                <a:ext uri="{FF2B5EF4-FFF2-40B4-BE49-F238E27FC236}">
                  <a16:creationId xmlns:a16="http://schemas.microsoft.com/office/drawing/2014/main" id="{7DC6A9B1-F9EA-5191-97D9-21E58E87E8BB}"/>
                </a:ext>
              </a:extLst>
            </p:cNvPr>
            <p:cNvSpPr txBox="1"/>
            <p:nvPr/>
          </p:nvSpPr>
          <p:spPr>
            <a:xfrm>
              <a:off x="14240522" y="104026"/>
              <a:ext cx="352043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What you mentioned was interesting, I was wondering…</a:t>
              </a:r>
            </a:p>
          </p:txBody>
        </p:sp>
        <p:sp>
          <p:nvSpPr>
            <p:cNvPr id="9" name="TextBox 8">
              <a:extLst>
                <a:ext uri="{FF2B5EF4-FFF2-40B4-BE49-F238E27FC236}">
                  <a16:creationId xmlns:a16="http://schemas.microsoft.com/office/drawing/2014/main" id="{5B318664-F155-DCB7-904C-7F8224E4CE9D}"/>
                </a:ext>
              </a:extLst>
            </p:cNvPr>
            <p:cNvSpPr txBox="1"/>
            <p:nvPr/>
          </p:nvSpPr>
          <p:spPr>
            <a:xfrm>
              <a:off x="12914641" y="3712267"/>
              <a:ext cx="3086100" cy="16329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I’ll just wait until after the session to ask…</a:t>
              </a:r>
            </a:p>
          </p:txBody>
        </p:sp>
      </p:grpSp>
      <p:sp>
        <p:nvSpPr>
          <p:cNvPr id="11" name="TextBox 10">
            <a:extLst>
              <a:ext uri="{FF2B5EF4-FFF2-40B4-BE49-F238E27FC236}">
                <a16:creationId xmlns:a16="http://schemas.microsoft.com/office/drawing/2014/main" id="{E50F1A95-6EB1-1DF9-AD13-7492B197C8A2}"/>
              </a:ext>
            </a:extLst>
          </p:cNvPr>
          <p:cNvSpPr txBox="1"/>
          <p:nvPr/>
        </p:nvSpPr>
        <p:spPr>
          <a:xfrm>
            <a:off x="0" y="0"/>
            <a:ext cx="18288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a:ea typeface="+mn-ea"/>
                <a:cs typeface="+mn-cs"/>
              </a:rPr>
              <a:t>Questions for the Panel</a:t>
            </a:r>
          </a:p>
        </p:txBody>
      </p:sp>
    </p:spTree>
    <p:extLst>
      <p:ext uri="{BB962C8B-B14F-4D97-AF65-F5344CB8AC3E}">
        <p14:creationId xmlns:p14="http://schemas.microsoft.com/office/powerpoint/2010/main" val="2610630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8923" y="7631246"/>
            <a:ext cx="2121699" cy="2213661"/>
          </a:xfrm>
          <a:custGeom>
            <a:avLst/>
            <a:gdLst/>
            <a:ahLst/>
            <a:cxnLst/>
            <a:rect l="l" t="t" r="r" b="b"/>
            <a:pathLst>
              <a:path w="2121699" h="2213661">
                <a:moveTo>
                  <a:pt x="0" y="0"/>
                </a:moveTo>
                <a:lnTo>
                  <a:pt x="2121699" y="0"/>
                </a:lnTo>
                <a:lnTo>
                  <a:pt x="2121699" y="2213661"/>
                </a:lnTo>
                <a:lnTo>
                  <a:pt x="0" y="2213661"/>
                </a:lnTo>
                <a:lnTo>
                  <a:pt x="0" y="0"/>
                </a:lnTo>
                <a:close/>
              </a:path>
            </a:pathLst>
          </a:custGeom>
          <a:blipFill>
            <a:blip r:embed="rId2"/>
            <a:stretch>
              <a:fillRect/>
            </a:stretch>
          </a:blipFill>
        </p:spPr>
        <p:txBody>
          <a:bodyPr/>
          <a:lstStyle/>
          <a:p>
            <a:endParaRPr lang="en-US"/>
          </a:p>
        </p:txBody>
      </p:sp>
      <p:pic>
        <p:nvPicPr>
          <p:cNvPr id="3" name="Picture 3"/>
          <p:cNvPicPr>
            <a:picLocks noChangeAspect="1"/>
          </p:cNvPicPr>
          <p:nvPr/>
        </p:nvPicPr>
        <p:blipFill>
          <a:blip r:embed="rId3"/>
          <a:stretch>
            <a:fillRect/>
          </a:stretch>
        </p:blipFill>
        <p:spPr>
          <a:xfrm>
            <a:off x="-1945025" y="-1848171"/>
            <a:ext cx="22178051" cy="1409230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7DB70-E623-9EB8-DE1A-3BD41D69C2A6}"/>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3302FDBB-F348-D219-6637-BA7A9A16DA09}"/>
              </a:ext>
            </a:extLst>
          </p:cNvPr>
          <p:cNvSpPr/>
          <p:nvPr/>
        </p:nvSpPr>
        <p:spPr>
          <a:xfrm>
            <a:off x="15778043" y="7820434"/>
            <a:ext cx="2121699" cy="2213661"/>
          </a:xfrm>
          <a:custGeom>
            <a:avLst/>
            <a:gdLst/>
            <a:ahLst/>
            <a:cxnLst/>
            <a:rect l="l" t="t" r="r" b="b"/>
            <a:pathLst>
              <a:path w="2121699" h="2213661">
                <a:moveTo>
                  <a:pt x="0" y="0"/>
                </a:moveTo>
                <a:lnTo>
                  <a:pt x="2121699" y="0"/>
                </a:lnTo>
                <a:lnTo>
                  <a:pt x="2121699" y="2213661"/>
                </a:lnTo>
                <a:lnTo>
                  <a:pt x="0" y="2213661"/>
                </a:lnTo>
                <a:lnTo>
                  <a:pt x="0" y="0"/>
                </a:lnTo>
                <a:close/>
              </a:path>
            </a:pathLst>
          </a:custGeom>
          <a:blipFill>
            <a:blip r:embed="rId2"/>
            <a:stretch>
              <a:fillRect/>
            </a:stretch>
          </a:blipFill>
        </p:spPr>
        <p:txBody>
          <a:bodyPr/>
          <a:lstStyle/>
          <a:p>
            <a:endParaRPr lang="en-US"/>
          </a:p>
        </p:txBody>
      </p:sp>
      <p:sp>
        <p:nvSpPr>
          <p:cNvPr id="5" name="TextBox 5">
            <a:extLst>
              <a:ext uri="{FF2B5EF4-FFF2-40B4-BE49-F238E27FC236}">
                <a16:creationId xmlns:a16="http://schemas.microsoft.com/office/drawing/2014/main" id="{9C885403-EF3A-C7B5-8221-4FD84C32AF2B}"/>
              </a:ext>
            </a:extLst>
          </p:cNvPr>
          <p:cNvSpPr txBox="1"/>
          <p:nvPr/>
        </p:nvSpPr>
        <p:spPr>
          <a:xfrm>
            <a:off x="914400" y="433564"/>
            <a:ext cx="13563600" cy="2010166"/>
          </a:xfrm>
          <a:prstGeom prst="rect">
            <a:avLst/>
          </a:prstGeom>
        </p:spPr>
        <p:txBody>
          <a:bodyPr wrap="square" lIns="0" tIns="0" rIns="0" bIns="0" rtlCol="0" anchor="t">
            <a:spAutoFit/>
          </a:bodyPr>
          <a:lstStyle/>
          <a:p>
            <a:pPr>
              <a:lnSpc>
                <a:spcPts val="17675"/>
              </a:lnSpc>
            </a:pPr>
            <a:r>
              <a:rPr lang="en-US" sz="8000" dirty="0">
                <a:solidFill>
                  <a:srgbClr val="8F469F"/>
                </a:solidFill>
                <a:latin typeface="Brittany"/>
                <a:ea typeface="Brittany"/>
                <a:cs typeface="Brittany"/>
                <a:sym typeface="Brittany"/>
              </a:rPr>
              <a:t>What is the BRIGHT Coalition?</a:t>
            </a:r>
          </a:p>
        </p:txBody>
      </p:sp>
      <p:sp>
        <p:nvSpPr>
          <p:cNvPr id="2" name="TextBox 1">
            <a:extLst>
              <a:ext uri="{FF2B5EF4-FFF2-40B4-BE49-F238E27FC236}">
                <a16:creationId xmlns:a16="http://schemas.microsoft.com/office/drawing/2014/main" id="{A64CDD67-ED01-99B8-97BF-2DE2C32CB4A8}"/>
              </a:ext>
            </a:extLst>
          </p:cNvPr>
          <p:cNvSpPr txBox="1"/>
          <p:nvPr/>
        </p:nvSpPr>
        <p:spPr>
          <a:xfrm>
            <a:off x="938284" y="2868436"/>
            <a:ext cx="16154400" cy="2616101"/>
          </a:xfrm>
          <a:prstGeom prst="rect">
            <a:avLst/>
          </a:prstGeom>
          <a:noFill/>
        </p:spPr>
        <p:txBody>
          <a:bodyPr wrap="square" rtlCol="0">
            <a:spAutoFit/>
          </a:bodyPr>
          <a:lstStyle/>
          <a:p>
            <a:r>
              <a:rPr lang="en-US" sz="3200" dirty="0">
                <a:latin typeface="Agrandir" panose="020B0604020202020204" charset="0"/>
              </a:rPr>
              <a:t>The BRIGHT Coalition is a group of individuals</a:t>
            </a:r>
          </a:p>
          <a:p>
            <a:r>
              <a:rPr lang="en-US" sz="4400" b="1" dirty="0">
                <a:solidFill>
                  <a:srgbClr val="00B050"/>
                </a:solidFill>
                <a:latin typeface="Agrandir" panose="020B0604020202020204" charset="0"/>
              </a:rPr>
              <a:t>…working to make sure every resident in the Barren River Area Development District has the best quality of life, possible by ensuring a </a:t>
            </a:r>
            <a:r>
              <a:rPr lang="en-US" sz="4400" b="1" u="sng" dirty="0">
                <a:solidFill>
                  <a:srgbClr val="00B050"/>
                </a:solidFill>
                <a:latin typeface="Agrandir" panose="020B0604020202020204" charset="0"/>
              </a:rPr>
              <a:t>safe place to live, work, and play</a:t>
            </a:r>
            <a:r>
              <a:rPr lang="en-US" sz="4400" b="1" dirty="0">
                <a:solidFill>
                  <a:srgbClr val="00B050"/>
                </a:solidFill>
                <a:latin typeface="Agrandir" panose="020B0604020202020204" charset="0"/>
              </a:rPr>
              <a:t>. </a:t>
            </a:r>
          </a:p>
        </p:txBody>
      </p:sp>
      <p:sp>
        <p:nvSpPr>
          <p:cNvPr id="3" name="TextBox 2">
            <a:extLst>
              <a:ext uri="{FF2B5EF4-FFF2-40B4-BE49-F238E27FC236}">
                <a16:creationId xmlns:a16="http://schemas.microsoft.com/office/drawing/2014/main" id="{FA56B788-7F73-1BEC-5E32-2AA5C425DAA1}"/>
              </a:ext>
            </a:extLst>
          </p:cNvPr>
          <p:cNvSpPr txBox="1"/>
          <p:nvPr/>
        </p:nvSpPr>
        <p:spPr>
          <a:xfrm>
            <a:off x="1066800" y="5882516"/>
            <a:ext cx="6248400" cy="3046988"/>
          </a:xfrm>
          <a:prstGeom prst="rect">
            <a:avLst/>
          </a:prstGeom>
          <a:noFill/>
        </p:spPr>
        <p:txBody>
          <a:bodyPr wrap="square" rtlCol="0">
            <a:spAutoFit/>
          </a:bodyPr>
          <a:lstStyle/>
          <a:p>
            <a:r>
              <a:rPr lang="en-US" sz="3200" dirty="0">
                <a:latin typeface="Agrandir" panose="020B0604020202020204" charset="0"/>
              </a:rPr>
              <a:t>BRIGHT Members come from a variety of sectors such as:</a:t>
            </a:r>
          </a:p>
          <a:p>
            <a:pPr marL="571500" indent="-571500">
              <a:buFont typeface="Arial" panose="020B0604020202020204" pitchFamily="34" charset="0"/>
              <a:buChar char="•"/>
            </a:pPr>
            <a:r>
              <a:rPr lang="en-US" sz="3200" b="1" dirty="0">
                <a:solidFill>
                  <a:srgbClr val="0070C0"/>
                </a:solidFill>
                <a:latin typeface="Agrandir" panose="020B0604020202020204" charset="0"/>
              </a:rPr>
              <a:t>Healthcare</a:t>
            </a:r>
          </a:p>
          <a:p>
            <a:pPr marL="571500" indent="-571500">
              <a:buFont typeface="Arial" panose="020B0604020202020204" pitchFamily="34" charset="0"/>
              <a:buChar char="•"/>
            </a:pPr>
            <a:r>
              <a:rPr lang="en-US" sz="3200" b="1" dirty="0">
                <a:solidFill>
                  <a:srgbClr val="0070C0"/>
                </a:solidFill>
                <a:latin typeface="Agrandir" panose="020B0604020202020204" charset="0"/>
              </a:rPr>
              <a:t>Nonprofit</a:t>
            </a:r>
          </a:p>
          <a:p>
            <a:pPr marL="571500" indent="-571500">
              <a:buFont typeface="Arial" panose="020B0604020202020204" pitchFamily="34" charset="0"/>
              <a:buChar char="•"/>
            </a:pPr>
            <a:r>
              <a:rPr lang="en-US" sz="3200" b="1" dirty="0">
                <a:solidFill>
                  <a:srgbClr val="0070C0"/>
                </a:solidFill>
                <a:latin typeface="Agrandir" panose="020B0604020202020204" charset="0"/>
              </a:rPr>
              <a:t>Business</a:t>
            </a:r>
          </a:p>
          <a:p>
            <a:pPr marL="571500" indent="-571500">
              <a:buFont typeface="Arial" panose="020B0604020202020204" pitchFamily="34" charset="0"/>
              <a:buChar char="•"/>
            </a:pPr>
            <a:r>
              <a:rPr lang="en-US" sz="3200" b="1" dirty="0">
                <a:solidFill>
                  <a:srgbClr val="0070C0"/>
                </a:solidFill>
                <a:latin typeface="Agrandir" panose="020B0604020202020204" charset="0"/>
              </a:rPr>
              <a:t>Mental Health</a:t>
            </a:r>
          </a:p>
        </p:txBody>
      </p:sp>
      <p:sp>
        <p:nvSpPr>
          <p:cNvPr id="8" name="TextBox 7">
            <a:extLst>
              <a:ext uri="{FF2B5EF4-FFF2-40B4-BE49-F238E27FC236}">
                <a16:creationId xmlns:a16="http://schemas.microsoft.com/office/drawing/2014/main" id="{E067913E-30A2-8FE7-C6C3-23A0A6F35449}"/>
              </a:ext>
            </a:extLst>
          </p:cNvPr>
          <p:cNvSpPr txBox="1"/>
          <p:nvPr/>
        </p:nvSpPr>
        <p:spPr>
          <a:xfrm>
            <a:off x="4876800" y="6865161"/>
            <a:ext cx="3962400" cy="2062103"/>
          </a:xfrm>
          <a:prstGeom prst="rect">
            <a:avLst/>
          </a:prstGeom>
          <a:noFill/>
        </p:spPr>
        <p:txBody>
          <a:bodyPr wrap="square" rtlCol="0">
            <a:spAutoFit/>
          </a:bodyPr>
          <a:lstStyle/>
          <a:p>
            <a:pPr marL="571500" indent="-571500">
              <a:buFont typeface="Arial" panose="020B0604020202020204" pitchFamily="34" charset="0"/>
              <a:buChar char="•"/>
            </a:pPr>
            <a:r>
              <a:rPr lang="en-US" sz="3200" b="1" dirty="0">
                <a:solidFill>
                  <a:srgbClr val="0070C0"/>
                </a:solidFill>
                <a:latin typeface="Agrandir" panose="020B0604020202020204" charset="0"/>
              </a:rPr>
              <a:t>Government</a:t>
            </a:r>
          </a:p>
          <a:p>
            <a:pPr marL="571500" indent="-571500">
              <a:buFont typeface="Arial" panose="020B0604020202020204" pitchFamily="34" charset="0"/>
              <a:buChar char="•"/>
            </a:pPr>
            <a:r>
              <a:rPr lang="en-US" sz="3200" b="1" dirty="0">
                <a:solidFill>
                  <a:srgbClr val="0070C0"/>
                </a:solidFill>
                <a:latin typeface="Agrandir" panose="020B0604020202020204" charset="0"/>
              </a:rPr>
              <a:t>Public Health</a:t>
            </a:r>
          </a:p>
          <a:p>
            <a:pPr marL="571500" indent="-571500">
              <a:buFont typeface="Arial" panose="020B0604020202020204" pitchFamily="34" charset="0"/>
              <a:buChar char="•"/>
            </a:pPr>
            <a:r>
              <a:rPr lang="en-US" sz="3200" b="1" dirty="0">
                <a:solidFill>
                  <a:srgbClr val="0070C0"/>
                </a:solidFill>
                <a:latin typeface="Agrandir" panose="020B0604020202020204" charset="0"/>
              </a:rPr>
              <a:t>Education</a:t>
            </a:r>
          </a:p>
          <a:p>
            <a:pPr marL="571500" indent="-571500">
              <a:buFont typeface="Arial" panose="020B0604020202020204" pitchFamily="34" charset="0"/>
              <a:buChar char="•"/>
            </a:pPr>
            <a:r>
              <a:rPr lang="en-US" sz="3200" b="1" dirty="0">
                <a:solidFill>
                  <a:srgbClr val="0070C0"/>
                </a:solidFill>
                <a:latin typeface="Agrandir" panose="020B0604020202020204" charset="0"/>
              </a:rPr>
              <a:t>The community</a:t>
            </a:r>
            <a:endParaRPr lang="en-US" sz="4400" b="1" dirty="0">
              <a:solidFill>
                <a:srgbClr val="0070C0"/>
              </a:solidFill>
              <a:latin typeface="Agrandir" panose="020B0604020202020204" charset="0"/>
            </a:endParaRPr>
          </a:p>
        </p:txBody>
      </p:sp>
      <p:sp>
        <p:nvSpPr>
          <p:cNvPr id="9" name="TextBox 8">
            <a:extLst>
              <a:ext uri="{FF2B5EF4-FFF2-40B4-BE49-F238E27FC236}">
                <a16:creationId xmlns:a16="http://schemas.microsoft.com/office/drawing/2014/main" id="{26BEED65-E7BA-E0F4-939F-99A7387D3F49}"/>
              </a:ext>
            </a:extLst>
          </p:cNvPr>
          <p:cNvSpPr txBox="1"/>
          <p:nvPr/>
        </p:nvSpPr>
        <p:spPr>
          <a:xfrm>
            <a:off x="1600200" y="8771709"/>
            <a:ext cx="3124200" cy="584775"/>
          </a:xfrm>
          <a:prstGeom prst="rect">
            <a:avLst/>
          </a:prstGeom>
          <a:noFill/>
        </p:spPr>
        <p:txBody>
          <a:bodyPr wrap="square" rtlCol="0">
            <a:spAutoFit/>
          </a:bodyPr>
          <a:lstStyle/>
          <a:p>
            <a:r>
              <a:rPr lang="en-US" sz="3200" b="1" dirty="0">
                <a:solidFill>
                  <a:srgbClr val="0070C0"/>
                </a:solidFill>
                <a:latin typeface="Agrandir" panose="020B0604020202020204" charset="0"/>
              </a:rPr>
              <a:t>&amp; more!</a:t>
            </a:r>
            <a:endParaRPr lang="en-US" sz="4400" b="1" dirty="0">
              <a:solidFill>
                <a:srgbClr val="0070C0"/>
              </a:solidFill>
              <a:latin typeface="Agrandir" panose="020B0604020202020204" charset="0"/>
            </a:endParaRPr>
          </a:p>
        </p:txBody>
      </p:sp>
      <p:sp>
        <p:nvSpPr>
          <p:cNvPr id="10" name="TextBox 9">
            <a:extLst>
              <a:ext uri="{FF2B5EF4-FFF2-40B4-BE49-F238E27FC236}">
                <a16:creationId xmlns:a16="http://schemas.microsoft.com/office/drawing/2014/main" id="{76A911AB-1F11-9E2C-3066-38B2CD6F23A9}"/>
              </a:ext>
            </a:extLst>
          </p:cNvPr>
          <p:cNvSpPr txBox="1"/>
          <p:nvPr/>
        </p:nvSpPr>
        <p:spPr>
          <a:xfrm>
            <a:off x="9448802" y="5880276"/>
            <a:ext cx="8077198" cy="1077218"/>
          </a:xfrm>
          <a:prstGeom prst="rect">
            <a:avLst/>
          </a:prstGeom>
          <a:noFill/>
        </p:spPr>
        <p:txBody>
          <a:bodyPr wrap="square" rtlCol="0">
            <a:spAutoFit/>
          </a:bodyPr>
          <a:lstStyle/>
          <a:p>
            <a:r>
              <a:rPr lang="en-US" sz="3200" dirty="0">
                <a:latin typeface="Agrandir" panose="020B0604020202020204" charset="0"/>
              </a:rPr>
              <a:t>Our goals for a three-year period are determined by the community’s needs!</a:t>
            </a:r>
          </a:p>
        </p:txBody>
      </p:sp>
      <p:pic>
        <p:nvPicPr>
          <p:cNvPr id="12" name="Picture 11">
            <a:extLst>
              <a:ext uri="{FF2B5EF4-FFF2-40B4-BE49-F238E27FC236}">
                <a16:creationId xmlns:a16="http://schemas.microsoft.com/office/drawing/2014/main" id="{E72FE486-6FC7-9F25-63F5-F3D108AA8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9605" y="6987107"/>
            <a:ext cx="3010004" cy="3010004"/>
          </a:xfrm>
          <a:prstGeom prst="rect">
            <a:avLst/>
          </a:prstGeom>
        </p:spPr>
      </p:pic>
    </p:spTree>
    <p:extLst>
      <p:ext uri="{BB962C8B-B14F-4D97-AF65-F5344CB8AC3E}">
        <p14:creationId xmlns:p14="http://schemas.microsoft.com/office/powerpoint/2010/main" val="3051206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8019D-FB82-2002-14F7-B0C8CE7DB29B}"/>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E478CDA-CDF8-EEF0-355D-C45ADA3EC64B}"/>
              </a:ext>
            </a:extLst>
          </p:cNvPr>
          <p:cNvSpPr/>
          <p:nvPr/>
        </p:nvSpPr>
        <p:spPr>
          <a:xfrm>
            <a:off x="15778043" y="7820434"/>
            <a:ext cx="2121699" cy="2213661"/>
          </a:xfrm>
          <a:custGeom>
            <a:avLst/>
            <a:gdLst/>
            <a:ahLst/>
            <a:cxnLst/>
            <a:rect l="l" t="t" r="r" b="b"/>
            <a:pathLst>
              <a:path w="2121699" h="2213661">
                <a:moveTo>
                  <a:pt x="0" y="0"/>
                </a:moveTo>
                <a:lnTo>
                  <a:pt x="2121699" y="0"/>
                </a:lnTo>
                <a:lnTo>
                  <a:pt x="2121699" y="2213661"/>
                </a:lnTo>
                <a:lnTo>
                  <a:pt x="0" y="2213661"/>
                </a:lnTo>
                <a:lnTo>
                  <a:pt x="0" y="0"/>
                </a:lnTo>
                <a:close/>
              </a:path>
            </a:pathLst>
          </a:custGeom>
          <a:blipFill>
            <a:blip r:embed="rId2"/>
            <a:stretch>
              <a:fillRect/>
            </a:stretch>
          </a:blipFill>
        </p:spPr>
        <p:txBody>
          <a:bodyPr/>
          <a:lstStyle/>
          <a:p>
            <a:endParaRPr lang="en-US"/>
          </a:p>
        </p:txBody>
      </p:sp>
      <p:sp>
        <p:nvSpPr>
          <p:cNvPr id="5" name="TextBox 5">
            <a:extLst>
              <a:ext uri="{FF2B5EF4-FFF2-40B4-BE49-F238E27FC236}">
                <a16:creationId xmlns:a16="http://schemas.microsoft.com/office/drawing/2014/main" id="{7DF2BCB7-2250-540D-EC8D-6ABAAAB7405B}"/>
              </a:ext>
            </a:extLst>
          </p:cNvPr>
          <p:cNvSpPr txBox="1"/>
          <p:nvPr/>
        </p:nvSpPr>
        <p:spPr>
          <a:xfrm>
            <a:off x="914400" y="433564"/>
            <a:ext cx="13563600" cy="2071721"/>
          </a:xfrm>
          <a:prstGeom prst="rect">
            <a:avLst/>
          </a:prstGeom>
        </p:spPr>
        <p:txBody>
          <a:bodyPr wrap="square" lIns="0" tIns="0" rIns="0" bIns="0" rtlCol="0" anchor="t">
            <a:spAutoFit/>
          </a:bodyPr>
          <a:lstStyle/>
          <a:p>
            <a:pPr>
              <a:lnSpc>
                <a:spcPts val="17675"/>
              </a:lnSpc>
            </a:pPr>
            <a:r>
              <a:rPr lang="en-US" sz="8000" dirty="0">
                <a:solidFill>
                  <a:srgbClr val="8F469F"/>
                </a:solidFill>
                <a:latin typeface="Brittany"/>
                <a:ea typeface="Brittany"/>
                <a:cs typeface="Brittany"/>
                <a:sym typeface="Brittany"/>
              </a:rPr>
              <a:t>Apply for a </a:t>
            </a:r>
            <a:r>
              <a:rPr lang="en-US" sz="9600" dirty="0">
                <a:solidFill>
                  <a:srgbClr val="8F469F"/>
                </a:solidFill>
                <a:latin typeface="Brittany"/>
                <a:ea typeface="Brittany"/>
                <a:cs typeface="Brittany"/>
                <a:sym typeface="Brittany"/>
              </a:rPr>
              <a:t>mini-grant</a:t>
            </a:r>
            <a:r>
              <a:rPr lang="en-US" sz="8000" dirty="0">
                <a:solidFill>
                  <a:srgbClr val="8F469F"/>
                </a:solidFill>
                <a:latin typeface="Brittany"/>
                <a:ea typeface="Brittany"/>
                <a:cs typeface="Brittany"/>
                <a:sym typeface="Brittany"/>
              </a:rPr>
              <a:t>!</a:t>
            </a:r>
          </a:p>
        </p:txBody>
      </p:sp>
      <p:sp>
        <p:nvSpPr>
          <p:cNvPr id="10" name="TextBox 9">
            <a:extLst>
              <a:ext uri="{FF2B5EF4-FFF2-40B4-BE49-F238E27FC236}">
                <a16:creationId xmlns:a16="http://schemas.microsoft.com/office/drawing/2014/main" id="{970266BE-D71A-0B42-40CD-733E7B695FD1}"/>
              </a:ext>
            </a:extLst>
          </p:cNvPr>
          <p:cNvSpPr txBox="1"/>
          <p:nvPr/>
        </p:nvSpPr>
        <p:spPr>
          <a:xfrm>
            <a:off x="914400" y="3009900"/>
            <a:ext cx="16415982" cy="2233881"/>
          </a:xfrm>
          <a:prstGeom prst="rect">
            <a:avLst/>
          </a:prstGeom>
          <a:noFill/>
        </p:spPr>
        <p:txBody>
          <a:bodyPr wrap="square" rtlCol="0">
            <a:spAutoFit/>
          </a:bodyPr>
          <a:lstStyle/>
          <a:p>
            <a:pPr>
              <a:lnSpc>
                <a:spcPct val="150000"/>
              </a:lnSpc>
            </a:pPr>
            <a:r>
              <a:rPr lang="en-US" sz="3200" dirty="0">
                <a:latin typeface="Agrandir" panose="020B0604020202020204" charset="0"/>
              </a:rPr>
              <a:t>The BRIGHT Coalition is awarding three $750 mini-grants for organizations working to better the health of the Barren River Area Development District (Allen, Barren, Butler, Edmonson, Hart, Logan, Metcalfe, Monroe, Simpson or Warren Counties).</a:t>
            </a:r>
          </a:p>
        </p:txBody>
      </p:sp>
      <p:sp>
        <p:nvSpPr>
          <p:cNvPr id="6" name="TextBox 5">
            <a:extLst>
              <a:ext uri="{FF2B5EF4-FFF2-40B4-BE49-F238E27FC236}">
                <a16:creationId xmlns:a16="http://schemas.microsoft.com/office/drawing/2014/main" id="{6278D7A7-E24E-3DBA-3F5F-051224C3462F}"/>
              </a:ext>
            </a:extLst>
          </p:cNvPr>
          <p:cNvSpPr txBox="1"/>
          <p:nvPr/>
        </p:nvSpPr>
        <p:spPr>
          <a:xfrm>
            <a:off x="914400" y="5448300"/>
            <a:ext cx="13770591" cy="3757375"/>
          </a:xfrm>
          <a:prstGeom prst="rect">
            <a:avLst/>
          </a:prstGeom>
          <a:noFill/>
        </p:spPr>
        <p:txBody>
          <a:bodyPr wrap="square" rtlCol="0">
            <a:spAutoFit/>
          </a:bodyPr>
          <a:lstStyle/>
          <a:p>
            <a:pPr>
              <a:lnSpc>
                <a:spcPct val="150000"/>
              </a:lnSpc>
            </a:pPr>
            <a:r>
              <a:rPr lang="en-US" sz="6600" dirty="0">
                <a:solidFill>
                  <a:srgbClr val="00B0F0"/>
                </a:solidFill>
                <a:latin typeface="Agrandir" panose="020B0604020202020204" charset="0"/>
              </a:rPr>
              <a:t>Interested in applying? </a:t>
            </a:r>
          </a:p>
          <a:p>
            <a:pPr>
              <a:lnSpc>
                <a:spcPct val="150000"/>
              </a:lnSpc>
            </a:pPr>
            <a:r>
              <a:rPr lang="en-US" sz="3200" dirty="0">
                <a:latin typeface="Agrandir" panose="020B0604020202020204" charset="0"/>
              </a:rPr>
              <a:t>Pick up a paper application or request a digital copy from Amanda.</a:t>
            </a:r>
          </a:p>
          <a:p>
            <a:pPr>
              <a:lnSpc>
                <a:spcPct val="150000"/>
              </a:lnSpc>
            </a:pPr>
            <a:r>
              <a:rPr lang="en-US" sz="3200" b="1" dirty="0">
                <a:latin typeface="Agrandir" panose="020B0604020202020204" charset="0"/>
              </a:rPr>
              <a:t>Email finished applications to </a:t>
            </a:r>
            <a:r>
              <a:rPr lang="en-US" sz="3200" b="1" dirty="0">
                <a:latin typeface="Agrandir" panose="020B0604020202020204" charset="0"/>
                <a:hlinkClick r:id="rId3"/>
              </a:rPr>
              <a:t>Amanda.Reckard@barrenriverhealth.org</a:t>
            </a:r>
            <a:r>
              <a:rPr lang="en-US" sz="3200" b="1" dirty="0">
                <a:latin typeface="Agrandir" panose="020B0604020202020204" charset="0"/>
              </a:rPr>
              <a:t> by February 17</a:t>
            </a:r>
            <a:r>
              <a:rPr lang="en-US" sz="3200" b="1" baseline="30000" dirty="0">
                <a:latin typeface="Agrandir" panose="020B0604020202020204" charset="0"/>
              </a:rPr>
              <a:t>th</a:t>
            </a:r>
            <a:r>
              <a:rPr lang="en-US" sz="3200" b="1" dirty="0">
                <a:latin typeface="Agrandir" panose="020B0604020202020204" charset="0"/>
              </a:rPr>
              <a:t>. </a:t>
            </a:r>
          </a:p>
        </p:txBody>
      </p:sp>
      <p:pic>
        <p:nvPicPr>
          <p:cNvPr id="11" name="Picture 10">
            <a:extLst>
              <a:ext uri="{FF2B5EF4-FFF2-40B4-BE49-F238E27FC236}">
                <a16:creationId xmlns:a16="http://schemas.microsoft.com/office/drawing/2014/main" id="{ABBE3231-4883-DEB4-4999-005916802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2538" y="4762500"/>
            <a:ext cx="2997959" cy="3878912"/>
          </a:xfrm>
          <a:prstGeom prst="rect">
            <a:avLst/>
          </a:prstGeom>
        </p:spPr>
      </p:pic>
    </p:spTree>
    <p:extLst>
      <p:ext uri="{BB962C8B-B14F-4D97-AF65-F5344CB8AC3E}">
        <p14:creationId xmlns:p14="http://schemas.microsoft.com/office/powerpoint/2010/main" val="2147136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291394"/>
            <a:ext cx="18288000" cy="5440680"/>
          </a:xfrm>
          <a:custGeom>
            <a:avLst/>
            <a:gdLst/>
            <a:ahLst/>
            <a:cxnLst/>
            <a:rect l="l" t="t" r="r" b="b"/>
            <a:pathLst>
              <a:path w="18288000" h="5440680">
                <a:moveTo>
                  <a:pt x="0" y="0"/>
                </a:moveTo>
                <a:lnTo>
                  <a:pt x="18288000" y="0"/>
                </a:lnTo>
                <a:lnTo>
                  <a:pt x="18288000" y="5440680"/>
                </a:lnTo>
                <a:lnTo>
                  <a:pt x="0" y="5440680"/>
                </a:lnTo>
                <a:lnTo>
                  <a:pt x="0" y="0"/>
                </a:lnTo>
                <a:close/>
              </a:path>
            </a:pathLst>
          </a:custGeom>
          <a:blipFill>
            <a:blip r:embed="rId2">
              <a:alphaModFix amt="42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910814" y="7518413"/>
            <a:ext cx="2121699" cy="2213661"/>
          </a:xfrm>
          <a:custGeom>
            <a:avLst/>
            <a:gdLst/>
            <a:ahLst/>
            <a:cxnLst/>
            <a:rect l="l" t="t" r="r" b="b"/>
            <a:pathLst>
              <a:path w="2121699" h="2213661">
                <a:moveTo>
                  <a:pt x="0" y="0"/>
                </a:moveTo>
                <a:lnTo>
                  <a:pt x="2121699" y="0"/>
                </a:lnTo>
                <a:lnTo>
                  <a:pt x="2121699" y="2213661"/>
                </a:lnTo>
                <a:lnTo>
                  <a:pt x="0" y="2213661"/>
                </a:lnTo>
                <a:lnTo>
                  <a:pt x="0" y="0"/>
                </a:lnTo>
                <a:close/>
              </a:path>
            </a:pathLst>
          </a:custGeom>
          <a:blipFill>
            <a:blip r:embed="rId4"/>
            <a:stretch>
              <a:fillRect/>
            </a:stretch>
          </a:blipFill>
        </p:spPr>
        <p:txBody>
          <a:bodyPr/>
          <a:lstStyle/>
          <a:p>
            <a:endParaRPr lang="en-US"/>
          </a:p>
        </p:txBody>
      </p:sp>
      <p:sp>
        <p:nvSpPr>
          <p:cNvPr id="4" name="Freeform 4"/>
          <p:cNvSpPr/>
          <p:nvPr/>
        </p:nvSpPr>
        <p:spPr>
          <a:xfrm>
            <a:off x="5294571" y="3107748"/>
            <a:ext cx="7698858" cy="2825195"/>
          </a:xfrm>
          <a:custGeom>
            <a:avLst/>
            <a:gdLst/>
            <a:ahLst/>
            <a:cxnLst/>
            <a:rect l="l" t="t" r="r" b="b"/>
            <a:pathLst>
              <a:path w="7698858" h="2825195">
                <a:moveTo>
                  <a:pt x="0" y="0"/>
                </a:moveTo>
                <a:lnTo>
                  <a:pt x="7698858" y="0"/>
                </a:lnTo>
                <a:lnTo>
                  <a:pt x="7698858" y="2825195"/>
                </a:lnTo>
                <a:lnTo>
                  <a:pt x="0" y="282519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4566176" y="860958"/>
            <a:ext cx="9155648" cy="2137398"/>
          </a:xfrm>
          <a:prstGeom prst="rect">
            <a:avLst/>
          </a:prstGeom>
        </p:spPr>
        <p:txBody>
          <a:bodyPr wrap="square" lIns="0" tIns="0" rIns="0" bIns="0" rtlCol="0" anchor="t">
            <a:spAutoFit/>
          </a:bodyPr>
          <a:lstStyle/>
          <a:p>
            <a:pPr algn="ctr">
              <a:lnSpc>
                <a:spcPts val="17534"/>
              </a:lnSpc>
            </a:pPr>
            <a:r>
              <a:rPr lang="en-US" sz="12524" dirty="0">
                <a:solidFill>
                  <a:srgbClr val="000000"/>
                </a:solidFill>
                <a:latin typeface="Antonio"/>
                <a:ea typeface="Antonio"/>
                <a:cs typeface="Antonio"/>
                <a:sym typeface="Antonio"/>
              </a:rPr>
              <a:t>Dr. Eric Fisher</a:t>
            </a:r>
          </a:p>
        </p:txBody>
      </p:sp>
      <p:sp>
        <p:nvSpPr>
          <p:cNvPr id="6" name="TextBox 6"/>
          <p:cNvSpPr txBox="1"/>
          <p:nvPr/>
        </p:nvSpPr>
        <p:spPr>
          <a:xfrm>
            <a:off x="1512439" y="6189844"/>
            <a:ext cx="15459224" cy="1328569"/>
          </a:xfrm>
          <a:prstGeom prst="rect">
            <a:avLst/>
          </a:prstGeom>
        </p:spPr>
        <p:txBody>
          <a:bodyPr wrap="square" lIns="0" tIns="0" rIns="0" bIns="0" rtlCol="0" anchor="t">
            <a:spAutoFit/>
          </a:bodyPr>
          <a:lstStyle/>
          <a:p>
            <a:pPr algn="ctr">
              <a:lnSpc>
                <a:spcPts val="10994"/>
              </a:lnSpc>
            </a:pPr>
            <a:r>
              <a:rPr lang="en-US" sz="7853" dirty="0">
                <a:solidFill>
                  <a:srgbClr val="000000"/>
                </a:solidFill>
                <a:latin typeface="Agrandir"/>
                <a:ea typeface="Agrandir"/>
                <a:cs typeface="Agrandir"/>
                <a:sym typeface="Agrandir"/>
              </a:rPr>
              <a:t>The Impact of Chronic Disease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2268" y="-160121"/>
            <a:ext cx="18917020" cy="10593531"/>
          </a:xfrm>
          <a:custGeom>
            <a:avLst/>
            <a:gdLst/>
            <a:ahLst/>
            <a:cxnLst/>
            <a:rect l="l" t="t" r="r" b="b"/>
            <a:pathLst>
              <a:path w="18917020" h="10593531">
                <a:moveTo>
                  <a:pt x="0" y="0"/>
                </a:moveTo>
                <a:lnTo>
                  <a:pt x="18917020" y="0"/>
                </a:lnTo>
                <a:lnTo>
                  <a:pt x="18917020" y="10593531"/>
                </a:lnTo>
                <a:lnTo>
                  <a:pt x="0" y="10593531"/>
                </a:lnTo>
                <a:lnTo>
                  <a:pt x="0" y="0"/>
                </a:lnTo>
                <a:close/>
              </a:path>
            </a:pathLst>
          </a:custGeom>
          <a:blipFill>
            <a:blip r:embed="rId2">
              <a:alphaModFix amt="30000"/>
            </a:blip>
            <a:stretch>
              <a:fillRect/>
            </a:stretch>
          </a:blipFill>
        </p:spPr>
        <p:txBody>
          <a:bodyPr/>
          <a:lstStyle/>
          <a:p>
            <a:endParaRPr lang="en-US"/>
          </a:p>
        </p:txBody>
      </p:sp>
      <p:sp>
        <p:nvSpPr>
          <p:cNvPr id="3" name="TextBox 3"/>
          <p:cNvSpPr txBox="1"/>
          <p:nvPr/>
        </p:nvSpPr>
        <p:spPr>
          <a:xfrm>
            <a:off x="3223187" y="6287327"/>
            <a:ext cx="11841626" cy="2379960"/>
          </a:xfrm>
          <a:prstGeom prst="rect">
            <a:avLst/>
          </a:prstGeom>
        </p:spPr>
        <p:txBody>
          <a:bodyPr lIns="0" tIns="0" rIns="0" bIns="0" rtlCol="0" anchor="t">
            <a:spAutoFit/>
          </a:bodyPr>
          <a:lstStyle/>
          <a:p>
            <a:pPr algn="ctr">
              <a:lnSpc>
                <a:spcPts val="9572"/>
              </a:lnSpc>
            </a:pPr>
            <a:r>
              <a:rPr lang="en-US" sz="6837">
                <a:solidFill>
                  <a:srgbClr val="000000"/>
                </a:solidFill>
                <a:latin typeface="Antonio"/>
                <a:ea typeface="Antonio"/>
                <a:cs typeface="Antonio"/>
                <a:sym typeface="Antonio"/>
              </a:rPr>
              <a:t>Celebrating Excellence in Chronic Disease Work</a:t>
            </a:r>
          </a:p>
        </p:txBody>
      </p:sp>
      <p:sp>
        <p:nvSpPr>
          <p:cNvPr id="4" name="Freeform 4"/>
          <p:cNvSpPr/>
          <p:nvPr/>
        </p:nvSpPr>
        <p:spPr>
          <a:xfrm>
            <a:off x="15778043" y="7820434"/>
            <a:ext cx="2121699" cy="2213661"/>
          </a:xfrm>
          <a:custGeom>
            <a:avLst/>
            <a:gdLst/>
            <a:ahLst/>
            <a:cxnLst/>
            <a:rect l="l" t="t" r="r" b="b"/>
            <a:pathLst>
              <a:path w="2121699" h="2213661">
                <a:moveTo>
                  <a:pt x="0" y="0"/>
                </a:moveTo>
                <a:lnTo>
                  <a:pt x="2121699" y="0"/>
                </a:lnTo>
                <a:lnTo>
                  <a:pt x="2121699" y="2213661"/>
                </a:lnTo>
                <a:lnTo>
                  <a:pt x="0" y="2213661"/>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2315892" y="2990904"/>
            <a:ext cx="14219507" cy="2269852"/>
          </a:xfrm>
          <a:prstGeom prst="rect">
            <a:avLst/>
          </a:prstGeom>
        </p:spPr>
        <p:txBody>
          <a:bodyPr wrap="square" lIns="0" tIns="0" rIns="0" bIns="0" rtlCol="0" anchor="t">
            <a:spAutoFit/>
          </a:bodyPr>
          <a:lstStyle/>
          <a:p>
            <a:pPr algn="ctr">
              <a:lnSpc>
                <a:spcPts val="17675"/>
              </a:lnSpc>
            </a:pPr>
            <a:r>
              <a:rPr lang="en-US" sz="12625" dirty="0">
                <a:solidFill>
                  <a:srgbClr val="8F469F"/>
                </a:solidFill>
                <a:latin typeface="Brittany"/>
                <a:ea typeface="Brittany"/>
                <a:cs typeface="Brittany"/>
                <a:sym typeface="Brittany"/>
              </a:rPr>
              <a:t>Awards and Certificates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B1457-E3A5-F461-0450-1BFC36461091}"/>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626BAFAC-4701-20AE-ED6B-928A1140D306}"/>
              </a:ext>
            </a:extLst>
          </p:cNvPr>
          <p:cNvSpPr/>
          <p:nvPr/>
        </p:nvSpPr>
        <p:spPr>
          <a:xfrm>
            <a:off x="15778043" y="7820434"/>
            <a:ext cx="2121699" cy="2213661"/>
          </a:xfrm>
          <a:custGeom>
            <a:avLst/>
            <a:gdLst/>
            <a:ahLst/>
            <a:cxnLst/>
            <a:rect l="l" t="t" r="r" b="b"/>
            <a:pathLst>
              <a:path w="2121699" h="2213661">
                <a:moveTo>
                  <a:pt x="0" y="0"/>
                </a:moveTo>
                <a:lnTo>
                  <a:pt x="2121699" y="0"/>
                </a:lnTo>
                <a:lnTo>
                  <a:pt x="2121699" y="2213661"/>
                </a:lnTo>
                <a:lnTo>
                  <a:pt x="0" y="2213661"/>
                </a:lnTo>
                <a:lnTo>
                  <a:pt x="0" y="0"/>
                </a:lnTo>
                <a:close/>
              </a:path>
            </a:pathLst>
          </a:custGeom>
          <a:blipFill>
            <a:blip r:embed="rId2"/>
            <a:stretch>
              <a:fillRect/>
            </a:stretch>
          </a:blipFill>
        </p:spPr>
        <p:txBody>
          <a:bodyPr/>
          <a:lstStyle/>
          <a:p>
            <a:endParaRPr lang="en-US"/>
          </a:p>
        </p:txBody>
      </p:sp>
      <p:sp>
        <p:nvSpPr>
          <p:cNvPr id="5" name="TextBox 5">
            <a:extLst>
              <a:ext uri="{FF2B5EF4-FFF2-40B4-BE49-F238E27FC236}">
                <a16:creationId xmlns:a16="http://schemas.microsoft.com/office/drawing/2014/main" id="{EBB505F3-D4D6-8717-3DA7-7BD85A67F19B}"/>
              </a:ext>
            </a:extLst>
          </p:cNvPr>
          <p:cNvSpPr txBox="1"/>
          <p:nvPr/>
        </p:nvSpPr>
        <p:spPr>
          <a:xfrm>
            <a:off x="1143001" y="1257300"/>
            <a:ext cx="13563600" cy="2269852"/>
          </a:xfrm>
          <a:prstGeom prst="rect">
            <a:avLst/>
          </a:prstGeom>
        </p:spPr>
        <p:txBody>
          <a:bodyPr wrap="square" lIns="0" tIns="0" rIns="0" bIns="0" rtlCol="0" anchor="t">
            <a:spAutoFit/>
          </a:bodyPr>
          <a:lstStyle/>
          <a:p>
            <a:pPr>
              <a:lnSpc>
                <a:spcPts val="17675"/>
              </a:lnSpc>
            </a:pPr>
            <a:r>
              <a:rPr lang="en-US" sz="11000" dirty="0">
                <a:solidFill>
                  <a:srgbClr val="8F469F"/>
                </a:solidFill>
                <a:latin typeface="Brittany"/>
                <a:ea typeface="Brittany"/>
                <a:cs typeface="Brittany"/>
                <a:sym typeface="Brittany"/>
              </a:rPr>
              <a:t>KBN  Hours</a:t>
            </a:r>
          </a:p>
        </p:txBody>
      </p:sp>
      <p:pic>
        <p:nvPicPr>
          <p:cNvPr id="6" name="Picture 5">
            <a:extLst>
              <a:ext uri="{FF2B5EF4-FFF2-40B4-BE49-F238E27FC236}">
                <a16:creationId xmlns:a16="http://schemas.microsoft.com/office/drawing/2014/main" id="{E227F5D2-AF35-DD13-C43B-499EE88B68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8127" y="3899155"/>
            <a:ext cx="6134940" cy="6134940"/>
          </a:xfrm>
          <a:prstGeom prst="rect">
            <a:avLst/>
          </a:prstGeom>
          <a:noFill/>
          <a:ln>
            <a:noFill/>
          </a:ln>
        </p:spPr>
      </p:pic>
      <p:sp>
        <p:nvSpPr>
          <p:cNvPr id="7" name="TextBox 6">
            <a:extLst>
              <a:ext uri="{FF2B5EF4-FFF2-40B4-BE49-F238E27FC236}">
                <a16:creationId xmlns:a16="http://schemas.microsoft.com/office/drawing/2014/main" id="{216C80F6-FD0B-DB46-6039-477E5372A0C6}"/>
              </a:ext>
            </a:extLst>
          </p:cNvPr>
          <p:cNvSpPr txBox="1"/>
          <p:nvPr/>
        </p:nvSpPr>
        <p:spPr>
          <a:xfrm>
            <a:off x="9144000" y="4686300"/>
            <a:ext cx="8153400" cy="2308324"/>
          </a:xfrm>
          <a:prstGeom prst="rect">
            <a:avLst/>
          </a:prstGeom>
          <a:noFill/>
        </p:spPr>
        <p:txBody>
          <a:bodyPr wrap="square" rtlCol="0">
            <a:spAutoFit/>
          </a:bodyPr>
          <a:lstStyle/>
          <a:p>
            <a:r>
              <a:rPr lang="en-US" dirty="0"/>
              <a:t>The South Central Kentucky Area Health Education Center (AHEC) is approved by the Kentucky Board of Nursing (KBN) as a provider of continuing education under the Provider Numbers 5-0026, expiration date 12-31-27. 2.4  contact hours will be awarded after attending the offering and completing evaluations. 0 of those hours is approved for Pharmacology credit.    </a:t>
            </a:r>
          </a:p>
          <a:p>
            <a:endParaRPr lang="en-US" dirty="0"/>
          </a:p>
          <a:p>
            <a:r>
              <a:rPr lang="en-US" dirty="0"/>
              <a:t>KBN# 5-0026-12-27-1427</a:t>
            </a:r>
          </a:p>
          <a:p>
            <a:endParaRPr lang="en-US" dirty="0"/>
          </a:p>
        </p:txBody>
      </p:sp>
    </p:spTree>
    <p:extLst>
      <p:ext uri="{BB962C8B-B14F-4D97-AF65-F5344CB8AC3E}">
        <p14:creationId xmlns:p14="http://schemas.microsoft.com/office/powerpoint/2010/main" val="3614392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16220" y="7725840"/>
            <a:ext cx="2121699" cy="2213661"/>
          </a:xfrm>
          <a:custGeom>
            <a:avLst/>
            <a:gdLst/>
            <a:ahLst/>
            <a:cxnLst/>
            <a:rect l="l" t="t" r="r" b="b"/>
            <a:pathLst>
              <a:path w="2121699" h="2213661">
                <a:moveTo>
                  <a:pt x="0" y="0"/>
                </a:moveTo>
                <a:lnTo>
                  <a:pt x="2121699" y="0"/>
                </a:lnTo>
                <a:lnTo>
                  <a:pt x="2121699" y="2213661"/>
                </a:lnTo>
                <a:lnTo>
                  <a:pt x="0" y="2213661"/>
                </a:lnTo>
                <a:lnTo>
                  <a:pt x="0" y="0"/>
                </a:lnTo>
                <a:close/>
              </a:path>
            </a:pathLst>
          </a:custGeom>
          <a:blipFill>
            <a:blip r:embed="rId2"/>
            <a:stretch>
              <a:fillRect/>
            </a:stretch>
          </a:blipFill>
        </p:spPr>
        <p:txBody>
          <a:bodyPr/>
          <a:lstStyle/>
          <a:p>
            <a:endParaRPr lang="en-US"/>
          </a:p>
        </p:txBody>
      </p:sp>
      <p:sp>
        <p:nvSpPr>
          <p:cNvPr id="3" name="Freeform 3"/>
          <p:cNvSpPr/>
          <p:nvPr/>
        </p:nvSpPr>
        <p:spPr>
          <a:xfrm>
            <a:off x="2101050" y="6586282"/>
            <a:ext cx="7042950" cy="2905217"/>
          </a:xfrm>
          <a:custGeom>
            <a:avLst/>
            <a:gdLst/>
            <a:ahLst/>
            <a:cxnLst/>
            <a:rect l="l" t="t" r="r" b="b"/>
            <a:pathLst>
              <a:path w="7042950" h="2905217">
                <a:moveTo>
                  <a:pt x="0" y="0"/>
                </a:moveTo>
                <a:lnTo>
                  <a:pt x="7042950" y="0"/>
                </a:lnTo>
                <a:lnTo>
                  <a:pt x="7042950" y="2905217"/>
                </a:lnTo>
                <a:lnTo>
                  <a:pt x="0" y="290521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431859" y="1272412"/>
            <a:ext cx="8203563" cy="1268119"/>
          </a:xfrm>
          <a:prstGeom prst="rect">
            <a:avLst/>
          </a:prstGeom>
        </p:spPr>
        <p:txBody>
          <a:bodyPr lIns="0" tIns="0" rIns="0" bIns="0" rtlCol="0" anchor="t">
            <a:spAutoFit/>
          </a:bodyPr>
          <a:lstStyle/>
          <a:p>
            <a:pPr algn="ctr">
              <a:lnSpc>
                <a:spcPts val="8853"/>
              </a:lnSpc>
            </a:pPr>
            <a:r>
              <a:rPr lang="en-US" sz="6324">
                <a:solidFill>
                  <a:srgbClr val="000000"/>
                </a:solidFill>
                <a:latin typeface="Agrandir"/>
                <a:ea typeface="Agrandir"/>
                <a:cs typeface="Agrandir"/>
                <a:sym typeface="Agrandir"/>
              </a:rPr>
              <a:t>March 3, 2026</a:t>
            </a:r>
          </a:p>
        </p:txBody>
      </p:sp>
      <p:sp>
        <p:nvSpPr>
          <p:cNvPr id="5" name="TextBox 5"/>
          <p:cNvSpPr txBox="1"/>
          <p:nvPr/>
        </p:nvSpPr>
        <p:spPr>
          <a:xfrm>
            <a:off x="9709310" y="5843558"/>
            <a:ext cx="7806270" cy="1199698"/>
          </a:xfrm>
          <a:prstGeom prst="rect">
            <a:avLst/>
          </a:prstGeom>
        </p:spPr>
        <p:txBody>
          <a:bodyPr lIns="0" tIns="0" rIns="0" bIns="0" rtlCol="0" anchor="t">
            <a:spAutoFit/>
          </a:bodyPr>
          <a:lstStyle/>
          <a:p>
            <a:pPr algn="ctr">
              <a:lnSpc>
                <a:spcPts val="8424"/>
              </a:lnSpc>
            </a:pPr>
            <a:r>
              <a:rPr lang="en-US" sz="6017">
                <a:solidFill>
                  <a:srgbClr val="000000"/>
                </a:solidFill>
                <a:latin typeface="Agrandir"/>
                <a:ea typeface="Agrandir"/>
                <a:cs typeface="Agrandir"/>
                <a:sym typeface="Agrandir"/>
              </a:rPr>
              <a:t>May 5, 2026</a:t>
            </a:r>
          </a:p>
        </p:txBody>
      </p:sp>
      <p:sp>
        <p:nvSpPr>
          <p:cNvPr id="6" name="TextBox 6"/>
          <p:cNvSpPr txBox="1"/>
          <p:nvPr/>
        </p:nvSpPr>
        <p:spPr>
          <a:xfrm>
            <a:off x="9589468" y="3547853"/>
            <a:ext cx="8045954" cy="1233105"/>
          </a:xfrm>
          <a:prstGeom prst="rect">
            <a:avLst/>
          </a:prstGeom>
        </p:spPr>
        <p:txBody>
          <a:bodyPr lIns="0" tIns="0" rIns="0" bIns="0" rtlCol="0" anchor="t">
            <a:spAutoFit/>
          </a:bodyPr>
          <a:lstStyle/>
          <a:p>
            <a:pPr algn="ctr">
              <a:lnSpc>
                <a:spcPts val="8683"/>
              </a:lnSpc>
            </a:pPr>
            <a:r>
              <a:rPr lang="en-US" sz="6202">
                <a:solidFill>
                  <a:srgbClr val="000000"/>
                </a:solidFill>
                <a:latin typeface="Agrandir"/>
                <a:ea typeface="Agrandir"/>
                <a:cs typeface="Agrandir"/>
                <a:sym typeface="Agrandir"/>
              </a:rPr>
              <a:t>No April meeting</a:t>
            </a:r>
          </a:p>
        </p:txBody>
      </p:sp>
      <p:sp>
        <p:nvSpPr>
          <p:cNvPr id="7" name="TextBox 7"/>
          <p:cNvSpPr txBox="1"/>
          <p:nvPr/>
        </p:nvSpPr>
        <p:spPr>
          <a:xfrm>
            <a:off x="852463" y="1333500"/>
            <a:ext cx="9540124" cy="3810000"/>
          </a:xfrm>
          <a:prstGeom prst="rect">
            <a:avLst/>
          </a:prstGeom>
        </p:spPr>
        <p:txBody>
          <a:bodyPr lIns="0" tIns="0" rIns="0" bIns="0" rtlCol="0" anchor="t">
            <a:spAutoFit/>
          </a:bodyPr>
          <a:lstStyle/>
          <a:p>
            <a:pPr marL="0" lvl="0" indent="0" algn="ctr">
              <a:lnSpc>
                <a:spcPts val="15029"/>
              </a:lnSpc>
            </a:pPr>
            <a:r>
              <a:rPr lang="en-US" sz="12524">
                <a:solidFill>
                  <a:srgbClr val="8E4F98"/>
                </a:solidFill>
                <a:latin typeface="Antonio"/>
                <a:ea typeface="Antonio"/>
                <a:cs typeface="Antonio"/>
                <a:sym typeface="Antonio"/>
              </a:rPr>
              <a:t>Upcoming Meetings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11" y="1"/>
            <a:ext cx="18283089" cy="10288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dirty="0">
              <a:solidFill>
                <a:prstClr val="white"/>
              </a:solidFill>
              <a:latin typeface="Tw Cen MT" panose="020B0602020104020603"/>
            </a:endParaRPr>
          </a:p>
        </p:txBody>
      </p:sp>
      <p:pic>
        <p:nvPicPr>
          <p:cNvPr id="5" name="Picture 4">
            <a:extLst>
              <a:ext uri="{FF2B5EF4-FFF2-40B4-BE49-F238E27FC236}">
                <a16:creationId xmlns:a16="http://schemas.microsoft.com/office/drawing/2014/main" id="{230BD1B1-AA22-48F1-B3ED-579CD284605D}"/>
              </a:ext>
              <a:ext uri="{C183D7F6-B498-43B3-948B-1728B52AA6E4}">
                <adec:decorative xmlns:adec="http://schemas.microsoft.com/office/drawing/2017/decorative" val="1"/>
              </a:ext>
            </a:extLst>
          </p:cNvPr>
          <p:cNvPicPr>
            <a:picLocks noChangeAspect="1"/>
          </p:cNvPicPr>
          <p:nvPr/>
        </p:nvPicPr>
        <p:blipFill rotWithShape="1">
          <a:blip r:embed="rId2"/>
          <a:srcRect r="52444" b="-1"/>
          <a:stretch/>
        </p:blipFill>
        <p:spPr>
          <a:xfrm>
            <a:off x="30" y="1463"/>
            <a:ext cx="18287970" cy="10287000"/>
          </a:xfrm>
          <a:prstGeom prst="rect">
            <a:avLst/>
          </a:prstGeom>
        </p:spPr>
      </p:pic>
      <p:sp>
        <p:nvSpPr>
          <p:cNvPr id="21" name="Rectangle 20">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45180" y="4597397"/>
            <a:ext cx="12442823" cy="3732852"/>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2700" dirty="0">
              <a:solidFill>
                <a:prstClr val="white"/>
              </a:solidFill>
              <a:latin typeface="Tw Cen MT" panose="020B0602020104020603"/>
            </a:endParaRPr>
          </a:p>
        </p:txBody>
      </p:sp>
      <p:sp>
        <p:nvSpPr>
          <p:cNvPr id="2" name="Title 1">
            <a:extLst>
              <a:ext uri="{FF2B5EF4-FFF2-40B4-BE49-F238E27FC236}">
                <a16:creationId xmlns:a16="http://schemas.microsoft.com/office/drawing/2014/main" id="{DE3D84FB-5D02-47D2-98FD-4F01A02E2AEA}"/>
              </a:ext>
            </a:extLst>
          </p:cNvPr>
          <p:cNvSpPr>
            <a:spLocks noGrp="1"/>
          </p:cNvSpPr>
          <p:nvPr>
            <p:ph type="ctrTitle"/>
          </p:nvPr>
        </p:nvSpPr>
        <p:spPr>
          <a:xfrm>
            <a:off x="6464024" y="5143500"/>
            <a:ext cx="11252477" cy="1636407"/>
          </a:xfrm>
        </p:spPr>
        <p:txBody>
          <a:bodyPr anchor="b">
            <a:normAutofit/>
          </a:bodyPr>
          <a:lstStyle/>
          <a:p>
            <a:pPr algn="l"/>
            <a:r>
              <a:rPr lang="en-US" dirty="0">
                <a:solidFill>
                  <a:srgbClr val="FFFFFF"/>
                </a:solidFill>
              </a:rPr>
              <a:t>The impact of chronic disease</a:t>
            </a:r>
          </a:p>
        </p:txBody>
      </p:sp>
      <p:sp>
        <p:nvSpPr>
          <p:cNvPr id="3" name="Subtitle 2">
            <a:extLst>
              <a:ext uri="{FF2B5EF4-FFF2-40B4-BE49-F238E27FC236}">
                <a16:creationId xmlns:a16="http://schemas.microsoft.com/office/drawing/2014/main" id="{E9F6641D-ADF3-40BD-9BA3-E740E77C8826}"/>
              </a:ext>
            </a:extLst>
          </p:cNvPr>
          <p:cNvSpPr>
            <a:spLocks noGrp="1"/>
          </p:cNvSpPr>
          <p:nvPr>
            <p:ph type="subTitle" idx="1"/>
          </p:nvPr>
        </p:nvSpPr>
        <p:spPr>
          <a:xfrm>
            <a:off x="6464024" y="7168970"/>
            <a:ext cx="11252475" cy="772224"/>
          </a:xfrm>
        </p:spPr>
        <p:txBody>
          <a:bodyPr anchor="t">
            <a:normAutofit/>
          </a:bodyPr>
          <a:lstStyle/>
          <a:p>
            <a:r>
              <a:rPr lang="en-US" sz="3600" dirty="0">
                <a:solidFill>
                  <a:srgbClr val="FFFFFF"/>
                </a:solidFill>
              </a:rPr>
              <a:t>Eric L. Fisher, M.D.</a:t>
            </a:r>
          </a:p>
        </p:txBody>
      </p:sp>
      <p:cxnSp>
        <p:nvCxnSpPr>
          <p:cNvPr id="23" name="Straight Connector 22">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4024" y="6999720"/>
            <a:ext cx="10248749" cy="0"/>
          </a:xfrm>
          <a:prstGeom prst="line">
            <a:avLst/>
          </a:prstGeom>
          <a:ln w="22225">
            <a:solidFill>
              <a:srgbClr val="4AC4E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1870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oAutofit/>
          </a:bodyPr>
          <a:lstStyle/>
          <a:p>
            <a:pPr marL="0" indent="0">
              <a:buNone/>
            </a:pPr>
            <a:r>
              <a:rPr lang="en-US" sz="4200" dirty="0"/>
              <a:t>At the end of the presentation, participants will be able to:</a:t>
            </a:r>
          </a:p>
          <a:p>
            <a:pPr lvl="1">
              <a:buFont typeface="Wingdings" panose="05000000000000000000" pitchFamily="2" charset="2"/>
              <a:buChar char="§"/>
            </a:pPr>
            <a:r>
              <a:rPr lang="en-US" sz="3600" dirty="0"/>
              <a:t>Understand the impact of chronic disease on our nation, our state, our local communities and our patients/families/friends.</a:t>
            </a:r>
          </a:p>
          <a:p>
            <a:pPr lvl="1">
              <a:buFont typeface="Wingdings" panose="05000000000000000000" pitchFamily="2" charset="2"/>
              <a:buChar char="§"/>
            </a:pPr>
            <a:r>
              <a:rPr lang="en-US" sz="3600" dirty="0"/>
              <a:t>Understand the importance of and need for chronic disease prevention in rural communities.</a:t>
            </a:r>
          </a:p>
          <a:p>
            <a:pPr lvl="1">
              <a:buFont typeface="Wingdings" panose="05000000000000000000" pitchFamily="2" charset="2"/>
              <a:buChar char="§"/>
            </a:pPr>
            <a:r>
              <a:rPr lang="en-US" sz="3600" dirty="0"/>
              <a:t>Assess the burden of chronic disease within the local communities of south central Kentucky.</a:t>
            </a:r>
          </a:p>
          <a:p>
            <a:pPr lvl="1">
              <a:buFont typeface="Wingdings" panose="05000000000000000000" pitchFamily="2" charset="2"/>
              <a:buChar char="§"/>
            </a:pPr>
            <a:r>
              <a:rPr lang="en-US" sz="3600" dirty="0"/>
              <a:t>Identify and describe challenges to chronic disease prevention specific to rural areas.</a:t>
            </a:r>
          </a:p>
          <a:p>
            <a:pPr lvl="1">
              <a:buFont typeface="Wingdings" panose="05000000000000000000" pitchFamily="2" charset="2"/>
              <a:buChar char="§"/>
            </a:pPr>
            <a:r>
              <a:rPr lang="en-US" sz="3600" dirty="0"/>
              <a:t>Develop plans for how we expand and utilize local resources technology to combat the growing burden of chronic disease.</a:t>
            </a:r>
          </a:p>
        </p:txBody>
      </p:sp>
    </p:spTree>
    <p:extLst>
      <p:ext uri="{BB962C8B-B14F-4D97-AF65-F5344CB8AC3E}">
        <p14:creationId xmlns:p14="http://schemas.microsoft.com/office/powerpoint/2010/main" val="164727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4200" dirty="0"/>
              <a:t>No financial disclosures or relevant conflicts.</a:t>
            </a:r>
          </a:p>
          <a:p>
            <a:pPr>
              <a:buFont typeface="Wingdings" panose="05000000000000000000" pitchFamily="2" charset="2"/>
              <a:buChar char="§"/>
            </a:pPr>
            <a:endParaRPr lang="en-US" sz="4200" dirty="0"/>
          </a:p>
          <a:p>
            <a:pPr>
              <a:buFont typeface="Wingdings" panose="05000000000000000000" pitchFamily="2" charset="2"/>
              <a:buChar char="§"/>
            </a:pPr>
            <a:r>
              <a:rPr lang="en-US" sz="4200" dirty="0"/>
              <a:t>I’ve been doing this long enough to have seen too much.</a:t>
            </a:r>
          </a:p>
        </p:txBody>
      </p:sp>
    </p:spTree>
    <p:extLst>
      <p:ext uri="{BB962C8B-B14F-4D97-AF65-F5344CB8AC3E}">
        <p14:creationId xmlns:p14="http://schemas.microsoft.com/office/powerpoint/2010/main" val="15983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chronic disease?</a:t>
            </a:r>
          </a:p>
        </p:txBody>
      </p:sp>
      <p:sp>
        <p:nvSpPr>
          <p:cNvPr id="3" name="Content Placeholder 2"/>
          <p:cNvSpPr>
            <a:spLocks noGrp="1"/>
          </p:cNvSpPr>
          <p:nvPr>
            <p:ph idx="1"/>
          </p:nvPr>
        </p:nvSpPr>
        <p:spPr>
          <a:xfrm>
            <a:off x="1536193" y="3429000"/>
            <a:ext cx="16611131" cy="6858000"/>
          </a:xfrm>
        </p:spPr>
        <p:txBody>
          <a:bodyPr>
            <a:normAutofit/>
          </a:bodyPr>
          <a:lstStyle/>
          <a:p>
            <a:pPr>
              <a:buFont typeface="Wingdings" panose="05000000000000000000" pitchFamily="2" charset="2"/>
              <a:buChar char="§"/>
            </a:pPr>
            <a:r>
              <a:rPr lang="en-US" sz="4200" dirty="0"/>
              <a:t>According to the CDC: “A condition that lasts 1 year or more and requires ongoing medical attention of limits daily activities.”</a:t>
            </a:r>
          </a:p>
          <a:p>
            <a:pPr lvl="1">
              <a:buFont typeface="Arial" panose="020B0604020202020204" pitchFamily="34" charset="0"/>
              <a:buChar char="•"/>
            </a:pPr>
            <a:r>
              <a:rPr lang="en-US" sz="3600" dirty="0"/>
              <a:t>What comes to mind?</a:t>
            </a:r>
          </a:p>
          <a:p>
            <a:pPr lvl="1">
              <a:buFont typeface="Arial" panose="020B0604020202020204" pitchFamily="34" charset="0"/>
              <a:buChar char="•"/>
            </a:pPr>
            <a:r>
              <a:rPr lang="en-US" sz="3600" dirty="0"/>
              <a:t>Diabetes, hypertension, heart disease, COPD, etc.</a:t>
            </a:r>
          </a:p>
          <a:p>
            <a:pPr>
              <a:buFont typeface="Wingdings" panose="05000000000000000000" pitchFamily="2" charset="2"/>
              <a:buChar char="§"/>
            </a:pPr>
            <a:r>
              <a:rPr lang="en-US" sz="4200" dirty="0"/>
              <a:t>A simpler definition:</a:t>
            </a:r>
          </a:p>
          <a:p>
            <a:pPr lvl="1">
              <a:buFont typeface="Arial" panose="020B0604020202020204" pitchFamily="34" charset="0"/>
              <a:buChar char="•"/>
            </a:pPr>
            <a:r>
              <a:rPr lang="en-US" sz="3600" dirty="0"/>
              <a:t>Any issue that impairs an individual’s long term wellness.</a:t>
            </a:r>
          </a:p>
          <a:p>
            <a:pPr lvl="1">
              <a:buFont typeface="Arial" panose="020B0604020202020204" pitchFamily="34" charset="0"/>
              <a:buChar char="•"/>
            </a:pPr>
            <a:r>
              <a:rPr lang="en-US" sz="3600" dirty="0"/>
              <a:t>Osteoarthritis, mental health disorders, obesity.</a:t>
            </a:r>
          </a:p>
          <a:p>
            <a:pPr lvl="1">
              <a:buFont typeface="Arial" panose="020B0604020202020204" pitchFamily="34" charset="0"/>
              <a:buChar char="•"/>
            </a:pPr>
            <a:r>
              <a:rPr lang="en-US" sz="3600" dirty="0"/>
              <a:t>Poverty… of resources, of thought, of education, of accountability, of responsibility.</a:t>
            </a:r>
          </a:p>
          <a:p>
            <a:pPr>
              <a:buFont typeface="Wingdings" panose="05000000000000000000" pitchFamily="2" charset="2"/>
              <a:buChar char="§"/>
            </a:pPr>
            <a:r>
              <a:rPr lang="en-US" sz="4200" dirty="0"/>
              <a:t>Is the disease the real issue?</a:t>
            </a:r>
          </a:p>
        </p:txBody>
      </p:sp>
    </p:spTree>
    <p:extLst>
      <p:ext uri="{BB962C8B-B14F-4D97-AF65-F5344CB8AC3E}">
        <p14:creationId xmlns:p14="http://schemas.microsoft.com/office/powerpoint/2010/main" val="190032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we focused on chronic disease?</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4200" dirty="0"/>
              <a:t>Because we care about people.</a:t>
            </a:r>
          </a:p>
          <a:p>
            <a:pPr>
              <a:buFont typeface="Wingdings" panose="05000000000000000000" pitchFamily="2" charset="2"/>
              <a:buChar char="§"/>
            </a:pPr>
            <a:endParaRPr lang="en-US" sz="4200" dirty="0"/>
          </a:p>
          <a:p>
            <a:pPr>
              <a:buFont typeface="Wingdings" panose="05000000000000000000" pitchFamily="2" charset="2"/>
              <a:buChar char="§"/>
            </a:pPr>
            <a:r>
              <a:rPr lang="en-US" sz="4200" dirty="0"/>
              <a:t>Because we care about money.</a:t>
            </a:r>
          </a:p>
          <a:p>
            <a:pPr>
              <a:buFont typeface="Wingdings" panose="05000000000000000000" pitchFamily="2" charset="2"/>
              <a:buChar char="§"/>
            </a:pPr>
            <a:endParaRPr lang="en-US" sz="4200" dirty="0"/>
          </a:p>
          <a:p>
            <a:pPr>
              <a:buFont typeface="Wingdings" panose="05000000000000000000" pitchFamily="2" charset="2"/>
              <a:buChar char="§"/>
            </a:pPr>
            <a:r>
              <a:rPr lang="en-US" sz="4200" dirty="0"/>
              <a:t>Or maybe a little to a lot of both.</a:t>
            </a:r>
          </a:p>
        </p:txBody>
      </p:sp>
    </p:spTree>
    <p:extLst>
      <p:ext uri="{BB962C8B-B14F-4D97-AF65-F5344CB8AC3E}">
        <p14:creationId xmlns:p14="http://schemas.microsoft.com/office/powerpoint/2010/main" val="375255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TotalTime>
  <Words>3605</Words>
  <Application>Microsoft Office PowerPoint</Application>
  <PresentationFormat>Custom</PresentationFormat>
  <Paragraphs>352</Paragraphs>
  <Slides>42</Slides>
  <Notes>14</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42</vt:i4>
      </vt:variant>
    </vt:vector>
  </HeadingPairs>
  <TitlesOfParts>
    <vt:vector size="60" baseType="lpstr">
      <vt:lpstr>Antonio Bold</vt:lpstr>
      <vt:lpstr>Canva Sans Italics</vt:lpstr>
      <vt:lpstr>Antonio Bold Italics</vt:lpstr>
      <vt:lpstr>Wingdings</vt:lpstr>
      <vt:lpstr>Canva Sans Bold</vt:lpstr>
      <vt:lpstr>Agrandir Bold</vt:lpstr>
      <vt:lpstr>Calibri</vt:lpstr>
      <vt:lpstr>Tw Cen MT Condensed</vt:lpstr>
      <vt:lpstr>Wingdings 3</vt:lpstr>
      <vt:lpstr>Brittany</vt:lpstr>
      <vt:lpstr>Antonio</vt:lpstr>
      <vt:lpstr>Tw Cen MT</vt:lpstr>
      <vt:lpstr>DM Serif Display</vt:lpstr>
      <vt:lpstr>Arial</vt:lpstr>
      <vt:lpstr>Agrandir</vt:lpstr>
      <vt:lpstr>Aptos</vt:lpstr>
      <vt:lpstr>Office Theme</vt:lpstr>
      <vt:lpstr>Integral</vt:lpstr>
      <vt:lpstr>PowerPoint Presentation</vt:lpstr>
      <vt:lpstr>PowerPoint Presentation</vt:lpstr>
      <vt:lpstr>PowerPoint Presentation</vt:lpstr>
      <vt:lpstr>PowerPoint Presentation</vt:lpstr>
      <vt:lpstr>The impact of chronic disease</vt:lpstr>
      <vt:lpstr>objectives</vt:lpstr>
      <vt:lpstr>disclosures</vt:lpstr>
      <vt:lpstr>What is chronic disease?</vt:lpstr>
      <vt:lpstr>Why are we focused on chronic disease?</vt:lpstr>
      <vt:lpstr>USA vs chronic disease</vt:lpstr>
      <vt:lpstr>KY vs chronic disease</vt:lpstr>
      <vt:lpstr>KY vs chronic disease</vt:lpstr>
      <vt:lpstr>South Central KY vs chronic disease</vt:lpstr>
      <vt:lpstr>Patients vs chronic disease</vt:lpstr>
      <vt:lpstr>How do we prevent chronic disease?</vt:lpstr>
      <vt:lpstr>Chronic disease prevention in rural america</vt:lpstr>
      <vt:lpstr>Chronic disease prevention in rural america</vt:lpstr>
      <vt:lpstr>Where do we go from here?</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BRIGHT Coalition Presentation Feb 4th</dc:title>
  <cp:lastModifiedBy>McGhee, Olivia (BRDHD)</cp:lastModifiedBy>
  <cp:revision>2</cp:revision>
  <dcterms:created xsi:type="dcterms:W3CDTF">2006-08-16T00:00:00Z</dcterms:created>
  <dcterms:modified xsi:type="dcterms:W3CDTF">2026-02-03T20:18:16Z</dcterms:modified>
  <dc:identifier>DAG_6doBfas</dc:identifier>
</cp:coreProperties>
</file>