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551" r:id="rId3"/>
    <p:sldId id="549" r:id="rId4"/>
    <p:sldId id="557" r:id="rId5"/>
    <p:sldId id="558" r:id="rId6"/>
    <p:sldId id="559" r:id="rId7"/>
    <p:sldId id="560" r:id="rId8"/>
    <p:sldId id="553" r:id="rId9"/>
    <p:sldId id="561" r:id="rId10"/>
    <p:sldId id="562" r:id="rId1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521415D9-36F7-43E2-AB2F-B90AF26B5E84}">
      <p14:sectionLst xmlns:p14="http://schemas.microsoft.com/office/powerpoint/2010/main">
        <p14:section name="Default Section" id="{04C8CEE1-BE61-3A40-9DE5-CB720F9A4434}">
          <p14:sldIdLst>
            <p14:sldId id="256"/>
            <p14:sldId id="551"/>
            <p14:sldId id="549"/>
            <p14:sldId id="557"/>
            <p14:sldId id="558"/>
            <p14:sldId id="559"/>
            <p14:sldId id="560"/>
            <p14:sldId id="553"/>
            <p14:sldId id="561"/>
            <p14:sldId id="562"/>
          </p14:sldIdLst>
        </p14:section>
        <p14:section name="Untitled Section" id="{1955A4B3-FA38-0144-96EB-DB3441B80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5FE"/>
          </a:solidFill>
        </a:fill>
      </a:tcStyle>
    </a:wholeTbl>
    <a:band2H>
      <a:tcTxStyle/>
      <a:tcStyle>
        <a:tcBdr/>
        <a:fill>
          <a:solidFill>
            <a:srgbClr val="E7F2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5FE"/>
          </a:solidFill>
        </a:fill>
      </a:tcStyle>
    </a:wholeTbl>
    <a:band2H>
      <a:tcTxStyle/>
      <a:tcStyle>
        <a:tcBdr/>
        <a:fill>
          <a:solidFill>
            <a:srgbClr val="E7F2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EED5"/>
          </a:solidFill>
        </a:fill>
      </a:tcStyle>
    </a:wholeTbl>
    <a:band2H>
      <a:tcTxStyle/>
      <a:tcStyle>
        <a:tcBdr/>
        <a:fill>
          <a:solidFill>
            <a:srgbClr val="E9F6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F3F1"/>
          </a:solidFill>
        </a:fill>
      </a:tcStyle>
    </a:wholeTbl>
    <a:band2H>
      <a:tcTxStyle/>
      <a:tcStyle>
        <a:tcBdr/>
        <a:fill>
          <a:solidFill>
            <a:srgbClr val="E6F9F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4A9BC294-FFE2-49D5-8D69-9E1BD2C41BD5}" styleName="">
    <a:tblBg/>
    <a:wholeTbl>
      <a:tcTxStyle b="off" i="off">
        <a:font>
          <a:latin typeface="Avenir Book"/>
          <a:ea typeface="Avenir Book"/>
          <a:cs typeface="Avenir Book"/>
        </a:font>
        <a:srgbClr val="0A7576"/>
      </a:tcTxStyle>
      <a:tcStyle>
        <a:tcBdr>
          <a:left>
            <a:ln w="12700" cap="flat">
              <a:noFill/>
              <a:miter lim="400000"/>
            </a:ln>
          </a:left>
          <a:right>
            <a:ln w="12700" cap="flat">
              <a:noFill/>
              <a:miter lim="400000"/>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12700" cap="flat">
              <a:noFill/>
              <a:miter lim="400000"/>
            </a:ln>
          </a:insideV>
        </a:tcBdr>
        <a:fill>
          <a:solidFill>
            <a:srgbClr val="DDDDDD"/>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noFill/>
              <a:miter lim="400000"/>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noFill/>
              <a:miter lim="400000"/>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84A9C1"/>
          </a:solidFill>
        </a:fill>
      </a:tcStyle>
    </a:firstRow>
  </a:tblStyle>
  <a:tblStyle styleId="{BBFC77FB-9ED0-4EC9-95AA-A1379042E648}" styleName="">
    <a:tblBg/>
    <a:wholeTbl>
      <a:tcTxStyle b="off" i="off">
        <a:font>
          <a:latin typeface="Avenir Book"/>
          <a:ea typeface="Avenir Book"/>
          <a:cs typeface="Avenir Book"/>
        </a:font>
        <a:srgbClr val="0A757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DDDDD"/>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noFill/>
              <a:miter lim="400000"/>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noFill/>
              <a:miter lim="400000"/>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84A9C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89"/>
    <p:restoredTop sz="93257"/>
  </p:normalViewPr>
  <p:slideViewPr>
    <p:cSldViewPr snapToGrid="0" snapToObjects="1">
      <p:cViewPr varScale="1">
        <p:scale>
          <a:sx n="97" d="100"/>
          <a:sy n="97" d="100"/>
        </p:scale>
        <p:origin x="840" y="192"/>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 name="Shape 104"/>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05" name="Shape 10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5" name="Rectangle"/>
          <p:cNvSpPr/>
          <p:nvPr/>
        </p:nvSpPr>
        <p:spPr>
          <a:xfrm>
            <a:off x="-76694" y="-116700"/>
            <a:ext cx="9397449" cy="7128548"/>
          </a:xfrm>
          <a:prstGeom prst="rect">
            <a:avLst/>
          </a:prstGeom>
          <a:solidFill>
            <a:srgbClr val="0A7576"/>
          </a:solidFill>
          <a:ln w="25400">
            <a:solidFill>
              <a:srgbClr val="0A7576"/>
            </a:solidFill>
          </a:ln>
        </p:spPr>
        <p:txBody>
          <a:bodyPr lIns="0" tIns="0" rIns="0" bIns="0"/>
          <a:lstStyle/>
          <a:p>
            <a:endParaRPr dirty="0"/>
          </a:p>
        </p:txBody>
      </p:sp>
      <p:pic>
        <p:nvPicPr>
          <p:cNvPr id="16" name="iStock-1178204357 (2).jpg" descr="iStock-1178204357 (2).jpg"/>
          <p:cNvPicPr>
            <a:picLocks noChangeAspect="1"/>
          </p:cNvPicPr>
          <p:nvPr/>
        </p:nvPicPr>
        <p:blipFill>
          <a:blip r:embed="rId2" cstate="email">
            <a:alphaModFix amt="24283"/>
            <a:extLst>
              <a:ext uri="{28A0092B-C50C-407E-A947-70E740481C1C}">
                <a14:useLocalDpi xmlns:a14="http://schemas.microsoft.com/office/drawing/2010/main"/>
              </a:ext>
            </a:extLst>
          </a:blip>
          <a:stretch>
            <a:fillRect/>
          </a:stretch>
        </p:blipFill>
        <p:spPr>
          <a:xfrm>
            <a:off x="-145144" y="-2783114"/>
            <a:ext cx="9434288" cy="14151430"/>
          </a:xfrm>
          <a:prstGeom prst="rect">
            <a:avLst/>
          </a:prstGeom>
          <a:ln w="12700">
            <a:miter lim="400000"/>
          </a:ln>
        </p:spPr>
      </p:pic>
      <p:sp>
        <p:nvSpPr>
          <p:cNvPr id="17" name="Body Level One…"/>
          <p:cNvSpPr txBox="1">
            <a:spLocks noGrp="1"/>
          </p:cNvSpPr>
          <p:nvPr>
            <p:ph type="body" sz="quarter" idx="1"/>
          </p:nvPr>
        </p:nvSpPr>
        <p:spPr>
          <a:xfrm>
            <a:off x="3928533" y="7659588"/>
            <a:ext cx="6400801" cy="1473201"/>
          </a:xfrm>
          <a:prstGeom prst="rect">
            <a:avLst/>
          </a:prstGeom>
        </p:spPr>
        <p:txBody>
          <a:bodyPr/>
          <a:lstStyle>
            <a:lvl1pPr marL="381000" indent="-304800" algn="ctr">
              <a:lnSpc>
                <a:spcPct val="100000"/>
              </a:lnSpc>
              <a:spcBef>
                <a:spcPts val="400"/>
              </a:spcBef>
              <a:buClrTx/>
              <a:buSzTx/>
              <a:buFontTx/>
              <a:buNone/>
              <a:defRPr sz="2000">
                <a:solidFill>
                  <a:srgbClr val="FFFFFF"/>
                </a:solidFill>
              </a:defRPr>
            </a:lvl1pPr>
            <a:lvl2pPr marL="381000" indent="165100" algn="ctr">
              <a:lnSpc>
                <a:spcPct val="100000"/>
              </a:lnSpc>
              <a:spcBef>
                <a:spcPts val="400"/>
              </a:spcBef>
              <a:buClrTx/>
              <a:buSzTx/>
              <a:buFontTx/>
              <a:buNone/>
              <a:defRPr sz="2000">
                <a:solidFill>
                  <a:srgbClr val="FFFFFF"/>
                </a:solidFill>
              </a:defRPr>
            </a:lvl2pPr>
            <a:lvl3pPr marL="381000" indent="635000" algn="ctr">
              <a:lnSpc>
                <a:spcPct val="100000"/>
              </a:lnSpc>
              <a:spcBef>
                <a:spcPts val="400"/>
              </a:spcBef>
              <a:buClrTx/>
              <a:buSzTx/>
              <a:buFontTx/>
              <a:buNone/>
              <a:defRPr sz="2000">
                <a:solidFill>
                  <a:srgbClr val="FFFFFF"/>
                </a:solidFill>
              </a:defRPr>
            </a:lvl3pPr>
            <a:lvl4pPr marL="381000" indent="1104900" algn="ctr">
              <a:lnSpc>
                <a:spcPct val="100000"/>
              </a:lnSpc>
              <a:spcBef>
                <a:spcPts val="400"/>
              </a:spcBef>
              <a:buClrTx/>
              <a:buSzTx/>
              <a:buFontTx/>
              <a:buNone/>
              <a:defRPr sz="2000">
                <a:solidFill>
                  <a:srgbClr val="FFFFFF"/>
                </a:solidFill>
              </a:defRPr>
            </a:lvl4pPr>
            <a:lvl5pPr marL="381000" indent="1574800" algn="ctr">
              <a:lnSpc>
                <a:spcPct val="100000"/>
              </a:lnSpc>
              <a:spcBef>
                <a:spcPts val="400"/>
              </a:spcBef>
              <a:buClrTx/>
              <a:buSzTx/>
              <a:buFontTx/>
              <a:buNone/>
              <a:defRPr sz="20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8" name="Rectangle"/>
          <p:cNvSpPr/>
          <p:nvPr/>
        </p:nvSpPr>
        <p:spPr>
          <a:xfrm>
            <a:off x="-42415" y="5481378"/>
            <a:ext cx="9328890" cy="1447801"/>
          </a:xfrm>
          <a:prstGeom prst="rect">
            <a:avLst/>
          </a:prstGeom>
          <a:solidFill>
            <a:srgbClr val="FFFFFF"/>
          </a:solidFill>
          <a:ln w="25400">
            <a:solidFill>
              <a:schemeClr val="accent1"/>
            </a:solidFill>
          </a:ln>
        </p:spPr>
        <p:txBody>
          <a:bodyPr lIns="0" tIns="0" rIns="0" bIns="0"/>
          <a:lstStyle/>
          <a:p>
            <a:endParaRPr dirty="0"/>
          </a:p>
        </p:txBody>
      </p:sp>
      <p:sp>
        <p:nvSpPr>
          <p:cNvPr id="19" name="www.tiabc.ca"/>
          <p:cNvSpPr txBox="1"/>
          <p:nvPr/>
        </p:nvSpPr>
        <p:spPr>
          <a:xfrm>
            <a:off x="253230" y="5551315"/>
            <a:ext cx="6400801" cy="36339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a:bodyPr>
          <a:lstStyle>
            <a:lvl1pPr marL="381000" indent="-304800">
              <a:spcBef>
                <a:spcPts val="400"/>
              </a:spcBef>
              <a:defRPr>
                <a:solidFill>
                  <a:srgbClr val="0A7576"/>
                </a:solidFill>
                <a:latin typeface="Avenir Book"/>
                <a:ea typeface="Avenir Book"/>
                <a:cs typeface="Avenir Book"/>
                <a:sym typeface="Avenir Book"/>
              </a:defRPr>
            </a:lvl1pPr>
          </a:lstStyle>
          <a:p>
            <a:r>
              <a:rPr dirty="0"/>
              <a:t>www.tiabc.ca</a:t>
            </a:r>
          </a:p>
        </p:txBody>
      </p:sp>
      <p:pic>
        <p:nvPicPr>
          <p:cNvPr id="20" name="TIABC_Logo-colorhorizontal.png" descr="TIABC_Logo-colorhorizonta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9357" y="5668507"/>
            <a:ext cx="4051623" cy="990852"/>
          </a:xfrm>
          <a:prstGeom prst="rect">
            <a:avLst/>
          </a:prstGeom>
          <a:ln w="12700">
            <a:miter lim="400000"/>
          </a:ln>
        </p:spPr>
      </p:pic>
      <p:sp>
        <p:nvSpPr>
          <p:cNvPr id="21" name="Slide Number"/>
          <p:cNvSpPr txBox="1">
            <a:spLocks noGrp="1"/>
          </p:cNvSpPr>
          <p:nvPr>
            <p:ph type="sldNum" sz="quarter" idx="2"/>
          </p:nvPr>
        </p:nvSpPr>
        <p:spPr>
          <a:xfrm>
            <a:off x="4453350" y="6317175"/>
            <a:ext cx="237302" cy="231101"/>
          </a:xfrm>
          <a:prstGeom prst="rect">
            <a:avLst/>
          </a:prstGeom>
        </p:spPr>
        <p:txBody>
          <a:bodyPr/>
          <a:lstStyle>
            <a:lvl1pPr>
              <a:defRPr>
                <a:solidFill>
                  <a:srgbClr val="073E87"/>
                </a:solidFill>
                <a:latin typeface="Candara"/>
                <a:ea typeface="Candara"/>
                <a:cs typeface="Candara"/>
                <a:sym typeface="Candara"/>
              </a:defRPr>
            </a:lvl1pPr>
          </a:lstStyle>
          <a:p>
            <a:fld id="{86CB4B4D-7CA3-9044-876B-883B54F8677D}" type="slidenum">
              <a:rPr/>
              <a:t>‹#›</a:t>
            </a:fld>
            <a:endParaRPr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ABLES">
    <p:spTree>
      <p:nvGrpSpPr>
        <p:cNvPr id="1" name=""/>
        <p:cNvGrpSpPr/>
        <p:nvPr/>
      </p:nvGrpSpPr>
      <p:grpSpPr>
        <a:xfrm>
          <a:off x="0" y="0"/>
          <a:ext cx="0" cy="0"/>
          <a:chOff x="0" y="0"/>
          <a:chExt cx="0" cy="0"/>
        </a:xfrm>
      </p:grpSpPr>
      <p:sp>
        <p:nvSpPr>
          <p:cNvPr id="91" name="Rectangle"/>
          <p:cNvSpPr/>
          <p:nvPr/>
        </p:nvSpPr>
        <p:spPr>
          <a:xfrm>
            <a:off x="-75350" y="-49535"/>
            <a:ext cx="9294700" cy="1984285"/>
          </a:xfrm>
          <a:prstGeom prst="rect">
            <a:avLst/>
          </a:prstGeom>
          <a:solidFill>
            <a:srgbClr val="0A7576"/>
          </a:solidFill>
          <a:ln w="12700">
            <a:miter lim="400000"/>
          </a:ln>
        </p:spPr>
        <p:txBody>
          <a:bodyPr lIns="0" tIns="0" rIns="0" bIns="0"/>
          <a:lstStyle/>
          <a:p>
            <a:endParaRPr dirty="0"/>
          </a:p>
        </p:txBody>
      </p:sp>
      <p:sp>
        <p:nvSpPr>
          <p:cNvPr id="92" name="Line"/>
          <p:cNvSpPr/>
          <p:nvPr/>
        </p:nvSpPr>
        <p:spPr>
          <a:xfrm>
            <a:off x="-6388" y="1935246"/>
            <a:ext cx="9294700" cy="1"/>
          </a:xfrm>
          <a:prstGeom prst="line">
            <a:avLst/>
          </a:prstGeom>
          <a:ln w="38100">
            <a:solidFill>
              <a:srgbClr val="84A9C1"/>
            </a:solidFill>
          </a:ln>
        </p:spPr>
        <p:txBody>
          <a:bodyPr lIns="0" tIns="0" rIns="0" bIns="0"/>
          <a:lstStyle/>
          <a:p>
            <a:endParaRPr dirty="0"/>
          </a:p>
        </p:txBody>
      </p:sp>
      <p:sp>
        <p:nvSpPr>
          <p:cNvPr id="93" name="Title Text"/>
          <p:cNvSpPr txBox="1"/>
          <p:nvPr/>
        </p:nvSpPr>
        <p:spPr>
          <a:xfrm>
            <a:off x="457200" y="651367"/>
            <a:ext cx="8229600" cy="125272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normAutofit/>
          </a:bodyPr>
          <a:lstStyle>
            <a:lvl1pPr>
              <a:defRPr sz="4400">
                <a:solidFill>
                  <a:srgbClr val="FFFFFF"/>
                </a:solidFill>
                <a:latin typeface="Avenir Book"/>
                <a:ea typeface="Avenir Book"/>
                <a:cs typeface="Avenir Book"/>
                <a:sym typeface="Avenir Book"/>
              </a:defRPr>
            </a:lvl1pPr>
          </a:lstStyle>
          <a:p>
            <a:r>
              <a:rPr dirty="0"/>
              <a:t>Title Text</a:t>
            </a:r>
          </a:p>
        </p:txBody>
      </p:sp>
      <p:sp>
        <p:nvSpPr>
          <p:cNvPr id="94" name="Line"/>
          <p:cNvSpPr/>
          <p:nvPr/>
        </p:nvSpPr>
        <p:spPr>
          <a:xfrm>
            <a:off x="4337607" y="6537311"/>
            <a:ext cx="468786" cy="1"/>
          </a:xfrm>
          <a:prstGeom prst="line">
            <a:avLst/>
          </a:prstGeom>
          <a:ln w="38100">
            <a:solidFill>
              <a:srgbClr val="FFCB1B"/>
            </a:solidFill>
          </a:ln>
        </p:spPr>
        <p:txBody>
          <a:bodyPr lIns="0" tIns="0" rIns="0" bIns="0"/>
          <a:lstStyle/>
          <a:p>
            <a:endParaRPr dirty="0"/>
          </a:p>
        </p:txBody>
      </p:sp>
      <p:sp>
        <p:nvSpPr>
          <p:cNvPr id="95" name="00"/>
          <p:cNvSpPr txBox="1"/>
          <p:nvPr/>
        </p:nvSpPr>
        <p:spPr>
          <a:xfrm>
            <a:off x="4449339" y="6527873"/>
            <a:ext cx="245325" cy="269201"/>
          </a:xfrm>
          <a:prstGeom prst="rect">
            <a:avLst/>
          </a:prstGeom>
          <a:ln w="12700">
            <a:miter lim="400000"/>
          </a:ln>
          <a:extLst>
            <a:ext uri="{C572A759-6A51-4108-AA02-DFA0A04FC94B}">
              <ma14:wrappingTextBoxFlag xmlns:ma14="http://schemas.microsoft.com/office/mac/drawingml/2011/main" val="1"/>
            </a:ext>
          </a:extLst>
        </p:spPr>
        <p:txBody>
          <a:bodyPr wrap="none" lIns="45699" tIns="45699" rIns="45699" bIns="45699" anchor="ctr">
            <a:spAutoFit/>
          </a:bodyPr>
          <a:lstStyle>
            <a:lvl1pPr algn="ctr">
              <a:defRPr sz="1000">
                <a:solidFill>
                  <a:srgbClr val="0A7576"/>
                </a:solidFill>
                <a:latin typeface="Avenir Book"/>
                <a:ea typeface="Avenir Book"/>
                <a:cs typeface="Avenir Book"/>
                <a:sym typeface="Avenir Book"/>
              </a:defRPr>
            </a:lvl1pPr>
          </a:lstStyle>
          <a:p>
            <a:r>
              <a:rPr dirty="0"/>
              <a:t>00</a:t>
            </a:r>
          </a:p>
        </p:txBody>
      </p:sp>
      <p:graphicFrame>
        <p:nvGraphicFramePr>
          <p:cNvPr id="96" name="Google Shape;199;gad2e357339_0_30"/>
          <p:cNvGraphicFramePr/>
          <p:nvPr/>
        </p:nvGraphicFramePr>
        <p:xfrm>
          <a:off x="493231" y="2270732"/>
          <a:ext cx="8157538" cy="3060860"/>
        </p:xfrm>
        <a:graphic>
          <a:graphicData uri="http://schemas.openxmlformats.org/drawingml/2006/table">
            <a:tbl>
              <a:tblPr firstRow="1" bandRow="1">
                <a:tableStyleId>{4A9BC294-FFE2-49D5-8D69-9E1BD2C41BD5}</a:tableStyleId>
              </a:tblPr>
              <a:tblGrid>
                <a:gridCol w="2507857">
                  <a:extLst>
                    <a:ext uri="{9D8B030D-6E8A-4147-A177-3AD203B41FA5}">
                      <a16:colId xmlns:a16="http://schemas.microsoft.com/office/drawing/2014/main" xmlns="" val="20000"/>
                    </a:ext>
                  </a:extLst>
                </a:gridCol>
                <a:gridCol w="2024288">
                  <a:extLst>
                    <a:ext uri="{9D8B030D-6E8A-4147-A177-3AD203B41FA5}">
                      <a16:colId xmlns:a16="http://schemas.microsoft.com/office/drawing/2014/main" xmlns="" val="20001"/>
                    </a:ext>
                  </a:extLst>
                </a:gridCol>
                <a:gridCol w="2024288">
                  <a:extLst>
                    <a:ext uri="{9D8B030D-6E8A-4147-A177-3AD203B41FA5}">
                      <a16:colId xmlns:a16="http://schemas.microsoft.com/office/drawing/2014/main" xmlns="" val="20002"/>
                    </a:ext>
                  </a:extLst>
                </a:gridCol>
                <a:gridCol w="1601103">
                  <a:extLst>
                    <a:ext uri="{9D8B030D-6E8A-4147-A177-3AD203B41FA5}">
                      <a16:colId xmlns:a16="http://schemas.microsoft.com/office/drawing/2014/main" xmlns="" val="20003"/>
                    </a:ext>
                  </a:extLst>
                </a:gridCol>
              </a:tblGrid>
              <a:tr h="409550">
                <a:tc gridSpan="4">
                  <a:txBody>
                    <a:bodyPr/>
                    <a:lstStyle/>
                    <a:p>
                      <a:pPr>
                        <a:defRPr sz="1800" b="0">
                          <a:solidFill>
                            <a:srgbClr val="000000"/>
                          </a:solidFill>
                        </a:defRPr>
                      </a:pPr>
                      <a:r>
                        <a:rPr sz="2400" dirty="0">
                          <a:solidFill>
                            <a:srgbClr val="FFFFFF"/>
                          </a:solidFill>
                          <a:sym typeface="Avenir Heavy"/>
                        </a:rPr>
                        <a:t>TIABC  2019 Asset and Liability vs 2018</a:t>
                      </a:r>
                    </a:p>
                  </a:txBody>
                  <a:tcPr marL="60950" marR="60950" marT="60950" marB="60950" anchor="ctr" horzOverflow="overflow">
                    <a:lnL w="12700">
                      <a:miter lim="400000"/>
                    </a:lnL>
                    <a:lnR w="12700">
                      <a:miter lim="400000"/>
                    </a:lnR>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16700">
                <a:tc>
                  <a:txBody>
                    <a:bodyPr/>
                    <a:lstStyle/>
                    <a:p>
                      <a:pPr algn="r">
                        <a:lnSpc>
                          <a:spcPts val="2700"/>
                        </a:lnSpc>
                        <a:defRPr sz="2000"/>
                      </a:pPr>
                      <a:endParaRPr dirty="0"/>
                    </a:p>
                  </a:txBody>
                  <a:tcPr marL="60950" marR="60950" marT="60950" marB="60950" horzOverflow="overflow"/>
                </a:tc>
                <a:tc>
                  <a:txBody>
                    <a:bodyPr/>
                    <a:lstStyle/>
                    <a:p>
                      <a:pPr algn="r">
                        <a:lnSpc>
                          <a:spcPts val="2700"/>
                        </a:lnSpc>
                        <a:defRPr sz="1800">
                          <a:solidFill>
                            <a:srgbClr val="000000"/>
                          </a:solidFill>
                        </a:defRPr>
                      </a:pPr>
                      <a:r>
                        <a:rPr sz="2000" dirty="0">
                          <a:solidFill>
                            <a:srgbClr val="0A7576"/>
                          </a:solidFill>
                          <a:latin typeface="Avenir Medium"/>
                          <a:ea typeface="Avenir Medium"/>
                          <a:cs typeface="Avenir Medium"/>
                          <a:sym typeface="Avenir Medium"/>
                        </a:rPr>
                        <a:t>Jan-Dec 2019</a:t>
                      </a:r>
                    </a:p>
                  </a:txBody>
                  <a:tcPr marL="60950" marR="60950" marT="60950" marB="60950" horzOverflow="overflow"/>
                </a:tc>
                <a:tc>
                  <a:txBody>
                    <a:bodyPr/>
                    <a:lstStyle/>
                    <a:p>
                      <a:pPr algn="r">
                        <a:lnSpc>
                          <a:spcPts val="2700"/>
                        </a:lnSpc>
                        <a:defRPr sz="1800">
                          <a:solidFill>
                            <a:srgbClr val="000000"/>
                          </a:solidFill>
                        </a:defRPr>
                      </a:pPr>
                      <a:r>
                        <a:rPr sz="2000" dirty="0">
                          <a:solidFill>
                            <a:srgbClr val="0A7576"/>
                          </a:solidFill>
                          <a:latin typeface="Avenir Medium"/>
                          <a:ea typeface="Avenir Medium"/>
                          <a:cs typeface="Avenir Medium"/>
                          <a:sym typeface="Avenir Medium"/>
                        </a:rPr>
                        <a:t>Jan-Dec 2018 </a:t>
                      </a:r>
                    </a:p>
                  </a:txBody>
                  <a:tcPr marL="60950" marR="60950" marT="60950" marB="60950" horzOverflow="overflow"/>
                </a:tc>
                <a:tc>
                  <a:txBody>
                    <a:bodyPr/>
                    <a:lstStyle/>
                    <a:p>
                      <a:pPr algn="r">
                        <a:lnSpc>
                          <a:spcPts val="2700"/>
                        </a:lnSpc>
                        <a:defRPr sz="1800">
                          <a:solidFill>
                            <a:srgbClr val="000000"/>
                          </a:solidFill>
                        </a:defRPr>
                      </a:pPr>
                      <a:r>
                        <a:rPr sz="2000" dirty="0">
                          <a:solidFill>
                            <a:srgbClr val="0A7576"/>
                          </a:solidFill>
                          <a:latin typeface="Avenir Medium"/>
                          <a:ea typeface="Avenir Medium"/>
                          <a:cs typeface="Avenir Medium"/>
                          <a:sym typeface="Avenir Medium"/>
                        </a:rPr>
                        <a:t>Variance </a:t>
                      </a:r>
                    </a:p>
                  </a:txBody>
                  <a:tcPr marL="60950" marR="60950" marT="60950" marB="60950" horzOverflow="overflow"/>
                </a:tc>
                <a:extLst>
                  <a:ext uri="{0D108BD9-81ED-4DB2-BD59-A6C34878D82A}">
                    <a16:rowId xmlns:a16="http://schemas.microsoft.com/office/drawing/2014/main" xmlns="" val="10001"/>
                  </a:ext>
                </a:extLst>
              </a:tr>
              <a:tr h="409550">
                <a:tc>
                  <a:txBody>
                    <a:bodyPr/>
                    <a:lstStyle/>
                    <a:p>
                      <a:pPr algn="r">
                        <a:lnSpc>
                          <a:spcPts val="2700"/>
                        </a:lnSpc>
                        <a:defRPr sz="1800">
                          <a:solidFill>
                            <a:srgbClr val="000000"/>
                          </a:solidFill>
                        </a:defRPr>
                      </a:pPr>
                      <a:r>
                        <a:rPr sz="2000" dirty="0">
                          <a:solidFill>
                            <a:srgbClr val="0A7576"/>
                          </a:solidFill>
                        </a:rPr>
                        <a:t>Total Assets</a:t>
                      </a:r>
                    </a:p>
                  </a:txBody>
                  <a:tcPr marL="60950" marR="60950" marT="60950" marB="60950" horzOverflow="overflow"/>
                </a:tc>
                <a:tc>
                  <a:txBody>
                    <a:bodyPr/>
                    <a:lstStyle/>
                    <a:p>
                      <a:pPr algn="r">
                        <a:lnSpc>
                          <a:spcPts val="2700"/>
                        </a:lnSpc>
                        <a:defRPr sz="1800">
                          <a:solidFill>
                            <a:srgbClr val="000000"/>
                          </a:solidFill>
                        </a:defRPr>
                      </a:pPr>
                      <a:r>
                        <a:rPr sz="2000" dirty="0">
                          <a:solidFill>
                            <a:srgbClr val="0A7576"/>
                          </a:solidFill>
                        </a:rPr>
                        <a:t>$450,587</a:t>
                      </a:r>
                    </a:p>
                  </a:txBody>
                  <a:tcPr marL="60950" marR="60950" marT="60950" marB="60950" horzOverflow="overflow"/>
                </a:tc>
                <a:tc>
                  <a:txBody>
                    <a:bodyPr/>
                    <a:lstStyle/>
                    <a:p>
                      <a:pPr algn="r">
                        <a:lnSpc>
                          <a:spcPts val="2700"/>
                        </a:lnSpc>
                        <a:defRPr sz="1800">
                          <a:solidFill>
                            <a:srgbClr val="000000"/>
                          </a:solidFill>
                        </a:defRPr>
                      </a:pPr>
                      <a:r>
                        <a:rPr sz="2000" dirty="0">
                          <a:solidFill>
                            <a:srgbClr val="0A7576"/>
                          </a:solidFill>
                        </a:rPr>
                        <a:t>$353,532</a:t>
                      </a:r>
                    </a:p>
                  </a:txBody>
                  <a:tcPr marL="60950" marR="60950" marT="60950" marB="60950" horzOverflow="overflow"/>
                </a:tc>
                <a:tc>
                  <a:txBody>
                    <a:bodyPr/>
                    <a:lstStyle/>
                    <a:p>
                      <a:pPr algn="r">
                        <a:lnSpc>
                          <a:spcPts val="2700"/>
                        </a:lnSpc>
                        <a:defRPr sz="1800">
                          <a:solidFill>
                            <a:srgbClr val="000000"/>
                          </a:solidFill>
                        </a:defRPr>
                      </a:pPr>
                      <a:r>
                        <a:rPr sz="2000" dirty="0">
                          <a:solidFill>
                            <a:srgbClr val="0A7576"/>
                          </a:solidFill>
                        </a:rPr>
                        <a:t>$97,055</a:t>
                      </a:r>
                    </a:p>
                  </a:txBody>
                  <a:tcPr marL="60950" marR="60950" marT="60950" marB="60950" horzOverflow="overflow"/>
                </a:tc>
                <a:extLst>
                  <a:ext uri="{0D108BD9-81ED-4DB2-BD59-A6C34878D82A}">
                    <a16:rowId xmlns:a16="http://schemas.microsoft.com/office/drawing/2014/main" xmlns="" val="10002"/>
                  </a:ext>
                </a:extLst>
              </a:tr>
              <a:tr h="565525">
                <a:tc>
                  <a:txBody>
                    <a:bodyPr/>
                    <a:lstStyle/>
                    <a:p>
                      <a:pPr algn="r">
                        <a:lnSpc>
                          <a:spcPts val="2700"/>
                        </a:lnSpc>
                        <a:defRPr sz="1800">
                          <a:solidFill>
                            <a:srgbClr val="000000"/>
                          </a:solidFill>
                        </a:defRPr>
                      </a:pPr>
                      <a:r>
                        <a:rPr sz="2000" dirty="0">
                          <a:solidFill>
                            <a:srgbClr val="0A7576"/>
                          </a:solidFill>
                        </a:rPr>
                        <a:t>Total Liabilities </a:t>
                      </a:r>
                    </a:p>
                  </a:txBody>
                  <a:tcPr marL="60950" marR="60950" marT="60950" marB="60950" horzOverflow="overflow"/>
                </a:tc>
                <a:tc>
                  <a:txBody>
                    <a:bodyPr/>
                    <a:lstStyle/>
                    <a:p>
                      <a:pPr algn="r">
                        <a:lnSpc>
                          <a:spcPts val="2700"/>
                        </a:lnSpc>
                        <a:defRPr sz="1800">
                          <a:solidFill>
                            <a:srgbClr val="000000"/>
                          </a:solidFill>
                        </a:defRPr>
                      </a:pPr>
                      <a:r>
                        <a:rPr sz="2000" dirty="0">
                          <a:solidFill>
                            <a:srgbClr val="0A7576"/>
                          </a:solidFill>
                        </a:rPr>
                        <a:t>$132,321</a:t>
                      </a:r>
                    </a:p>
                  </a:txBody>
                  <a:tcPr marL="60950" marR="60950" marT="60950" marB="60950" horzOverflow="overflow"/>
                </a:tc>
                <a:tc>
                  <a:txBody>
                    <a:bodyPr/>
                    <a:lstStyle/>
                    <a:p>
                      <a:pPr algn="r">
                        <a:lnSpc>
                          <a:spcPts val="2700"/>
                        </a:lnSpc>
                        <a:defRPr sz="1800">
                          <a:solidFill>
                            <a:srgbClr val="000000"/>
                          </a:solidFill>
                        </a:defRPr>
                      </a:pPr>
                      <a:r>
                        <a:rPr sz="2000" dirty="0">
                          <a:solidFill>
                            <a:srgbClr val="0A7576"/>
                          </a:solidFill>
                        </a:rPr>
                        <a:t>$103,671</a:t>
                      </a:r>
                    </a:p>
                  </a:txBody>
                  <a:tcPr marL="60950" marR="60950" marT="60950" marB="60950" horzOverflow="overflow"/>
                </a:tc>
                <a:tc>
                  <a:txBody>
                    <a:bodyPr/>
                    <a:lstStyle/>
                    <a:p>
                      <a:pPr algn="r">
                        <a:lnSpc>
                          <a:spcPts val="2700"/>
                        </a:lnSpc>
                        <a:defRPr sz="1800">
                          <a:solidFill>
                            <a:srgbClr val="000000"/>
                          </a:solidFill>
                        </a:defRPr>
                      </a:pPr>
                      <a:r>
                        <a:rPr sz="2000" dirty="0">
                          <a:solidFill>
                            <a:srgbClr val="0A7576"/>
                          </a:solidFill>
                        </a:rPr>
                        <a:t>$28,650</a:t>
                      </a:r>
                    </a:p>
                  </a:txBody>
                  <a:tcPr marL="60950" marR="60950" marT="60950" marB="60950" horzOverflow="overflow"/>
                </a:tc>
                <a:extLst>
                  <a:ext uri="{0D108BD9-81ED-4DB2-BD59-A6C34878D82A}">
                    <a16:rowId xmlns:a16="http://schemas.microsoft.com/office/drawing/2014/main" xmlns="" val="10003"/>
                  </a:ext>
                </a:extLst>
              </a:tr>
              <a:tr h="716700">
                <a:tc>
                  <a:txBody>
                    <a:bodyPr/>
                    <a:lstStyle/>
                    <a:p>
                      <a:pPr algn="r">
                        <a:lnSpc>
                          <a:spcPts val="2700"/>
                        </a:lnSpc>
                        <a:defRPr sz="1800">
                          <a:solidFill>
                            <a:srgbClr val="000000"/>
                          </a:solidFill>
                        </a:defRPr>
                      </a:pPr>
                      <a:r>
                        <a:rPr sz="2000" dirty="0">
                          <a:solidFill>
                            <a:srgbClr val="0A7576"/>
                          </a:solidFill>
                        </a:rPr>
                        <a:t>Net Assets</a:t>
                      </a:r>
                    </a:p>
                  </a:txBody>
                  <a:tcPr marL="60950" marR="60950" marT="60950" marB="60950" horzOverflow="overflow">
                    <a:lnB w="12700">
                      <a:miter lim="400000"/>
                    </a:lnB>
                  </a:tcPr>
                </a:tc>
                <a:tc>
                  <a:txBody>
                    <a:bodyPr/>
                    <a:lstStyle/>
                    <a:p>
                      <a:pPr algn="r">
                        <a:lnSpc>
                          <a:spcPts val="2700"/>
                        </a:lnSpc>
                        <a:defRPr sz="1800">
                          <a:solidFill>
                            <a:srgbClr val="000000"/>
                          </a:solidFill>
                        </a:defRPr>
                      </a:pPr>
                      <a:r>
                        <a:rPr sz="2000" dirty="0">
                          <a:solidFill>
                            <a:srgbClr val="0A7576"/>
                          </a:solidFill>
                        </a:rPr>
                        <a:t>$318,266</a:t>
                      </a:r>
                    </a:p>
                  </a:txBody>
                  <a:tcPr marL="60950" marR="60950" marT="60950" marB="60950" horzOverflow="overflow">
                    <a:lnB w="12700">
                      <a:miter lim="400000"/>
                    </a:lnB>
                  </a:tcPr>
                </a:tc>
                <a:tc>
                  <a:txBody>
                    <a:bodyPr/>
                    <a:lstStyle/>
                    <a:p>
                      <a:pPr algn="r">
                        <a:lnSpc>
                          <a:spcPts val="2700"/>
                        </a:lnSpc>
                        <a:defRPr sz="1800">
                          <a:solidFill>
                            <a:srgbClr val="000000"/>
                          </a:solidFill>
                        </a:defRPr>
                      </a:pPr>
                      <a:r>
                        <a:rPr sz="2000" dirty="0">
                          <a:solidFill>
                            <a:srgbClr val="0A7576"/>
                          </a:solidFill>
                        </a:rPr>
                        <a:t>$249,861</a:t>
                      </a:r>
                    </a:p>
                  </a:txBody>
                  <a:tcPr marL="60950" marR="60950" marT="60950" marB="60950" horzOverflow="overflow">
                    <a:lnB w="12700">
                      <a:miter lim="400000"/>
                    </a:lnB>
                  </a:tcPr>
                </a:tc>
                <a:tc>
                  <a:txBody>
                    <a:bodyPr/>
                    <a:lstStyle/>
                    <a:p>
                      <a:pPr algn="r">
                        <a:lnSpc>
                          <a:spcPts val="2700"/>
                        </a:lnSpc>
                        <a:defRPr sz="1800">
                          <a:solidFill>
                            <a:srgbClr val="000000"/>
                          </a:solidFill>
                        </a:defRPr>
                      </a:pPr>
                      <a:r>
                        <a:rPr sz="2000" dirty="0">
                          <a:solidFill>
                            <a:srgbClr val="0A7576"/>
                          </a:solidFill>
                        </a:rPr>
                        <a:t>$68,405</a:t>
                      </a:r>
                    </a:p>
                  </a:txBody>
                  <a:tcPr marL="60950" marR="60950" marT="60950" marB="60950" horzOverflow="overflow">
                    <a:lnB w="12700">
                      <a:miter lim="400000"/>
                    </a:lnB>
                  </a:tcPr>
                </a:tc>
                <a:extLst>
                  <a:ext uri="{0D108BD9-81ED-4DB2-BD59-A6C34878D82A}">
                    <a16:rowId xmlns:a16="http://schemas.microsoft.com/office/drawing/2014/main" xmlns="" val="10004"/>
                  </a:ext>
                </a:extLst>
              </a:tr>
            </a:tbl>
          </a:graphicData>
        </a:graphic>
      </p:graphicFrame>
      <p:pic>
        <p:nvPicPr>
          <p:cNvPr id="97" name="TIABC_Logo-whitehorizontal.png" descr="TIABC_Logo-whitehorizontal.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33469" y="49832"/>
            <a:ext cx="2350571" cy="538635"/>
          </a:xfrm>
          <a:prstGeom prst="rect">
            <a:avLst/>
          </a:prstGeom>
          <a:ln w="12700">
            <a:miter lim="400000"/>
          </a:ln>
        </p:spPr>
      </p:pic>
      <p:sp>
        <p:nvSpPr>
          <p:cNvPr id="98" name="Slide Number"/>
          <p:cNvSpPr txBox="1">
            <a:spLocks noGrp="1"/>
          </p:cNvSpPr>
          <p:nvPr>
            <p:ph type="sldNum" sz="quarter" idx="2"/>
          </p:nvPr>
        </p:nvSpPr>
        <p:spPr>
          <a:xfrm>
            <a:off x="4453350" y="6317175"/>
            <a:ext cx="237302" cy="231101"/>
          </a:xfrm>
          <a:prstGeom prst="rect">
            <a:avLst/>
          </a:prstGeom>
        </p:spPr>
        <p:txBody>
          <a:bodyPr/>
          <a:lstStyle>
            <a:lvl1pPr>
              <a:defRPr>
                <a:solidFill>
                  <a:srgbClr val="073E87"/>
                </a:solidFill>
                <a:latin typeface="Candara"/>
                <a:ea typeface="Candara"/>
                <a:cs typeface="Candara"/>
                <a:sym typeface="Candara"/>
              </a:defRPr>
            </a:lvl1pPr>
          </a:lstStyle>
          <a:p>
            <a:fld id="{86CB4B4D-7CA3-9044-876B-883B54F8677D}" type="slidenum">
              <a:rPr/>
              <a:t>‹#›</a:t>
            </a:fld>
            <a:endParaRPr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B1678-335D-2245-8DC3-506848F6A783}" type="datetimeFigureOut">
              <a:rPr lang="en-US" smtClean="0"/>
              <a:t>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450515" y="6539385"/>
            <a:ext cx="242973" cy="246179"/>
          </a:xfrm>
        </p:spPr>
        <p:txBody>
          <a:bodyPr/>
          <a:lstStyle/>
          <a:p>
            <a:fld id="{980D7765-3157-CE4B-B8AE-3E633A6A64FD}" type="slidenum">
              <a:rPr lang="en-US" smtClean="0"/>
              <a:t>‹#›</a:t>
            </a:fld>
            <a:endParaRPr lang="en-US" dirty="0"/>
          </a:p>
        </p:txBody>
      </p:sp>
    </p:spTree>
    <p:extLst>
      <p:ext uri="{BB962C8B-B14F-4D97-AF65-F5344CB8AC3E}">
        <p14:creationId xmlns:p14="http://schemas.microsoft.com/office/powerpoint/2010/main" val="29563589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2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30" name="Title Text"/>
          <p:cNvSpPr txBox="1">
            <a:spLocks noGrp="1"/>
          </p:cNvSpPr>
          <p:nvPr>
            <p:ph type="title"/>
          </p:nvPr>
        </p:nvSpPr>
        <p:spPr>
          <a:prstGeom prst="rect">
            <a:avLst/>
          </a:prstGeom>
        </p:spPr>
        <p:txBody>
          <a:bodyPr/>
          <a:lstStyle/>
          <a:p>
            <a:r>
              <a:t>Title Text</a:t>
            </a:r>
          </a:p>
        </p:txBody>
      </p:sp>
    </p:spTree>
    <p:extLst>
      <p:ext uri="{BB962C8B-B14F-4D97-AF65-F5344CB8AC3E}">
        <p14:creationId xmlns:p14="http://schemas.microsoft.com/office/powerpoint/2010/main" val="2805919606"/>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75350" y="-49535"/>
            <a:ext cx="9294700" cy="1984285"/>
          </a:xfrm>
          <a:prstGeom prst="rect">
            <a:avLst/>
          </a:prstGeom>
          <a:solidFill>
            <a:srgbClr val="0A7576"/>
          </a:solidFill>
          <a:ln w="12700">
            <a:miter lim="400000"/>
          </a:ln>
        </p:spPr>
        <p:txBody>
          <a:bodyPr lIns="0" tIns="0" rIns="0" bIns="0"/>
          <a:lstStyle/>
          <a:p>
            <a:endParaRPr dirty="0"/>
          </a:p>
        </p:txBody>
      </p:sp>
      <p:sp>
        <p:nvSpPr>
          <p:cNvPr id="3" name="Body Level One…"/>
          <p:cNvSpPr txBox="1">
            <a:spLocks noGrp="1"/>
          </p:cNvSpPr>
          <p:nvPr>
            <p:ph type="body" idx="1"/>
          </p:nvPr>
        </p:nvSpPr>
        <p:spPr>
          <a:xfrm>
            <a:off x="872067" y="2675466"/>
            <a:ext cx="7408334" cy="3450697"/>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a:bodyPr>
          <a:lstStyle>
            <a:lvl2pPr>
              <a:buChar char="‣"/>
            </a:lvl2pPr>
            <a:lvl3pPr>
              <a:buChar char="‣"/>
            </a:lvl3pPr>
            <a:lvl4pPr>
              <a:buChar char="‣"/>
            </a:lvl4pPr>
            <a:lvl5pPr marL="2444750">
              <a:buChar cha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9339" y="6527874"/>
            <a:ext cx="245325" cy="269201"/>
          </a:xfrm>
          <a:prstGeom prst="rect">
            <a:avLst/>
          </a:prstGeom>
          <a:ln w="12700">
            <a:miter lim="400000"/>
          </a:ln>
        </p:spPr>
        <p:txBody>
          <a:bodyPr wrap="none" lIns="45699" tIns="45699" rIns="45699" bIns="45699" anchor="ctr">
            <a:spAutoFit/>
          </a:bodyPr>
          <a:lstStyle>
            <a:lvl1pPr algn="ctr">
              <a:defRPr sz="1000">
                <a:solidFill>
                  <a:srgbClr val="0A7576"/>
                </a:solidFill>
                <a:latin typeface="Avenir Book"/>
                <a:ea typeface="Avenir Book"/>
                <a:cs typeface="Avenir Book"/>
                <a:sym typeface="Avenir Book"/>
              </a:defRPr>
            </a:lvl1pPr>
          </a:lstStyle>
          <a:p>
            <a:fld id="{86CB4B4D-7CA3-9044-876B-883B54F8677D}" type="slidenum">
              <a:rPr/>
              <a:t>‹#›</a:t>
            </a:fld>
            <a:endParaRPr dirty="0"/>
          </a:p>
        </p:txBody>
      </p:sp>
      <p:sp>
        <p:nvSpPr>
          <p:cNvPr id="5" name="Title Text"/>
          <p:cNvSpPr txBox="1">
            <a:spLocks noGrp="1"/>
          </p:cNvSpPr>
          <p:nvPr>
            <p:ph type="title"/>
          </p:nvPr>
        </p:nvSpPr>
        <p:spPr>
          <a:xfrm>
            <a:off x="457200" y="651367"/>
            <a:ext cx="8229600" cy="125272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normAutofit/>
          </a:bodyPr>
          <a:lstStyle/>
          <a:p>
            <a:r>
              <a:t>Title Text</a:t>
            </a:r>
          </a:p>
        </p:txBody>
      </p:sp>
      <p:sp>
        <p:nvSpPr>
          <p:cNvPr id="6" name="Line"/>
          <p:cNvSpPr/>
          <p:nvPr/>
        </p:nvSpPr>
        <p:spPr>
          <a:xfrm>
            <a:off x="4337607" y="6537312"/>
            <a:ext cx="468786" cy="1"/>
          </a:xfrm>
          <a:prstGeom prst="line">
            <a:avLst/>
          </a:prstGeom>
          <a:ln w="38100">
            <a:solidFill>
              <a:srgbClr val="FFCB1B"/>
            </a:solidFill>
          </a:ln>
        </p:spPr>
        <p:txBody>
          <a:bodyPr lIns="0" tIns="0" rIns="0" bIns="0"/>
          <a:lstStyle/>
          <a:p>
            <a:endParaRPr dirty="0"/>
          </a:p>
        </p:txBody>
      </p:sp>
      <p:sp>
        <p:nvSpPr>
          <p:cNvPr id="7" name="Line"/>
          <p:cNvSpPr/>
          <p:nvPr/>
        </p:nvSpPr>
        <p:spPr>
          <a:xfrm>
            <a:off x="-6388" y="1935246"/>
            <a:ext cx="9294700" cy="1"/>
          </a:xfrm>
          <a:prstGeom prst="line">
            <a:avLst/>
          </a:prstGeom>
          <a:ln w="38100">
            <a:solidFill>
              <a:srgbClr val="84A9C1"/>
            </a:solidFill>
          </a:ln>
        </p:spPr>
        <p:txBody>
          <a:bodyPr lIns="0" tIns="0" rIns="0" bIns="0"/>
          <a:lstStyle/>
          <a:p>
            <a:endParaRPr dirty="0"/>
          </a:p>
        </p:txBody>
      </p:sp>
      <p:pic>
        <p:nvPicPr>
          <p:cNvPr id="8" name="TIABC_Logo-colorhorizontal.png" descr="TIABC_Logo-colorhorizontal.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20948" y="6120696"/>
            <a:ext cx="2551792" cy="624059"/>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Lst>
  <p:transition spd="slow">
    <p:wipe/>
  </p:transition>
  <p:txStyles>
    <p:titleStyle>
      <a:lvl1pPr marL="0" marR="0" indent="0" algn="l" defTabSz="914400" latinLnBrk="0">
        <a:lnSpc>
          <a:spcPct val="100000"/>
        </a:lnSpc>
        <a:spcBef>
          <a:spcPts val="0"/>
        </a:spcBef>
        <a:spcAft>
          <a:spcPts val="0"/>
        </a:spcAft>
        <a:buClrTx/>
        <a:buSzTx/>
        <a:buFontTx/>
        <a:buNone/>
        <a:tabLst/>
        <a:defRPr sz="4400" b="0" i="0" u="none" strike="noStrike" cap="none" spc="0" baseline="0">
          <a:solidFill>
            <a:srgbClr val="FFFFFF"/>
          </a:solidFill>
          <a:uFillTx/>
          <a:latin typeface="Avenir Book"/>
          <a:ea typeface="Avenir Book"/>
          <a:cs typeface="Avenir Book"/>
          <a:sym typeface="Avenir Book"/>
        </a:defRPr>
      </a:lvl1pPr>
      <a:lvl2pPr marL="0" marR="0" indent="0" algn="l" defTabSz="914400" latinLnBrk="0">
        <a:lnSpc>
          <a:spcPct val="100000"/>
        </a:lnSpc>
        <a:spcBef>
          <a:spcPts val="0"/>
        </a:spcBef>
        <a:spcAft>
          <a:spcPts val="0"/>
        </a:spcAft>
        <a:buClrTx/>
        <a:buSzTx/>
        <a:buFontTx/>
        <a:buNone/>
        <a:tabLst/>
        <a:defRPr sz="4400" b="0" i="0" u="none" strike="noStrike" cap="none" spc="0" baseline="0">
          <a:solidFill>
            <a:srgbClr val="FFFFFF"/>
          </a:solidFill>
          <a:uFillTx/>
          <a:latin typeface="Avenir Book"/>
          <a:ea typeface="Avenir Book"/>
          <a:cs typeface="Avenir Book"/>
          <a:sym typeface="Avenir Book"/>
        </a:defRPr>
      </a:lvl2pPr>
      <a:lvl3pPr marL="0" marR="0" indent="0" algn="l" defTabSz="914400" latinLnBrk="0">
        <a:lnSpc>
          <a:spcPct val="100000"/>
        </a:lnSpc>
        <a:spcBef>
          <a:spcPts val="0"/>
        </a:spcBef>
        <a:spcAft>
          <a:spcPts val="0"/>
        </a:spcAft>
        <a:buClrTx/>
        <a:buSzTx/>
        <a:buFontTx/>
        <a:buNone/>
        <a:tabLst/>
        <a:defRPr sz="4400" b="0" i="0" u="none" strike="noStrike" cap="none" spc="0" baseline="0">
          <a:solidFill>
            <a:srgbClr val="FFFFFF"/>
          </a:solidFill>
          <a:uFillTx/>
          <a:latin typeface="Avenir Book"/>
          <a:ea typeface="Avenir Book"/>
          <a:cs typeface="Avenir Book"/>
          <a:sym typeface="Avenir Book"/>
        </a:defRPr>
      </a:lvl3pPr>
      <a:lvl4pPr marL="0" marR="0" indent="0" algn="l" defTabSz="914400" latinLnBrk="0">
        <a:lnSpc>
          <a:spcPct val="100000"/>
        </a:lnSpc>
        <a:spcBef>
          <a:spcPts val="0"/>
        </a:spcBef>
        <a:spcAft>
          <a:spcPts val="0"/>
        </a:spcAft>
        <a:buClrTx/>
        <a:buSzTx/>
        <a:buFontTx/>
        <a:buNone/>
        <a:tabLst/>
        <a:defRPr sz="4400" b="0" i="0" u="none" strike="noStrike" cap="none" spc="0" baseline="0">
          <a:solidFill>
            <a:srgbClr val="FFFFFF"/>
          </a:solidFill>
          <a:uFillTx/>
          <a:latin typeface="Avenir Book"/>
          <a:ea typeface="Avenir Book"/>
          <a:cs typeface="Avenir Book"/>
          <a:sym typeface="Avenir Book"/>
        </a:defRPr>
      </a:lvl4pPr>
      <a:lvl5pPr marL="0" marR="0" indent="0" algn="l" defTabSz="914400" latinLnBrk="0">
        <a:lnSpc>
          <a:spcPct val="100000"/>
        </a:lnSpc>
        <a:spcBef>
          <a:spcPts val="0"/>
        </a:spcBef>
        <a:spcAft>
          <a:spcPts val="0"/>
        </a:spcAft>
        <a:buClrTx/>
        <a:buSzTx/>
        <a:buFontTx/>
        <a:buNone/>
        <a:tabLst/>
        <a:defRPr sz="4400" b="0" i="0" u="none" strike="noStrike" cap="none" spc="0" baseline="0">
          <a:solidFill>
            <a:srgbClr val="FFFFFF"/>
          </a:solidFill>
          <a:uFillTx/>
          <a:latin typeface="Avenir Book"/>
          <a:ea typeface="Avenir Book"/>
          <a:cs typeface="Avenir Book"/>
          <a:sym typeface="Avenir Book"/>
        </a:defRPr>
      </a:lvl5pPr>
      <a:lvl6pPr marL="0" marR="0" indent="0" algn="l" defTabSz="914400" latinLnBrk="0">
        <a:lnSpc>
          <a:spcPct val="100000"/>
        </a:lnSpc>
        <a:spcBef>
          <a:spcPts val="0"/>
        </a:spcBef>
        <a:spcAft>
          <a:spcPts val="0"/>
        </a:spcAft>
        <a:buClrTx/>
        <a:buSzTx/>
        <a:buFontTx/>
        <a:buNone/>
        <a:tabLst/>
        <a:defRPr sz="4400" b="0" i="0" u="none" strike="noStrike" cap="none" spc="0" baseline="0">
          <a:solidFill>
            <a:srgbClr val="FFFFFF"/>
          </a:solidFill>
          <a:uFillTx/>
          <a:latin typeface="Avenir Book"/>
          <a:ea typeface="Avenir Book"/>
          <a:cs typeface="Avenir Book"/>
          <a:sym typeface="Avenir Book"/>
        </a:defRPr>
      </a:lvl6pPr>
      <a:lvl7pPr marL="0" marR="0" indent="0" algn="l" defTabSz="914400" latinLnBrk="0">
        <a:lnSpc>
          <a:spcPct val="100000"/>
        </a:lnSpc>
        <a:spcBef>
          <a:spcPts val="0"/>
        </a:spcBef>
        <a:spcAft>
          <a:spcPts val="0"/>
        </a:spcAft>
        <a:buClrTx/>
        <a:buSzTx/>
        <a:buFontTx/>
        <a:buNone/>
        <a:tabLst/>
        <a:defRPr sz="4400" b="0" i="0" u="none" strike="noStrike" cap="none" spc="0" baseline="0">
          <a:solidFill>
            <a:srgbClr val="FFFFFF"/>
          </a:solidFill>
          <a:uFillTx/>
          <a:latin typeface="Avenir Book"/>
          <a:ea typeface="Avenir Book"/>
          <a:cs typeface="Avenir Book"/>
          <a:sym typeface="Avenir Book"/>
        </a:defRPr>
      </a:lvl7pPr>
      <a:lvl8pPr marL="0" marR="0" indent="0" algn="l" defTabSz="914400" latinLnBrk="0">
        <a:lnSpc>
          <a:spcPct val="100000"/>
        </a:lnSpc>
        <a:spcBef>
          <a:spcPts val="0"/>
        </a:spcBef>
        <a:spcAft>
          <a:spcPts val="0"/>
        </a:spcAft>
        <a:buClrTx/>
        <a:buSzTx/>
        <a:buFontTx/>
        <a:buNone/>
        <a:tabLst/>
        <a:defRPr sz="4400" b="0" i="0" u="none" strike="noStrike" cap="none" spc="0" baseline="0">
          <a:solidFill>
            <a:srgbClr val="FFFFFF"/>
          </a:solidFill>
          <a:uFillTx/>
          <a:latin typeface="Avenir Book"/>
          <a:ea typeface="Avenir Book"/>
          <a:cs typeface="Avenir Book"/>
          <a:sym typeface="Avenir Book"/>
        </a:defRPr>
      </a:lvl8pPr>
      <a:lvl9pPr marL="0" marR="0" indent="0" algn="l" defTabSz="914400" latinLnBrk="0">
        <a:lnSpc>
          <a:spcPct val="100000"/>
        </a:lnSpc>
        <a:spcBef>
          <a:spcPts val="0"/>
        </a:spcBef>
        <a:spcAft>
          <a:spcPts val="0"/>
        </a:spcAft>
        <a:buClrTx/>
        <a:buSzTx/>
        <a:buFontTx/>
        <a:buNone/>
        <a:tabLst/>
        <a:defRPr sz="4400" b="0" i="0" u="none" strike="noStrike" cap="none" spc="0" baseline="0">
          <a:solidFill>
            <a:srgbClr val="FFFFFF"/>
          </a:solidFill>
          <a:uFillTx/>
          <a:latin typeface="Avenir Book"/>
          <a:ea typeface="Avenir Book"/>
          <a:cs typeface="Avenir Book"/>
          <a:sym typeface="Avenir Book"/>
        </a:defRPr>
      </a:lvl9pPr>
    </p:titleStyle>
    <p:bodyStyle>
      <a:lvl1pPr marL="457200" marR="0" indent="-342900" algn="l" defTabSz="914400" latinLnBrk="0">
        <a:lnSpc>
          <a:spcPct val="120000"/>
        </a:lnSpc>
        <a:spcBef>
          <a:spcPts val="300"/>
        </a:spcBef>
        <a:spcAft>
          <a:spcPts val="0"/>
        </a:spcAft>
        <a:buClr>
          <a:srgbClr val="F79A44"/>
        </a:buClr>
        <a:buSzPts val="2400"/>
        <a:buFont typeface="Helvetica"/>
        <a:buChar char="‣"/>
        <a:tabLst/>
        <a:defRPr sz="2400" b="0" i="0" u="none" strike="noStrike" cap="none" spc="0" baseline="0">
          <a:solidFill>
            <a:srgbClr val="0A7576"/>
          </a:solidFill>
          <a:uFillTx/>
          <a:latin typeface="Avenir Book"/>
          <a:ea typeface="Avenir Book"/>
          <a:cs typeface="Avenir Book"/>
          <a:sym typeface="Avenir Book"/>
        </a:defRPr>
      </a:lvl1pPr>
      <a:lvl2pPr marL="945572" marR="0" indent="-374072" algn="l" defTabSz="914400" latinLnBrk="0">
        <a:lnSpc>
          <a:spcPct val="120000"/>
        </a:lnSpc>
        <a:spcBef>
          <a:spcPts val="300"/>
        </a:spcBef>
        <a:spcAft>
          <a:spcPts val="0"/>
        </a:spcAft>
        <a:buClr>
          <a:srgbClr val="F79A44"/>
        </a:buClr>
        <a:buSzPts val="2400"/>
        <a:buFont typeface="Helvetica"/>
        <a:buChar char="*"/>
        <a:tabLst/>
        <a:defRPr sz="2400" b="0" i="0" u="none" strike="noStrike" cap="none" spc="0" baseline="0">
          <a:solidFill>
            <a:srgbClr val="0A7576"/>
          </a:solidFill>
          <a:uFillTx/>
          <a:latin typeface="Avenir Book"/>
          <a:ea typeface="Avenir Book"/>
          <a:cs typeface="Avenir Book"/>
          <a:sym typeface="Avenir Book"/>
        </a:defRPr>
      </a:lvl2pPr>
      <a:lvl3pPr marL="1440180" marR="0" indent="-411480" algn="l" defTabSz="914400" latinLnBrk="0">
        <a:lnSpc>
          <a:spcPct val="120000"/>
        </a:lnSpc>
        <a:spcBef>
          <a:spcPts val="300"/>
        </a:spcBef>
        <a:spcAft>
          <a:spcPts val="0"/>
        </a:spcAft>
        <a:buClr>
          <a:srgbClr val="F79A44"/>
        </a:buClr>
        <a:buSzPts val="2400"/>
        <a:buFont typeface="Helvetica"/>
        <a:buChar char="*"/>
        <a:tabLst/>
        <a:defRPr sz="2400" b="0" i="0" u="none" strike="noStrike" cap="none" spc="0" baseline="0">
          <a:solidFill>
            <a:srgbClr val="0A7576"/>
          </a:solidFill>
          <a:uFillTx/>
          <a:latin typeface="Avenir Book"/>
          <a:ea typeface="Avenir Book"/>
          <a:cs typeface="Avenir Book"/>
          <a:sym typeface="Avenir Book"/>
        </a:defRPr>
      </a:lvl3pPr>
      <a:lvl4pPr marL="1943100" marR="0" indent="-457200" algn="l" defTabSz="914400" latinLnBrk="0">
        <a:lnSpc>
          <a:spcPct val="120000"/>
        </a:lnSpc>
        <a:spcBef>
          <a:spcPts val="300"/>
        </a:spcBef>
        <a:spcAft>
          <a:spcPts val="0"/>
        </a:spcAft>
        <a:buClr>
          <a:srgbClr val="F79A44"/>
        </a:buClr>
        <a:buSzPts val="2400"/>
        <a:buFont typeface="Helvetica"/>
        <a:buChar char="*"/>
        <a:tabLst/>
        <a:defRPr sz="2400" b="0" i="0" u="none" strike="noStrike" cap="none" spc="0" baseline="0">
          <a:solidFill>
            <a:srgbClr val="0A7576"/>
          </a:solidFill>
          <a:uFillTx/>
          <a:latin typeface="Avenir Book"/>
          <a:ea typeface="Avenir Book"/>
          <a:cs typeface="Avenir Book"/>
          <a:sym typeface="Avenir Book"/>
        </a:defRPr>
      </a:lvl4pPr>
      <a:lvl5pPr marL="2457450" marR="0" indent="-514350" algn="l" defTabSz="914400" latinLnBrk="0">
        <a:lnSpc>
          <a:spcPct val="120000"/>
        </a:lnSpc>
        <a:spcBef>
          <a:spcPts val="300"/>
        </a:spcBef>
        <a:spcAft>
          <a:spcPts val="0"/>
        </a:spcAft>
        <a:buClr>
          <a:srgbClr val="F79A44"/>
        </a:buClr>
        <a:buSzPts val="2400"/>
        <a:buFont typeface="Helvetica"/>
        <a:buChar char="*"/>
        <a:tabLst/>
        <a:defRPr sz="2400" b="0" i="0" u="none" strike="noStrike" cap="none" spc="0" baseline="0">
          <a:solidFill>
            <a:srgbClr val="0A7576"/>
          </a:solidFill>
          <a:uFillTx/>
          <a:latin typeface="Avenir Book"/>
          <a:ea typeface="Avenir Book"/>
          <a:cs typeface="Avenir Book"/>
          <a:sym typeface="Avenir Book"/>
        </a:defRPr>
      </a:lvl5pPr>
      <a:lvl6pPr marL="2988128" marR="0" indent="-587828" algn="l" defTabSz="914400" latinLnBrk="0">
        <a:lnSpc>
          <a:spcPct val="120000"/>
        </a:lnSpc>
        <a:spcBef>
          <a:spcPts val="300"/>
        </a:spcBef>
        <a:spcAft>
          <a:spcPts val="0"/>
        </a:spcAft>
        <a:buClr>
          <a:srgbClr val="F79A44"/>
        </a:buClr>
        <a:buSzPts val="2400"/>
        <a:buFont typeface="Helvetica"/>
        <a:buChar char="●"/>
        <a:tabLst/>
        <a:defRPr sz="2400" b="0" i="0" u="none" strike="noStrike" cap="none" spc="0" baseline="0">
          <a:solidFill>
            <a:srgbClr val="0A7576"/>
          </a:solidFill>
          <a:uFillTx/>
          <a:latin typeface="Avenir Book"/>
          <a:ea typeface="Avenir Book"/>
          <a:cs typeface="Avenir Book"/>
          <a:sym typeface="Avenir Book"/>
        </a:defRPr>
      </a:lvl6pPr>
      <a:lvl7pPr marL="3445328" marR="0" indent="-587828" algn="l" defTabSz="914400" latinLnBrk="0">
        <a:lnSpc>
          <a:spcPct val="120000"/>
        </a:lnSpc>
        <a:spcBef>
          <a:spcPts val="300"/>
        </a:spcBef>
        <a:spcAft>
          <a:spcPts val="0"/>
        </a:spcAft>
        <a:buClr>
          <a:srgbClr val="F79A44"/>
        </a:buClr>
        <a:buSzPts val="2400"/>
        <a:buFont typeface="Helvetica"/>
        <a:buChar char="●"/>
        <a:tabLst/>
        <a:defRPr sz="2400" b="0" i="0" u="none" strike="noStrike" cap="none" spc="0" baseline="0">
          <a:solidFill>
            <a:srgbClr val="0A7576"/>
          </a:solidFill>
          <a:uFillTx/>
          <a:latin typeface="Avenir Book"/>
          <a:ea typeface="Avenir Book"/>
          <a:cs typeface="Avenir Book"/>
          <a:sym typeface="Avenir Book"/>
        </a:defRPr>
      </a:lvl7pPr>
      <a:lvl8pPr marL="3902528" marR="0" indent="-587828" algn="l" defTabSz="914400" latinLnBrk="0">
        <a:lnSpc>
          <a:spcPct val="120000"/>
        </a:lnSpc>
        <a:spcBef>
          <a:spcPts val="300"/>
        </a:spcBef>
        <a:spcAft>
          <a:spcPts val="0"/>
        </a:spcAft>
        <a:buClr>
          <a:srgbClr val="F79A44"/>
        </a:buClr>
        <a:buSzPts val="2400"/>
        <a:buFont typeface="Helvetica"/>
        <a:buChar char="●"/>
        <a:tabLst/>
        <a:defRPr sz="2400" b="0" i="0" u="none" strike="noStrike" cap="none" spc="0" baseline="0">
          <a:solidFill>
            <a:srgbClr val="0A7576"/>
          </a:solidFill>
          <a:uFillTx/>
          <a:latin typeface="Avenir Book"/>
          <a:ea typeface="Avenir Book"/>
          <a:cs typeface="Avenir Book"/>
          <a:sym typeface="Avenir Book"/>
        </a:defRPr>
      </a:lvl8pPr>
      <a:lvl9pPr marL="4359728" marR="0" indent="-587828" algn="l" defTabSz="914400" latinLnBrk="0">
        <a:lnSpc>
          <a:spcPct val="120000"/>
        </a:lnSpc>
        <a:spcBef>
          <a:spcPts val="300"/>
        </a:spcBef>
        <a:spcAft>
          <a:spcPts val="0"/>
        </a:spcAft>
        <a:buClr>
          <a:srgbClr val="F79A44"/>
        </a:buClr>
        <a:buSzPts val="2400"/>
        <a:buFont typeface="Helvetica"/>
        <a:buChar char="●"/>
        <a:tabLst/>
        <a:defRPr sz="2400" b="0" i="0" u="none" strike="noStrike" cap="none" spc="0" baseline="0">
          <a:solidFill>
            <a:srgbClr val="0A7576"/>
          </a:solidFill>
          <a:uFillTx/>
          <a:latin typeface="Avenir Book"/>
          <a:ea typeface="Avenir Book"/>
          <a:cs typeface="Avenir Book"/>
          <a:sym typeface="Avenir Book"/>
        </a:defRPr>
      </a:lvl9pPr>
    </p:bodyStyle>
    <p:otherStyle>
      <a:lvl1pPr marL="0" marR="0" indent="0" algn="ctr" defTabSz="9144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venir Book"/>
        </a:defRPr>
      </a:lvl1pPr>
      <a:lvl2pPr marL="0" marR="0" indent="0" algn="ctr" defTabSz="9144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venir Book"/>
        </a:defRPr>
      </a:lvl2pPr>
      <a:lvl3pPr marL="0" marR="0" indent="0" algn="ctr" defTabSz="9144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venir Book"/>
        </a:defRPr>
      </a:lvl3pPr>
      <a:lvl4pPr marL="0" marR="0" indent="0" algn="ctr" defTabSz="9144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venir Book"/>
        </a:defRPr>
      </a:lvl4pPr>
      <a:lvl5pPr marL="0" marR="0" indent="0" algn="ctr" defTabSz="9144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venir Book"/>
        </a:defRPr>
      </a:lvl5pPr>
      <a:lvl6pPr marL="0" marR="0" indent="0" algn="ctr" defTabSz="9144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venir Book"/>
        </a:defRPr>
      </a:lvl6pPr>
      <a:lvl7pPr marL="0" marR="0" indent="0" algn="ctr" defTabSz="9144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venir Book"/>
        </a:defRPr>
      </a:lvl7pPr>
      <a:lvl8pPr marL="0" marR="0" indent="0" algn="ctr" defTabSz="9144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venir Book"/>
        </a:defRPr>
      </a:lvl8pPr>
      <a:lvl9pPr marL="0" marR="0" indent="0" algn="ctr" defTabSz="9144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venir Boo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TIABC_Logo-whitevertical.png" descr="TIABC_Logo-whitevertical.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01104" y="2393451"/>
            <a:ext cx="2503653" cy="2794046"/>
          </a:xfrm>
          <a:prstGeom prst="rect">
            <a:avLst/>
          </a:prstGeom>
          <a:ln w="12700">
            <a:miter lim="400000"/>
          </a:ln>
        </p:spPr>
      </p:pic>
      <p:sp>
        <p:nvSpPr>
          <p:cNvPr id="108" name="Google Shape;143;gae9bbd7c5d_0_28"/>
          <p:cNvSpPr txBox="1"/>
          <p:nvPr/>
        </p:nvSpPr>
        <p:spPr>
          <a:xfrm>
            <a:off x="702574" y="2243106"/>
            <a:ext cx="7738852" cy="1103337"/>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ctr">
              <a:lnSpc>
                <a:spcPct val="90000"/>
              </a:lnSpc>
              <a:defRPr sz="4400">
                <a:solidFill>
                  <a:srgbClr val="FFFFFF"/>
                </a:solidFill>
                <a:latin typeface="Avenir Book"/>
                <a:ea typeface="Avenir Book"/>
                <a:cs typeface="Avenir Book"/>
                <a:sym typeface="Avenir Book"/>
              </a:defRPr>
            </a:pPr>
            <a:r>
              <a:rPr lang="en-CA" sz="3600" dirty="0" smtClean="0"/>
              <a:t>TIABC Board Nominees</a:t>
            </a:r>
          </a:p>
          <a:p>
            <a:pPr algn="ctr">
              <a:lnSpc>
                <a:spcPct val="90000"/>
              </a:lnSpc>
              <a:defRPr sz="4400">
                <a:solidFill>
                  <a:srgbClr val="FFFFFF"/>
                </a:solidFill>
                <a:latin typeface="Avenir Book"/>
                <a:ea typeface="Avenir Book"/>
                <a:cs typeface="Avenir Book"/>
                <a:sym typeface="Avenir Book"/>
              </a:defRPr>
            </a:pPr>
            <a:r>
              <a:rPr lang="en-CA" sz="3600" dirty="0" smtClean="0"/>
              <a:t>2022 - 2024 Term</a:t>
            </a:r>
            <a:endParaRPr sz="3600" dirty="0"/>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672862" y="2250832"/>
            <a:ext cx="6013937" cy="3875332"/>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CHRIS LEWIS</a:t>
            </a:r>
          </a:p>
          <a:p>
            <a:pPr marL="0" lvl="0" indent="0">
              <a:lnSpc>
                <a:spcPct val="100000"/>
              </a:lnSpc>
              <a:spcBef>
                <a:spcPts val="0"/>
              </a:spcBef>
              <a:buClrTx/>
              <a:buSzTx/>
              <a:buNone/>
            </a:pPr>
            <a:r>
              <a:rPr lang="en-US" sz="1600" dirty="0">
                <a:solidFill>
                  <a:schemeClr val="tx1"/>
                </a:solidFill>
              </a:rPr>
              <a:t>Director / Director of Community &amp; Visitor Engagement, Tourism </a:t>
            </a:r>
            <a:r>
              <a:rPr lang="en-US" sz="1600" dirty="0" smtClean="0">
                <a:solidFill>
                  <a:schemeClr val="tx1"/>
                </a:solidFill>
              </a:rPr>
              <a:t>Kelowna</a:t>
            </a:r>
          </a:p>
          <a:p>
            <a:pPr marL="0" lvl="0" indent="0">
              <a:lnSpc>
                <a:spcPct val="100000"/>
              </a:lnSpc>
              <a:spcBef>
                <a:spcPts val="0"/>
              </a:spcBef>
              <a:buClrTx/>
              <a:buSzTx/>
              <a:buNone/>
            </a:pPr>
            <a:endParaRPr lang="en-US" sz="1600" b="1" dirty="0" smtClean="0">
              <a:solidFill>
                <a:schemeClr val="tx1"/>
              </a:solidFill>
            </a:endParaRPr>
          </a:p>
          <a:p>
            <a:pPr marL="0" lvl="0" indent="0">
              <a:lnSpc>
                <a:spcPct val="100000"/>
              </a:lnSpc>
              <a:spcBef>
                <a:spcPts val="0"/>
              </a:spcBef>
              <a:buClrTx/>
              <a:buSzTx/>
              <a:buNone/>
            </a:pPr>
            <a:endParaRPr lang="en-US" sz="1600" b="1" dirty="0" smtClean="0">
              <a:solidFill>
                <a:schemeClr val="tx1"/>
              </a:solidFill>
            </a:endParaRPr>
          </a:p>
          <a:p>
            <a:pPr marL="0" lvl="0" indent="0">
              <a:lnSpc>
                <a:spcPct val="100000"/>
              </a:lnSpc>
              <a:spcBef>
                <a:spcPts val="0"/>
              </a:spcBef>
              <a:buClrTx/>
              <a:buSzTx/>
              <a:buNone/>
            </a:pPr>
            <a:endParaRPr lang="en-US" sz="1600" b="1" dirty="0" smtClean="0">
              <a:solidFill>
                <a:schemeClr val="tx1"/>
              </a:solidFill>
            </a:endParaRPr>
          </a:p>
          <a:p>
            <a:pPr marL="0" lvl="0" indent="0">
              <a:lnSpc>
                <a:spcPct val="100000"/>
              </a:lnSpc>
              <a:spcBef>
                <a:spcPts val="0"/>
              </a:spcBef>
              <a:buClrTx/>
              <a:buSzTx/>
              <a:buNone/>
            </a:pPr>
            <a:r>
              <a:rPr lang="en-US" sz="1600" b="1" dirty="0" smtClean="0">
                <a:solidFill>
                  <a:schemeClr val="tx1"/>
                </a:solidFill>
              </a:rPr>
              <a:t>IAN MACPHEE</a:t>
            </a:r>
          </a:p>
          <a:p>
            <a:pPr marL="0" lvl="0" indent="0">
              <a:lnSpc>
                <a:spcPct val="100000"/>
              </a:lnSpc>
              <a:spcBef>
                <a:spcPts val="0"/>
              </a:spcBef>
              <a:buClrTx/>
              <a:buSzTx/>
              <a:buNone/>
            </a:pPr>
            <a:r>
              <a:rPr lang="en-US" sz="1600" dirty="0">
                <a:solidFill>
                  <a:schemeClr val="tx1"/>
                </a:solidFill>
              </a:rPr>
              <a:t>Director / Controller, Prince of </a:t>
            </a:r>
            <a:r>
              <a:rPr lang="en-US" sz="1600" dirty="0" smtClean="0">
                <a:solidFill>
                  <a:schemeClr val="tx1"/>
                </a:solidFill>
              </a:rPr>
              <a:t>Whales</a:t>
            </a:r>
          </a:p>
          <a:p>
            <a:pPr marL="0" lvl="0" indent="0">
              <a:lnSpc>
                <a:spcPct val="100000"/>
              </a:lnSpc>
              <a:spcBef>
                <a:spcPts val="0"/>
              </a:spcBef>
              <a:buClrTx/>
              <a:buSzTx/>
              <a:buNone/>
            </a:pPr>
            <a:endParaRPr lang="en-US" sz="1600" dirty="0">
              <a:solidFill>
                <a:schemeClr val="tx1"/>
              </a:solidFill>
            </a:endParaRPr>
          </a:p>
          <a:p>
            <a:pPr marL="0" lvl="0" indent="0">
              <a:lnSpc>
                <a:spcPct val="100000"/>
              </a:lnSpc>
              <a:spcBef>
                <a:spcPts val="0"/>
              </a:spcBef>
              <a:buClrTx/>
              <a:buSzTx/>
              <a:buNone/>
            </a:pPr>
            <a:endParaRPr lang="en-US" sz="1600" dirty="0" smtClean="0">
              <a:solidFill>
                <a:schemeClr val="tx1"/>
              </a:solidFill>
            </a:endParaRPr>
          </a:p>
          <a:p>
            <a:pPr marL="0" lvl="0" indent="0">
              <a:lnSpc>
                <a:spcPct val="100000"/>
              </a:lnSpc>
              <a:spcBef>
                <a:spcPts val="0"/>
              </a:spcBef>
              <a:buClrTx/>
              <a:buSzTx/>
              <a:buNone/>
            </a:pPr>
            <a:endParaRPr lang="en-US" sz="1600" dirty="0">
              <a:solidFill>
                <a:schemeClr val="tx1"/>
              </a:solidFill>
            </a:endParaRPr>
          </a:p>
          <a:p>
            <a:pPr marL="0" lvl="0" indent="0">
              <a:lnSpc>
                <a:spcPct val="100000"/>
              </a:lnSpc>
              <a:spcBef>
                <a:spcPts val="0"/>
              </a:spcBef>
              <a:buClrTx/>
              <a:buSzTx/>
              <a:buNone/>
            </a:pPr>
            <a:endParaRPr lang="en-US" sz="1600" dirty="0" smtClean="0">
              <a:solidFill>
                <a:schemeClr val="tx1"/>
              </a:solidFill>
            </a:endParaRPr>
          </a:p>
          <a:p>
            <a:pPr marL="0" lvl="0" indent="0">
              <a:lnSpc>
                <a:spcPct val="100000"/>
              </a:lnSpc>
              <a:spcBef>
                <a:spcPts val="0"/>
              </a:spcBef>
              <a:buClrTx/>
              <a:buSzTx/>
              <a:buNone/>
            </a:pPr>
            <a:endParaRPr lang="en-US" sz="1600" b="1" dirty="0">
              <a:solidFill>
                <a:schemeClr val="tx1"/>
              </a:solidFill>
            </a:endParaRPr>
          </a:p>
          <a:p>
            <a:pPr marL="0" lvl="0" indent="0">
              <a:lnSpc>
                <a:spcPct val="100000"/>
              </a:lnSpc>
              <a:spcBef>
                <a:spcPts val="0"/>
              </a:spcBef>
              <a:buClrTx/>
              <a:buSzTx/>
              <a:buNone/>
            </a:pPr>
            <a:r>
              <a:rPr lang="en-US" sz="1600" b="1" dirty="0" smtClean="0">
                <a:solidFill>
                  <a:schemeClr val="tx1"/>
                </a:solidFill>
              </a:rPr>
              <a:t>SANDRA OLDFIELD</a:t>
            </a:r>
          </a:p>
          <a:p>
            <a:pPr marL="0" lvl="0" indent="0">
              <a:lnSpc>
                <a:spcPct val="100000"/>
              </a:lnSpc>
              <a:spcBef>
                <a:spcPts val="0"/>
              </a:spcBef>
              <a:buClrTx/>
              <a:buSzTx/>
              <a:buNone/>
            </a:pPr>
            <a:r>
              <a:rPr lang="en-US" sz="1600" dirty="0">
                <a:solidFill>
                  <a:schemeClr val="tx1"/>
                </a:solidFill>
              </a:rPr>
              <a:t>Director/ Principal, Elysian Projects</a:t>
            </a:r>
            <a:endParaRPr lang="en-US" sz="1600" b="1" dirty="0" smtClean="0">
              <a:solidFill>
                <a:schemeClr val="tx1"/>
              </a:solidFill>
            </a:endParaRPr>
          </a:p>
        </p:txBody>
      </p:sp>
      <p:sp>
        <p:nvSpPr>
          <p:cNvPr id="3" name="Title 2"/>
          <p:cNvSpPr>
            <a:spLocks noGrp="1"/>
          </p:cNvSpPr>
          <p:nvPr>
            <p:ph type="title"/>
          </p:nvPr>
        </p:nvSpPr>
        <p:spPr/>
        <p:txBody>
          <a:bodyPr>
            <a:normAutofit fontScale="90000"/>
          </a:bodyPr>
          <a:lstStyle/>
          <a:p>
            <a:r>
              <a:rPr lang="en-US" dirty="0" smtClean="0"/>
              <a:t>6 BOARD MEMBERS – Mid Term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632" y="2127739"/>
            <a:ext cx="1160584" cy="12001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908" y="3551491"/>
            <a:ext cx="1152308" cy="118675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162" y="5133425"/>
            <a:ext cx="1183054" cy="1199562"/>
          </a:xfrm>
          <a:prstGeom prst="rect">
            <a:avLst/>
          </a:prstGeom>
        </p:spPr>
      </p:pic>
    </p:spTree>
    <p:extLst>
      <p:ext uri="{BB962C8B-B14F-4D97-AF65-F5344CB8AC3E}">
        <p14:creationId xmlns:p14="http://schemas.microsoft.com/office/powerpoint/2010/main" val="179575216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TIABC AGM Election Update</a:t>
            </a:r>
            <a:br>
              <a:rPr lang="en-US" dirty="0" smtClean="0"/>
            </a:br>
            <a:endParaRPr lang="en-US" dirty="0"/>
          </a:p>
        </p:txBody>
      </p:sp>
      <p:sp>
        <p:nvSpPr>
          <p:cNvPr id="4" name="Text Placeholder 3"/>
          <p:cNvSpPr>
            <a:spLocks noGrp="1"/>
          </p:cNvSpPr>
          <p:nvPr>
            <p:ph type="body" idx="1"/>
          </p:nvPr>
        </p:nvSpPr>
        <p:spPr>
          <a:xfrm>
            <a:off x="0" y="2103121"/>
            <a:ext cx="9052560" cy="3644220"/>
          </a:xfrm>
        </p:spPr>
        <p:txBody>
          <a:bodyPr>
            <a:noAutofit/>
          </a:bodyPr>
          <a:lstStyle/>
          <a:p>
            <a:pPr marL="114300" indent="0">
              <a:buNone/>
            </a:pPr>
            <a:r>
              <a:rPr lang="en-US" sz="1400" dirty="0" smtClean="0"/>
              <a:t>In </a:t>
            </a:r>
            <a:r>
              <a:rPr lang="en-US" sz="1400" dirty="0"/>
              <a:t>accordance with our bylaws, the Tourism Industry Association of BC's (TIABC) recent Call for Nominations for director positions closed on Friday, </a:t>
            </a:r>
            <a:r>
              <a:rPr lang="en-US" sz="1400" dirty="0" smtClean="0"/>
              <a:t>September 30</a:t>
            </a:r>
            <a:r>
              <a:rPr lang="en-US" sz="1400" baseline="30000" dirty="0" smtClean="0"/>
              <a:t>th</a:t>
            </a:r>
            <a:r>
              <a:rPr lang="en-US" sz="1400" dirty="0" smtClean="0"/>
              <a:t> at </a:t>
            </a:r>
            <a:r>
              <a:rPr lang="en-US" sz="1400" dirty="0"/>
              <a:t>5pm</a:t>
            </a:r>
            <a:r>
              <a:rPr lang="en-US" sz="1400" dirty="0" smtClean="0"/>
              <a:t>.</a:t>
            </a:r>
            <a:r>
              <a:rPr lang="en-US" sz="1400" dirty="0"/>
              <a:t/>
            </a:r>
            <a:br>
              <a:rPr lang="en-US" sz="1400" dirty="0"/>
            </a:br>
            <a:endParaRPr lang="en-US" sz="1400" dirty="0" smtClean="0"/>
          </a:p>
          <a:p>
            <a:pPr marL="114300" indent="0">
              <a:buNone/>
            </a:pPr>
            <a:r>
              <a:rPr lang="en-US" sz="1400" dirty="0"/>
              <a:t>The Board of Directors is made up of a maximum of 13 directors, consisting of 11 directors elected by the active members. TIABC is seeking a total of six (6) candidates for the 2022-2024 term:</a:t>
            </a:r>
          </a:p>
          <a:p>
            <a:pPr marL="114300" indent="0">
              <a:buNone/>
            </a:pPr>
            <a:endParaRPr lang="en-US" sz="1400" b="1" u="sng" dirty="0" smtClean="0"/>
          </a:p>
          <a:p>
            <a:pPr marL="114300" indent="0">
              <a:buNone/>
            </a:pPr>
            <a:r>
              <a:rPr lang="en-US" sz="1400" b="1" u="sng" dirty="0" smtClean="0"/>
              <a:t>For </a:t>
            </a:r>
            <a:r>
              <a:rPr lang="en-US" sz="1400" b="1" u="sng" dirty="0"/>
              <a:t>the </a:t>
            </a:r>
            <a:r>
              <a:rPr lang="en-US" sz="1400" b="1" u="sng" dirty="0" smtClean="0"/>
              <a:t>2022 - 2024 </a:t>
            </a:r>
            <a:r>
              <a:rPr lang="en-US" sz="1400" b="1" u="sng" dirty="0"/>
              <a:t>term, TIABC is seeking a total of </a:t>
            </a:r>
            <a:r>
              <a:rPr lang="en-US" sz="1400" b="1" u="sng" dirty="0" smtClean="0"/>
              <a:t>six (6) </a:t>
            </a:r>
            <a:r>
              <a:rPr lang="en-US" sz="1400" b="1" u="sng" dirty="0"/>
              <a:t>candidates</a:t>
            </a:r>
            <a:r>
              <a:rPr lang="en-US" sz="1400" b="1" u="sng" dirty="0" smtClean="0"/>
              <a:t>:</a:t>
            </a:r>
            <a:endParaRPr lang="en-US" sz="1400" dirty="0"/>
          </a:p>
          <a:p>
            <a:pPr>
              <a:buFont typeface="Courier New" charset="0"/>
              <a:buChar char="o"/>
            </a:pPr>
            <a:r>
              <a:rPr lang="en-US" sz="1400" dirty="0"/>
              <a:t>From the DMO category, </a:t>
            </a:r>
            <a:r>
              <a:rPr lang="en-US" sz="1400" dirty="0" smtClean="0"/>
              <a:t>two (2) directors are </a:t>
            </a:r>
            <a:r>
              <a:rPr lang="en-US" sz="1400" dirty="0"/>
              <a:t>required for a two-year term. </a:t>
            </a:r>
          </a:p>
          <a:p>
            <a:pPr>
              <a:buFont typeface="Courier New" charset="0"/>
              <a:buChar char="o"/>
            </a:pPr>
            <a:r>
              <a:rPr lang="en-US" sz="1400" dirty="0"/>
              <a:t>From the Sector Association category, </a:t>
            </a:r>
            <a:r>
              <a:rPr lang="en-US" sz="1400" dirty="0" smtClean="0"/>
              <a:t>one (1) director is required </a:t>
            </a:r>
            <a:r>
              <a:rPr lang="en-US" sz="1400" dirty="0"/>
              <a:t>for a two-year term.</a:t>
            </a:r>
          </a:p>
          <a:p>
            <a:pPr>
              <a:buFont typeface="Courier New" charset="0"/>
              <a:buChar char="o"/>
            </a:pPr>
            <a:r>
              <a:rPr lang="en-US" sz="1400" dirty="0"/>
              <a:t>From the Business Membership category, </a:t>
            </a:r>
            <a:r>
              <a:rPr lang="en-US" sz="1400" dirty="0" smtClean="0"/>
              <a:t>three </a:t>
            </a:r>
            <a:r>
              <a:rPr lang="de-DE" sz="1400" dirty="0" smtClean="0"/>
              <a:t>(3) </a:t>
            </a:r>
            <a:r>
              <a:rPr lang="en-US" sz="1400" dirty="0" smtClean="0"/>
              <a:t>directors </a:t>
            </a:r>
            <a:r>
              <a:rPr lang="en-US" sz="1400" dirty="0"/>
              <a:t>are required for a two-year term</a:t>
            </a:r>
            <a:r>
              <a:rPr lang="en-US" sz="1400" dirty="0" smtClean="0"/>
              <a:t>.</a:t>
            </a:r>
          </a:p>
          <a:p>
            <a:pPr>
              <a:buFont typeface="Courier New" charset="0"/>
              <a:buChar char="o"/>
            </a:pPr>
            <a:endParaRPr lang="en-US" sz="1400" dirty="0"/>
          </a:p>
          <a:p>
            <a:pPr marL="114300" indent="0">
              <a:buNone/>
            </a:pPr>
            <a:r>
              <a:rPr lang="en-US" sz="1400" dirty="0"/>
              <a:t>Based on the nominations received by the closing date, </a:t>
            </a:r>
            <a:r>
              <a:rPr lang="en-US" sz="1400" b="1" u="sng" dirty="0"/>
              <a:t>there will be an election in </a:t>
            </a:r>
            <a:r>
              <a:rPr lang="en-US" sz="1400" b="1" u="sng" dirty="0" smtClean="0"/>
              <a:t>one category </a:t>
            </a:r>
            <a:r>
              <a:rPr lang="en-US" sz="1400" dirty="0" smtClean="0"/>
              <a:t>(DMO) with </a:t>
            </a:r>
            <a:r>
              <a:rPr lang="en-US" sz="1400" dirty="0"/>
              <a:t>the following candidates seeking a Director position:</a:t>
            </a:r>
          </a:p>
          <a:p>
            <a:pPr marL="114300" indent="0">
              <a:buNone/>
            </a:pPr>
            <a:endParaRPr lang="en-US" sz="1400" dirty="0"/>
          </a:p>
        </p:txBody>
      </p:sp>
    </p:spTree>
    <p:extLst>
      <p:ext uri="{BB962C8B-B14F-4D97-AF65-F5344CB8AC3E}">
        <p14:creationId xmlns:p14="http://schemas.microsoft.com/office/powerpoint/2010/main" val="14330558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DMO CATEGORY NOMINEE</a:t>
            </a:r>
            <a:endParaRPr lang="en-US" sz="3600" b="1" dirty="0"/>
          </a:p>
        </p:txBody>
      </p:sp>
      <p:sp>
        <p:nvSpPr>
          <p:cNvPr id="3" name="TextBox 2"/>
          <p:cNvSpPr txBox="1"/>
          <p:nvPr/>
        </p:nvSpPr>
        <p:spPr>
          <a:xfrm>
            <a:off x="3291839" y="2443396"/>
            <a:ext cx="5567347" cy="37240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n-US" b="1" dirty="0" smtClean="0"/>
              <a:t>BARRETT FISHER </a:t>
            </a:r>
            <a:r>
              <a:rPr lang="en-US" sz="1200" dirty="0" smtClean="0"/>
              <a:t>is </a:t>
            </a:r>
            <a:r>
              <a:rPr lang="en-US" sz="1200" dirty="0"/>
              <a:t>the President &amp; CEO of Tourism Whistler. She brings to her position more than 20 years of tourism experience, and is responsible for marketing, communicating and selling Whistler to the world</a:t>
            </a:r>
            <a:r>
              <a:rPr lang="en-US" sz="1200" dirty="0" smtClean="0"/>
              <a:t>.</a:t>
            </a:r>
          </a:p>
          <a:p>
            <a:endParaRPr lang="en-US" sz="1200" dirty="0"/>
          </a:p>
          <a:p>
            <a:r>
              <a:rPr lang="en-US" sz="1200" dirty="0"/>
              <a:t>In addition to heading up the destination tourism </a:t>
            </a:r>
            <a:r>
              <a:rPr lang="en-US" sz="1200" dirty="0" smtClean="0"/>
              <a:t>organization of Research, Marketing, Communications, Media Relations, Travel Trade Relations, Conference Sales, Events and Partnerships, Fisher </a:t>
            </a:r>
            <a:r>
              <a:rPr lang="en-US" sz="1200" dirty="0"/>
              <a:t>oversees the operations of the Whistler Conference Centre, the Whistler Golf Club, the Whistler Visitor Centre and </a:t>
            </a:r>
            <a:r>
              <a:rPr lang="en-US" sz="1200" dirty="0" err="1"/>
              <a:t>Whistler.com</a:t>
            </a:r>
            <a:r>
              <a:rPr lang="en-US" sz="1200" dirty="0"/>
              <a:t> Central Reservations</a:t>
            </a:r>
            <a:r>
              <a:rPr lang="en-US" sz="1200" dirty="0" smtClean="0"/>
              <a:t>.  In the past year as a Director with TIABC, she has served as the Vice-Chair and Chair of the Policy Committee. </a:t>
            </a:r>
          </a:p>
          <a:p>
            <a:endParaRPr lang="en-US" sz="1200" dirty="0" smtClean="0"/>
          </a:p>
          <a:p>
            <a:r>
              <a:rPr lang="en-US" sz="1200" dirty="0" smtClean="0"/>
              <a:t>Before </a:t>
            </a:r>
            <a:r>
              <a:rPr lang="en-US" sz="1200" dirty="0"/>
              <a:t>becoming President &amp; CEO, Barrett held a number of key positions with Tourism Whistler, including President, Vice President of Marketing &amp; Sales, Vice President of Marketing, Director of Marketing, and Director of Advertising &amp; Promotion</a:t>
            </a:r>
            <a:r>
              <a:rPr lang="en-US" sz="1200" dirty="0" smtClean="0"/>
              <a:t>.</a:t>
            </a:r>
          </a:p>
          <a:p>
            <a:endParaRPr lang="en-US" sz="1200" dirty="0"/>
          </a:p>
          <a:p>
            <a:r>
              <a:rPr lang="en-US" sz="1200" dirty="0"/>
              <a:t>Barrett served on the board of the Vancouver Organizing Committee of the 2010 Olympic and Paralympic Winter Games for 10 years from 2003 to 2013, and she is a past board member of the Whistler Chamber of Commerce and the Pemberton Airport Authority</a:t>
            </a:r>
            <a:r>
              <a:rPr lang="en-US" sz="1200" dirty="0" smtClean="0"/>
              <a:t>.</a:t>
            </a:r>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57" y="3065671"/>
            <a:ext cx="2318781" cy="2195877"/>
          </a:xfrm>
          <a:prstGeom prst="rect">
            <a:avLst/>
          </a:prstGeom>
        </p:spPr>
      </p:pic>
    </p:spTree>
    <p:extLst>
      <p:ext uri="{BB962C8B-B14F-4D97-AF65-F5344CB8AC3E}">
        <p14:creationId xmlns:p14="http://schemas.microsoft.com/office/powerpoint/2010/main" val="120534743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DMO CATEGORY NOMINEE</a:t>
            </a:r>
            <a:endParaRPr lang="en-US" sz="3600" b="1" dirty="0"/>
          </a:p>
        </p:txBody>
      </p:sp>
      <p:sp>
        <p:nvSpPr>
          <p:cNvPr id="3" name="TextBox 2"/>
          <p:cNvSpPr txBox="1"/>
          <p:nvPr/>
        </p:nvSpPr>
        <p:spPr>
          <a:xfrm>
            <a:off x="3291840" y="2368446"/>
            <a:ext cx="5162612" cy="4093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n-US" b="1" dirty="0" smtClean="0"/>
              <a:t>MIRANDA JI </a:t>
            </a:r>
            <a:r>
              <a:rPr lang="en-US" sz="1200" dirty="0" smtClean="0"/>
              <a:t>is currently Vice President of Sales at Destination Greater Victoria.  She has been involved in the tourism industry for over 15 years in various roles. She holds the Certified Meeting Professional designation from the Convention Industry Council, and the Certified Association Sales Executive designation from the Professional Convention Management Association. She has been named an Industry Leader in the Smart Women in Meetings Award.</a:t>
            </a:r>
          </a:p>
          <a:p>
            <a:endParaRPr lang="en-US" sz="1200" dirty="0"/>
          </a:p>
          <a:p>
            <a:r>
              <a:rPr lang="en-US" sz="1200" dirty="0" smtClean="0"/>
              <a:t>Miranda has served on various industry boards as Vice President of Partnerships of Meeting Professionals International’s B.C. Chapter, Director on the Meetings Mean Business Board, Director at Large on the Vancouver Island South Film and Media Commission. She is currently the Vice President on the Board of the Inter-Cultural Association of Greater Victoria. </a:t>
            </a:r>
          </a:p>
          <a:p>
            <a:endParaRPr lang="en-US" sz="1200" dirty="0"/>
          </a:p>
          <a:p>
            <a:r>
              <a:rPr lang="en-US" sz="1200" dirty="0" smtClean="0"/>
              <a:t>Miranda is also a member of the Institute of Corporate Directors and has received certification in various areas of Board Governance training including ”Not-for-Profit Governance” and “Boardroom Dynamics for Executives”. She is also actively involved in various committees related to promoting Equity, Diversity, and Inclusion and is part of Destination International’s EDI Committee as well as St. Michaels University EDI Advisory Committee. </a:t>
            </a:r>
          </a:p>
          <a:p>
            <a:endParaRPr lang="en-US" sz="12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52" y="3127321"/>
            <a:ext cx="2187158" cy="2329098"/>
          </a:xfrm>
          <a:prstGeom prst="rect">
            <a:avLst/>
          </a:prstGeom>
        </p:spPr>
      </p:pic>
    </p:spTree>
    <p:extLst>
      <p:ext uri="{BB962C8B-B14F-4D97-AF65-F5344CB8AC3E}">
        <p14:creationId xmlns:p14="http://schemas.microsoft.com/office/powerpoint/2010/main" val="61304525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DMO CATEGORY NOMINEE</a:t>
            </a:r>
            <a:endParaRPr lang="en-US" sz="3600" b="1" dirty="0"/>
          </a:p>
        </p:txBody>
      </p:sp>
      <p:sp>
        <p:nvSpPr>
          <p:cNvPr id="3" name="TextBox 2"/>
          <p:cNvSpPr txBox="1"/>
          <p:nvPr/>
        </p:nvSpPr>
        <p:spPr>
          <a:xfrm>
            <a:off x="3087973" y="2233534"/>
            <a:ext cx="5816183" cy="40626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n-US" sz="1200" b="1" dirty="0" smtClean="0"/>
              <a:t>MIKE RETASKET</a:t>
            </a:r>
            <a:r>
              <a:rPr lang="en-US" sz="1200" dirty="0"/>
              <a:t> </a:t>
            </a:r>
            <a:r>
              <a:rPr lang="en-US" sz="1200" dirty="0" smtClean="0"/>
              <a:t>brings </a:t>
            </a:r>
            <a:r>
              <a:rPr lang="en-US" sz="1200" dirty="0"/>
              <a:t>many positive strengths and </a:t>
            </a:r>
            <a:r>
              <a:rPr lang="en-US" sz="1200" dirty="0" smtClean="0"/>
              <a:t>commitment to the table. He </a:t>
            </a:r>
            <a:r>
              <a:rPr lang="en-US" sz="1200" dirty="0"/>
              <a:t>has made significant contributions into many areas of aboriginal tourism, aboriginal issues of Title and Rights, culture, education and leadership. Mike is a champion for traditional knowledge and cultural and heritage values and is a storyteller, Traditional Pipe Carrier, Dancer, Drummer, and Singer</a:t>
            </a:r>
            <a:r>
              <a:rPr lang="en-US" sz="1200" dirty="0" smtClean="0"/>
              <a:t>.</a:t>
            </a:r>
          </a:p>
          <a:p>
            <a:endParaRPr lang="en-US" sz="1200" dirty="0"/>
          </a:p>
          <a:p>
            <a:r>
              <a:rPr lang="en-US" sz="1200" dirty="0" smtClean="0"/>
              <a:t>He </a:t>
            </a:r>
            <a:r>
              <a:rPr lang="en-US" sz="1200" dirty="0"/>
              <a:t>is a compassionate, analytical and focused professional who has the ability to utilize problem-solving, exceptional communication and patience in providing guidance in negotiations with third parties or Government organizations</a:t>
            </a:r>
            <a:r>
              <a:rPr lang="en-US" sz="1200" dirty="0" smtClean="0"/>
              <a:t>.</a:t>
            </a:r>
          </a:p>
          <a:p>
            <a:endParaRPr lang="en-US" sz="1200" dirty="0"/>
          </a:p>
          <a:p>
            <a:r>
              <a:rPr lang="en-US" sz="1200" dirty="0"/>
              <a:t>Mike currently serves as a Director on the Cariboo </a:t>
            </a:r>
            <a:r>
              <a:rPr lang="en-US" sz="1200" dirty="0" err="1"/>
              <a:t>Chilcotin</a:t>
            </a:r>
            <a:r>
              <a:rPr lang="en-US" sz="1200" dirty="0"/>
              <a:t> Coast Tourism Association and New Pathways to Gold Society and has served on numerous other Boards including the Thompson Basin Fisheries Council, Fraser Basin Council, First Nation Emergency Services, Forest Stewardship Council, Indigenous Caucus, Shuswap Nation Tribal Council Executive, First Nations Forestry Council – Secretary/Treasurer, Mountain Pine Beetle Working Group (appointed member) and Blueprint Implementation Advisory Committee.  Mike has also served five terms as Chief of the Bonaparte Indian Band, Union of </a:t>
            </a:r>
            <a:r>
              <a:rPr lang="en-US" sz="1200" dirty="0" smtClean="0"/>
              <a:t>BC Indian </a:t>
            </a:r>
            <a:r>
              <a:rPr lang="en-US" sz="1200" dirty="0"/>
              <a:t>Chiefs/Secretary Treasurer, and a Founding Member of BC First Nations Leadership Council</a:t>
            </a:r>
            <a:r>
              <a:rPr lang="en-US" sz="1200" dirty="0" smtClean="0"/>
              <a:t>.  As Director of TIABC for the past two years, he has served as the Chair of the Membership &amp; Communications Committee.</a:t>
            </a:r>
            <a:endParaRPr lang="en-US" sz="1200" dirty="0"/>
          </a:p>
          <a:p>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135838"/>
            <a:ext cx="2373967" cy="2275611"/>
          </a:xfrm>
          <a:prstGeom prst="rect">
            <a:avLst/>
          </a:prstGeom>
        </p:spPr>
      </p:pic>
    </p:spTree>
    <p:extLst>
      <p:ext uri="{BB962C8B-B14F-4D97-AF65-F5344CB8AC3E}">
        <p14:creationId xmlns:p14="http://schemas.microsoft.com/office/powerpoint/2010/main" val="197254612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98938" y="2092570"/>
            <a:ext cx="8704385" cy="4033594"/>
          </a:xfrm>
        </p:spPr>
        <p:txBody>
          <a:bodyPr>
            <a:normAutofit/>
          </a:bodyPr>
          <a:lstStyle/>
          <a:p>
            <a:pPr marL="114300" indent="0" algn="ctr">
              <a:buNone/>
            </a:pPr>
            <a:r>
              <a:rPr lang="en-US" sz="1600" dirty="0" smtClean="0"/>
              <a:t>Elected to the TIABC Board of Directors BY ACCLIMATION:</a:t>
            </a:r>
            <a:endParaRPr lang="en-US" sz="1600" dirty="0"/>
          </a:p>
        </p:txBody>
      </p:sp>
      <p:sp>
        <p:nvSpPr>
          <p:cNvPr id="3" name="Title 2"/>
          <p:cNvSpPr>
            <a:spLocks noGrp="1"/>
          </p:cNvSpPr>
          <p:nvPr>
            <p:ph type="title"/>
          </p:nvPr>
        </p:nvSpPr>
        <p:spPr/>
        <p:txBody>
          <a:bodyPr>
            <a:normAutofit fontScale="90000"/>
          </a:bodyPr>
          <a:lstStyle/>
          <a:p>
            <a:pPr algn="ctr"/>
            <a:r>
              <a:rPr lang="en-US" dirty="0" smtClean="0"/>
              <a:t>BUSINESS CATEGORY</a:t>
            </a:r>
            <a:br>
              <a:rPr lang="en-US" dirty="0" smtClean="0"/>
            </a:br>
            <a:r>
              <a:rPr lang="en-US" sz="1800" dirty="0">
                <a:latin typeface="Avenir Book" charset="0"/>
                <a:ea typeface="Avenir Book" charset="0"/>
                <a:cs typeface="Avenir Book" charset="0"/>
              </a:rPr>
              <a:t>From the Business Membership category three (3) are required for a two-year term. </a:t>
            </a:r>
            <a:r>
              <a:rPr lang="en-US" dirty="0" smtClean="0">
                <a:latin typeface="Avenir Book" charset="0"/>
                <a:ea typeface="Avenir Book" charset="0"/>
                <a:cs typeface="Avenir Book" charset="0"/>
              </a:rPr>
              <a:t/>
            </a:r>
            <a:br>
              <a:rPr lang="en-US" dirty="0" smtClean="0">
                <a:latin typeface="Avenir Book" charset="0"/>
                <a:ea typeface="Avenir Book" charset="0"/>
                <a:cs typeface="Avenir Book" charset="0"/>
              </a:rPr>
            </a:br>
            <a:r>
              <a:rPr lang="en-US" sz="1800" dirty="0" smtClean="0">
                <a:solidFill>
                  <a:schemeClr val="bg1"/>
                </a:solidFill>
                <a:latin typeface="Avenir Book" charset="0"/>
                <a:ea typeface="Avenir Book" charset="0"/>
                <a:cs typeface="Avenir Book" charset="0"/>
              </a:rPr>
              <a:t>Based </a:t>
            </a:r>
            <a:r>
              <a:rPr lang="en-US" sz="1800" dirty="0">
                <a:solidFill>
                  <a:schemeClr val="bg1"/>
                </a:solidFill>
                <a:latin typeface="Avenir Book" charset="0"/>
                <a:ea typeface="Avenir Book" charset="0"/>
                <a:cs typeface="Avenir Book" charset="0"/>
              </a:rPr>
              <a:t>on the nominations received by the closing date, an election is </a:t>
            </a:r>
            <a:r>
              <a:rPr lang="en-US" sz="1800" u="sng" dirty="0">
                <a:solidFill>
                  <a:schemeClr val="bg1"/>
                </a:solidFill>
                <a:latin typeface="Avenir Book" charset="0"/>
                <a:ea typeface="Avenir Book" charset="0"/>
                <a:cs typeface="Avenir Book" charset="0"/>
              </a:rPr>
              <a:t>not required</a:t>
            </a:r>
            <a:r>
              <a:rPr lang="en-US" sz="1800" dirty="0">
                <a:solidFill>
                  <a:schemeClr val="bg1"/>
                </a:solidFill>
                <a:latin typeface="Avenir Book" charset="0"/>
                <a:ea typeface="Avenir Book" charset="0"/>
                <a:cs typeface="Avenir Book" charset="0"/>
              </a:rPr>
              <a:t> in the BUSINESS CATEGORY. </a:t>
            </a:r>
            <a:r>
              <a:rPr lang="en-US" b="1" dirty="0">
                <a:solidFill>
                  <a:schemeClr val="bg1"/>
                </a:solidFill>
                <a:latin typeface="Verdana" charset="0"/>
              </a:rPr>
              <a:t/>
            </a:r>
            <a:br>
              <a:rPr lang="en-US" b="1" dirty="0">
                <a:solidFill>
                  <a:schemeClr val="bg1"/>
                </a:solidFill>
                <a:latin typeface="Verdana" charset="0"/>
              </a:rPr>
            </a:br>
            <a:r>
              <a:rPr lang="en-US" dirty="0" smtClean="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938" y="3018337"/>
            <a:ext cx="2304562" cy="2182060"/>
          </a:xfrm>
          <a:prstGeom prst="rect">
            <a:avLst/>
          </a:prstGeom>
        </p:spPr>
      </p:pic>
      <p:sp>
        <p:nvSpPr>
          <p:cNvPr id="7" name="TextBox 6"/>
          <p:cNvSpPr txBox="1"/>
          <p:nvPr/>
        </p:nvSpPr>
        <p:spPr>
          <a:xfrm>
            <a:off x="2743200" y="2461847"/>
            <a:ext cx="6260123" cy="3877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endParaRPr kumimoji="0" lang="en-US" sz="1400" b="1" i="0" u="none" strike="noStrike" cap="none" spc="0" normalizeH="0" baseline="0" dirty="0" smtClean="0">
              <a:ln>
                <a:noFill/>
              </a:ln>
              <a:solidFill>
                <a:srgbClr val="000000"/>
              </a:solidFill>
              <a:effectLst/>
              <a:uFillTx/>
              <a:latin typeface="+mj-lt"/>
              <a:ea typeface="+mj-ea"/>
              <a:cs typeface="+mj-cs"/>
              <a:sym typeface="Arial"/>
            </a:endParaRPr>
          </a:p>
          <a:p>
            <a:r>
              <a:rPr kumimoji="0" lang="en-US" sz="1400" b="1" i="0" u="none" strike="noStrike" cap="none" spc="0" normalizeH="0" baseline="0" dirty="0" smtClean="0">
                <a:ln>
                  <a:noFill/>
                </a:ln>
                <a:solidFill>
                  <a:srgbClr val="000000"/>
                </a:solidFill>
                <a:effectLst/>
                <a:uFillTx/>
                <a:latin typeface="+mj-lt"/>
                <a:ea typeface="+mj-ea"/>
                <a:cs typeface="+mj-cs"/>
                <a:sym typeface="Arial"/>
              </a:rPr>
              <a:t>JOANNE</a:t>
            </a:r>
            <a:r>
              <a:rPr kumimoji="0" lang="en-US" sz="1400" b="1" i="0" u="none" strike="noStrike" cap="none" spc="0" normalizeH="0" dirty="0" smtClean="0">
                <a:ln>
                  <a:noFill/>
                </a:ln>
                <a:solidFill>
                  <a:srgbClr val="000000"/>
                </a:solidFill>
                <a:effectLst/>
                <a:uFillTx/>
                <a:latin typeface="+mj-lt"/>
                <a:ea typeface="+mj-ea"/>
                <a:cs typeface="+mj-cs"/>
                <a:sym typeface="Arial"/>
              </a:rPr>
              <a:t> BURNS-MILLER </a:t>
            </a:r>
            <a:r>
              <a:rPr lang="en-CA" dirty="0"/>
              <a:t>is the CEO of Pacific Destinations Inc. (PDS), a Vancouver-based destination management, event production and strategic solutions company</a:t>
            </a:r>
            <a:r>
              <a:rPr lang="en-CA" dirty="0" smtClean="0"/>
              <a:t>.</a:t>
            </a:r>
            <a:endParaRPr lang="en-US" dirty="0"/>
          </a:p>
          <a:p>
            <a:endParaRPr lang="en-US" dirty="0"/>
          </a:p>
          <a:p>
            <a:r>
              <a:rPr lang="en-CA" dirty="0"/>
              <a:t>Joanne is a passionate, visionary leader who is known for lighting the way for her team.  Drawing on her background as an elite athlete on Canada’s National Netball team for over ten years, Joanne knows the determination and dedication it takes to put together a winning team.  Integrity, experience and collaboration are the beating heart she placed within PDS.  With a steady </a:t>
            </a:r>
            <a:r>
              <a:rPr lang="en-CA" dirty="0" smtClean="0"/>
              <a:t>hand</a:t>
            </a:r>
            <a:r>
              <a:rPr lang="en-CA" dirty="0"/>
              <a:t>, clear vision and thoughtful strategy, she selected a team of loyal individuals who all share the same goal; creating unforgettable experiences throughout Western Canada for their treasured clients. </a:t>
            </a:r>
            <a:endParaRPr lang="en-US" dirty="0"/>
          </a:p>
          <a:p>
            <a:r>
              <a:rPr lang="en-CA" dirty="0"/>
              <a:t> </a:t>
            </a:r>
            <a:endParaRPr lang="en-US" dirty="0"/>
          </a:p>
          <a:p>
            <a:r>
              <a:rPr lang="en-CA" dirty="0"/>
              <a:t>A thoughtful and intentional leader, Joanne is highly respected within the industry and sits on the Advisory Committee for Destination Canada, Business Events division and on the Board for Destination </a:t>
            </a:r>
            <a:r>
              <a:rPr lang="en-CA" dirty="0" smtClean="0"/>
              <a:t>Vancouver. </a:t>
            </a:r>
            <a:endParaRPr lang="en-US" dirty="0"/>
          </a:p>
          <a:p>
            <a:pPr marL="0" marR="0" indent="0" algn="l"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37954417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98938" y="2092570"/>
            <a:ext cx="8704385" cy="2514599"/>
          </a:xfrm>
        </p:spPr>
        <p:txBody>
          <a:bodyPr>
            <a:normAutofit/>
          </a:bodyPr>
          <a:lstStyle/>
          <a:p>
            <a:pPr marL="114300" indent="0" algn="ctr">
              <a:buNone/>
            </a:pPr>
            <a:r>
              <a:rPr lang="en-US" sz="1600" dirty="0" smtClean="0"/>
              <a:t>Returning to the TIABC Board of Directors:</a:t>
            </a:r>
            <a:endParaRPr lang="en-US" sz="1600" dirty="0"/>
          </a:p>
        </p:txBody>
      </p:sp>
      <p:sp>
        <p:nvSpPr>
          <p:cNvPr id="3" name="Title 2"/>
          <p:cNvSpPr>
            <a:spLocks noGrp="1"/>
          </p:cNvSpPr>
          <p:nvPr>
            <p:ph type="title"/>
          </p:nvPr>
        </p:nvSpPr>
        <p:spPr/>
        <p:txBody>
          <a:bodyPr>
            <a:normAutofit fontScale="90000"/>
          </a:bodyPr>
          <a:lstStyle/>
          <a:p>
            <a:pPr algn="ctr"/>
            <a:r>
              <a:rPr lang="en-US" dirty="0" smtClean="0"/>
              <a:t>BUSINESS CATEGORY</a:t>
            </a:r>
            <a:br>
              <a:rPr lang="en-US" dirty="0" smtClean="0"/>
            </a:br>
            <a:r>
              <a:rPr lang="en-US" sz="1800" dirty="0">
                <a:latin typeface="Avenir Book" charset="0"/>
                <a:ea typeface="Avenir Book" charset="0"/>
                <a:cs typeface="Avenir Book" charset="0"/>
              </a:rPr>
              <a:t>From the Business Membership category three (3) are required for a two-year term. </a:t>
            </a:r>
            <a:r>
              <a:rPr lang="en-US" dirty="0" smtClean="0">
                <a:latin typeface="Avenir Book" charset="0"/>
                <a:ea typeface="Avenir Book" charset="0"/>
                <a:cs typeface="Avenir Book" charset="0"/>
              </a:rPr>
              <a:t/>
            </a:r>
            <a:br>
              <a:rPr lang="en-US" dirty="0" smtClean="0">
                <a:latin typeface="Avenir Book" charset="0"/>
                <a:ea typeface="Avenir Book" charset="0"/>
                <a:cs typeface="Avenir Book" charset="0"/>
              </a:rPr>
            </a:br>
            <a:r>
              <a:rPr lang="en-US" sz="1800" dirty="0" smtClean="0">
                <a:solidFill>
                  <a:schemeClr val="bg1"/>
                </a:solidFill>
                <a:latin typeface="Avenir Book" charset="0"/>
                <a:ea typeface="Avenir Book" charset="0"/>
                <a:cs typeface="Avenir Book" charset="0"/>
              </a:rPr>
              <a:t>Based </a:t>
            </a:r>
            <a:r>
              <a:rPr lang="en-US" sz="1800" dirty="0">
                <a:solidFill>
                  <a:schemeClr val="bg1"/>
                </a:solidFill>
                <a:latin typeface="Avenir Book" charset="0"/>
                <a:ea typeface="Avenir Book" charset="0"/>
                <a:cs typeface="Avenir Book" charset="0"/>
              </a:rPr>
              <a:t>on the nominations received by the closing date, an election is </a:t>
            </a:r>
            <a:r>
              <a:rPr lang="en-US" sz="1800" u="sng" dirty="0">
                <a:solidFill>
                  <a:schemeClr val="bg1"/>
                </a:solidFill>
                <a:latin typeface="Avenir Book" charset="0"/>
                <a:ea typeface="Avenir Book" charset="0"/>
                <a:cs typeface="Avenir Book" charset="0"/>
              </a:rPr>
              <a:t>not required</a:t>
            </a:r>
            <a:r>
              <a:rPr lang="en-US" sz="1800" dirty="0">
                <a:solidFill>
                  <a:schemeClr val="bg1"/>
                </a:solidFill>
                <a:latin typeface="Avenir Book" charset="0"/>
                <a:ea typeface="Avenir Book" charset="0"/>
                <a:cs typeface="Avenir Book" charset="0"/>
              </a:rPr>
              <a:t> in the BUSINESS CATEGORY. </a:t>
            </a:r>
            <a:r>
              <a:rPr lang="en-US" b="1" dirty="0">
                <a:solidFill>
                  <a:schemeClr val="bg1"/>
                </a:solidFill>
                <a:latin typeface="Verdana" charset="0"/>
              </a:rPr>
              <a:t/>
            </a:r>
            <a:br>
              <a:rPr lang="en-US" b="1" dirty="0">
                <a:solidFill>
                  <a:schemeClr val="bg1"/>
                </a:solidFill>
                <a:latin typeface="Verdana" charset="0"/>
              </a:rPr>
            </a:br>
            <a:r>
              <a:rPr lang="en-US" dirty="0" smtClean="0"/>
              <a:t> </a:t>
            </a:r>
            <a:endParaRPr lang="en-US" dirty="0"/>
          </a:p>
        </p:txBody>
      </p:sp>
      <p:sp>
        <p:nvSpPr>
          <p:cNvPr id="7" name="TextBox 6"/>
          <p:cNvSpPr txBox="1"/>
          <p:nvPr/>
        </p:nvSpPr>
        <p:spPr>
          <a:xfrm>
            <a:off x="3217985" y="2813538"/>
            <a:ext cx="5785338" cy="1446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endParaRPr kumimoji="0" lang="en-US" sz="1600" u="none" strike="noStrike" cap="none" spc="0" normalizeH="0" baseline="0" dirty="0" smtClean="0">
              <a:ln>
                <a:noFill/>
              </a:ln>
              <a:solidFill>
                <a:srgbClr val="000000"/>
              </a:solidFill>
              <a:effectLst/>
              <a:uFillTx/>
              <a:latin typeface="Avenir Book" charset="0"/>
              <a:ea typeface="Avenir Book" charset="0"/>
              <a:cs typeface="Avenir Book" charset="0"/>
              <a:sym typeface="Arial"/>
            </a:endParaRPr>
          </a:p>
          <a:p>
            <a:endParaRPr kumimoji="0" lang="en-US" sz="1600" u="none" strike="noStrike" cap="none" spc="0" normalizeH="0" baseline="0" dirty="0" smtClean="0">
              <a:ln>
                <a:noFill/>
              </a:ln>
              <a:solidFill>
                <a:srgbClr val="000000"/>
              </a:solidFill>
              <a:effectLst/>
              <a:uFillTx/>
              <a:latin typeface="Avenir Book" charset="0"/>
              <a:ea typeface="Avenir Book" charset="0"/>
              <a:cs typeface="Avenir Book" charset="0"/>
              <a:sym typeface="Arial"/>
            </a:endParaRPr>
          </a:p>
          <a:p>
            <a:r>
              <a:rPr lang="en-US" sz="1600" b="1" dirty="0" smtClean="0">
                <a:latin typeface="Avenir Book" charset="0"/>
                <a:ea typeface="Avenir Book" charset="0"/>
                <a:cs typeface="Avenir Book" charset="0"/>
              </a:rPr>
              <a:t>DENNIS INNES</a:t>
            </a:r>
            <a:endParaRPr lang="en-US" sz="1600" b="1" dirty="0">
              <a:latin typeface="Avenir Book" charset="0"/>
              <a:ea typeface="Avenir Book" charset="0"/>
              <a:cs typeface="Avenir Book" charset="0"/>
            </a:endParaRPr>
          </a:p>
          <a:p>
            <a:r>
              <a:rPr lang="en-US" sz="1600" dirty="0">
                <a:latin typeface="Avenir Book" charset="0"/>
                <a:ea typeface="Avenir Book" charset="0"/>
                <a:cs typeface="Avenir Book" charset="0"/>
              </a:rPr>
              <a:t>Director / Dean of Hospitality, Culinary &amp; Baking Vancouver, Community College</a:t>
            </a:r>
          </a:p>
          <a:p>
            <a:pPr marL="0" marR="0" indent="0" algn="l"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dirty="0">
              <a:ln>
                <a:noFill/>
              </a:ln>
              <a:solidFill>
                <a:srgbClr val="000000"/>
              </a:solidFill>
              <a:effectLst/>
              <a:uFillTx/>
              <a:latin typeface="+mj-lt"/>
              <a:ea typeface="+mj-ea"/>
              <a:cs typeface="+mj-cs"/>
              <a:sym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551450"/>
            <a:ext cx="1935285" cy="1849904"/>
          </a:xfrm>
          <a:prstGeom prst="rect">
            <a:avLst/>
          </a:prstGeom>
        </p:spPr>
      </p:pic>
      <p:sp>
        <p:nvSpPr>
          <p:cNvPr id="8" name="TextBox 7"/>
          <p:cNvSpPr txBox="1"/>
          <p:nvPr/>
        </p:nvSpPr>
        <p:spPr>
          <a:xfrm>
            <a:off x="3217985" y="4800600"/>
            <a:ext cx="5785337" cy="984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600" u="none" strike="noStrike" cap="none" spc="0" normalizeH="0" baseline="0" dirty="0" smtClean="0">
              <a:ln>
                <a:noFill/>
              </a:ln>
              <a:solidFill>
                <a:srgbClr val="000000"/>
              </a:solidFill>
              <a:effectLst/>
              <a:uFillTx/>
              <a:latin typeface="Avenir Book" charset="0"/>
              <a:ea typeface="Avenir Book" charset="0"/>
              <a:cs typeface="Avenir Book" charset="0"/>
              <a:sym typeface="Arial"/>
            </a:endParaRPr>
          </a:p>
          <a:p>
            <a:pPr marL="0" marR="0" indent="0" algn="l" defTabSz="914400" rtl="0" fontAlgn="auto" latinLnBrk="0" hangingPunct="0">
              <a:lnSpc>
                <a:spcPct val="100000"/>
              </a:lnSpc>
              <a:spcBef>
                <a:spcPts val="0"/>
              </a:spcBef>
              <a:spcAft>
                <a:spcPts val="0"/>
              </a:spcAft>
              <a:buClrTx/>
              <a:buSzTx/>
              <a:buFontTx/>
              <a:buNone/>
              <a:tabLst/>
            </a:pPr>
            <a:endParaRPr lang="en-US" sz="1600" dirty="0">
              <a:latin typeface="Avenir Book" charset="0"/>
              <a:ea typeface="Avenir Book" charset="0"/>
              <a:cs typeface="Avenir Book" charset="0"/>
            </a:endParaRPr>
          </a:p>
          <a:p>
            <a:pPr marL="0" marR="0" indent="0" algn="l" defTabSz="914400" rtl="0" fontAlgn="auto" latinLnBrk="0" hangingPunct="0">
              <a:lnSpc>
                <a:spcPct val="100000"/>
              </a:lnSpc>
              <a:spcBef>
                <a:spcPts val="0"/>
              </a:spcBef>
              <a:spcAft>
                <a:spcPts val="0"/>
              </a:spcAft>
              <a:buClrTx/>
              <a:buSzTx/>
              <a:buFontTx/>
              <a:buNone/>
              <a:tabLst/>
            </a:pPr>
            <a:r>
              <a:rPr kumimoji="0" lang="en-US" sz="1600" b="1" u="none" strike="noStrike" cap="none" spc="0" normalizeH="0" baseline="0" dirty="0" smtClean="0">
                <a:ln>
                  <a:noFill/>
                </a:ln>
                <a:solidFill>
                  <a:srgbClr val="000000"/>
                </a:solidFill>
                <a:effectLst/>
                <a:uFillTx/>
                <a:latin typeface="Avenir Book" charset="0"/>
                <a:ea typeface="Avenir Book" charset="0"/>
                <a:cs typeface="Avenir Book" charset="0"/>
                <a:sym typeface="Arial"/>
              </a:rPr>
              <a:t>SANDRA VAN</a:t>
            </a:r>
            <a:r>
              <a:rPr kumimoji="0" lang="en-US" sz="1600" b="1" u="none" strike="noStrike" cap="none" spc="0" normalizeH="0" dirty="0" smtClean="0">
                <a:ln>
                  <a:noFill/>
                </a:ln>
                <a:solidFill>
                  <a:srgbClr val="000000"/>
                </a:solidFill>
                <a:effectLst/>
                <a:uFillTx/>
                <a:latin typeface="Avenir Book" charset="0"/>
                <a:ea typeface="Avenir Book" charset="0"/>
                <a:cs typeface="Avenir Book" charset="0"/>
                <a:sym typeface="Arial"/>
              </a:rPr>
              <a:t> STEIJN</a:t>
            </a:r>
          </a:p>
          <a:p>
            <a:r>
              <a:rPr lang="en-US" sz="1600" dirty="0"/>
              <a:t>Director / CEO, St. Eugene Golf &amp; Casino Resort</a:t>
            </a:r>
            <a:endParaRPr kumimoji="0" lang="en-US" sz="1600" u="none" strike="noStrike" cap="none" spc="0" normalizeH="0" baseline="0" dirty="0">
              <a:ln>
                <a:noFill/>
              </a:ln>
              <a:solidFill>
                <a:srgbClr val="000000"/>
              </a:solidFill>
              <a:effectLst/>
              <a:uFillTx/>
              <a:latin typeface="Avenir Book" charset="0"/>
              <a:ea typeface="Avenir Book" charset="0"/>
              <a:cs typeface="Avenir Book" charset="0"/>
              <a:sym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4576574"/>
            <a:ext cx="1935285" cy="1910042"/>
          </a:xfrm>
          <a:prstGeom prst="rect">
            <a:avLst/>
          </a:prstGeom>
        </p:spPr>
      </p:pic>
    </p:spTree>
    <p:extLst>
      <p:ext uri="{BB962C8B-B14F-4D97-AF65-F5344CB8AC3E}">
        <p14:creationId xmlns:p14="http://schemas.microsoft.com/office/powerpoint/2010/main" val="39227249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smtClean="0"/>
              <a:t>SECTOR CATEGORY</a:t>
            </a:r>
            <a:br>
              <a:rPr lang="en-US" sz="3600" b="1" dirty="0" smtClean="0"/>
            </a:br>
            <a:r>
              <a:rPr lang="en-US" sz="1800" dirty="0"/>
              <a:t>From the Sector Association category </a:t>
            </a:r>
            <a:r>
              <a:rPr lang="en-US" sz="1800" dirty="0" smtClean="0"/>
              <a:t>one </a:t>
            </a:r>
            <a:r>
              <a:rPr lang="en-US" sz="1800" dirty="0"/>
              <a:t>(1) is required for a two-year term </a:t>
            </a:r>
            <a:r>
              <a:rPr lang="en-US" sz="3600" b="1" dirty="0" smtClean="0"/>
              <a:t/>
            </a:r>
            <a:br>
              <a:rPr lang="en-US" sz="3600" b="1" dirty="0" smtClean="0"/>
            </a:br>
            <a:r>
              <a:rPr lang="en-US" sz="1800" dirty="0" smtClean="0">
                <a:solidFill>
                  <a:schemeClr val="bg1"/>
                </a:solidFill>
                <a:latin typeface="Avenir Book" charset="0"/>
                <a:ea typeface="Avenir Book" charset="0"/>
                <a:cs typeface="Avenir Book" charset="0"/>
              </a:rPr>
              <a:t>Based </a:t>
            </a:r>
            <a:r>
              <a:rPr lang="en-US" sz="1800" dirty="0">
                <a:solidFill>
                  <a:schemeClr val="bg1"/>
                </a:solidFill>
                <a:latin typeface="Avenir Book" charset="0"/>
                <a:ea typeface="Avenir Book" charset="0"/>
                <a:cs typeface="Avenir Book" charset="0"/>
              </a:rPr>
              <a:t>on the nominations received by the closing date, an election is </a:t>
            </a:r>
            <a:r>
              <a:rPr lang="en-US" sz="1800" u="sng" dirty="0">
                <a:solidFill>
                  <a:schemeClr val="bg1"/>
                </a:solidFill>
                <a:latin typeface="Avenir Book" charset="0"/>
                <a:ea typeface="Avenir Book" charset="0"/>
                <a:cs typeface="Avenir Book" charset="0"/>
              </a:rPr>
              <a:t>not required</a:t>
            </a:r>
            <a:r>
              <a:rPr lang="en-US" sz="1800" dirty="0">
                <a:solidFill>
                  <a:schemeClr val="bg1"/>
                </a:solidFill>
                <a:latin typeface="Avenir Book" charset="0"/>
                <a:ea typeface="Avenir Book" charset="0"/>
                <a:cs typeface="Avenir Book" charset="0"/>
              </a:rPr>
              <a:t> in the SECTOR CATEGORY. Returning to the TIABC Board of Directors are:</a:t>
            </a:r>
            <a:r>
              <a:rPr lang="en-US" sz="3600" dirty="0">
                <a:solidFill>
                  <a:schemeClr val="bg1"/>
                </a:solidFill>
                <a:latin typeface="Verdana" charset="0"/>
              </a:rPr>
              <a:t/>
            </a:r>
            <a:br>
              <a:rPr lang="en-US" sz="3600" dirty="0">
                <a:solidFill>
                  <a:schemeClr val="bg1"/>
                </a:solidFill>
                <a:latin typeface="Verdana" charset="0"/>
              </a:rPr>
            </a:br>
            <a:endParaRPr lang="en-US" sz="3600" b="1" dirty="0"/>
          </a:p>
        </p:txBody>
      </p:sp>
      <p:sp>
        <p:nvSpPr>
          <p:cNvPr id="3" name="Content Placeholder 2"/>
          <p:cNvSpPr>
            <a:spLocks noGrp="1"/>
          </p:cNvSpPr>
          <p:nvPr>
            <p:ph idx="1"/>
          </p:nvPr>
        </p:nvSpPr>
        <p:spPr>
          <a:xfrm>
            <a:off x="3481753" y="3019671"/>
            <a:ext cx="5205047" cy="2202960"/>
          </a:xfrm>
        </p:spPr>
        <p:txBody>
          <a:bodyPr>
            <a:normAutofit/>
          </a:bodyPr>
          <a:lstStyle/>
          <a:p>
            <a:pPr marL="114300" indent="0">
              <a:buNone/>
            </a:pPr>
            <a:endParaRPr lang="en-US" sz="1600" b="1" dirty="0" smtClean="0">
              <a:solidFill>
                <a:schemeClr val="tx1"/>
              </a:solidFill>
              <a:latin typeface="Avenir Book" charset="0"/>
              <a:ea typeface="Avenir Book" charset="0"/>
              <a:cs typeface="Avenir Book" charset="0"/>
            </a:endParaRPr>
          </a:p>
          <a:p>
            <a:pPr marL="114300" indent="0">
              <a:buNone/>
            </a:pPr>
            <a:endParaRPr lang="en-US" sz="1600" b="1" dirty="0" smtClean="0">
              <a:solidFill>
                <a:schemeClr val="tx1"/>
              </a:solidFill>
              <a:latin typeface="Avenir Book" charset="0"/>
              <a:ea typeface="Avenir Book" charset="0"/>
              <a:cs typeface="Avenir Book" charset="0"/>
            </a:endParaRPr>
          </a:p>
          <a:p>
            <a:pPr marL="114300" indent="0">
              <a:lnSpc>
                <a:spcPct val="100000"/>
              </a:lnSpc>
              <a:buNone/>
            </a:pPr>
            <a:r>
              <a:rPr lang="en-US" sz="1600" b="1" dirty="0" smtClean="0">
                <a:solidFill>
                  <a:schemeClr val="tx1"/>
                </a:solidFill>
                <a:latin typeface="Avenir Book" charset="0"/>
                <a:ea typeface="Avenir Book" charset="0"/>
                <a:cs typeface="Avenir Book" charset="0"/>
              </a:rPr>
              <a:t>JAMIE COX</a:t>
            </a:r>
          </a:p>
          <a:p>
            <a:pPr marL="114300" indent="0">
              <a:lnSpc>
                <a:spcPct val="100000"/>
              </a:lnSpc>
              <a:buNone/>
            </a:pPr>
            <a:r>
              <a:rPr lang="en-US" sz="1600" dirty="0" smtClean="0">
                <a:solidFill>
                  <a:schemeClr val="tx1"/>
                </a:solidFill>
                <a:latin typeface="Avenir Book" charset="0"/>
                <a:ea typeface="Avenir Book" charset="0"/>
                <a:cs typeface="Avenir Book" charset="0"/>
              </a:rPr>
              <a:t>Director </a:t>
            </a:r>
            <a:r>
              <a:rPr lang="en-US" sz="1600" dirty="0">
                <a:solidFill>
                  <a:schemeClr val="tx1"/>
                </a:solidFill>
                <a:latin typeface="Avenir Book" charset="0"/>
                <a:ea typeface="Avenir Book" charset="0"/>
                <a:cs typeface="Avenir Book" charset="0"/>
              </a:rPr>
              <a:t>/ Chair, BC Lodging &amp; Campgrounds Association</a:t>
            </a:r>
          </a:p>
          <a:p>
            <a:pPr marL="114300" indent="0">
              <a:buNone/>
            </a:pPr>
            <a:endParaRPr lang="en-US" dirty="0"/>
          </a:p>
        </p:txBody>
      </p:sp>
      <p:sp>
        <p:nvSpPr>
          <p:cNvPr id="4" name="TextBox 3"/>
          <p:cNvSpPr txBox="1"/>
          <p:nvPr/>
        </p:nvSpPr>
        <p:spPr>
          <a:xfrm>
            <a:off x="872067" y="2215662"/>
            <a:ext cx="7990579"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ctr"/>
            <a:r>
              <a:rPr lang="en-US" dirty="0" smtClean="0">
                <a:solidFill>
                  <a:schemeClr val="bg1"/>
                </a:solidFill>
                <a:latin typeface="Avenir Book" charset="0"/>
                <a:ea typeface="Avenir Book" charset="0"/>
                <a:cs typeface="Avenir Book" charset="0"/>
              </a:rPr>
              <a:t>Returning to the TIABC Board of Directors are:</a:t>
            </a:r>
            <a:r>
              <a:rPr lang="en-US" sz="2800" dirty="0" smtClean="0">
                <a:solidFill>
                  <a:schemeClr val="bg1"/>
                </a:solidFill>
                <a:latin typeface="Verdana" charset="0"/>
              </a:rPr>
              <a:t/>
            </a:r>
            <a:br>
              <a:rPr lang="en-US" sz="2800" dirty="0" smtClean="0">
                <a:solidFill>
                  <a:schemeClr val="bg1"/>
                </a:solidFill>
                <a:latin typeface="Verdana" charset="0"/>
              </a:rPr>
            </a:br>
            <a:r>
              <a:rPr lang="en-US" sz="1800" dirty="0" smtClean="0">
                <a:solidFill>
                  <a:schemeClr val="accent6">
                    <a:lumMod val="50000"/>
                  </a:schemeClr>
                </a:solidFill>
                <a:latin typeface="Avenir Book" charset="0"/>
                <a:ea typeface="Avenir Book" charset="0"/>
                <a:cs typeface="Avenir Book" charset="0"/>
              </a:rPr>
              <a:t>Returning to the TIABC Board of Directors is:</a:t>
            </a:r>
            <a:endParaRPr kumimoji="0" lang="en-US" sz="1400" b="0" i="0" u="none" strike="noStrike" cap="none" spc="0" normalizeH="0" baseline="0" dirty="0">
              <a:ln>
                <a:noFill/>
              </a:ln>
              <a:solidFill>
                <a:srgbClr val="000000"/>
              </a:solidFill>
              <a:effectLst/>
              <a:uFillTx/>
              <a:latin typeface="+mj-lt"/>
              <a:ea typeface="+mj-ea"/>
              <a:cs typeface="+mj-cs"/>
              <a:sym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67" y="3019671"/>
            <a:ext cx="2173363" cy="2366108"/>
          </a:xfrm>
          <a:prstGeom prst="rect">
            <a:avLst/>
          </a:prstGeom>
        </p:spPr>
      </p:pic>
    </p:spTree>
    <p:extLst>
      <p:ext uri="{BB962C8B-B14F-4D97-AF65-F5344CB8AC3E}">
        <p14:creationId xmlns:p14="http://schemas.microsoft.com/office/powerpoint/2010/main" val="191169393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620108" y="2182772"/>
            <a:ext cx="6344597" cy="3943391"/>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J.J. BELANGER (Chair)</a:t>
            </a:r>
          </a:p>
          <a:p>
            <a:pPr marL="0" lvl="0" indent="0">
              <a:lnSpc>
                <a:spcPct val="100000"/>
              </a:lnSpc>
              <a:spcBef>
                <a:spcPts val="0"/>
              </a:spcBef>
              <a:buClrTx/>
              <a:buSzTx/>
              <a:buNone/>
            </a:pPr>
            <a:r>
              <a:rPr lang="en-US" sz="1600" dirty="0">
                <a:solidFill>
                  <a:schemeClr val="tx1"/>
                </a:solidFill>
              </a:rPr>
              <a:t>Chair / General Manager, Crystal Cove Resort – Tofino, </a:t>
            </a:r>
            <a:r>
              <a:rPr lang="en-US" sz="1600" dirty="0" smtClean="0">
                <a:solidFill>
                  <a:schemeClr val="tx1"/>
                </a:solidFill>
              </a:rPr>
              <a:t>BC</a:t>
            </a:r>
          </a:p>
          <a:p>
            <a:pPr marL="0" lvl="0" indent="0">
              <a:lnSpc>
                <a:spcPct val="100000"/>
              </a:lnSpc>
              <a:spcBef>
                <a:spcPts val="0"/>
              </a:spcBef>
              <a:buClrTx/>
              <a:buSzTx/>
              <a:buNone/>
            </a:pPr>
            <a:endParaRPr lang="en-US" sz="1600" dirty="0">
              <a:solidFill>
                <a:schemeClr val="tx1"/>
              </a:solidFill>
            </a:endParaRPr>
          </a:p>
          <a:p>
            <a:pPr marL="0" lvl="0" indent="0">
              <a:lnSpc>
                <a:spcPct val="100000"/>
              </a:lnSpc>
              <a:spcBef>
                <a:spcPts val="0"/>
              </a:spcBef>
              <a:buClrTx/>
              <a:buSzTx/>
              <a:buNone/>
            </a:pPr>
            <a:endParaRPr lang="en-US" sz="1600" dirty="0" smtClean="0">
              <a:solidFill>
                <a:schemeClr val="tx1"/>
              </a:solidFill>
            </a:endParaRPr>
          </a:p>
          <a:p>
            <a:pPr marL="0" lvl="0" indent="0">
              <a:lnSpc>
                <a:spcPct val="100000"/>
              </a:lnSpc>
              <a:spcBef>
                <a:spcPts val="0"/>
              </a:spcBef>
              <a:buClrTx/>
              <a:buSzTx/>
              <a:buNone/>
            </a:pPr>
            <a:endParaRPr lang="en-US" sz="1600" dirty="0" smtClean="0">
              <a:solidFill>
                <a:schemeClr val="tx1"/>
              </a:solidFill>
            </a:endParaRPr>
          </a:p>
          <a:p>
            <a:pPr marL="0" lvl="0" indent="0">
              <a:lnSpc>
                <a:spcPct val="100000"/>
              </a:lnSpc>
              <a:spcBef>
                <a:spcPts val="0"/>
              </a:spcBef>
              <a:buClrTx/>
              <a:buSzTx/>
              <a:buNone/>
            </a:pPr>
            <a:endParaRPr lang="en-US" sz="1600" dirty="0" smtClean="0">
              <a:solidFill>
                <a:schemeClr val="tx1"/>
              </a:solidFill>
            </a:endParaRPr>
          </a:p>
          <a:p>
            <a:pPr marL="0" lvl="0" indent="0">
              <a:lnSpc>
                <a:spcPct val="100000"/>
              </a:lnSpc>
              <a:spcBef>
                <a:spcPts val="0"/>
              </a:spcBef>
              <a:buClrTx/>
              <a:buSzTx/>
              <a:buNone/>
            </a:pPr>
            <a:endParaRPr lang="en-US" sz="1600" b="1" dirty="0">
              <a:solidFill>
                <a:schemeClr val="tx1"/>
              </a:solidFill>
            </a:endParaRPr>
          </a:p>
          <a:p>
            <a:pPr marL="0" lvl="0" indent="0">
              <a:lnSpc>
                <a:spcPct val="100000"/>
              </a:lnSpc>
              <a:spcBef>
                <a:spcPts val="0"/>
              </a:spcBef>
              <a:buClrTx/>
              <a:buSzTx/>
              <a:buNone/>
            </a:pPr>
            <a:r>
              <a:rPr lang="en-US" sz="1600" b="1" dirty="0" smtClean="0">
                <a:solidFill>
                  <a:schemeClr val="tx1"/>
                </a:solidFill>
              </a:rPr>
              <a:t>MICHAEL J. BALLINGALL</a:t>
            </a:r>
          </a:p>
          <a:p>
            <a:pPr marL="0" lvl="0" indent="0">
              <a:lnSpc>
                <a:spcPct val="100000"/>
              </a:lnSpc>
              <a:spcBef>
                <a:spcPts val="0"/>
              </a:spcBef>
              <a:buClrTx/>
              <a:buSzTx/>
              <a:buNone/>
            </a:pPr>
            <a:r>
              <a:rPr lang="en-US" sz="1600" dirty="0">
                <a:solidFill>
                  <a:schemeClr val="tx1"/>
                </a:solidFill>
              </a:rPr>
              <a:t>Director / Senior VP, Marketing &amp; Sales, Big White Ski </a:t>
            </a:r>
            <a:r>
              <a:rPr lang="en-US" sz="1600" dirty="0" smtClean="0">
                <a:solidFill>
                  <a:schemeClr val="tx1"/>
                </a:solidFill>
              </a:rPr>
              <a:t>Resort</a:t>
            </a:r>
          </a:p>
          <a:p>
            <a:pPr marL="0" lvl="0" indent="0">
              <a:lnSpc>
                <a:spcPct val="100000"/>
              </a:lnSpc>
              <a:spcBef>
                <a:spcPts val="0"/>
              </a:spcBef>
              <a:buClrTx/>
              <a:buSzTx/>
              <a:buNone/>
            </a:pPr>
            <a:endParaRPr lang="en-US" sz="1600" dirty="0">
              <a:solidFill>
                <a:schemeClr val="tx1"/>
              </a:solidFill>
            </a:endParaRPr>
          </a:p>
          <a:p>
            <a:pPr marL="0" lvl="0" indent="0">
              <a:lnSpc>
                <a:spcPct val="100000"/>
              </a:lnSpc>
              <a:spcBef>
                <a:spcPts val="0"/>
              </a:spcBef>
              <a:buClrTx/>
              <a:buSzTx/>
              <a:buNone/>
            </a:pPr>
            <a:endParaRPr lang="en-US" sz="1600" dirty="0" smtClean="0">
              <a:solidFill>
                <a:schemeClr val="tx1"/>
              </a:solidFill>
            </a:endParaRPr>
          </a:p>
          <a:p>
            <a:pPr marL="0" lvl="0" indent="0">
              <a:lnSpc>
                <a:spcPct val="100000"/>
              </a:lnSpc>
              <a:spcBef>
                <a:spcPts val="0"/>
              </a:spcBef>
              <a:buClrTx/>
              <a:buSzTx/>
              <a:buNone/>
            </a:pPr>
            <a:endParaRPr lang="en-US" sz="1600" dirty="0" smtClean="0">
              <a:solidFill>
                <a:schemeClr val="tx1"/>
              </a:solidFill>
            </a:endParaRPr>
          </a:p>
          <a:p>
            <a:pPr marL="0" lvl="0" indent="0">
              <a:lnSpc>
                <a:spcPct val="100000"/>
              </a:lnSpc>
              <a:spcBef>
                <a:spcPts val="0"/>
              </a:spcBef>
              <a:buClrTx/>
              <a:buSzTx/>
              <a:buNone/>
            </a:pPr>
            <a:endParaRPr lang="en-US" sz="1600" b="1" dirty="0">
              <a:solidFill>
                <a:schemeClr val="tx1"/>
              </a:solidFill>
            </a:endParaRPr>
          </a:p>
          <a:p>
            <a:pPr marL="0" lvl="0" indent="0">
              <a:lnSpc>
                <a:spcPct val="100000"/>
              </a:lnSpc>
              <a:spcBef>
                <a:spcPts val="0"/>
              </a:spcBef>
              <a:buClrTx/>
              <a:buSzTx/>
              <a:buNone/>
            </a:pPr>
            <a:r>
              <a:rPr lang="en-US" sz="1600" b="1" dirty="0" smtClean="0">
                <a:solidFill>
                  <a:schemeClr val="tx1"/>
                </a:solidFill>
              </a:rPr>
              <a:t>BRENDA BAPTISTE</a:t>
            </a:r>
          </a:p>
          <a:p>
            <a:pPr marL="0" lvl="0" indent="0">
              <a:lnSpc>
                <a:spcPct val="100000"/>
              </a:lnSpc>
              <a:spcBef>
                <a:spcPts val="0"/>
              </a:spcBef>
              <a:buClrTx/>
              <a:buSzTx/>
              <a:buNone/>
            </a:pPr>
            <a:r>
              <a:rPr lang="en-US" sz="1600" dirty="0">
                <a:solidFill>
                  <a:schemeClr val="tx1"/>
                </a:solidFill>
              </a:rPr>
              <a:t>Director / Chair, Indigenous Tourism BC</a:t>
            </a:r>
            <a:endParaRPr lang="en-US" sz="1600" b="1" dirty="0">
              <a:solidFill>
                <a:schemeClr val="tx1"/>
              </a:solidFill>
            </a:endParaRPr>
          </a:p>
        </p:txBody>
      </p:sp>
      <p:sp>
        <p:nvSpPr>
          <p:cNvPr id="3" name="Title 2"/>
          <p:cNvSpPr>
            <a:spLocks noGrp="1"/>
          </p:cNvSpPr>
          <p:nvPr>
            <p:ph type="title"/>
          </p:nvPr>
        </p:nvSpPr>
        <p:spPr/>
        <p:txBody>
          <a:bodyPr>
            <a:normAutofit fontScale="90000"/>
          </a:bodyPr>
          <a:lstStyle/>
          <a:p>
            <a:r>
              <a:rPr lang="en-US" dirty="0" smtClean="0"/>
              <a:t>6 BOARD MEMBERS – Mid Term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1" y="2182772"/>
            <a:ext cx="1249088" cy="12110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672508"/>
            <a:ext cx="1266092" cy="110504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996" y="5056227"/>
            <a:ext cx="1130695" cy="1296452"/>
          </a:xfrm>
          <a:prstGeom prst="rect">
            <a:avLst/>
          </a:prstGeom>
        </p:spPr>
      </p:pic>
    </p:spTree>
    <p:extLst>
      <p:ext uri="{BB962C8B-B14F-4D97-AF65-F5344CB8AC3E}">
        <p14:creationId xmlns:p14="http://schemas.microsoft.com/office/powerpoint/2010/main" val="755078600"/>
      </p:ext>
    </p:extLst>
  </p:cSld>
  <p:clrMapOvr>
    <a:masterClrMapping/>
  </p:clrMapOvr>
  <p:transition spd="med"/>
</p:sld>
</file>

<file path=ppt/theme/theme1.xml><?xml version="1.0" encoding="utf-8"?>
<a:theme xmlns:a="http://schemas.openxmlformats.org/drawingml/2006/main" name="Waveform">
  <a:themeElements>
    <a:clrScheme name="Waveform">
      <a:dk1>
        <a:srgbClr val="000000"/>
      </a:dk1>
      <a:lt1>
        <a:srgbClr val="FFFFFF"/>
      </a:lt1>
      <a:dk2>
        <a:srgbClr val="A7A7A7"/>
      </a:dk2>
      <a:lt2>
        <a:srgbClr val="535353"/>
      </a:lt2>
      <a:accent1>
        <a:srgbClr val="31B6FD"/>
      </a:accent1>
      <a:accent2>
        <a:srgbClr val="4584D3"/>
      </a:accent2>
      <a:accent3>
        <a:srgbClr val="5BD078"/>
      </a:accent3>
      <a:accent4>
        <a:srgbClr val="A5D028"/>
      </a:accent4>
      <a:accent5>
        <a:srgbClr val="F5C040"/>
      </a:accent5>
      <a:accent6>
        <a:srgbClr val="05E0DB"/>
      </a:accent6>
      <a:hlink>
        <a:srgbClr val="0000FF"/>
      </a:hlink>
      <a:folHlink>
        <a:srgbClr val="FF00FF"/>
      </a:folHlink>
    </a:clrScheme>
    <a:fontScheme name="Waveform">
      <a:majorFont>
        <a:latin typeface="Arial"/>
        <a:ea typeface="Arial"/>
        <a:cs typeface="Arial"/>
      </a:majorFont>
      <a:minorFont>
        <a:latin typeface="Helvetica"/>
        <a:ea typeface="Helvetica"/>
        <a:cs typeface="Helvetica"/>
      </a:minorFont>
    </a:fontScheme>
    <a:fmtScheme name="Wavefor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aveform">
  <a:themeElements>
    <a:clrScheme name="Waveform">
      <a:dk1>
        <a:srgbClr val="000000"/>
      </a:dk1>
      <a:lt1>
        <a:srgbClr val="FFFFFF"/>
      </a:lt1>
      <a:dk2>
        <a:srgbClr val="A7A7A7"/>
      </a:dk2>
      <a:lt2>
        <a:srgbClr val="535353"/>
      </a:lt2>
      <a:accent1>
        <a:srgbClr val="31B6FD"/>
      </a:accent1>
      <a:accent2>
        <a:srgbClr val="4584D3"/>
      </a:accent2>
      <a:accent3>
        <a:srgbClr val="5BD078"/>
      </a:accent3>
      <a:accent4>
        <a:srgbClr val="A5D028"/>
      </a:accent4>
      <a:accent5>
        <a:srgbClr val="F5C040"/>
      </a:accent5>
      <a:accent6>
        <a:srgbClr val="05E0DB"/>
      </a:accent6>
      <a:hlink>
        <a:srgbClr val="0000FF"/>
      </a:hlink>
      <a:folHlink>
        <a:srgbClr val="FF00FF"/>
      </a:folHlink>
    </a:clrScheme>
    <a:fontScheme name="Waveform">
      <a:majorFont>
        <a:latin typeface="Arial"/>
        <a:ea typeface="Arial"/>
        <a:cs typeface="Arial"/>
      </a:majorFont>
      <a:minorFont>
        <a:latin typeface="Helvetica"/>
        <a:ea typeface="Helvetica"/>
        <a:cs typeface="Helvetica"/>
      </a:minorFont>
    </a:fontScheme>
    <a:fmtScheme name="Wavefor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9862</TotalTime>
  <Words>740</Words>
  <Application>Microsoft Macintosh PowerPoint</Application>
  <PresentationFormat>On-screen Show (4:3)</PresentationFormat>
  <Paragraphs>87</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Avenir Book</vt:lpstr>
      <vt:lpstr>Avenir Heavy</vt:lpstr>
      <vt:lpstr>Avenir Medium</vt:lpstr>
      <vt:lpstr>Candara</vt:lpstr>
      <vt:lpstr>Courier New</vt:lpstr>
      <vt:lpstr>Helvetica</vt:lpstr>
      <vt:lpstr>Verdana</vt:lpstr>
      <vt:lpstr>Arial</vt:lpstr>
      <vt:lpstr>Waveform</vt:lpstr>
      <vt:lpstr>PowerPoint Presentation</vt:lpstr>
      <vt:lpstr>TIABC AGM Election Update </vt:lpstr>
      <vt:lpstr>DMO CATEGORY NOMINEE</vt:lpstr>
      <vt:lpstr>DMO CATEGORY NOMINEE</vt:lpstr>
      <vt:lpstr>DMO CATEGORY NOMINEE</vt:lpstr>
      <vt:lpstr>BUSINESS CATEGORY From the Business Membership category three (3) are required for a two-year term.  Based on the nominations received by the closing date, an election is not required in the BUSINESS CATEGORY.   </vt:lpstr>
      <vt:lpstr>BUSINESS CATEGORY From the Business Membership category three (3) are required for a two-year term.  Based on the nominations received by the closing date, an election is not required in the BUSINESS CATEGORY.   </vt:lpstr>
      <vt:lpstr>SECTOR CATEGORY From the Sector Association category one (1) is required for a two-year term  Based on the nominations received by the closing date, an election is not required in the SECTOR CATEGORY. Returning to the TIABC Board of Directors are: </vt:lpstr>
      <vt:lpstr>6 BOARD MEMBERS – Mid Term</vt:lpstr>
      <vt:lpstr>6 BOARD MEMBERS – Mid Term</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JJ</dc:creator>
  <cp:lastModifiedBy>Deborah Kulchiski</cp:lastModifiedBy>
  <cp:revision>93</cp:revision>
  <cp:lastPrinted>2022-11-02T15:35:36Z</cp:lastPrinted>
  <dcterms:modified xsi:type="dcterms:W3CDTF">2022-11-02T15:35:48Z</dcterms:modified>
</cp:coreProperties>
</file>