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97"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Lst>
  <p:sldSz cx="9144000" cy="6858000" type="screen4x3"/>
  <p:notesSz cx="9313863"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6007" cy="34290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5275702" y="0"/>
            <a:ext cx="4036007" cy="342900"/>
          </a:xfrm>
          <a:prstGeom prst="rect">
            <a:avLst/>
          </a:prstGeom>
        </p:spPr>
        <p:txBody>
          <a:bodyPr vert="horz" lIns="93177" tIns="46589" rIns="93177" bIns="46589" rtlCol="0"/>
          <a:lstStyle>
            <a:lvl1pPr algn="r">
              <a:defRPr sz="1200"/>
            </a:lvl1pPr>
          </a:lstStyle>
          <a:p>
            <a:fld id="{DB62EECC-9DF7-47B2-9AF2-84E528CD7A96}" type="datetimeFigureOut">
              <a:rPr lang="en-US" smtClean="0"/>
              <a:t>8/20/2024</a:t>
            </a:fld>
            <a:endParaRPr lang="en-US" dirty="0"/>
          </a:p>
        </p:txBody>
      </p:sp>
      <p:sp>
        <p:nvSpPr>
          <p:cNvPr id="4" name="Footer Placeholder 3"/>
          <p:cNvSpPr>
            <a:spLocks noGrp="1"/>
          </p:cNvSpPr>
          <p:nvPr>
            <p:ph type="ftr" sz="quarter" idx="2"/>
          </p:nvPr>
        </p:nvSpPr>
        <p:spPr>
          <a:xfrm>
            <a:off x="0" y="6513911"/>
            <a:ext cx="4036007" cy="34290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75702" y="6513911"/>
            <a:ext cx="4036007" cy="342900"/>
          </a:xfrm>
          <a:prstGeom prst="rect">
            <a:avLst/>
          </a:prstGeom>
        </p:spPr>
        <p:txBody>
          <a:bodyPr vert="horz" lIns="93177" tIns="46589" rIns="93177" bIns="46589" rtlCol="0" anchor="b"/>
          <a:lstStyle>
            <a:lvl1pPr algn="r">
              <a:defRPr sz="1200"/>
            </a:lvl1pPr>
          </a:lstStyle>
          <a:p>
            <a:fld id="{3B77B30A-E73C-45A7-A1D4-2771838B8216}" type="slidenum">
              <a:rPr lang="en-US" smtClean="0"/>
              <a:t>‹#›</a:t>
            </a:fld>
            <a:endParaRPr lang="en-US" dirty="0"/>
          </a:p>
        </p:txBody>
      </p:sp>
    </p:spTree>
    <p:extLst>
      <p:ext uri="{BB962C8B-B14F-4D97-AF65-F5344CB8AC3E}">
        <p14:creationId xmlns:p14="http://schemas.microsoft.com/office/powerpoint/2010/main" val="37021445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8" name="Date Placeholder 27"/>
          <p:cNvSpPr>
            <a:spLocks noGrp="1"/>
          </p:cNvSpPr>
          <p:nvPr>
            <p:ph type="dt" sz="half" idx="10"/>
          </p:nvPr>
        </p:nvSpPr>
        <p:spPr>
          <a:xfrm>
            <a:off x="5410200" y="4206240"/>
            <a:ext cx="2255520" cy="457200"/>
          </a:xfrm>
          <a:prstGeom prst="rect">
            <a:avLst/>
          </a:prstGeom>
        </p:spPr>
        <p:txBody>
          <a:bodyPr/>
          <a:lstStyle>
            <a:lvl1pPr algn="ctr">
              <a:defRPr sz="1400">
                <a:solidFill>
                  <a:schemeClr val="tx2"/>
                </a:solidFill>
              </a:defRPr>
            </a:lvl1pPr>
          </a:lstStyle>
          <a:p>
            <a:r>
              <a:rPr lang="en-US" dirty="0"/>
              <a:t>December 8, 2016</a:t>
            </a:r>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5C2FF1E-D8A9-4C04-B076-B927F15336E6}" type="slidenum">
              <a:rPr lang="en-US" smtClean="0"/>
              <a:t>‹#›</a:t>
            </a:fld>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24370" y="5855427"/>
            <a:ext cx="1892808" cy="98447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Footer Placeholder 4"/>
          <p:cNvSpPr>
            <a:spLocks noGrp="1"/>
          </p:cNvSpPr>
          <p:nvPr>
            <p:ph type="ftr" sz="quarter" idx="11"/>
          </p:nvPr>
        </p:nvSpPr>
        <p:spPr>
          <a:xfrm rot="5400000">
            <a:off x="-1196340" y="4930140"/>
            <a:ext cx="3078480" cy="228600"/>
          </a:xfrm>
          <a:prstGeom prst="rect">
            <a:avLst/>
          </a:prstGeom>
        </p:spPr>
        <p:txBody>
          <a:bodyPr/>
          <a:lstStyle/>
          <a:p>
            <a:r>
              <a:rPr lang="en-US" dirty="0"/>
              <a:t>© Sciarabba Walker &amp; Co., LLP | All Rights Reserved.</a:t>
            </a:r>
          </a:p>
          <a:p>
            <a:endParaRPr lang="en-US" dirty="0"/>
          </a:p>
        </p:txBody>
      </p:sp>
      <p:sp>
        <p:nvSpPr>
          <p:cNvPr id="6" name="Slide Number Placeholder 5"/>
          <p:cNvSpPr>
            <a:spLocks noGrp="1"/>
          </p:cNvSpPr>
          <p:nvPr>
            <p:ph type="sldNum" sz="quarter" idx="12"/>
          </p:nvPr>
        </p:nvSpPr>
        <p:spPr/>
        <p:txBody>
          <a:bodyPr/>
          <a:lstStyle/>
          <a:p>
            <a:fld id="{85C2FF1E-D8A9-4C04-B076-B927F15336E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85C2FF1E-D8A9-4C04-B076-B927F15336E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85C2FF1E-D8A9-4C04-B076-B927F15336E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6" name="Slide Number Placeholder 5"/>
          <p:cNvSpPr>
            <a:spLocks noGrp="1"/>
          </p:cNvSpPr>
          <p:nvPr>
            <p:ph type="sldNum" sz="quarter" idx="12"/>
          </p:nvPr>
        </p:nvSpPr>
        <p:spPr/>
        <p:txBody>
          <a:bodyPr/>
          <a:lstStyle/>
          <a:p>
            <a:fld id="{85C2FF1E-D8A9-4C04-B076-B927F15336E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4648200" y="2249425"/>
            <a:ext cx="4038600" cy="4303776"/>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Slide Number Placeholder 6"/>
          <p:cNvSpPr>
            <a:spLocks noGrp="1"/>
          </p:cNvSpPr>
          <p:nvPr>
            <p:ph type="sldNum" sz="quarter" idx="12"/>
          </p:nvPr>
        </p:nvSpPr>
        <p:spPr/>
        <p:txBody>
          <a:bodyPr/>
          <a:lstStyle/>
          <a:p>
            <a:fld id="{85C2FF1E-D8A9-4C04-B076-B927F15336E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7" name="Slide Number Placeholder 26"/>
          <p:cNvSpPr>
            <a:spLocks noGrp="1"/>
          </p:cNvSpPr>
          <p:nvPr>
            <p:ph type="sldNum" sz="quarter" idx="11"/>
          </p:nvPr>
        </p:nvSpPr>
        <p:spPr/>
        <p:txBody>
          <a:bodyPr rtlCol="0"/>
          <a:lstStyle/>
          <a:p>
            <a:fld id="{85C2FF1E-D8A9-4C04-B076-B927F15336E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5" name="Slide Number Placeholder 4"/>
          <p:cNvSpPr>
            <a:spLocks noGrp="1"/>
          </p:cNvSpPr>
          <p:nvPr>
            <p:ph type="sldNum" sz="quarter" idx="12"/>
          </p:nvPr>
        </p:nvSpPr>
        <p:spPr>
          <a:xfrm>
            <a:off x="8174736" y="2272"/>
            <a:ext cx="762000" cy="365760"/>
          </a:xfrm>
        </p:spPr>
        <p:txBody>
          <a:bodyPr/>
          <a:lstStyle/>
          <a:p>
            <a:fld id="{85C2FF1E-D8A9-4C04-B076-B927F15336E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5C2FF1E-D8A9-4C04-B076-B927F15336E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950976"/>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1905000"/>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Slide Number Placeholder 6"/>
          <p:cNvSpPr>
            <a:spLocks noGrp="1"/>
          </p:cNvSpPr>
          <p:nvPr>
            <p:ph type="sldNum" sz="quarter" idx="12"/>
          </p:nvPr>
        </p:nvSpPr>
        <p:spPr/>
        <p:txBody>
          <a:bodyPr/>
          <a:lstStyle/>
          <a:p>
            <a:fld id="{85C2FF1E-D8A9-4C04-B076-B927F15336E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85C2FF1E-D8A9-4C04-B076-B927F15336E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5C2FF1E-D8A9-4C04-B076-B927F15336E6}" type="slidenum">
              <a:rPr lang="en-US" smtClean="0"/>
              <a:t>‹#›</a:t>
            </a:fld>
            <a:endParaRPr lang="en-US" dirty="0"/>
          </a:p>
        </p:txBody>
      </p:sp>
      <p:pic>
        <p:nvPicPr>
          <p:cNvPr id="6" name="Picture 5"/>
          <p:cNvPicPr>
            <a:picLocks noChangeAspect="1"/>
          </p:cNvPicPr>
          <p:nvPr/>
        </p:nvPicPr>
        <p:blipFill rotWithShape="1">
          <a:blip r:embed="rId13" cstate="print">
            <a:extLst>
              <a:ext uri="{28A0092B-C50C-407E-A947-70E740481C1C}">
                <a14:useLocalDpi xmlns:a14="http://schemas.microsoft.com/office/drawing/2010/main" val="0"/>
              </a:ext>
            </a:extLst>
          </a:blip>
          <a:srcRect l="5185" t="19877" r="5063" b="18765"/>
          <a:stretch/>
        </p:blipFill>
        <p:spPr>
          <a:xfrm>
            <a:off x="228600" y="6311444"/>
            <a:ext cx="668783" cy="457200"/>
          </a:xfrm>
          <a:prstGeom prst="rect">
            <a:avLst/>
          </a:prstGeom>
        </p:spPr>
      </p:pic>
      <p:sp>
        <p:nvSpPr>
          <p:cNvPr id="7" name="TextBox 6"/>
          <p:cNvSpPr txBox="1"/>
          <p:nvPr/>
        </p:nvSpPr>
        <p:spPr>
          <a:xfrm>
            <a:off x="6181344" y="6553200"/>
            <a:ext cx="2701275" cy="215444"/>
          </a:xfrm>
          <a:prstGeom prst="rect">
            <a:avLst/>
          </a:prstGeom>
          <a:noFill/>
        </p:spPr>
        <p:txBody>
          <a:bodyPr wrap="square" rtlCol="0">
            <a:spAutoFit/>
          </a:bodyPr>
          <a:lstStyle/>
          <a:p>
            <a:pPr algn="r"/>
            <a:r>
              <a:rPr lang="en-US" sz="800" dirty="0">
                <a:solidFill>
                  <a:schemeClr val="tx2"/>
                </a:solidFill>
              </a:rPr>
              <a:t>© Sciarabba Walker &amp; Co., LLP | All Rights Reserved.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lumMod val="75000"/>
            </a:schemeClr>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2">
              <a:lumMod val="50000"/>
            </a:schemeClr>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6">
              <a:lumMod val="50000"/>
            </a:schemeClr>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Planning Strategies for Charitable Giving</a:t>
            </a:r>
          </a:p>
        </p:txBody>
      </p:sp>
      <p:sp>
        <p:nvSpPr>
          <p:cNvPr id="3" name="Subtitle 2"/>
          <p:cNvSpPr>
            <a:spLocks noGrp="1"/>
          </p:cNvSpPr>
          <p:nvPr>
            <p:ph type="subTitle" idx="1"/>
          </p:nvPr>
        </p:nvSpPr>
        <p:spPr>
          <a:xfrm>
            <a:off x="457200" y="4267200"/>
            <a:ext cx="4953000" cy="1385338"/>
          </a:xfrm>
        </p:spPr>
        <p:txBody>
          <a:bodyPr>
            <a:normAutofit lnSpcReduction="10000"/>
          </a:bodyPr>
          <a:lstStyle/>
          <a:p>
            <a:pPr>
              <a:spcBef>
                <a:spcPts val="0"/>
              </a:spcBef>
            </a:pPr>
            <a:r>
              <a:rPr lang="en-US" sz="2200" dirty="0"/>
              <a:t>Christina Larkin, CPA, </a:t>
            </a:r>
            <a:r>
              <a:rPr lang="en-US" sz="2000" kern="100" dirty="0">
                <a:solidFill>
                  <a:srgbClr val="1F497D"/>
                </a:solidFill>
                <a:effectLst/>
                <a:ea typeface="Times New Roman" panose="02020603050405020304" pitchFamily="18" charset="0"/>
                <a:cs typeface="Times New Roman" panose="02020603050405020304" pitchFamily="18" charset="0"/>
              </a:rPr>
              <a:t>CFP</a:t>
            </a:r>
            <a:r>
              <a:rPr lang="en-US" sz="2000" kern="100" baseline="30000" dirty="0">
                <a:solidFill>
                  <a:srgbClr val="1F497D"/>
                </a:solidFill>
                <a:effectLst/>
                <a:ea typeface="Times New Roman" panose="02020603050405020304" pitchFamily="18" charset="0"/>
                <a:cs typeface="Times New Roman" panose="02020603050405020304" pitchFamily="18" charset="0"/>
              </a:rPr>
              <a:t>®</a:t>
            </a:r>
            <a:endParaRPr lang="en-US" sz="2000" kern="100" dirty="0">
              <a:effectLst/>
              <a:ea typeface="Aptos" panose="020B0004020202020204" pitchFamily="34" charset="0"/>
              <a:cs typeface="Times New Roman" panose="02020603050405020304" pitchFamily="18" charset="0"/>
            </a:endParaRPr>
          </a:p>
          <a:p>
            <a:pPr>
              <a:spcBef>
                <a:spcPts val="0"/>
              </a:spcBef>
            </a:pPr>
            <a:r>
              <a:rPr lang="en-US" sz="2200" dirty="0"/>
              <a:t>Tax Manager</a:t>
            </a:r>
          </a:p>
          <a:p>
            <a:pPr>
              <a:spcBef>
                <a:spcPts val="0"/>
              </a:spcBef>
            </a:pPr>
            <a:r>
              <a:rPr lang="en-US" sz="2200" dirty="0"/>
              <a:t>Sciarabba Walker &amp; Co., LLP</a:t>
            </a:r>
          </a:p>
          <a:p>
            <a:pPr>
              <a:spcBef>
                <a:spcPts val="0"/>
              </a:spcBef>
            </a:pPr>
            <a:r>
              <a:rPr lang="en-US" sz="2200" dirty="0"/>
              <a:t>clarkin@swcllp.com</a:t>
            </a:r>
          </a:p>
        </p:txBody>
      </p:sp>
    </p:spTree>
    <p:extLst>
      <p:ext uri="{BB962C8B-B14F-4D97-AF65-F5344CB8AC3E}">
        <p14:creationId xmlns:p14="http://schemas.microsoft.com/office/powerpoint/2010/main" val="2081221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E9FBE-450E-F60B-5C7E-C8FCFBA9C515}"/>
              </a:ext>
            </a:extLst>
          </p:cNvPr>
          <p:cNvSpPr>
            <a:spLocks noGrp="1"/>
          </p:cNvSpPr>
          <p:nvPr>
            <p:ph type="title"/>
          </p:nvPr>
        </p:nvSpPr>
        <p:spPr/>
        <p:txBody>
          <a:bodyPr/>
          <a:lstStyle/>
          <a:p>
            <a:r>
              <a:rPr lang="en-US" dirty="0"/>
              <a:t>Example</a:t>
            </a:r>
          </a:p>
        </p:txBody>
      </p:sp>
      <p:pic>
        <p:nvPicPr>
          <p:cNvPr id="4" name="Content Placeholder 3">
            <a:extLst>
              <a:ext uri="{FF2B5EF4-FFF2-40B4-BE49-F238E27FC236}">
                <a16:creationId xmlns:a16="http://schemas.microsoft.com/office/drawing/2014/main" id="{A8B4DA6B-22B2-B3FF-483B-58AE34F1AD0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2057400"/>
            <a:ext cx="7174170" cy="3421063"/>
          </a:xfrm>
          <a:prstGeom prst="rect">
            <a:avLst/>
          </a:prstGeom>
          <a:noFill/>
          <a:ln>
            <a:noFill/>
          </a:ln>
        </p:spPr>
      </p:pic>
    </p:spTree>
    <p:extLst>
      <p:ext uri="{BB962C8B-B14F-4D97-AF65-F5344CB8AC3E}">
        <p14:creationId xmlns:p14="http://schemas.microsoft.com/office/powerpoint/2010/main" val="3244333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A9188-4AB6-0625-E911-1283C8A14D1C}"/>
              </a:ext>
            </a:extLst>
          </p:cNvPr>
          <p:cNvSpPr>
            <a:spLocks noGrp="1"/>
          </p:cNvSpPr>
          <p:nvPr>
            <p:ph type="title"/>
          </p:nvPr>
        </p:nvSpPr>
        <p:spPr/>
        <p:txBody>
          <a:bodyPr>
            <a:normAutofit fontScale="90000"/>
          </a:bodyPr>
          <a:lstStyle/>
          <a:p>
            <a:r>
              <a:rPr lang="en-US" sz="3600" b="1" dirty="0">
                <a:effectLst/>
                <a:latin typeface="Calibri" panose="020F0502020204030204" pitchFamily="34" charset="0"/>
                <a:ea typeface="Times New Roman" panose="02020603050405020304" pitchFamily="18" charset="0"/>
              </a:rPr>
              <a:t>Methods of Charitable giving in Estate Planning </a:t>
            </a:r>
            <a:br>
              <a:rPr lang="en-US" sz="1800" dirty="0">
                <a:effectLst/>
                <a:latin typeface="Times New Roman" panose="02020603050405020304" pitchFamily="18" charset="0"/>
                <a:ea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0E84DE1-F99E-0B44-B99C-3662D9B610F9}"/>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504366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02B0-1836-3B05-6CE5-16EA0DE53F5C}"/>
              </a:ext>
            </a:extLst>
          </p:cNvPr>
          <p:cNvSpPr>
            <a:spLocks noGrp="1"/>
          </p:cNvSpPr>
          <p:nvPr>
            <p:ph type="title"/>
          </p:nvPr>
        </p:nvSpPr>
        <p:spPr/>
        <p:txBody>
          <a:bodyPr>
            <a:normAutofit fontScale="90000"/>
          </a:bodyPr>
          <a:lstStyle/>
          <a:p>
            <a:r>
              <a:rPr lang="en-US" sz="3600" b="1" dirty="0">
                <a:effectLst/>
                <a:latin typeface="Calibri" panose="020F0502020204030204" pitchFamily="34" charset="0"/>
                <a:ea typeface="Aptos" panose="020B0004020202020204" pitchFamily="34" charset="0"/>
                <a:cs typeface="Times New Roman" panose="02020603050405020304" pitchFamily="18" charset="0"/>
              </a:rPr>
              <a:t>Leave Money to a Charity in Your Will </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5F40484-C581-A73B-B7EA-EB3B79784C70}"/>
              </a:ext>
            </a:extLst>
          </p:cNvPr>
          <p:cNvSpPr>
            <a:spLocks noGrp="1"/>
          </p:cNvSpPr>
          <p:nvPr>
            <p:ph idx="1"/>
          </p:nvPr>
        </p:nvSpPr>
        <p:spPr/>
        <p:txBody>
          <a:bodyPr/>
          <a:lstStyle/>
          <a:p>
            <a:pPr marL="0" marR="0">
              <a:lnSpc>
                <a:spcPct val="107000"/>
              </a:lnSpc>
              <a:spcBef>
                <a:spcPts val="0"/>
              </a:spcBef>
              <a:spcAft>
                <a:spcPts val="80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Naming a charity as the beneficiary in your will or living trust is one of the simplest ways to donate to charity through estate planning </a:t>
            </a:r>
          </a:p>
          <a:p>
            <a:pPr marL="0" marR="0">
              <a:lnSpc>
                <a:spcPct val="107000"/>
              </a:lnSpc>
              <a:spcBef>
                <a:spcPts val="0"/>
              </a:spcBef>
              <a:spcAft>
                <a:spcPts val="80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Use a will to designate a charitable bequest  for a set dollar amount or residuary % of remainder-amounts will go directly to the charity</a:t>
            </a:r>
          </a:p>
          <a:p>
            <a:pPr marL="0" marR="0">
              <a:lnSpc>
                <a:spcPct val="107000"/>
              </a:lnSpc>
              <a:spcBef>
                <a:spcPts val="0"/>
              </a:spcBef>
              <a:spcAft>
                <a:spcPts val="80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Plus, it can lower the amount of your taxable estate and any estate taxes.</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03269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20478-F098-898C-10DC-714B0D124421}"/>
              </a:ext>
            </a:extLst>
          </p:cNvPr>
          <p:cNvSpPr>
            <a:spLocks noGrp="1"/>
          </p:cNvSpPr>
          <p:nvPr>
            <p:ph type="title"/>
          </p:nvPr>
        </p:nvSpPr>
        <p:spPr/>
        <p:txBody>
          <a:bodyPr/>
          <a:lstStyle/>
          <a:p>
            <a:r>
              <a:rPr lang="en-US" sz="4000" b="1" dirty="0">
                <a:effectLst/>
                <a:latin typeface="Calibri" panose="020F0502020204030204" pitchFamily="34" charset="0"/>
                <a:ea typeface="Aptos" panose="020B0004020202020204" pitchFamily="34" charset="0"/>
                <a:cs typeface="Times New Roman" panose="02020603050405020304" pitchFamily="18" charset="0"/>
              </a:rPr>
              <a:t>Leave Money to a Charity in Your Will</a:t>
            </a:r>
            <a:endParaRPr lang="en-US" dirty="0"/>
          </a:p>
        </p:txBody>
      </p:sp>
      <p:sp>
        <p:nvSpPr>
          <p:cNvPr id="3" name="Content Placeholder 2">
            <a:extLst>
              <a:ext uri="{FF2B5EF4-FFF2-40B4-BE49-F238E27FC236}">
                <a16:creationId xmlns:a16="http://schemas.microsoft.com/office/drawing/2014/main" id="{63DDCDAB-D709-BEFA-9D2C-5260EAEB77DC}"/>
              </a:ext>
            </a:extLst>
          </p:cNvPr>
          <p:cNvSpPr>
            <a:spLocks noGrp="1"/>
          </p:cNvSpPr>
          <p:nvPr>
            <p:ph idx="1"/>
          </p:nvPr>
        </p:nvSpPr>
        <p:spPr/>
        <p:txBody>
          <a:bodyPr/>
          <a:lstStyle/>
          <a:p>
            <a:r>
              <a:rPr lang="en-US" dirty="0"/>
              <a:t>Compliance</a:t>
            </a:r>
          </a:p>
          <a:p>
            <a:r>
              <a:rPr lang="en-US" sz="3200" b="1" dirty="0">
                <a:solidFill>
                  <a:srgbClr val="333333"/>
                </a:solidFill>
                <a:effectLst/>
                <a:highlight>
                  <a:srgbClr val="FFFFFF"/>
                </a:highlight>
                <a:latin typeface="Calibri" panose="020F0502020204030204" pitchFamily="34" charset="0"/>
                <a:ea typeface="Times New Roman" panose="02020603050405020304" pitchFamily="18" charset="0"/>
              </a:rPr>
              <a:t>Provision for charity MUST be in the will in order to receive any tax benefit!</a:t>
            </a:r>
            <a:endParaRPr lang="en-US" sz="3200" dirty="0">
              <a:effectLst/>
              <a:highlight>
                <a:srgbClr val="FFFFFF"/>
              </a:highligh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452303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E835D-2181-F71D-5C40-B525BD814EE3}"/>
              </a:ext>
            </a:extLst>
          </p:cNvPr>
          <p:cNvSpPr>
            <a:spLocks noGrp="1"/>
          </p:cNvSpPr>
          <p:nvPr>
            <p:ph type="title"/>
          </p:nvPr>
        </p:nvSpPr>
        <p:spPr/>
        <p:txBody>
          <a:bodyPr>
            <a:normAutofit/>
          </a:bodyPr>
          <a:lstStyle/>
          <a:p>
            <a:r>
              <a:rPr lang="en-US" sz="2800" b="1" dirty="0">
                <a:solidFill>
                  <a:srgbClr val="333333"/>
                </a:solidFill>
                <a:effectLst/>
                <a:latin typeface="Calibri" panose="020F0502020204030204" pitchFamily="34" charset="0"/>
                <a:ea typeface="Aptos" panose="020B0004020202020204" pitchFamily="34" charset="0"/>
              </a:rPr>
              <a:t>“Santa Clause” Provision in a Will and Charitable Giving</a:t>
            </a:r>
            <a:endParaRPr lang="en-US" sz="2800" dirty="0"/>
          </a:p>
        </p:txBody>
      </p:sp>
      <p:sp>
        <p:nvSpPr>
          <p:cNvPr id="3" name="Content Placeholder 2">
            <a:extLst>
              <a:ext uri="{FF2B5EF4-FFF2-40B4-BE49-F238E27FC236}">
                <a16:creationId xmlns:a16="http://schemas.microsoft.com/office/drawing/2014/main" id="{B70B6026-DAD9-303E-42E4-5630B02678D3}"/>
              </a:ext>
            </a:extLst>
          </p:cNvPr>
          <p:cNvSpPr>
            <a:spLocks noGrp="1"/>
          </p:cNvSpPr>
          <p:nvPr>
            <p:ph idx="1"/>
          </p:nvPr>
        </p:nvSpPr>
        <p:spPr/>
        <p:txBody>
          <a:bodyPr/>
          <a:lstStyle/>
          <a:p>
            <a:r>
              <a:rPr lang="en-US" sz="2400" dirty="0">
                <a:solidFill>
                  <a:srgbClr val="333333"/>
                </a:solidFill>
                <a:effectLst/>
                <a:highlight>
                  <a:srgbClr val="FFFFFF"/>
                </a:highlight>
                <a:latin typeface="Calibri" panose="020F0502020204030204" pitchFamily="34" charset="0"/>
                <a:ea typeface="Times New Roman" panose="02020603050405020304" pitchFamily="18" charset="0"/>
              </a:rPr>
              <a:t>Commonly known as a “Santa Clause” provision among estate planning practitioners, it is possible to make a conditional bequest in a will or revocable trust to a charity that will happen only if an estate is valued over a certain amount (most commonly the New York estate tax cliff number). </a:t>
            </a:r>
          </a:p>
          <a:p>
            <a:r>
              <a:rPr lang="en-US" sz="2400" dirty="0">
                <a:solidFill>
                  <a:srgbClr val="333333"/>
                </a:solidFill>
                <a:effectLst/>
                <a:highlight>
                  <a:srgbClr val="FFFFFF"/>
                </a:highlight>
                <a:latin typeface="Calibri" panose="020F0502020204030204" pitchFamily="34" charset="0"/>
                <a:ea typeface="Times New Roman" panose="02020603050405020304" pitchFamily="18" charset="0"/>
              </a:rPr>
              <a:t>This may be a great way to plan for an unexpected increase in asset size before death and is often used in conjunction with other New York estate tax planning methods. </a:t>
            </a:r>
          </a:p>
          <a:p>
            <a:r>
              <a:rPr lang="en-US" sz="2400" dirty="0">
                <a:solidFill>
                  <a:srgbClr val="333333"/>
                </a:solidFill>
                <a:effectLst/>
                <a:highlight>
                  <a:srgbClr val="FFFFFF"/>
                </a:highlight>
                <a:latin typeface="Calibri" panose="020F0502020204030204" pitchFamily="34" charset="0"/>
                <a:ea typeface="Times New Roman" panose="02020603050405020304" pitchFamily="18" charset="0"/>
              </a:rPr>
              <a:t>Families would rather have the excess money go to a charity of their choice rather than the state of New York.</a:t>
            </a:r>
            <a:endParaRPr lang="en-US" sz="2400" dirty="0">
              <a:effectLst/>
              <a:highlight>
                <a:srgbClr val="FFFFFF"/>
              </a:highligh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035234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7F3FC-F9C8-12B3-003A-9A5FC9A5DAF2}"/>
              </a:ext>
            </a:extLst>
          </p:cNvPr>
          <p:cNvSpPr>
            <a:spLocks noGrp="1"/>
          </p:cNvSpPr>
          <p:nvPr>
            <p:ph type="title"/>
          </p:nvPr>
        </p:nvSpPr>
        <p:spPr/>
        <p:txBody>
          <a:bodyPr>
            <a:normAutofit fontScale="90000"/>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IRA’s and Retirement accounts</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FC9B680-D234-E655-5AE1-D816E327BB5F}"/>
              </a:ext>
            </a:extLst>
          </p:cNvPr>
          <p:cNvSpPr>
            <a:spLocks noGrp="1"/>
          </p:cNvSpPr>
          <p:nvPr>
            <p:ph idx="1"/>
          </p:nvPr>
        </p:nvSpPr>
        <p:spPr/>
        <p:txBody>
          <a:bodyPr/>
          <a:lstStyle/>
          <a:p>
            <a:pPr marL="0" marR="0">
              <a:lnSpc>
                <a:spcPct val="107000"/>
              </a:lnSpc>
              <a:spcBef>
                <a:spcPts val="0"/>
              </a:spcBef>
              <a:spcAft>
                <a:spcPts val="80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Generally largest accumulated wealth at death</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1125"/>
              </a:spcAft>
            </a:pPr>
            <a:r>
              <a:rPr lang="en-US" sz="2400" dirty="0">
                <a:solidFill>
                  <a:srgbClr val="333333"/>
                </a:solidFill>
                <a:effectLst/>
                <a:latin typeface="Calibri" panose="020F0502020204030204" pitchFamily="34" charset="0"/>
                <a:ea typeface="Times New Roman" panose="02020603050405020304" pitchFamily="18" charset="0"/>
              </a:rPr>
              <a:t>Leave by naming one or more charities as beneficiary of your IRA or retirement plan</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1125"/>
              </a:spcAft>
            </a:pPr>
            <a:r>
              <a:rPr lang="en-US" sz="2400" b="1" dirty="0">
                <a:solidFill>
                  <a:srgbClr val="333333"/>
                </a:solidFill>
                <a:effectLst/>
                <a:latin typeface="Calibri" panose="020F0502020204030204" pitchFamily="34" charset="0"/>
                <a:ea typeface="Times New Roman" panose="02020603050405020304" pitchFamily="18" charset="0"/>
              </a:rPr>
              <a:t>Name the charity directly on your beneficiary form. </a:t>
            </a:r>
            <a:r>
              <a:rPr lang="en-US" sz="2400" dirty="0">
                <a:solidFill>
                  <a:srgbClr val="333333"/>
                </a:solidFill>
                <a:effectLst/>
                <a:latin typeface="Calibri" panose="020F0502020204030204" pitchFamily="34" charset="0"/>
                <a:ea typeface="Times New Roman" panose="02020603050405020304" pitchFamily="18" charset="0"/>
              </a:rPr>
              <a:t>The money will go directly to the charity, avoiding both the time and expense of probate. </a:t>
            </a:r>
          </a:p>
          <a:p>
            <a:pPr marL="0" marR="0">
              <a:spcBef>
                <a:spcPts val="0"/>
              </a:spcBef>
              <a:spcAft>
                <a:spcPts val="1125"/>
              </a:spcAft>
            </a:pPr>
            <a:r>
              <a:rPr lang="en-US" sz="2400" dirty="0">
                <a:solidFill>
                  <a:srgbClr val="333333"/>
                </a:solidFill>
                <a:effectLst/>
                <a:latin typeface="Calibri" panose="020F0502020204030204" pitchFamily="34" charset="0"/>
                <a:ea typeface="Times New Roman" panose="02020603050405020304" pitchFamily="18" charset="0"/>
              </a:rPr>
              <a:t>Dollar amount or %</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528050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F5651-5019-A16B-C025-30813C6FBA93}"/>
              </a:ext>
            </a:extLst>
          </p:cNvPr>
          <p:cNvSpPr>
            <a:spLocks noGrp="1"/>
          </p:cNvSpPr>
          <p:nvPr>
            <p:ph type="title"/>
          </p:nvPr>
        </p:nvSpPr>
        <p:spPr/>
        <p:txBody>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IRA’s and Retirement accounts</a:t>
            </a:r>
            <a:endParaRPr lang="en-US" dirty="0"/>
          </a:p>
        </p:txBody>
      </p:sp>
      <p:sp>
        <p:nvSpPr>
          <p:cNvPr id="3" name="Content Placeholder 2">
            <a:extLst>
              <a:ext uri="{FF2B5EF4-FFF2-40B4-BE49-F238E27FC236}">
                <a16:creationId xmlns:a16="http://schemas.microsoft.com/office/drawing/2014/main" id="{6F8113F5-7326-F2E3-38AF-E3090C31876D}"/>
              </a:ext>
            </a:extLst>
          </p:cNvPr>
          <p:cNvSpPr>
            <a:spLocks noGrp="1"/>
          </p:cNvSpPr>
          <p:nvPr>
            <p:ph idx="1"/>
          </p:nvPr>
        </p:nvSpPr>
        <p:spPr/>
        <p:txBody>
          <a:bodyPr/>
          <a:lstStyle/>
          <a:p>
            <a:r>
              <a:rPr lang="en-US" sz="2800" b="1" dirty="0">
                <a:solidFill>
                  <a:srgbClr val="333333"/>
                </a:solidFill>
                <a:effectLst/>
                <a:latin typeface="Calibri" panose="020F0502020204030204" pitchFamily="34" charset="0"/>
                <a:ea typeface="Times New Roman" panose="02020603050405020304" pitchFamily="18" charset="0"/>
              </a:rPr>
              <a:t>Set up separate accounts. </a:t>
            </a:r>
            <a:r>
              <a:rPr lang="en-US" sz="2800" dirty="0">
                <a:solidFill>
                  <a:srgbClr val="333333"/>
                </a:solidFill>
                <a:effectLst/>
                <a:latin typeface="Calibri" panose="020F0502020204030204" pitchFamily="34" charset="0"/>
                <a:ea typeface="Times New Roman" panose="02020603050405020304" pitchFamily="18" charset="0"/>
              </a:rPr>
              <a:t>Consider transferring the portion you intend to leave to charity into a separate IRA account</a:t>
            </a:r>
          </a:p>
          <a:p>
            <a:endParaRPr lang="en-US" dirty="0"/>
          </a:p>
        </p:txBody>
      </p:sp>
    </p:spTree>
    <p:extLst>
      <p:ext uri="{BB962C8B-B14F-4D97-AF65-F5344CB8AC3E}">
        <p14:creationId xmlns:p14="http://schemas.microsoft.com/office/powerpoint/2010/main" val="1947258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2E11-5A02-B603-C54B-5A83B6261BFF}"/>
              </a:ext>
            </a:extLst>
          </p:cNvPr>
          <p:cNvSpPr>
            <a:spLocks noGrp="1"/>
          </p:cNvSpPr>
          <p:nvPr>
            <p:ph type="title"/>
          </p:nvPr>
        </p:nvSpPr>
        <p:spPr/>
        <p:txBody>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IRA’s and Retirement accounts</a:t>
            </a:r>
            <a:endParaRPr lang="en-US" dirty="0"/>
          </a:p>
        </p:txBody>
      </p:sp>
      <p:sp>
        <p:nvSpPr>
          <p:cNvPr id="3" name="Content Placeholder 2">
            <a:extLst>
              <a:ext uri="{FF2B5EF4-FFF2-40B4-BE49-F238E27FC236}">
                <a16:creationId xmlns:a16="http://schemas.microsoft.com/office/drawing/2014/main" id="{A242C822-7DE9-3095-B098-4D6819BC1E9E}"/>
              </a:ext>
            </a:extLst>
          </p:cNvPr>
          <p:cNvSpPr>
            <a:spLocks noGrp="1"/>
          </p:cNvSpPr>
          <p:nvPr>
            <p:ph idx="1"/>
          </p:nvPr>
        </p:nvSpPr>
        <p:spPr/>
        <p:txBody>
          <a:bodyPr/>
          <a:lstStyle/>
          <a:p>
            <a:r>
              <a:rPr lang="en-US" sz="2400" b="1" dirty="0">
                <a:solidFill>
                  <a:srgbClr val="333333"/>
                </a:solidFill>
                <a:effectLst/>
                <a:latin typeface="Calibri" panose="020F0502020204030204" pitchFamily="34" charset="0"/>
                <a:ea typeface="Times New Roman" panose="02020603050405020304" pitchFamily="18" charset="0"/>
              </a:rPr>
              <a:t>Balance the named beneficiary with your bequests.</a:t>
            </a:r>
            <a:r>
              <a:rPr lang="en-US" sz="2400" dirty="0">
                <a:solidFill>
                  <a:srgbClr val="333333"/>
                </a:solidFill>
                <a:effectLst/>
                <a:latin typeface="Calibri" panose="020F0502020204030204" pitchFamily="34" charset="0"/>
                <a:ea typeface="Times New Roman" panose="02020603050405020304" pitchFamily="18" charset="0"/>
              </a:rPr>
              <a:t> If you have made provisions for certain charities under your will and also have retirement plans, an effective tax strategy would be to reverse the bequests with non-retirement assets for individuals instead of the charity. </a:t>
            </a:r>
          </a:p>
          <a:p>
            <a:r>
              <a:rPr lang="en-US" sz="2400" dirty="0">
                <a:solidFill>
                  <a:srgbClr val="333333"/>
                </a:solidFill>
                <a:effectLst/>
                <a:latin typeface="Calibri" panose="020F0502020204030204" pitchFamily="34" charset="0"/>
                <a:ea typeface="Times New Roman" panose="02020603050405020304" pitchFamily="18" charset="0"/>
              </a:rPr>
              <a:t>This way, the charity receives the same amount that you were going to leave them in your will, but your heirs will end up with more because the money they will inherit will not be subject to income tax, as the retirement plan would be</a:t>
            </a:r>
          </a:p>
          <a:p>
            <a:r>
              <a:rPr lang="en-US" sz="2400" dirty="0">
                <a:solidFill>
                  <a:srgbClr val="333333"/>
                </a:solidFill>
                <a:latin typeface="Calibri" panose="020F0502020204030204" pitchFamily="34" charset="0"/>
                <a:ea typeface="Times New Roman" panose="02020603050405020304" pitchFamily="18" charset="0"/>
              </a:rPr>
              <a:t>More on this later</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615162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DB498-13AE-B695-9BBA-C7A964786FF0}"/>
              </a:ext>
            </a:extLst>
          </p:cNvPr>
          <p:cNvSpPr>
            <a:spLocks noGrp="1"/>
          </p:cNvSpPr>
          <p:nvPr>
            <p:ph type="title"/>
          </p:nvPr>
        </p:nvSpPr>
        <p:spPr/>
        <p:txBody>
          <a:bodyPr>
            <a:normAutofit fontScale="90000"/>
          </a:bodyPr>
          <a:lstStyle/>
          <a:p>
            <a:r>
              <a:rPr lang="en-US" sz="3600" b="1" dirty="0">
                <a:effectLst/>
                <a:latin typeface="Calibri" panose="020F0502020204030204" pitchFamily="34" charset="0"/>
                <a:ea typeface="Aptos" panose="020B0004020202020204" pitchFamily="34" charset="0"/>
                <a:cs typeface="Times New Roman" panose="02020603050405020304" pitchFamily="18" charset="0"/>
              </a:rPr>
              <a:t>Reasons individuals don’t include charities in estate planning?</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31CE818-DEB2-7574-534A-CEE41D78AB4E}"/>
              </a:ext>
            </a:extLst>
          </p:cNvPr>
          <p:cNvSpPr>
            <a:spLocks noGrp="1"/>
          </p:cNvSpPr>
          <p:nvPr>
            <p:ph idx="1"/>
          </p:nvPr>
        </p:nvSpPr>
        <p:spPr/>
        <p:txBody>
          <a:bodyPr/>
          <a:lstStyle/>
          <a:p>
            <a:pPr marL="0" marR="0">
              <a:lnSpc>
                <a:spcPct val="107000"/>
              </a:lnSpc>
              <a:spcBef>
                <a:spcPts val="0"/>
              </a:spcBef>
              <a:spcAft>
                <a:spcPts val="800"/>
              </a:spcAft>
            </a:pPr>
            <a:r>
              <a:rPr lang="en-US" sz="3600" dirty="0">
                <a:effectLst/>
                <a:latin typeface="Calibri" panose="020F0502020204030204" pitchFamily="34" charset="0"/>
                <a:ea typeface="Aptos" panose="020B0004020202020204" pitchFamily="34" charset="0"/>
                <a:cs typeface="Times New Roman" panose="02020603050405020304" pitchFamily="18" charset="0"/>
              </a:rPr>
              <a:t>Concern over stewardship of the funds, </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600" dirty="0">
                <a:effectLst/>
                <a:latin typeface="Calibri" panose="020F0502020204030204" pitchFamily="34" charset="0"/>
                <a:ea typeface="Aptos" panose="020B0004020202020204" pitchFamily="34" charset="0"/>
                <a:cs typeface="Times New Roman" panose="02020603050405020304" pitchFamily="18" charset="0"/>
              </a:rPr>
              <a:t>Is my gift going to be used wisely?  </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600" dirty="0">
                <a:effectLst/>
                <a:latin typeface="Calibri" panose="020F0502020204030204" pitchFamily="34" charset="0"/>
                <a:ea typeface="Aptos" panose="020B0004020202020204" pitchFamily="34" charset="0"/>
                <a:cs typeface="Times New Roman" panose="02020603050405020304" pitchFamily="18" charset="0"/>
              </a:rPr>
              <a:t>Will the charity effectivel</a:t>
            </a:r>
            <a:r>
              <a:rPr lang="en-US" sz="3600" dirty="0">
                <a:latin typeface="Calibri" panose="020F0502020204030204" pitchFamily="34" charset="0"/>
                <a:ea typeface="Aptos" panose="020B0004020202020204" pitchFamily="34" charset="0"/>
                <a:cs typeface="Times New Roman" panose="02020603050405020304" pitchFamily="18" charset="0"/>
              </a:rPr>
              <a:t>y </a:t>
            </a:r>
            <a:r>
              <a:rPr lang="en-US" sz="3600" dirty="0">
                <a:effectLst/>
                <a:latin typeface="Calibri" panose="020F0502020204030204" pitchFamily="34" charset="0"/>
                <a:ea typeface="Aptos" panose="020B0004020202020204" pitchFamily="34" charset="0"/>
                <a:cs typeface="Times New Roman" panose="02020603050405020304" pitchFamily="18" charset="0"/>
              </a:rPr>
              <a:t>handle large donations at once?</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7423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03517-F5EF-12A8-5426-3FE89FEBDEB3}"/>
              </a:ext>
            </a:extLst>
          </p:cNvPr>
          <p:cNvSpPr>
            <a:spLocks noGrp="1"/>
          </p:cNvSpPr>
          <p:nvPr>
            <p:ph type="title"/>
          </p:nvPr>
        </p:nvSpPr>
        <p:spPr/>
        <p:txBody>
          <a:bodyPr>
            <a:normAutofit fontScale="90000"/>
          </a:bodyPr>
          <a:lstStyle/>
          <a:p>
            <a:r>
              <a:rPr lang="en-US" sz="3600" b="1" dirty="0">
                <a:effectLst/>
                <a:latin typeface="Calibri" panose="020F0502020204030204" pitchFamily="34" charset="0"/>
                <a:ea typeface="Aptos" panose="020B0004020202020204" pitchFamily="34" charset="0"/>
                <a:cs typeface="Times New Roman" panose="02020603050405020304" pitchFamily="18" charset="0"/>
              </a:rPr>
              <a:t>Donor Advised Fund (DAF’s)</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565FC13-AE38-F015-6339-33C78355B969}"/>
              </a:ext>
            </a:extLst>
          </p:cNvPr>
          <p:cNvSpPr>
            <a:spLocks noGrp="1"/>
          </p:cNvSpPr>
          <p:nvPr>
            <p:ph idx="1"/>
          </p:nvPr>
        </p:nvSpPr>
        <p:spPr/>
        <p:txBody>
          <a:bodyPr>
            <a:normAutofit lnSpcReduction="10000"/>
          </a:bodyPr>
          <a:lstStyle/>
          <a:p>
            <a:pPr marL="0" marR="0">
              <a:lnSpc>
                <a:spcPct val="107000"/>
              </a:lnSpc>
              <a:spcBef>
                <a:spcPts val="0"/>
              </a:spcBef>
              <a:spcAft>
                <a:spcPts val="800"/>
              </a:spcAft>
            </a:pPr>
            <a:r>
              <a:rPr lang="en-US" sz="3200" dirty="0">
                <a:effectLst/>
                <a:latin typeface="Calibri" panose="020F0502020204030204" pitchFamily="34" charset="0"/>
                <a:ea typeface="Aptos" panose="020B0004020202020204" pitchFamily="34" charset="0"/>
                <a:cs typeface="Times New Roman" panose="02020603050405020304" pitchFamily="18" charset="0"/>
              </a:rPr>
              <a:t>Option if you don’t have a single charity in mind, concern for stewardship, want longer term impact</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dirty="0">
                <a:effectLst/>
                <a:latin typeface="Calibri" panose="020F0502020204030204" pitchFamily="34" charset="0"/>
                <a:ea typeface="Aptos" panose="020B0004020202020204" pitchFamily="34" charset="0"/>
                <a:cs typeface="Times New Roman" panose="02020603050405020304" pitchFamily="18" charset="0"/>
              </a:rPr>
              <a:t>Can be set up during lifetime or at death through a bequest or naming the DAF on your beneficiary form</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dirty="0">
                <a:effectLst/>
                <a:latin typeface="Calibri" panose="020F0502020204030204" pitchFamily="34" charset="0"/>
                <a:ea typeface="Aptos" panose="020B0004020202020204" pitchFamily="34" charset="0"/>
                <a:cs typeface="Times New Roman" panose="02020603050405020304" pitchFamily="18" charset="0"/>
              </a:rPr>
              <a:t>Grant to charities either specific or a field of interest over time</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52417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F576D-F11A-194A-236D-64D5BEFCCAD1}"/>
              </a:ext>
            </a:extLst>
          </p:cNvPr>
          <p:cNvSpPr>
            <a:spLocks noGrp="1"/>
          </p:cNvSpPr>
          <p:nvPr>
            <p:ph type="title"/>
          </p:nvPr>
        </p:nvSpPr>
        <p:spPr/>
        <p:txBody>
          <a:bodyPr>
            <a:normAutofit/>
          </a:bodyPr>
          <a:lstStyle/>
          <a:p>
            <a:r>
              <a:rPr lang="en-US" sz="4400" b="1" dirty="0">
                <a:effectLst/>
                <a:latin typeface="Calibri" panose="020F0502020204030204" pitchFamily="34" charset="0"/>
                <a:ea typeface="Aptos" panose="020B0004020202020204" pitchFamily="34" charset="0"/>
              </a:rPr>
              <a:t>Agenda</a:t>
            </a:r>
            <a:endParaRPr lang="en-US" sz="4400" dirty="0"/>
          </a:p>
        </p:txBody>
      </p:sp>
      <p:sp>
        <p:nvSpPr>
          <p:cNvPr id="3" name="Content Placeholder 2">
            <a:extLst>
              <a:ext uri="{FF2B5EF4-FFF2-40B4-BE49-F238E27FC236}">
                <a16:creationId xmlns:a16="http://schemas.microsoft.com/office/drawing/2014/main" id="{7E2C28A5-4532-A509-9CF1-FDD55F04C984}"/>
              </a:ext>
            </a:extLst>
          </p:cNvPr>
          <p:cNvSpPr>
            <a:spLocks noGrp="1"/>
          </p:cNvSpPr>
          <p:nvPr>
            <p:ph idx="1"/>
          </p:nvPr>
        </p:nvSpPr>
        <p:spPr/>
        <p:txBody>
          <a:bodyPr>
            <a:normAutofit/>
          </a:bodyPr>
          <a:lstStyle/>
          <a:p>
            <a:pPr marL="0" marR="0">
              <a:lnSpc>
                <a:spcPct val="107000"/>
              </a:lnSpc>
              <a:spcBef>
                <a:spcPts val="0"/>
              </a:spcBef>
              <a:spcAft>
                <a:spcPts val="800"/>
              </a:spcAft>
            </a:pPr>
            <a:r>
              <a:rPr lang="en-US" dirty="0">
                <a:effectLst/>
                <a:latin typeface="Calibri" panose="020F0502020204030204" pitchFamily="34" charset="0"/>
                <a:ea typeface="Aptos" panose="020B0004020202020204" pitchFamily="34" charset="0"/>
                <a:cs typeface="Times New Roman" panose="02020603050405020304" pitchFamily="18" charset="0"/>
              </a:rPr>
              <a:t>Estate planning and charitable giving</a:t>
            </a:r>
            <a:endParaRPr lang="en-US"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dirty="0">
                <a:effectLst/>
                <a:latin typeface="Calibri" panose="020F0502020204030204" pitchFamily="34" charset="0"/>
                <a:ea typeface="Aptos" panose="020B0004020202020204" pitchFamily="34" charset="0"/>
                <a:cs typeface="Times New Roman" panose="02020603050405020304" pitchFamily="18" charset="0"/>
              </a:rPr>
              <a:t>Federal and NY exclusions and NYS Cliff</a:t>
            </a:r>
            <a:endParaRPr lang="en-US"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dirty="0">
                <a:latin typeface="Calibri" panose="020F0502020204030204" pitchFamily="34" charset="0"/>
                <a:ea typeface="Aptos" panose="020B0004020202020204" pitchFamily="34" charset="0"/>
                <a:cs typeface="Times New Roman" panose="02020603050405020304" pitchFamily="18" charset="0"/>
              </a:rPr>
              <a:t>Methods of Charitable Giving in Estate Planning</a:t>
            </a:r>
            <a:endParaRPr lang="en-US"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dirty="0">
                <a:effectLst/>
                <a:latin typeface="Calibri" panose="020F0502020204030204" pitchFamily="34" charset="0"/>
                <a:ea typeface="Aptos" panose="020B0004020202020204" pitchFamily="34" charset="0"/>
                <a:cs typeface="Times New Roman" panose="02020603050405020304" pitchFamily="18" charset="0"/>
              </a:rPr>
              <a:t>Consideration of assets to leave to Charity vs Individual</a:t>
            </a:r>
          </a:p>
          <a:p>
            <a:pPr marL="0" marR="0">
              <a:lnSpc>
                <a:spcPct val="107000"/>
              </a:lnSpc>
              <a:spcBef>
                <a:spcPts val="0"/>
              </a:spcBef>
              <a:spcAft>
                <a:spcPts val="800"/>
              </a:spcAft>
            </a:pPr>
            <a:r>
              <a:rPr lang="en-US" dirty="0">
                <a:effectLst/>
                <a:latin typeface="Calibri" panose="020F0502020204030204" pitchFamily="34" charset="0"/>
                <a:ea typeface="Aptos" panose="020B0004020202020204" pitchFamily="34" charset="0"/>
              </a:rPr>
              <a:t>Lifetime gifting</a:t>
            </a:r>
          </a:p>
          <a:p>
            <a:pPr marL="292608" lvl="1">
              <a:lnSpc>
                <a:spcPct val="107000"/>
              </a:lnSpc>
              <a:spcBef>
                <a:spcPts val="0"/>
              </a:spcBef>
              <a:spcAft>
                <a:spcPts val="800"/>
              </a:spcAft>
            </a:pPr>
            <a:r>
              <a:rPr lang="en-US" b="1" dirty="0">
                <a:latin typeface="Calibri" panose="020F0502020204030204" pitchFamily="34" charset="0"/>
              </a:rPr>
              <a:t>Stocks, QCD’s and Charitable Gift Annuities</a:t>
            </a:r>
            <a:endParaRPr lang="en-US" dirty="0"/>
          </a:p>
        </p:txBody>
      </p:sp>
    </p:spTree>
    <p:extLst>
      <p:ext uri="{BB962C8B-B14F-4D97-AF65-F5344CB8AC3E}">
        <p14:creationId xmlns:p14="http://schemas.microsoft.com/office/powerpoint/2010/main" val="180007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5D81C-6C1B-0336-49F3-727D6B257CC2}"/>
              </a:ext>
            </a:extLst>
          </p:cNvPr>
          <p:cNvSpPr>
            <a:spLocks noGrp="1"/>
          </p:cNvSpPr>
          <p:nvPr>
            <p:ph type="title"/>
          </p:nvPr>
        </p:nvSpPr>
        <p:spPr/>
        <p:txBody>
          <a:bodyPr>
            <a:normAutofit fontScale="90000"/>
          </a:bodyPr>
          <a:lstStyle/>
          <a:p>
            <a:r>
              <a:rPr lang="en-US" sz="4000" b="1" dirty="0">
                <a:effectLst/>
                <a:latin typeface="Calibri" panose="020F0502020204030204" pitchFamily="34" charset="0"/>
                <a:ea typeface="Aptos" panose="020B0004020202020204" pitchFamily="34" charset="0"/>
                <a:cs typeface="Times New Roman" panose="02020603050405020304" pitchFamily="18" charset="0"/>
              </a:rPr>
              <a:t>Types of assets-Individual vs Charitable Beneficiary tax considerations</a:t>
            </a:r>
            <a:br>
              <a:rPr lang="en-US" sz="24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268C3D3-8683-EAB1-E988-CE6B2FD271DF}"/>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044415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71588-1888-6365-CFEB-498CB4DDAF3B}"/>
              </a:ext>
            </a:extLst>
          </p:cNvPr>
          <p:cNvSpPr>
            <a:spLocks noGrp="1"/>
          </p:cNvSpPr>
          <p:nvPr>
            <p:ph type="title"/>
          </p:nvPr>
        </p:nvSpPr>
        <p:spPr/>
        <p:txBody>
          <a:bodyPr>
            <a:normAutofit fontScale="90000"/>
          </a:bodyPr>
          <a:lstStyle/>
          <a:p>
            <a:r>
              <a:rPr lang="en-US" sz="3200" b="1" dirty="0">
                <a:effectLst/>
                <a:latin typeface="Calibri" panose="020F0502020204030204" pitchFamily="34" charset="0"/>
                <a:ea typeface="Aptos" panose="020B0004020202020204" pitchFamily="34" charset="0"/>
                <a:cs typeface="Times New Roman" panose="02020603050405020304" pitchFamily="18" charset="0"/>
              </a:rPr>
              <a:t>Types of assets-Individual vs Charitable Beneficiary tax considerations</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47E80C2-902D-F203-B355-1B1879879FB6}"/>
              </a:ext>
            </a:extLst>
          </p:cNvPr>
          <p:cNvSpPr>
            <a:spLocks noGrp="1"/>
          </p:cNvSpPr>
          <p:nvPr>
            <p:ph idx="1"/>
          </p:nvPr>
        </p:nvSpPr>
        <p:spPr/>
        <p:txBody>
          <a:bodyPr/>
          <a:lstStyle/>
          <a:p>
            <a:pPr marL="0" marR="0">
              <a:lnSpc>
                <a:spcPct val="107000"/>
              </a:lnSpc>
              <a:spcBef>
                <a:spcPts val="0"/>
              </a:spcBef>
              <a:spcAft>
                <a:spcPts val="800"/>
              </a:spcAft>
            </a:pPr>
            <a:r>
              <a:rPr lang="en-US" sz="3200" dirty="0">
                <a:effectLst/>
                <a:latin typeface="Calibri" panose="020F0502020204030204" pitchFamily="34" charset="0"/>
                <a:ea typeface="Aptos" panose="020B0004020202020204" pitchFamily="34" charset="0"/>
                <a:cs typeface="Times New Roman" panose="02020603050405020304" pitchFamily="18" charset="0"/>
              </a:rPr>
              <a:t>501(c)(3) charitable organizations don’t pay tax </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dirty="0">
                <a:effectLst/>
                <a:latin typeface="Calibri" panose="020F0502020204030204" pitchFamily="34" charset="0"/>
                <a:ea typeface="Aptos" panose="020B0004020202020204" pitchFamily="34" charset="0"/>
                <a:cs typeface="Times New Roman" panose="02020603050405020304" pitchFamily="18" charset="0"/>
              </a:rPr>
              <a:t>Individual beneficiaries will pay tax on the income based on their individual rates</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dirty="0">
                <a:effectLst/>
                <a:latin typeface="Calibri" panose="020F0502020204030204" pitchFamily="34" charset="0"/>
                <a:ea typeface="Aptos" panose="020B0004020202020204" pitchFamily="34" charset="0"/>
                <a:cs typeface="Times New Roman" panose="02020603050405020304" pitchFamily="18" charset="0"/>
              </a:rPr>
              <a:t>What assets do you select for each to minimize their tax impact?</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35116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14446-DED7-D89F-FA82-04559627B58A}"/>
              </a:ext>
            </a:extLst>
          </p:cNvPr>
          <p:cNvSpPr>
            <a:spLocks noGrp="1"/>
          </p:cNvSpPr>
          <p:nvPr>
            <p:ph type="title"/>
          </p:nvPr>
        </p:nvSpPr>
        <p:spPr/>
        <p:txBody>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IRA’s and Retirement accounts</a:t>
            </a:r>
            <a:endParaRPr lang="en-US" dirty="0"/>
          </a:p>
        </p:txBody>
      </p:sp>
      <p:sp>
        <p:nvSpPr>
          <p:cNvPr id="3" name="Content Placeholder 2">
            <a:extLst>
              <a:ext uri="{FF2B5EF4-FFF2-40B4-BE49-F238E27FC236}">
                <a16:creationId xmlns:a16="http://schemas.microsoft.com/office/drawing/2014/main" id="{B78AE1F4-3ED9-59A1-3F65-0375E95EB5A4}"/>
              </a:ext>
            </a:extLst>
          </p:cNvPr>
          <p:cNvSpPr>
            <a:spLocks noGrp="1"/>
          </p:cNvSpPr>
          <p:nvPr>
            <p:ph idx="1"/>
          </p:nvPr>
        </p:nvSpPr>
        <p:spPr/>
        <p:txBody>
          <a:bodyPr/>
          <a:lstStyle/>
          <a:p>
            <a:pPr marL="0" marR="0">
              <a:spcBef>
                <a:spcPts val="0"/>
              </a:spcBef>
              <a:spcAft>
                <a:spcPts val="1125"/>
              </a:spcAft>
            </a:pPr>
            <a:r>
              <a:rPr lang="en-US" sz="1800" dirty="0">
                <a:solidFill>
                  <a:srgbClr val="333333"/>
                </a:solidFill>
                <a:effectLst/>
                <a:latin typeface="Calibri" panose="020F0502020204030204" pitchFamily="34" charset="0"/>
                <a:ea typeface="Times New Roman" panose="02020603050405020304" pitchFamily="18" charset="0"/>
              </a:rPr>
              <a:t>Individual beneficiary will generally be subject to federal and state income tax on any distribution that he or she receives from the inherited IRA or plan</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125"/>
              </a:spcAft>
            </a:pPr>
            <a:r>
              <a:rPr lang="en-US" sz="1800" dirty="0">
                <a:solidFill>
                  <a:srgbClr val="333333"/>
                </a:solidFill>
                <a:effectLst/>
                <a:latin typeface="Calibri" panose="020F0502020204030204" pitchFamily="34" charset="0"/>
                <a:ea typeface="Times New Roman" panose="02020603050405020304" pitchFamily="18" charset="0"/>
              </a:rPr>
              <a:t>The post-death distributions will be taxable according to the beneficiary's income tax bracket.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125"/>
              </a:spcAft>
            </a:pPr>
            <a:r>
              <a:rPr lang="en-US" sz="1800" dirty="0">
                <a:solidFill>
                  <a:srgbClr val="333333"/>
                </a:solidFill>
                <a:effectLst/>
                <a:latin typeface="Calibri" panose="020F0502020204030204" pitchFamily="34" charset="0"/>
                <a:ea typeface="Times New Roman" panose="02020603050405020304" pitchFamily="18" charset="0"/>
              </a:rPr>
              <a:t>By contrast, if you name a charity as beneficiary, that charity will not have to pay any income tax on the IRA or plan funds the charity receives after your death (provided that the charity qualifies as a tax-exempt charitable organization under federal law)</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42070856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5BD9F-3C7C-457B-7003-BABE31C4C196}"/>
              </a:ext>
            </a:extLst>
          </p:cNvPr>
          <p:cNvSpPr>
            <a:spLocks noGrp="1"/>
          </p:cNvSpPr>
          <p:nvPr>
            <p:ph type="title"/>
          </p:nvPr>
        </p:nvSpPr>
        <p:spPr/>
        <p:txBody>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IRA’s and Retirement accounts</a:t>
            </a:r>
            <a:endParaRPr lang="en-US" dirty="0"/>
          </a:p>
        </p:txBody>
      </p:sp>
      <p:sp>
        <p:nvSpPr>
          <p:cNvPr id="3" name="Content Placeholder 2">
            <a:extLst>
              <a:ext uri="{FF2B5EF4-FFF2-40B4-BE49-F238E27FC236}">
                <a16:creationId xmlns:a16="http://schemas.microsoft.com/office/drawing/2014/main" id="{BD8F23D3-337F-8383-6B74-05BEB801AF74}"/>
              </a:ext>
            </a:extLst>
          </p:cNvPr>
          <p:cNvSpPr>
            <a:spLocks noGrp="1"/>
          </p:cNvSpPr>
          <p:nvPr>
            <p:ph idx="1"/>
          </p:nvPr>
        </p:nvSpPr>
        <p:spPr/>
        <p:txBody>
          <a:bodyPr/>
          <a:lstStyle/>
          <a:p>
            <a:r>
              <a:rPr lang="en-US" sz="2400" b="1" i="1" dirty="0">
                <a:solidFill>
                  <a:srgbClr val="333333"/>
                </a:solidFill>
                <a:effectLst/>
                <a:latin typeface="Calibri" panose="020F0502020204030204" pitchFamily="34" charset="0"/>
                <a:ea typeface="Aptos" panose="020B0004020202020204" pitchFamily="34" charset="0"/>
              </a:rPr>
              <a:t>Example(s):</a:t>
            </a:r>
            <a:r>
              <a:rPr lang="en-US" sz="2400" i="1" dirty="0">
                <a:solidFill>
                  <a:srgbClr val="333333"/>
                </a:solidFill>
                <a:effectLst/>
                <a:latin typeface="Calibri" panose="020F0502020204030204" pitchFamily="34" charset="0"/>
                <a:ea typeface="Aptos" panose="020B0004020202020204" pitchFamily="34" charset="0"/>
              </a:rPr>
              <a:t> Assume you have an IRA valued at $100,000, and a bank savings account also valued at $100,000. You want to leave $100,000 to your favorite charity. Whether you leave the charity the IRA or the bank savings account makes no difference to the charity. The charity is able to keep the full $100,000 either way, since no income tax applies to the receipt of an IRA or a savings account by a charity. If you leave the $100,000 savings account to an individual beneficiary such as your child, your child will receive the full $100,000 without a reduction for income tax.</a:t>
            </a:r>
            <a:br>
              <a:rPr lang="en-US" sz="1800" i="1" dirty="0">
                <a:solidFill>
                  <a:srgbClr val="333333"/>
                </a:solidFill>
                <a:effectLst/>
                <a:latin typeface="Calibri" panose="020F0502020204030204" pitchFamily="34" charset="0"/>
                <a:ea typeface="Aptos" panose="020B0004020202020204" pitchFamily="34" charset="0"/>
              </a:rPr>
            </a:br>
            <a:endParaRPr lang="en-US" dirty="0"/>
          </a:p>
        </p:txBody>
      </p:sp>
    </p:spTree>
    <p:extLst>
      <p:ext uri="{BB962C8B-B14F-4D97-AF65-F5344CB8AC3E}">
        <p14:creationId xmlns:p14="http://schemas.microsoft.com/office/powerpoint/2010/main" val="3497586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7FF3E-0C96-C71D-EA85-B39592BAEDE2}"/>
              </a:ext>
            </a:extLst>
          </p:cNvPr>
          <p:cNvSpPr>
            <a:spLocks noGrp="1"/>
          </p:cNvSpPr>
          <p:nvPr>
            <p:ph type="title"/>
          </p:nvPr>
        </p:nvSpPr>
        <p:spPr/>
        <p:txBody>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IRA’s and Retirement accounts</a:t>
            </a:r>
            <a:endParaRPr lang="en-US" dirty="0"/>
          </a:p>
        </p:txBody>
      </p:sp>
      <p:sp>
        <p:nvSpPr>
          <p:cNvPr id="3" name="Content Placeholder 2">
            <a:extLst>
              <a:ext uri="{FF2B5EF4-FFF2-40B4-BE49-F238E27FC236}">
                <a16:creationId xmlns:a16="http://schemas.microsoft.com/office/drawing/2014/main" id="{8FC897C9-DA3D-88E6-F23C-04F7C46847E8}"/>
              </a:ext>
            </a:extLst>
          </p:cNvPr>
          <p:cNvSpPr>
            <a:spLocks noGrp="1"/>
          </p:cNvSpPr>
          <p:nvPr>
            <p:ph idx="1"/>
          </p:nvPr>
        </p:nvSpPr>
        <p:spPr/>
        <p:txBody>
          <a:bodyPr>
            <a:normAutofit lnSpcReduction="10000"/>
          </a:bodyPr>
          <a:lstStyle/>
          <a:p>
            <a:r>
              <a:rPr lang="en-US" i="1" dirty="0">
                <a:solidFill>
                  <a:srgbClr val="333333"/>
                </a:solidFill>
                <a:effectLst/>
                <a:latin typeface="Calibri" panose="020F0502020204030204" pitchFamily="34" charset="0"/>
                <a:ea typeface="Times New Roman" panose="02020603050405020304" pitchFamily="18" charset="0"/>
              </a:rPr>
              <a:t>However, if you instead leave the $100,000 savings account to the charity and leave your $100,000 IRA to an individual beneficiary such as your child, your child will end up with less than $100,000, since income tax must be paid on IRA distributions received by an individual beneficiary. </a:t>
            </a:r>
          </a:p>
          <a:p>
            <a:r>
              <a:rPr lang="en-US" i="1" dirty="0">
                <a:solidFill>
                  <a:srgbClr val="333333"/>
                </a:solidFill>
                <a:effectLst/>
                <a:latin typeface="Calibri" panose="020F0502020204030204" pitchFamily="34" charset="0"/>
                <a:ea typeface="Times New Roman" panose="02020603050405020304" pitchFamily="18" charset="0"/>
              </a:rPr>
              <a:t>The portion of the funds that your child loses to taxes could be substantial, depending on his or her income tax bracket and how quickly the funds are distributed from the IRA or plan.</a:t>
            </a:r>
            <a:endParaRPr lang="en-US"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356412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0C692-F969-4D99-6C84-B541A6E251F0}"/>
              </a:ext>
            </a:extLst>
          </p:cNvPr>
          <p:cNvSpPr>
            <a:spLocks noGrp="1"/>
          </p:cNvSpPr>
          <p:nvPr>
            <p:ph type="title"/>
          </p:nvPr>
        </p:nvSpPr>
        <p:spPr/>
        <p:txBody>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IRA’s and Retirement accounts</a:t>
            </a:r>
            <a:endParaRPr lang="en-US" dirty="0"/>
          </a:p>
        </p:txBody>
      </p:sp>
      <p:pic>
        <p:nvPicPr>
          <p:cNvPr id="4" name="Content Placeholder 3">
            <a:extLst>
              <a:ext uri="{FF2B5EF4-FFF2-40B4-BE49-F238E27FC236}">
                <a16:creationId xmlns:a16="http://schemas.microsoft.com/office/drawing/2014/main" id="{7E32382E-CB73-74A5-5A7D-7D14B6502F7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2590800"/>
            <a:ext cx="8229600" cy="3352800"/>
          </a:xfrm>
          <a:prstGeom prst="rect">
            <a:avLst/>
          </a:prstGeom>
          <a:noFill/>
          <a:ln>
            <a:noFill/>
          </a:ln>
        </p:spPr>
      </p:pic>
    </p:spTree>
    <p:extLst>
      <p:ext uri="{BB962C8B-B14F-4D97-AF65-F5344CB8AC3E}">
        <p14:creationId xmlns:p14="http://schemas.microsoft.com/office/powerpoint/2010/main" val="2200063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40FD4-CCAF-287A-C1E0-1309EF983991}"/>
              </a:ext>
            </a:extLst>
          </p:cNvPr>
          <p:cNvSpPr>
            <a:spLocks noGrp="1"/>
          </p:cNvSpPr>
          <p:nvPr>
            <p:ph type="title"/>
          </p:nvPr>
        </p:nvSpPr>
        <p:spPr/>
        <p:txBody>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IRA’s and Retirement accounts</a:t>
            </a:r>
            <a:endParaRPr lang="en-US" dirty="0"/>
          </a:p>
        </p:txBody>
      </p:sp>
      <p:sp>
        <p:nvSpPr>
          <p:cNvPr id="3" name="Content Placeholder 2">
            <a:extLst>
              <a:ext uri="{FF2B5EF4-FFF2-40B4-BE49-F238E27FC236}">
                <a16:creationId xmlns:a16="http://schemas.microsoft.com/office/drawing/2014/main" id="{42624127-D1D8-D2B5-F9A4-AB186E51F929}"/>
              </a:ext>
            </a:extLst>
          </p:cNvPr>
          <p:cNvSpPr>
            <a:spLocks noGrp="1"/>
          </p:cNvSpPr>
          <p:nvPr>
            <p:ph idx="1"/>
          </p:nvPr>
        </p:nvSpPr>
        <p:spPr/>
        <p:txBody>
          <a:bodyPr/>
          <a:lstStyle/>
          <a:p>
            <a:r>
              <a:rPr lang="en-US" dirty="0">
                <a:solidFill>
                  <a:srgbClr val="333333"/>
                </a:solidFill>
                <a:effectLst/>
                <a:latin typeface="Calibri" panose="020F0502020204030204" pitchFamily="34" charset="0"/>
                <a:ea typeface="Times New Roman" panose="02020603050405020304" pitchFamily="18" charset="0"/>
              </a:rPr>
              <a:t>Generally a great asset to leave to charity</a:t>
            </a:r>
          </a:p>
          <a:p>
            <a:endParaRPr lang="en-US" dirty="0">
              <a:solidFill>
                <a:srgbClr val="333333"/>
              </a:solidFill>
              <a:latin typeface="Calibri" panose="020F0502020204030204" pitchFamily="34" charset="0"/>
              <a:ea typeface="Times New Roman" panose="02020603050405020304" pitchFamily="18" charset="0"/>
            </a:endParaRPr>
          </a:p>
          <a:p>
            <a:pPr marL="0" marR="0">
              <a:spcBef>
                <a:spcPts val="0"/>
              </a:spcBef>
              <a:spcAft>
                <a:spcPts val="1125"/>
              </a:spcAft>
            </a:pPr>
            <a:r>
              <a:rPr lang="en-US" sz="2000" b="1" dirty="0">
                <a:solidFill>
                  <a:srgbClr val="333333"/>
                </a:solidFill>
                <a:effectLst/>
                <a:latin typeface="Calibri" panose="020F0502020204030204" pitchFamily="34" charset="0"/>
                <a:ea typeface="Times New Roman" panose="02020603050405020304" pitchFamily="18" charset="0"/>
              </a:rPr>
              <a:t>EXCEPTION-ROTH</a:t>
            </a:r>
            <a:endParaRPr lang="en-US" sz="2000" dirty="0">
              <a:effectLst/>
              <a:latin typeface="Times New Roman" panose="02020603050405020304" pitchFamily="18" charset="0"/>
              <a:ea typeface="Times New Roman" panose="02020603050405020304" pitchFamily="18" charset="0"/>
            </a:endParaRPr>
          </a:p>
          <a:p>
            <a:pPr marL="292608" lvl="1">
              <a:spcBef>
                <a:spcPts val="0"/>
              </a:spcBef>
              <a:spcAft>
                <a:spcPts val="1125"/>
              </a:spcAft>
            </a:pPr>
            <a:r>
              <a:rPr lang="en-US" sz="2400" dirty="0">
                <a:solidFill>
                  <a:srgbClr val="333333"/>
                </a:solidFill>
                <a:effectLst/>
                <a:latin typeface="Calibri" panose="020F0502020204030204" pitchFamily="34" charset="0"/>
                <a:ea typeface="Times New Roman" panose="02020603050405020304" pitchFamily="18" charset="0"/>
              </a:rPr>
              <a:t>Individual beneficiary will receive tax free withdrawals</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1134553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ADC8-A52F-AA92-9BB0-22C470E40C82}"/>
              </a:ext>
            </a:extLst>
          </p:cNvPr>
          <p:cNvSpPr>
            <a:spLocks noGrp="1"/>
          </p:cNvSpPr>
          <p:nvPr>
            <p:ph type="title"/>
          </p:nvPr>
        </p:nvSpPr>
        <p:spPr/>
        <p:txBody>
          <a:bodyPr>
            <a:normAutofit fontScale="90000"/>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Stock or other appreciated assets, Basis Basics</a:t>
            </a:r>
            <a:br>
              <a:rPr lang="en-US" sz="1800" dirty="0">
                <a:effectLst/>
                <a:latin typeface="Aptos" panose="020B0004020202020204" pitchFamily="34" charset="0"/>
                <a:ea typeface="Aptos" panose="020B0004020202020204" pitchFamily="34" charset="0"/>
                <a:cs typeface="Times New Roman" panose="02020603050405020304" pitchFamily="18" charset="0"/>
              </a:rPr>
            </a:b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78DA6CF-11CB-990C-6E20-C60A305F7C33}"/>
              </a:ext>
            </a:extLst>
          </p:cNvPr>
          <p:cNvSpPr>
            <a:spLocks noGrp="1"/>
          </p:cNvSpPr>
          <p:nvPr>
            <p:ph idx="1"/>
          </p:nvPr>
        </p:nvSpPr>
        <p:spPr/>
        <p:txBody>
          <a:bodyPr/>
          <a:lstStyle/>
          <a:p>
            <a:pPr marL="914400" lvl="1" indent="-457200">
              <a:lnSpc>
                <a:spcPct val="107000"/>
              </a:lnSpc>
              <a:spcBef>
                <a:spcPts val="0"/>
              </a:spcBef>
              <a:buFont typeface="Arial" panose="020B0604020202020204" pitchFamily="34" charset="0"/>
              <a:buChar char="•"/>
            </a:pPr>
            <a:r>
              <a:rPr lang="en-US" sz="2800" dirty="0">
                <a:effectLst/>
                <a:latin typeface="Calibri" panose="020F0502020204030204" pitchFamily="34" charset="0"/>
                <a:ea typeface="Aptos" panose="020B0004020202020204" pitchFamily="34" charset="0"/>
                <a:cs typeface="Times New Roman" panose="02020603050405020304" pitchFamily="18" charset="0"/>
              </a:rPr>
              <a:t>Basis of an inherited asset is generally FMV on date of decedent’s death or, if elected, the alternate valuation date (IRC § 1014(a))</a:t>
            </a:r>
          </a:p>
          <a:p>
            <a:pPr marL="914400" lvl="1" indent="-457200">
              <a:lnSpc>
                <a:spcPct val="107000"/>
              </a:lnSpc>
              <a:spcBef>
                <a:spcPts val="0"/>
              </a:spcBef>
              <a:buFont typeface="Arial" panose="020B0604020202020204" pitchFamily="34" charset="0"/>
              <a:buChar char="•"/>
            </a:pPr>
            <a:r>
              <a:rPr lang="en-US" sz="2800" dirty="0">
                <a:effectLst/>
                <a:latin typeface="Calibri" panose="020F0502020204030204" pitchFamily="34" charset="0"/>
                <a:ea typeface="Aptos" panose="020B0004020202020204" pitchFamily="34" charset="0"/>
                <a:cs typeface="Times New Roman" panose="02020603050405020304" pitchFamily="18" charset="0"/>
              </a:rPr>
              <a:t>Appreciated assets receive a “</a:t>
            </a:r>
            <a:r>
              <a:rPr lang="en-US" sz="2800" b="1" dirty="0">
                <a:effectLst/>
                <a:latin typeface="Calibri" panose="020F0502020204030204" pitchFamily="34" charset="0"/>
                <a:ea typeface="Aptos" panose="020B0004020202020204" pitchFamily="34" charset="0"/>
                <a:cs typeface="Times New Roman" panose="02020603050405020304" pitchFamily="18" charset="0"/>
              </a:rPr>
              <a:t>step-up</a:t>
            </a:r>
            <a:r>
              <a:rPr lang="en-US" sz="2800" dirty="0">
                <a:effectLst/>
                <a:latin typeface="Calibri" panose="020F0502020204030204" pitchFamily="34" charset="0"/>
                <a:ea typeface="Aptos" panose="020B0004020202020204" pitchFamily="34" charset="0"/>
                <a:cs typeface="Times New Roman" panose="02020603050405020304" pitchFamily="18" charset="0"/>
              </a:rPr>
              <a:t>” in basis at death </a:t>
            </a:r>
          </a:p>
          <a:p>
            <a:pPr marL="914400" lvl="1" indent="-457200">
              <a:lnSpc>
                <a:spcPct val="107000"/>
              </a:lnSpc>
              <a:spcBef>
                <a:spcPts val="0"/>
              </a:spcBef>
              <a:buFont typeface="Arial" panose="020B0604020202020204" pitchFamily="34" charset="0"/>
              <a:buChar char="•"/>
            </a:pPr>
            <a:r>
              <a:rPr lang="en-US" sz="2800" dirty="0">
                <a:effectLst/>
                <a:latin typeface="Calibri" panose="020F0502020204030204" pitchFamily="34" charset="0"/>
                <a:ea typeface="Aptos" panose="020B0004020202020204" pitchFamily="34" charset="0"/>
                <a:cs typeface="Times New Roman" panose="02020603050405020304" pitchFamily="18" charset="0"/>
              </a:rPr>
              <a:t>Saves income tax when the property is sold by “heirs” </a:t>
            </a:r>
          </a:p>
          <a:p>
            <a:pPr marL="457200" lvl="1" indent="0">
              <a:lnSpc>
                <a:spcPct val="107000"/>
              </a:lnSpc>
              <a:spcBef>
                <a:spcPts val="0"/>
              </a:spcBef>
              <a:buNone/>
            </a:pPr>
            <a:endParaRPr lang="en-US" sz="28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3339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28DE2-B93C-1059-034E-5C9B01520690}"/>
              </a:ext>
            </a:extLst>
          </p:cNvPr>
          <p:cNvSpPr>
            <a:spLocks noGrp="1"/>
          </p:cNvSpPr>
          <p:nvPr>
            <p:ph type="title"/>
          </p:nvPr>
        </p:nvSpPr>
        <p:spPr/>
        <p:txBody>
          <a:bodyPr>
            <a:normAutofit fontScale="90000"/>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Stock or other appreciated assets, Basis Basics</a:t>
            </a:r>
            <a:endParaRPr lang="en-US" dirty="0"/>
          </a:p>
        </p:txBody>
      </p:sp>
      <p:graphicFrame>
        <p:nvGraphicFramePr>
          <p:cNvPr id="4" name="Content Placeholder 3">
            <a:extLst>
              <a:ext uri="{FF2B5EF4-FFF2-40B4-BE49-F238E27FC236}">
                <a16:creationId xmlns:a16="http://schemas.microsoft.com/office/drawing/2014/main" id="{E60C3238-1292-F184-30DA-7AD666076D82}"/>
              </a:ext>
            </a:extLst>
          </p:cNvPr>
          <p:cNvGraphicFramePr>
            <a:graphicFrameLocks noGrp="1"/>
          </p:cNvGraphicFramePr>
          <p:nvPr>
            <p:ph idx="1"/>
            <p:extLst>
              <p:ext uri="{D42A27DB-BD31-4B8C-83A1-F6EECF244321}">
                <p14:modId xmlns:p14="http://schemas.microsoft.com/office/powerpoint/2010/main" val="266235881"/>
              </p:ext>
            </p:extLst>
          </p:nvPr>
        </p:nvGraphicFramePr>
        <p:xfrm>
          <a:off x="1219200" y="2249489"/>
          <a:ext cx="7162800" cy="3751693"/>
        </p:xfrm>
        <a:graphic>
          <a:graphicData uri="http://schemas.openxmlformats.org/drawingml/2006/table">
            <a:tbl>
              <a:tblPr firstRow="1" firstCol="1" bandRow="1">
                <a:tableStyleId>{5C22544A-7EE6-4342-B048-85BDC9FD1C3A}</a:tableStyleId>
              </a:tblPr>
              <a:tblGrid>
                <a:gridCol w="3996020">
                  <a:extLst>
                    <a:ext uri="{9D8B030D-6E8A-4147-A177-3AD203B41FA5}">
                      <a16:colId xmlns:a16="http://schemas.microsoft.com/office/drawing/2014/main" val="875655904"/>
                    </a:ext>
                  </a:extLst>
                </a:gridCol>
                <a:gridCol w="334308">
                  <a:extLst>
                    <a:ext uri="{9D8B030D-6E8A-4147-A177-3AD203B41FA5}">
                      <a16:colId xmlns:a16="http://schemas.microsoft.com/office/drawing/2014/main" val="3856434974"/>
                    </a:ext>
                  </a:extLst>
                </a:gridCol>
                <a:gridCol w="2832472">
                  <a:extLst>
                    <a:ext uri="{9D8B030D-6E8A-4147-A177-3AD203B41FA5}">
                      <a16:colId xmlns:a16="http://schemas.microsoft.com/office/drawing/2014/main" val="395537569"/>
                    </a:ext>
                  </a:extLst>
                </a:gridCol>
              </a:tblGrid>
              <a:tr h="898993">
                <a:tc gridSpan="3">
                  <a:txBody>
                    <a:bodyPr/>
                    <a:lstStyle/>
                    <a:p>
                      <a:pPr marL="0" marR="0">
                        <a:lnSpc>
                          <a:spcPct val="107000"/>
                        </a:lnSpc>
                        <a:spcBef>
                          <a:spcPts val="0"/>
                        </a:spcBef>
                        <a:spcAft>
                          <a:spcPts val="0"/>
                        </a:spcAft>
                      </a:pPr>
                      <a:r>
                        <a:rPr lang="en-US" sz="2600" dirty="0">
                          <a:effectLst/>
                        </a:rPr>
                        <a:t>10,000 shares of stock, cost basis of $5, currently trading for $10</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txBody>
                  <a:tcPr marL="64650" marR="64650" marT="0"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12277532"/>
                  </a:ext>
                </a:extLst>
              </a:tr>
              <a:tr h="112886">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extLst>
                  <a:ext uri="{0D108BD9-81ED-4DB2-BD59-A6C34878D82A}">
                    <a16:rowId xmlns:a16="http://schemas.microsoft.com/office/drawing/2014/main" val="963350120"/>
                  </a:ext>
                </a:extLst>
              </a:tr>
              <a:tr h="595065">
                <a:tc>
                  <a:txBody>
                    <a:bodyPr/>
                    <a:lstStyle/>
                    <a:p>
                      <a:pPr marL="0" marR="0">
                        <a:lnSpc>
                          <a:spcPct val="107000"/>
                        </a:lnSpc>
                        <a:spcBef>
                          <a:spcPts val="0"/>
                        </a:spcBef>
                        <a:spcAft>
                          <a:spcPts val="0"/>
                        </a:spcAft>
                      </a:pPr>
                      <a:r>
                        <a:rPr lang="en-US" sz="2600" dirty="0">
                          <a:effectLst/>
                        </a:rPr>
                        <a:t>To original owner:  </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extLst>
                  <a:ext uri="{0D108BD9-81ED-4DB2-BD59-A6C34878D82A}">
                    <a16:rowId xmlns:a16="http://schemas.microsoft.com/office/drawing/2014/main" val="429797252"/>
                  </a:ext>
                </a:extLst>
              </a:tr>
              <a:tr h="112886">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extLst>
                  <a:ext uri="{0D108BD9-81ED-4DB2-BD59-A6C34878D82A}">
                    <a16:rowId xmlns:a16="http://schemas.microsoft.com/office/drawing/2014/main" val="1296442711"/>
                  </a:ext>
                </a:extLst>
              </a:tr>
              <a:tr h="595065">
                <a:tc>
                  <a:txBody>
                    <a:bodyPr/>
                    <a:lstStyle/>
                    <a:p>
                      <a:pPr marL="0" marR="0">
                        <a:lnSpc>
                          <a:spcPct val="107000"/>
                        </a:lnSpc>
                        <a:spcBef>
                          <a:spcPts val="0"/>
                        </a:spcBef>
                        <a:spcAft>
                          <a:spcPts val="0"/>
                        </a:spcAft>
                      </a:pPr>
                      <a:r>
                        <a:rPr lang="en-US" sz="2600" dirty="0">
                          <a:effectLst/>
                        </a:rPr>
                        <a:t>Sale price</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marL="0" marR="0">
                        <a:lnSpc>
                          <a:spcPct val="107000"/>
                        </a:lnSpc>
                        <a:spcBef>
                          <a:spcPts val="0"/>
                        </a:spcBef>
                        <a:spcAft>
                          <a:spcPts val="0"/>
                        </a:spcAft>
                      </a:pPr>
                      <a:r>
                        <a:rPr lang="en-US" sz="2600" dirty="0">
                          <a:effectLst/>
                        </a:rPr>
                        <a:t> $           100,000 </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txBody>
                  <a:tcPr marL="64650" marR="64650" marT="0" marB="0" anchor="b"/>
                </a:tc>
                <a:extLst>
                  <a:ext uri="{0D108BD9-81ED-4DB2-BD59-A6C34878D82A}">
                    <a16:rowId xmlns:a16="http://schemas.microsoft.com/office/drawing/2014/main" val="412364522"/>
                  </a:ext>
                </a:extLst>
              </a:tr>
              <a:tr h="595065">
                <a:tc>
                  <a:txBody>
                    <a:bodyPr/>
                    <a:lstStyle/>
                    <a:p>
                      <a:pPr marL="0" marR="0">
                        <a:lnSpc>
                          <a:spcPct val="107000"/>
                        </a:lnSpc>
                        <a:spcBef>
                          <a:spcPts val="0"/>
                        </a:spcBef>
                        <a:spcAft>
                          <a:spcPts val="0"/>
                        </a:spcAft>
                      </a:pPr>
                      <a:r>
                        <a:rPr lang="en-US" sz="2600" dirty="0">
                          <a:effectLst/>
                        </a:rPr>
                        <a:t>Cost basis</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marL="0" marR="0">
                        <a:lnSpc>
                          <a:spcPct val="107000"/>
                        </a:lnSpc>
                        <a:spcBef>
                          <a:spcPts val="0"/>
                        </a:spcBef>
                        <a:spcAft>
                          <a:spcPts val="0"/>
                        </a:spcAft>
                      </a:pPr>
                      <a:r>
                        <a:rPr lang="en-US" sz="2600" dirty="0">
                          <a:effectLst/>
                        </a:rPr>
                        <a:t> $              50,000 </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txBody>
                  <a:tcPr marL="64650" marR="64650" marT="0" marB="0" anchor="b"/>
                </a:tc>
                <a:extLst>
                  <a:ext uri="{0D108BD9-81ED-4DB2-BD59-A6C34878D82A}">
                    <a16:rowId xmlns:a16="http://schemas.microsoft.com/office/drawing/2014/main" val="181074441"/>
                  </a:ext>
                </a:extLst>
              </a:tr>
              <a:tr h="595065">
                <a:tc>
                  <a:txBody>
                    <a:bodyPr/>
                    <a:lstStyle/>
                    <a:p>
                      <a:pPr marL="0" marR="0">
                        <a:lnSpc>
                          <a:spcPct val="107000"/>
                        </a:lnSpc>
                        <a:spcBef>
                          <a:spcPts val="0"/>
                        </a:spcBef>
                        <a:spcAft>
                          <a:spcPts val="0"/>
                        </a:spcAft>
                      </a:pPr>
                      <a:r>
                        <a:rPr lang="en-US" sz="2600" dirty="0">
                          <a:effectLst/>
                        </a:rPr>
                        <a:t>Gain</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marL="0" marR="0">
                        <a:lnSpc>
                          <a:spcPct val="107000"/>
                        </a:lnSpc>
                        <a:spcBef>
                          <a:spcPts val="0"/>
                        </a:spcBef>
                        <a:spcAft>
                          <a:spcPts val="0"/>
                        </a:spcAft>
                      </a:pPr>
                      <a:r>
                        <a:rPr lang="en-US" sz="2600" dirty="0">
                          <a:effectLst/>
                        </a:rPr>
                        <a:t> $              50,000 </a:t>
                      </a: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txBody>
                  <a:tcPr marL="64650" marR="64650" marT="0" marB="0" anchor="b"/>
                </a:tc>
                <a:extLst>
                  <a:ext uri="{0D108BD9-81ED-4DB2-BD59-A6C34878D82A}">
                    <a16:rowId xmlns:a16="http://schemas.microsoft.com/office/drawing/2014/main" val="2527627990"/>
                  </a:ext>
                </a:extLst>
              </a:tr>
              <a:tr h="112886">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tc>
                  <a:txBody>
                    <a:bodyPr/>
                    <a:lstStyle/>
                    <a:p>
                      <a:pPr>
                        <a:lnSpc>
                          <a:spcPct val="107000"/>
                        </a:lnSpc>
                      </a:pPr>
                      <a:endParaRPr lang="en-US" sz="1000" dirty="0">
                        <a:effectLst/>
                        <a:latin typeface="Aptos" panose="020B0004020202020204" pitchFamily="34" charset="0"/>
                      </a:endParaRPr>
                    </a:p>
                  </a:txBody>
                  <a:tcPr marL="64650" marR="64650" marT="0" marB="0" anchor="b"/>
                </a:tc>
                <a:extLst>
                  <a:ext uri="{0D108BD9-81ED-4DB2-BD59-A6C34878D82A}">
                    <a16:rowId xmlns:a16="http://schemas.microsoft.com/office/drawing/2014/main" val="3690278560"/>
                  </a:ext>
                </a:extLst>
              </a:tr>
            </a:tbl>
          </a:graphicData>
        </a:graphic>
      </p:graphicFrame>
    </p:spTree>
    <p:extLst>
      <p:ext uri="{BB962C8B-B14F-4D97-AF65-F5344CB8AC3E}">
        <p14:creationId xmlns:p14="http://schemas.microsoft.com/office/powerpoint/2010/main" val="39212651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E79FD-C721-5429-65A5-CAAD90A47CC8}"/>
              </a:ext>
            </a:extLst>
          </p:cNvPr>
          <p:cNvSpPr>
            <a:spLocks noGrp="1"/>
          </p:cNvSpPr>
          <p:nvPr>
            <p:ph type="title"/>
          </p:nvPr>
        </p:nvSpPr>
        <p:spPr/>
        <p:txBody>
          <a:bodyPr>
            <a:normAutofit fontScale="90000"/>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Stock or other appreciated assets, Basis Basics</a:t>
            </a:r>
            <a:endParaRPr lang="en-US" dirty="0"/>
          </a:p>
        </p:txBody>
      </p:sp>
      <p:graphicFrame>
        <p:nvGraphicFramePr>
          <p:cNvPr id="4" name="Content Placeholder 3">
            <a:extLst>
              <a:ext uri="{FF2B5EF4-FFF2-40B4-BE49-F238E27FC236}">
                <a16:creationId xmlns:a16="http://schemas.microsoft.com/office/drawing/2014/main" id="{F6FFD95A-2A4B-1B9A-64BA-F40E374E09FF}"/>
              </a:ext>
            </a:extLst>
          </p:cNvPr>
          <p:cNvGraphicFramePr>
            <a:graphicFrameLocks noGrp="1"/>
          </p:cNvGraphicFramePr>
          <p:nvPr>
            <p:ph idx="1"/>
            <p:extLst>
              <p:ext uri="{D42A27DB-BD31-4B8C-83A1-F6EECF244321}">
                <p14:modId xmlns:p14="http://schemas.microsoft.com/office/powerpoint/2010/main" val="4074137285"/>
              </p:ext>
            </p:extLst>
          </p:nvPr>
        </p:nvGraphicFramePr>
        <p:xfrm>
          <a:off x="381001" y="2296922"/>
          <a:ext cx="8610598" cy="3336926"/>
        </p:xfrm>
        <a:graphic>
          <a:graphicData uri="http://schemas.openxmlformats.org/drawingml/2006/table">
            <a:tbl>
              <a:tblPr firstRow="1" firstCol="1" bandRow="1">
                <a:tableStyleId>{5C22544A-7EE6-4342-B048-85BDC9FD1C3A}</a:tableStyleId>
              </a:tblPr>
              <a:tblGrid>
                <a:gridCol w="3989163">
                  <a:extLst>
                    <a:ext uri="{9D8B030D-6E8A-4147-A177-3AD203B41FA5}">
                      <a16:colId xmlns:a16="http://schemas.microsoft.com/office/drawing/2014/main" val="2250410055"/>
                    </a:ext>
                  </a:extLst>
                </a:gridCol>
                <a:gridCol w="333733">
                  <a:extLst>
                    <a:ext uri="{9D8B030D-6E8A-4147-A177-3AD203B41FA5}">
                      <a16:colId xmlns:a16="http://schemas.microsoft.com/office/drawing/2014/main" val="459642124"/>
                    </a:ext>
                  </a:extLst>
                </a:gridCol>
                <a:gridCol w="2827615">
                  <a:extLst>
                    <a:ext uri="{9D8B030D-6E8A-4147-A177-3AD203B41FA5}">
                      <a16:colId xmlns:a16="http://schemas.microsoft.com/office/drawing/2014/main" val="366472693"/>
                    </a:ext>
                  </a:extLst>
                </a:gridCol>
                <a:gridCol w="1460087">
                  <a:extLst>
                    <a:ext uri="{9D8B030D-6E8A-4147-A177-3AD203B41FA5}">
                      <a16:colId xmlns:a16="http://schemas.microsoft.com/office/drawing/2014/main" val="2359998993"/>
                    </a:ext>
                  </a:extLst>
                </a:gridCol>
              </a:tblGrid>
              <a:tr h="1118298">
                <a:tc gridSpan="2">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800" dirty="0">
                          <a:effectLst/>
                        </a:rPr>
                        <a:t>STEP UP Basis-FMV at date of death</a:t>
                      </a:r>
                      <a:r>
                        <a:rPr lang="en-US" sz="1100" dirty="0">
                          <a:effectLst/>
                        </a:rPr>
                        <a:t>10,000 shares of stock, cost basis of $5, currently trading for $10</a:t>
                      </a:r>
                      <a:endParaRPr lang="en-US" sz="8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hMerge="1">
                  <a:txBody>
                    <a:bodyPr/>
                    <a:lstStyle/>
                    <a:p>
                      <a:endParaRPr lang="en-US"/>
                    </a:p>
                  </a:txBody>
                  <a:tcPr/>
                </a:tc>
                <a:tc>
                  <a:txBody>
                    <a:bodyPr/>
                    <a:lstStyle/>
                    <a:p>
                      <a:pPr>
                        <a:lnSpc>
                          <a:spcPct val="107000"/>
                        </a:lnSpc>
                      </a:pPr>
                      <a:endParaRPr lang="en-US" sz="1100" dirty="0">
                        <a:effectLst/>
                        <a:latin typeface="Aptos" panose="020B0004020202020204" pitchFamily="34"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extLst>
                  <a:ext uri="{0D108BD9-81ED-4DB2-BD59-A6C34878D82A}">
                    <a16:rowId xmlns:a16="http://schemas.microsoft.com/office/drawing/2014/main" val="1689730672"/>
                  </a:ext>
                </a:extLst>
              </a:tr>
              <a:tr h="194085">
                <a:tc>
                  <a:txBody>
                    <a:bodyPr/>
                    <a:lstStyle/>
                    <a:p>
                      <a:pPr>
                        <a:lnSpc>
                          <a:spcPct val="107000"/>
                        </a:lnSpc>
                      </a:pPr>
                      <a:endParaRPr lang="en-US" sz="1100" dirty="0">
                        <a:effectLst/>
                        <a:latin typeface="Aptos" panose="020B0004020202020204" pitchFamily="34"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extLst>
                  <a:ext uri="{0D108BD9-81ED-4DB2-BD59-A6C34878D82A}">
                    <a16:rowId xmlns:a16="http://schemas.microsoft.com/office/drawing/2014/main" val="3789251297"/>
                  </a:ext>
                </a:extLst>
              </a:tr>
              <a:tr h="464186">
                <a:tc>
                  <a:txBody>
                    <a:bodyPr/>
                    <a:lstStyle/>
                    <a:p>
                      <a:pPr marL="0" marR="0">
                        <a:lnSpc>
                          <a:spcPct val="107000"/>
                        </a:lnSpc>
                        <a:spcBef>
                          <a:spcPts val="0"/>
                        </a:spcBef>
                        <a:spcAft>
                          <a:spcPts val="0"/>
                        </a:spcAft>
                      </a:pPr>
                      <a:r>
                        <a:rPr lang="en-US" sz="2800" dirty="0">
                          <a:effectLst/>
                        </a:rPr>
                        <a:t>Sale price</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tc>
                  <a:txBody>
                    <a:bodyPr/>
                    <a:lstStyle/>
                    <a:p>
                      <a:pPr marL="0" marR="0">
                        <a:lnSpc>
                          <a:spcPct val="107000"/>
                        </a:lnSpc>
                        <a:spcBef>
                          <a:spcPts val="0"/>
                        </a:spcBef>
                        <a:spcAft>
                          <a:spcPts val="0"/>
                        </a:spcAft>
                      </a:pPr>
                      <a:r>
                        <a:rPr lang="en-US" sz="2800" dirty="0">
                          <a:effectLst/>
                        </a:rPr>
                        <a:t> $           100,000 </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extLst>
                  <a:ext uri="{0D108BD9-81ED-4DB2-BD59-A6C34878D82A}">
                    <a16:rowId xmlns:a16="http://schemas.microsoft.com/office/drawing/2014/main" val="2722470360"/>
                  </a:ext>
                </a:extLst>
              </a:tr>
              <a:tr h="464186">
                <a:tc>
                  <a:txBody>
                    <a:bodyPr/>
                    <a:lstStyle/>
                    <a:p>
                      <a:pPr marL="0" marR="0">
                        <a:lnSpc>
                          <a:spcPct val="107000"/>
                        </a:lnSpc>
                        <a:spcBef>
                          <a:spcPts val="0"/>
                        </a:spcBef>
                        <a:spcAft>
                          <a:spcPts val="0"/>
                        </a:spcAft>
                      </a:pPr>
                      <a:r>
                        <a:rPr lang="en-US" sz="2800" dirty="0">
                          <a:effectLst/>
                        </a:rPr>
                        <a:t>Cost basis</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tc>
                  <a:txBody>
                    <a:bodyPr/>
                    <a:lstStyle/>
                    <a:p>
                      <a:pPr marL="0" marR="0">
                        <a:lnSpc>
                          <a:spcPct val="107000"/>
                        </a:lnSpc>
                        <a:spcBef>
                          <a:spcPts val="0"/>
                        </a:spcBef>
                        <a:spcAft>
                          <a:spcPts val="0"/>
                        </a:spcAft>
                      </a:pPr>
                      <a:r>
                        <a:rPr lang="en-US" sz="2800" dirty="0">
                          <a:effectLst/>
                        </a:rPr>
                        <a:t> $           100,000 </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extLst>
                  <a:ext uri="{0D108BD9-81ED-4DB2-BD59-A6C34878D82A}">
                    <a16:rowId xmlns:a16="http://schemas.microsoft.com/office/drawing/2014/main" val="24127289"/>
                  </a:ext>
                </a:extLst>
              </a:tr>
              <a:tr h="948723">
                <a:tc>
                  <a:txBody>
                    <a:bodyPr/>
                    <a:lstStyle/>
                    <a:p>
                      <a:pPr marL="0" marR="0">
                        <a:lnSpc>
                          <a:spcPct val="107000"/>
                        </a:lnSpc>
                        <a:spcBef>
                          <a:spcPts val="0"/>
                        </a:spcBef>
                        <a:spcAft>
                          <a:spcPts val="0"/>
                        </a:spcAft>
                      </a:pPr>
                      <a:r>
                        <a:rPr lang="en-US" sz="2800" dirty="0">
                          <a:effectLst/>
                        </a:rPr>
                        <a:t>Gain</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tc>
                  <a:txBody>
                    <a:bodyPr/>
                    <a:lstStyle/>
                    <a:p>
                      <a:pPr marL="0" marR="0">
                        <a:lnSpc>
                          <a:spcPct val="107000"/>
                        </a:lnSpc>
                        <a:spcBef>
                          <a:spcPts val="0"/>
                        </a:spcBef>
                        <a:spcAft>
                          <a:spcPts val="0"/>
                        </a:spcAft>
                      </a:pPr>
                      <a:r>
                        <a:rPr lang="en-US" sz="2800" dirty="0">
                          <a:effectLst/>
                        </a:rPr>
                        <a:t> $                 -0-</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dirty="0">
                        <a:effectLst/>
                        <a:latin typeface="Aptos" panose="020B0004020202020204" pitchFamily="34" charset="0"/>
                      </a:endParaRPr>
                    </a:p>
                  </a:txBody>
                  <a:tcPr marL="68580" marR="68580" marT="0" marB="0" anchor="b"/>
                </a:tc>
                <a:extLst>
                  <a:ext uri="{0D108BD9-81ED-4DB2-BD59-A6C34878D82A}">
                    <a16:rowId xmlns:a16="http://schemas.microsoft.com/office/drawing/2014/main" val="909420287"/>
                  </a:ext>
                </a:extLst>
              </a:tr>
            </a:tbl>
          </a:graphicData>
        </a:graphic>
      </p:graphicFrame>
    </p:spTree>
    <p:extLst>
      <p:ext uri="{BB962C8B-B14F-4D97-AF65-F5344CB8AC3E}">
        <p14:creationId xmlns:p14="http://schemas.microsoft.com/office/powerpoint/2010/main" val="3512942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761C7-7CCB-F458-DAA6-A39FADC15F9C}"/>
              </a:ext>
            </a:extLst>
          </p:cNvPr>
          <p:cNvSpPr>
            <a:spLocks noGrp="1"/>
          </p:cNvSpPr>
          <p:nvPr>
            <p:ph type="title"/>
          </p:nvPr>
        </p:nvSpPr>
        <p:spPr/>
        <p:txBody>
          <a:bodyPr>
            <a:normAutofit fontScale="90000"/>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Estate Planning</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3467A43-B596-4C74-3F68-F35E4D6695EA}"/>
              </a:ext>
            </a:extLst>
          </p:cNvPr>
          <p:cNvSpPr>
            <a:spLocks noGrp="1"/>
          </p:cNvSpPr>
          <p:nvPr>
            <p:ph idx="1"/>
          </p:nvPr>
        </p:nvSpPr>
        <p:spPr/>
        <p:txBody>
          <a:bodyPr/>
          <a:lstStyle/>
          <a:p>
            <a:pPr marL="0" marR="0">
              <a:lnSpc>
                <a:spcPct val="107000"/>
              </a:lnSpc>
              <a:spcBef>
                <a:spcPts val="0"/>
              </a:spcBef>
              <a:spcAft>
                <a:spcPts val="80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Through estate planning, you can dictate who will inherit your assets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dirty="0">
                <a:latin typeface="Calibri" panose="020F0502020204030204" pitchFamily="34" charset="0"/>
                <a:ea typeface="Aptos" panose="020B0004020202020204" pitchFamily="34" charset="0"/>
                <a:cs typeface="Times New Roman" panose="02020603050405020304" pitchFamily="18" charset="0"/>
              </a:rPr>
              <a:t>C</a:t>
            </a:r>
            <a:r>
              <a:rPr lang="en-US" sz="2400" dirty="0">
                <a:effectLst/>
                <a:latin typeface="Calibri" panose="020F0502020204030204" pitchFamily="34" charset="0"/>
                <a:ea typeface="Aptos" panose="020B0004020202020204" pitchFamily="34" charset="0"/>
                <a:cs typeface="Times New Roman" panose="02020603050405020304" pitchFamily="18" charset="0"/>
              </a:rPr>
              <a:t>haritable giving often falls by the wayside</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Many people forget to include it in their estate-planning process, or don’t know the best way to  integrate their charitable wishes </a:t>
            </a:r>
          </a:p>
          <a:p>
            <a:pPr marL="0" marR="0">
              <a:lnSpc>
                <a:spcPct val="107000"/>
              </a:lnSpc>
              <a:spcBef>
                <a:spcPts val="0"/>
              </a:spcBef>
              <a:spcAft>
                <a:spcPts val="800"/>
              </a:spcAft>
            </a:pPr>
            <a:r>
              <a:rPr lang="en-US" sz="2400" dirty="0">
                <a:latin typeface="Calibri" panose="020F0502020204030204" pitchFamily="34" charset="0"/>
                <a:ea typeface="Aptos" panose="020B0004020202020204" pitchFamily="34" charset="0"/>
                <a:cs typeface="Times New Roman" panose="02020603050405020304" pitchFamily="18" charset="0"/>
              </a:rPr>
              <a:t>T</a:t>
            </a:r>
            <a:r>
              <a:rPr lang="en-US" sz="2400" dirty="0">
                <a:effectLst/>
                <a:latin typeface="Calibri" panose="020F0502020204030204" pitchFamily="34" charset="0"/>
                <a:ea typeface="Aptos" panose="020B0004020202020204" pitchFamily="34" charset="0"/>
                <a:cs typeface="Times New Roman" panose="02020603050405020304" pitchFamily="18" charset="0"/>
              </a:rPr>
              <a:t>hink it will happen automatically so they do nothing</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dirty="0">
                <a:latin typeface="Calibri" panose="020F0502020204030204" pitchFamily="34" charset="0"/>
                <a:ea typeface="Aptos" panose="020B0004020202020204" pitchFamily="34" charset="0"/>
                <a:cs typeface="Times New Roman" panose="02020603050405020304" pitchFamily="18" charset="0"/>
              </a:rPr>
              <a:t>Y</a:t>
            </a:r>
            <a:r>
              <a:rPr lang="en-US" sz="2400" dirty="0">
                <a:effectLst/>
                <a:latin typeface="Calibri" panose="020F0502020204030204" pitchFamily="34" charset="0"/>
                <a:ea typeface="Aptos" panose="020B0004020202020204" pitchFamily="34" charset="0"/>
                <a:cs typeface="Times New Roman" panose="02020603050405020304" pitchFamily="18" charset="0"/>
              </a:rPr>
              <a:t>ou should look at your overall estate plan and talk with your attorney</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61260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7B709-F7F8-0802-168B-5D7F0A6983C4}"/>
              </a:ext>
            </a:extLst>
          </p:cNvPr>
          <p:cNvSpPr>
            <a:spLocks noGrp="1"/>
          </p:cNvSpPr>
          <p:nvPr>
            <p:ph type="title"/>
          </p:nvPr>
        </p:nvSpPr>
        <p:spPr/>
        <p:txBody>
          <a:bodyPr>
            <a:normAutofit fontScale="90000"/>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Gifts during your lifetime</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062B1AE-ACE3-7D21-FE68-A1A46CA22BA4}"/>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019825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7D38E-7C4F-20B2-8F0B-EF8D0D553863}"/>
              </a:ext>
            </a:extLst>
          </p:cNvPr>
          <p:cNvSpPr>
            <a:spLocks noGrp="1"/>
          </p:cNvSpPr>
          <p:nvPr>
            <p:ph type="title"/>
          </p:nvPr>
        </p:nvSpPr>
        <p:spPr/>
        <p:txBody>
          <a:bodyPr>
            <a:normAutofit fontScale="90000"/>
          </a:bodyPr>
          <a:lstStyle/>
          <a:p>
            <a:r>
              <a:rPr lang="en-US" sz="3600" b="1" dirty="0">
                <a:solidFill>
                  <a:srgbClr val="000000"/>
                </a:solidFill>
                <a:effectLst/>
                <a:highlight>
                  <a:srgbClr val="FFFFFF"/>
                </a:highlight>
                <a:latin typeface="Calibri" panose="020F0502020204030204" pitchFamily="34" charset="0"/>
                <a:ea typeface="Aptos" panose="020B0004020202020204" pitchFamily="34" charset="0"/>
                <a:cs typeface="Times New Roman" panose="02020603050405020304" pitchFamily="18" charset="0"/>
              </a:rPr>
              <a:t>Stock gifts-during lifetime</a:t>
            </a:r>
            <a:br>
              <a:rPr lang="en-US" sz="18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9043B622-4828-41B7-FA98-F54971730C02}"/>
              </a:ext>
            </a:extLst>
          </p:cNvPr>
          <p:cNvSpPr>
            <a:spLocks noGrp="1"/>
          </p:cNvSpPr>
          <p:nvPr>
            <p:ph idx="1"/>
          </p:nvPr>
        </p:nvSpPr>
        <p:spPr/>
        <p:txBody>
          <a:bodyPr>
            <a:normAutofit/>
          </a:bodyPr>
          <a:lstStyle/>
          <a:p>
            <a:pPr marL="0" marR="0">
              <a:lnSpc>
                <a:spcPct val="107000"/>
              </a:lnSpc>
              <a:spcBef>
                <a:spcPts val="0"/>
              </a:spcBef>
              <a:spcAft>
                <a:spcPts val="0"/>
              </a:spcAft>
            </a:pPr>
            <a:r>
              <a:rPr lang="en-US" sz="3600" dirty="0">
                <a:effectLst/>
                <a:latin typeface="Calibri" panose="020F0502020204030204" pitchFamily="34" charset="0"/>
                <a:ea typeface="Aptos" panose="020B0004020202020204" pitchFamily="34" charset="0"/>
                <a:cs typeface="Times New Roman" panose="02020603050405020304" pitchFamily="18" charset="0"/>
              </a:rPr>
              <a:t>Gifts to individuals: had the assets been given away during one’s lifetime, the basis to the donees would be the carryover basis of the donor, most likely leading to more capital gain and net investment income tax liability for the donees</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786910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33F32-3F66-043B-D1AF-1A4891733E45}"/>
              </a:ext>
            </a:extLst>
          </p:cNvPr>
          <p:cNvSpPr>
            <a:spLocks noGrp="1"/>
          </p:cNvSpPr>
          <p:nvPr>
            <p:ph type="title"/>
          </p:nvPr>
        </p:nvSpPr>
        <p:spPr/>
        <p:txBody>
          <a:bodyPr/>
          <a:lstStyle/>
          <a:p>
            <a:r>
              <a:rPr lang="en-US" sz="4000" b="1" dirty="0">
                <a:solidFill>
                  <a:srgbClr val="000000"/>
                </a:solidFill>
                <a:effectLst/>
                <a:highlight>
                  <a:srgbClr val="FFFFFF"/>
                </a:highlight>
                <a:latin typeface="Calibri" panose="020F0502020204030204" pitchFamily="34" charset="0"/>
                <a:ea typeface="Aptos" panose="020B0004020202020204" pitchFamily="34" charset="0"/>
                <a:cs typeface="Times New Roman" panose="02020603050405020304" pitchFamily="18" charset="0"/>
              </a:rPr>
              <a:t>Stock gifts-during lifetime</a:t>
            </a:r>
            <a:endParaRPr lang="en-US" dirty="0"/>
          </a:p>
        </p:txBody>
      </p:sp>
      <p:sp>
        <p:nvSpPr>
          <p:cNvPr id="3" name="Content Placeholder 2">
            <a:extLst>
              <a:ext uri="{FF2B5EF4-FFF2-40B4-BE49-F238E27FC236}">
                <a16:creationId xmlns:a16="http://schemas.microsoft.com/office/drawing/2014/main" id="{05077CE0-F354-4538-A241-6841D70E6CD6}"/>
              </a:ext>
            </a:extLst>
          </p:cNvPr>
          <p:cNvSpPr>
            <a:spLocks noGrp="1"/>
          </p:cNvSpPr>
          <p:nvPr>
            <p:ph idx="1"/>
          </p:nvPr>
        </p:nvSpPr>
        <p:spPr/>
        <p:txBody>
          <a:bodyPr>
            <a:normAutofit fontScale="92500" lnSpcReduction="20000"/>
          </a:bodyPr>
          <a:lstStyle/>
          <a:p>
            <a:r>
              <a:rPr lang="en-US" dirty="0"/>
              <a:t>Gifts to charity:</a:t>
            </a:r>
          </a:p>
          <a:p>
            <a:pPr marL="0" marR="0">
              <a:lnSpc>
                <a:spcPct val="107000"/>
              </a:lnSpc>
              <a:spcBef>
                <a:spcPts val="0"/>
              </a:spcBef>
              <a:spcAft>
                <a:spcPts val="0"/>
              </a:spcAft>
            </a:pPr>
            <a:r>
              <a:rPr lang="en-US" sz="3600" dirty="0">
                <a:solidFill>
                  <a:srgbClr val="000000"/>
                </a:solidFill>
                <a:effectLst/>
                <a:highlight>
                  <a:srgbClr val="FFFFFF"/>
                </a:highlight>
                <a:latin typeface="Calibri" panose="020F0502020204030204" pitchFamily="34" charset="0"/>
                <a:ea typeface="Aptos" panose="020B0004020202020204" pitchFamily="34" charset="0"/>
                <a:cs typeface="Times New Roman" panose="02020603050405020304" pitchFamily="18" charset="0"/>
              </a:rPr>
              <a:t>Ability to gift, take a charitable deduction based on the FMV and avoid paying capital gains tax</a:t>
            </a:r>
            <a:r>
              <a:rPr lang="en-US" sz="3600" b="1" dirty="0">
                <a:solidFill>
                  <a:srgbClr val="17242A"/>
                </a:solidFill>
                <a:effectLst/>
                <a:highlight>
                  <a:srgbClr val="FFFFFF"/>
                </a:highlight>
                <a:latin typeface="Calibri" panose="020F0502020204030204" pitchFamily="34" charset="0"/>
                <a:ea typeface="Times New Roman" panose="02020603050405020304" pitchFamily="18" charset="0"/>
                <a:cs typeface="Times New Roman" panose="02020603050405020304" pitchFamily="18" charset="0"/>
              </a:rPr>
              <a:t> </a:t>
            </a:r>
            <a:r>
              <a:rPr lang="en-US" sz="3600" dirty="0">
                <a:solidFill>
                  <a:srgbClr val="17242A"/>
                </a:solidFill>
                <a:effectLst/>
                <a:highlight>
                  <a:srgbClr val="FFFFFF"/>
                </a:highlight>
                <a:latin typeface="Calibri" panose="020F0502020204030204" pitchFamily="34" charset="0"/>
                <a:ea typeface="Times New Roman" panose="02020603050405020304" pitchFamily="18" charset="0"/>
                <a:cs typeface="Times New Roman" panose="02020603050405020304" pitchFamily="18" charset="0"/>
              </a:rPr>
              <a:t> on the sale of the stocks </a:t>
            </a:r>
            <a:endParaRPr lang="en-US" sz="36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3600" dirty="0">
                <a:solidFill>
                  <a:srgbClr val="17242A"/>
                </a:solidFill>
                <a:effectLst/>
                <a:highlight>
                  <a:srgbClr val="FFFFFF"/>
                </a:highlight>
                <a:latin typeface="Calibri" panose="020F0502020204030204" pitchFamily="34" charset="0"/>
                <a:ea typeface="Times New Roman" panose="02020603050405020304" pitchFamily="18" charset="0"/>
                <a:cs typeface="Times New Roman" panose="02020603050405020304" pitchFamily="18" charset="0"/>
              </a:rPr>
              <a:t>Donating appreciated stocks, rather than selling the stocks then donating cash, can minimize a donor’s tax burden and maximize generosity.</a:t>
            </a:r>
            <a:endParaRPr lang="en-US" sz="36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3600" dirty="0">
                <a:solidFill>
                  <a:srgbClr val="17242A"/>
                </a:solidFill>
                <a:effectLst/>
                <a:highlight>
                  <a:srgbClr val="FFFFFF"/>
                </a:highlight>
                <a:latin typeface="Calibri" panose="020F0502020204030204" pitchFamily="34" charset="0"/>
                <a:ea typeface="Times New Roman" panose="02020603050405020304" pitchFamily="18" charset="0"/>
                <a:cs typeface="Times New Roman" panose="02020603050405020304" pitchFamily="18" charset="0"/>
              </a:rPr>
              <a:t>Establish your donor advised fund</a:t>
            </a:r>
            <a:endParaRPr lang="en-US" sz="36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859477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9EBAC-64F4-893D-2B6E-53B08D6784DB}"/>
              </a:ext>
            </a:extLst>
          </p:cNvPr>
          <p:cNvSpPr>
            <a:spLocks noGrp="1"/>
          </p:cNvSpPr>
          <p:nvPr>
            <p:ph type="title"/>
          </p:nvPr>
        </p:nvSpPr>
        <p:spPr/>
        <p:txBody>
          <a:bodyPr>
            <a:noAutofit/>
          </a:bodyPr>
          <a:lstStyle/>
          <a:p>
            <a:r>
              <a:rPr lang="en-US" b="1" dirty="0">
                <a:effectLst/>
                <a:latin typeface="Calibri" panose="020F0502020204030204" pitchFamily="34" charset="0"/>
                <a:ea typeface="Aptos" panose="020B0004020202020204" pitchFamily="34" charset="0"/>
              </a:rPr>
              <a:t>Qualified Charitable Distributions (QCDs)</a:t>
            </a:r>
            <a:endParaRPr lang="en-US" dirty="0"/>
          </a:p>
        </p:txBody>
      </p:sp>
      <p:sp>
        <p:nvSpPr>
          <p:cNvPr id="3" name="Content Placeholder 2">
            <a:extLst>
              <a:ext uri="{FF2B5EF4-FFF2-40B4-BE49-F238E27FC236}">
                <a16:creationId xmlns:a16="http://schemas.microsoft.com/office/drawing/2014/main" id="{239ADBD3-DBBE-DE67-147B-C5352BFB956A}"/>
              </a:ext>
            </a:extLst>
          </p:cNvPr>
          <p:cNvSpPr>
            <a:spLocks noGrp="1"/>
          </p:cNvSpPr>
          <p:nvPr>
            <p:ph idx="1"/>
          </p:nvPr>
        </p:nvSpPr>
        <p:spPr/>
        <p:txBody>
          <a:bodyPr/>
          <a:lstStyle/>
          <a:p>
            <a:r>
              <a:rPr lang="en-US" sz="2000" dirty="0">
                <a:effectLst/>
                <a:latin typeface="Calibri" panose="020F0502020204030204" pitchFamily="34" charset="0"/>
                <a:ea typeface="Aptos" panose="020B0004020202020204" pitchFamily="34" charset="0"/>
                <a:cs typeface="Times New Roman" panose="02020603050405020304" pitchFamily="18" charset="0"/>
              </a:rPr>
              <a:t>Persons who have reached age 70½ may transfer up to $105,000 (2024 limit, $100,000 indexe</a:t>
            </a:r>
            <a:r>
              <a:rPr lang="en-US" sz="2000" dirty="0">
                <a:latin typeface="Calibri" panose="020F0502020204030204" pitchFamily="34" charset="0"/>
                <a:ea typeface="Aptos" panose="020B0004020202020204" pitchFamily="34" charset="0"/>
                <a:cs typeface="Times New Roman" panose="02020603050405020304" pitchFamily="18" charset="0"/>
              </a:rPr>
              <a:t>d for inflation)</a:t>
            </a:r>
            <a:r>
              <a:rPr lang="en-US" sz="2000" dirty="0">
                <a:effectLst/>
                <a:latin typeface="Calibri" panose="020F0502020204030204" pitchFamily="34" charset="0"/>
                <a:ea typeface="Aptos" panose="020B0004020202020204" pitchFamily="34" charset="0"/>
                <a:cs typeface="Times New Roman" panose="02020603050405020304" pitchFamily="18" charset="0"/>
              </a:rPr>
              <a:t> directly from an IRA to a qualified charity (but not to a donor-advised fund or a private foundation). </a:t>
            </a:r>
          </a:p>
          <a:p>
            <a:r>
              <a:rPr lang="en-US" sz="2000" dirty="0">
                <a:effectLst/>
                <a:latin typeface="Calibri" panose="020F0502020204030204" pitchFamily="34" charset="0"/>
                <a:ea typeface="Aptos" panose="020B0004020202020204" pitchFamily="34" charset="0"/>
                <a:cs typeface="Times New Roman" panose="02020603050405020304" pitchFamily="18" charset="0"/>
              </a:rPr>
              <a:t>If this is done, the taxpayer is not required to report the IRA withdrawal as income, and the taxpayer does not get an income tax deduction on Schedule A for making the transfer. </a:t>
            </a:r>
          </a:p>
          <a:p>
            <a:r>
              <a:rPr lang="en-US" sz="2000" dirty="0">
                <a:effectLst/>
                <a:latin typeface="Calibri" panose="020F0502020204030204" pitchFamily="34" charset="0"/>
                <a:ea typeface="Aptos" panose="020B0004020202020204" pitchFamily="34" charset="0"/>
                <a:cs typeface="Times New Roman" panose="02020603050405020304" pitchFamily="18" charset="0"/>
              </a:rPr>
              <a:t>The transfer from the IRA does count as or toward the taxpayer’s required minimum distribution for the year in which it is made. </a:t>
            </a:r>
          </a:p>
          <a:p>
            <a:r>
              <a:rPr lang="en-US" sz="2000" dirty="0">
                <a:effectLst/>
                <a:latin typeface="Calibri" panose="020F0502020204030204" pitchFamily="34" charset="0"/>
                <a:ea typeface="Aptos" panose="020B0004020202020204" pitchFamily="34" charset="0"/>
                <a:cs typeface="Times New Roman" panose="02020603050405020304" pitchFamily="18" charset="0"/>
              </a:rPr>
              <a:t>The QCD has the advantage of reducing one’s AGI, which may allow for a larger medical expense deduction and reduced exposure to the net investment income tax and a reduction in one’s Medicare Parts B and D premiums.</a:t>
            </a:r>
            <a:endParaRPr lang="en-US" sz="20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335317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42B7F-B903-C21C-949A-2D321EDA9470}"/>
              </a:ext>
            </a:extLst>
          </p:cNvPr>
          <p:cNvSpPr>
            <a:spLocks noGrp="1"/>
          </p:cNvSpPr>
          <p:nvPr>
            <p:ph type="title"/>
          </p:nvPr>
        </p:nvSpPr>
        <p:spPr/>
        <p:txBody>
          <a:bodyPr>
            <a:normAutofit fontScale="90000"/>
          </a:bodyPr>
          <a:lstStyle/>
          <a:p>
            <a:r>
              <a:rPr lang="en-US" b="1" dirty="0">
                <a:effectLst/>
                <a:latin typeface="Calibri" panose="020F0502020204030204" pitchFamily="34" charset="0"/>
                <a:ea typeface="Aptos" panose="020B0004020202020204" pitchFamily="34" charset="0"/>
              </a:rPr>
              <a:t>Qualified Charitable Distributions (QCDs)</a:t>
            </a:r>
            <a:endParaRPr lang="en-US" dirty="0"/>
          </a:p>
        </p:txBody>
      </p:sp>
      <p:sp>
        <p:nvSpPr>
          <p:cNvPr id="3" name="Content Placeholder 2">
            <a:extLst>
              <a:ext uri="{FF2B5EF4-FFF2-40B4-BE49-F238E27FC236}">
                <a16:creationId xmlns:a16="http://schemas.microsoft.com/office/drawing/2014/main" id="{3FC3548E-04B8-A392-9266-97FD0F5EE17B}"/>
              </a:ext>
            </a:extLst>
          </p:cNvPr>
          <p:cNvSpPr>
            <a:spLocks noGrp="1"/>
          </p:cNvSpPr>
          <p:nvPr>
            <p:ph idx="1"/>
          </p:nvPr>
        </p:nvSpPr>
        <p:spPr/>
        <p:txBody>
          <a:bodyPr/>
          <a:lstStyle/>
          <a:p>
            <a:r>
              <a:rPr lang="en-US" sz="3600" dirty="0">
                <a:effectLst/>
                <a:latin typeface="Calibri" panose="020F0502020204030204" pitchFamily="34" charset="0"/>
                <a:ea typeface="Aptos" panose="020B0004020202020204" pitchFamily="34" charset="0"/>
                <a:cs typeface="Times New Roman" panose="02020603050405020304" pitchFamily="18" charset="0"/>
              </a:rPr>
              <a:t>Beginning in 2023, a QCD may be taken to fund a Charitable Remainder Unitrust, Charitable Remainder Annuity Trust, or Charitable Gift Annuity up to a maximum one-time amount of $53,000 in 2024 ($50,000 indexed for inflation).</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368930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62B2B-301F-BAEB-9E44-AAEEE79405EC}"/>
              </a:ext>
            </a:extLst>
          </p:cNvPr>
          <p:cNvSpPr>
            <a:spLocks noGrp="1"/>
          </p:cNvSpPr>
          <p:nvPr>
            <p:ph type="title"/>
          </p:nvPr>
        </p:nvSpPr>
        <p:spPr/>
        <p:txBody>
          <a:bodyPr>
            <a:normAutofit fontScale="90000"/>
          </a:bodyPr>
          <a:lstStyle/>
          <a:p>
            <a:pPr marL="0" marR="0">
              <a:lnSpc>
                <a:spcPct val="107000"/>
              </a:lnSpc>
              <a:spcBef>
                <a:spcPts val="0"/>
              </a:spcBef>
              <a:spcAft>
                <a:spcPts val="0"/>
              </a:spcAft>
            </a:pPr>
            <a:r>
              <a:rPr lang="en-US" sz="4900" b="1" dirty="0">
                <a:effectLst/>
                <a:latin typeface="Calibri" panose="020F0502020204030204" pitchFamily="34" charset="0"/>
                <a:ea typeface="Aptos" panose="020B0004020202020204" pitchFamily="34" charset="0"/>
                <a:cs typeface="Times New Roman" panose="02020603050405020304" pitchFamily="18" charset="0"/>
              </a:rPr>
              <a:t>Charitable Gift Annuities</a:t>
            </a:r>
            <a:br>
              <a:rPr lang="en-US" sz="1800" dirty="0">
                <a:effectLst/>
                <a:latin typeface="Aptos" panose="020B0004020202020204" pitchFamily="34" charset="0"/>
                <a:ea typeface="Aptos" panose="020B0004020202020204" pitchFamily="34" charset="0"/>
                <a:cs typeface="Times New Roman" panose="02020603050405020304" pitchFamily="18" charset="0"/>
              </a:rPr>
            </a:br>
            <a:r>
              <a:rPr lang="en-US" sz="1800" b="1" dirty="0">
                <a:effectLst/>
                <a:latin typeface="Calibri" panose="020F0502020204030204" pitchFamily="34" charset="0"/>
                <a:ea typeface="Aptos" panose="020B0004020202020204" pitchFamily="34" charset="0"/>
                <a:cs typeface="Times New Roman" panose="02020603050405020304" pitchFamily="18" charset="0"/>
              </a:rPr>
              <a:t> </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FCA7156-993D-EDA8-B007-DEBB9DC7A3C6}"/>
              </a:ext>
            </a:extLst>
          </p:cNvPr>
          <p:cNvSpPr>
            <a:spLocks noGrp="1"/>
          </p:cNvSpPr>
          <p:nvPr>
            <p:ph idx="1"/>
          </p:nvPr>
        </p:nvSpPr>
        <p:spPr/>
        <p:txBody>
          <a:bodyPr/>
          <a:lstStyle/>
          <a:p>
            <a:pPr marL="0" marR="0">
              <a:lnSpc>
                <a:spcPct val="107000"/>
              </a:lnSpc>
              <a:spcBef>
                <a:spcPts val="0"/>
              </a:spcBef>
              <a:spcAft>
                <a:spcPts val="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A charitable gift annuity is a contract between a donor and a charity with the following terms: As a donor, you make a sizable gift to charity using cash, securities or possibly other assets. </a:t>
            </a:r>
          </a:p>
          <a:p>
            <a:pPr marL="0" marR="0">
              <a:lnSpc>
                <a:spcPct val="107000"/>
              </a:lnSpc>
              <a:spcBef>
                <a:spcPts val="0"/>
              </a:spcBef>
              <a:spcAft>
                <a:spcPts val="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In return, you become eligible to take a partial tax deduction for your donation (in most cases), plus you receive a fixed stream of income from the charity for the rest of your life.  </a:t>
            </a:r>
          </a:p>
          <a:p>
            <a:pPr marL="0" marR="0">
              <a:lnSpc>
                <a:spcPct val="107000"/>
              </a:lnSpc>
              <a:spcBef>
                <a:spcPts val="0"/>
              </a:spcBef>
              <a:spcAft>
                <a:spcPts val="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At the end of your life the charity receives the remainder of the gift.</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May become more popular due to the provision to allow the one time QCD to establish a CGA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547610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D958F-D87E-4B81-2DA1-215659317535}"/>
              </a:ext>
            </a:extLst>
          </p:cNvPr>
          <p:cNvSpPr>
            <a:spLocks noGrp="1"/>
          </p:cNvSpPr>
          <p:nvPr>
            <p:ph type="title"/>
          </p:nvPr>
        </p:nvSpPr>
        <p:spPr/>
        <p:txBody>
          <a:bodyPr/>
          <a:lstStyle/>
          <a:p>
            <a:r>
              <a:rPr lang="en-US" sz="4000" b="1" dirty="0">
                <a:effectLst/>
                <a:latin typeface="Calibri" panose="020F0502020204030204" pitchFamily="34" charset="0"/>
                <a:ea typeface="Aptos" panose="020B0004020202020204" pitchFamily="34" charset="0"/>
                <a:cs typeface="Times New Roman" panose="02020603050405020304" pitchFamily="18" charset="0"/>
              </a:rPr>
              <a:t>Charitable Gift Annuities</a:t>
            </a:r>
            <a:endParaRPr lang="en-US" dirty="0"/>
          </a:p>
        </p:txBody>
      </p:sp>
      <p:sp>
        <p:nvSpPr>
          <p:cNvPr id="3" name="Content Placeholder 2">
            <a:extLst>
              <a:ext uri="{FF2B5EF4-FFF2-40B4-BE49-F238E27FC236}">
                <a16:creationId xmlns:a16="http://schemas.microsoft.com/office/drawing/2014/main" id="{0E013667-CFE0-2800-4986-32870DC120EA}"/>
              </a:ext>
            </a:extLst>
          </p:cNvPr>
          <p:cNvSpPr>
            <a:spLocks noGrp="1"/>
          </p:cNvSpPr>
          <p:nvPr>
            <p:ph idx="1"/>
          </p:nvPr>
        </p:nvSpPr>
        <p:spPr/>
        <p:txBody>
          <a:bodyPr/>
          <a:lstStyle/>
          <a:p>
            <a:pPr marL="0" marR="0">
              <a:lnSpc>
                <a:spcPct val="107000"/>
              </a:lnSpc>
              <a:spcBef>
                <a:spcPts val="0"/>
              </a:spcBef>
              <a:spcAft>
                <a:spcPts val="0"/>
              </a:spcAft>
            </a:pPr>
            <a:r>
              <a:rPr lang="en-US" sz="3200" dirty="0">
                <a:effectLst/>
                <a:latin typeface="Calibri" panose="020F0502020204030204" pitchFamily="34" charset="0"/>
                <a:ea typeface="Aptos" panose="020B0004020202020204" pitchFamily="34" charset="0"/>
                <a:cs typeface="Times New Roman" panose="02020603050405020304" pitchFamily="18" charset="0"/>
              </a:rPr>
              <a:t>Higher interest rates mean larger payments (rates determined by IRS 7520 rates and age of donor)</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0"/>
              </a:spcAft>
              <a:buNone/>
            </a:pPr>
            <a:endParaRPr lang="en-US" sz="18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743408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9677F-2348-ADC3-E3E8-5AEEBAB336F6}"/>
              </a:ext>
            </a:extLst>
          </p:cNvPr>
          <p:cNvSpPr>
            <a:spLocks noGrp="1"/>
          </p:cNvSpPr>
          <p:nvPr>
            <p:ph type="title"/>
          </p:nvPr>
        </p:nvSpPr>
        <p:spPr/>
        <p:txBody>
          <a:bodyPr/>
          <a:lstStyle/>
          <a:p>
            <a:r>
              <a:rPr lang="en-US" sz="4000" b="1" dirty="0">
                <a:effectLst/>
                <a:latin typeface="Calibri" panose="020F0502020204030204" pitchFamily="34" charset="0"/>
                <a:ea typeface="Aptos" panose="020B0004020202020204" pitchFamily="34" charset="0"/>
                <a:cs typeface="Times New Roman" panose="02020603050405020304" pitchFamily="18" charset="0"/>
              </a:rPr>
              <a:t>Charitable Gift Annuities</a:t>
            </a:r>
            <a:endParaRPr lang="en-US" dirty="0"/>
          </a:p>
        </p:txBody>
      </p:sp>
      <p:sp>
        <p:nvSpPr>
          <p:cNvPr id="3" name="Content Placeholder 2">
            <a:extLst>
              <a:ext uri="{FF2B5EF4-FFF2-40B4-BE49-F238E27FC236}">
                <a16:creationId xmlns:a16="http://schemas.microsoft.com/office/drawing/2014/main" id="{1B8E2E3E-8CC2-F62B-3002-82A0BC81C8CB}"/>
              </a:ext>
            </a:extLst>
          </p:cNvPr>
          <p:cNvSpPr>
            <a:spLocks noGrp="1"/>
          </p:cNvSpPr>
          <p:nvPr>
            <p:ph idx="1"/>
          </p:nvPr>
        </p:nvSpPr>
        <p:spPr/>
        <p:txBody>
          <a:bodyPr>
            <a:normAutofit fontScale="92500" lnSpcReduction="10000"/>
          </a:bodyPr>
          <a:lstStyle/>
          <a:p>
            <a:pPr marL="0" marR="0">
              <a:lnSpc>
                <a:spcPct val="107000"/>
              </a:lnSpc>
              <a:spcBef>
                <a:spcPts val="0"/>
              </a:spcBef>
              <a:spcAft>
                <a:spcPts val="0"/>
              </a:spcAft>
            </a:pPr>
            <a:r>
              <a:rPr lang="en-US" sz="2800" dirty="0">
                <a:effectLst/>
                <a:latin typeface="Calibri" panose="020F0502020204030204" pitchFamily="34" charset="0"/>
                <a:ea typeface="Aptos" panose="020B0004020202020204" pitchFamily="34" charset="0"/>
                <a:cs typeface="Times New Roman" panose="02020603050405020304" pitchFamily="18" charset="0"/>
              </a:rPr>
              <a:t>Benefits of a charitable gift annuity</a:t>
            </a:r>
            <a:endParaRPr lang="en-US" sz="28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Aptos" panose="020B0004020202020204" pitchFamily="34" charset="0"/>
                <a:cs typeface="Times New Roman" panose="02020603050405020304" pitchFamily="18" charset="0"/>
              </a:rPr>
              <a:t>Income stream for the rest of your life</a:t>
            </a:r>
            <a:endParaRPr lang="en-US" sz="28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Aptos" panose="020B0004020202020204" pitchFamily="34" charset="0"/>
                <a:cs typeface="Times New Roman" panose="02020603050405020304" pitchFamily="18" charset="0"/>
              </a:rPr>
              <a:t>Immediate (partial) tax deduction, based on your life expectancy and the anticipated income stream</a:t>
            </a:r>
            <a:endParaRPr lang="en-US" sz="28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Aptos" panose="020B0004020202020204" pitchFamily="34" charset="0"/>
                <a:cs typeface="Times New Roman" panose="02020603050405020304" pitchFamily="18" charset="0"/>
              </a:rPr>
              <a:t>Potential for a portion of the income stream to be tax-free </a:t>
            </a:r>
            <a:endParaRPr lang="en-US" sz="28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Aptos" panose="020B0004020202020204" pitchFamily="34" charset="0"/>
                <a:cs typeface="Times New Roman" panose="02020603050405020304" pitchFamily="18" charset="0"/>
              </a:rPr>
              <a:t>Possibility of donating many types of assets: cash, securities plus personal property</a:t>
            </a:r>
            <a:endParaRPr lang="en-US" sz="28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Aptos" panose="020B0004020202020204" pitchFamily="34" charset="0"/>
                <a:cs typeface="Times New Roman" panose="02020603050405020304" pitchFamily="18" charset="0"/>
              </a:rPr>
              <a:t>Reduced or eliminated capital gains tax liability for gifts of appreciated securities and personal property</a:t>
            </a:r>
            <a:endParaRPr lang="en-US" sz="28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Aptos" panose="020B0004020202020204" pitchFamily="34" charset="0"/>
                <a:cs typeface="Times New Roman" panose="02020603050405020304" pitchFamily="18" charset="0"/>
              </a:rPr>
              <a:t>Supporting an organization you care about</a:t>
            </a:r>
            <a:endParaRPr lang="en-US" sz="28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998489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31B2C-9F0C-E281-52B1-CE18E5B8ED4A}"/>
              </a:ext>
            </a:extLst>
          </p:cNvPr>
          <p:cNvSpPr>
            <a:spLocks noGrp="1"/>
          </p:cNvSpPr>
          <p:nvPr>
            <p:ph type="title"/>
          </p:nvPr>
        </p:nvSpPr>
        <p:spPr/>
        <p:txBody>
          <a:bodyPr/>
          <a:lstStyle/>
          <a:p>
            <a:r>
              <a:rPr lang="en-US" sz="4000" b="1" dirty="0">
                <a:effectLst/>
                <a:latin typeface="Calibri" panose="020F0502020204030204" pitchFamily="34" charset="0"/>
                <a:ea typeface="Aptos" panose="020B0004020202020204" pitchFamily="34" charset="0"/>
                <a:cs typeface="Times New Roman" panose="02020603050405020304" pitchFamily="18" charset="0"/>
              </a:rPr>
              <a:t>Charitable Gift Annuities</a:t>
            </a:r>
            <a:endParaRPr lang="en-US" dirty="0"/>
          </a:p>
        </p:txBody>
      </p:sp>
      <p:sp>
        <p:nvSpPr>
          <p:cNvPr id="3" name="Content Placeholder 2">
            <a:extLst>
              <a:ext uri="{FF2B5EF4-FFF2-40B4-BE49-F238E27FC236}">
                <a16:creationId xmlns:a16="http://schemas.microsoft.com/office/drawing/2014/main" id="{A9FADD1B-F9D6-05AD-5A9C-408EE550D98C}"/>
              </a:ext>
            </a:extLst>
          </p:cNvPr>
          <p:cNvSpPr>
            <a:spLocks noGrp="1"/>
          </p:cNvSpPr>
          <p:nvPr>
            <p:ph idx="1"/>
          </p:nvPr>
        </p:nvSpPr>
        <p:spPr/>
        <p:txBody>
          <a:bodyPr>
            <a:normAutofit fontScale="62500" lnSpcReduction="20000"/>
          </a:bodyPr>
          <a:lstStyle/>
          <a:p>
            <a:pPr marL="0" marR="0">
              <a:lnSpc>
                <a:spcPct val="107000"/>
              </a:lnSpc>
              <a:spcBef>
                <a:spcPts val="0"/>
              </a:spcBef>
              <a:spcAft>
                <a:spcPts val="0"/>
              </a:spcAft>
            </a:pPr>
            <a:r>
              <a:rPr lang="en-US" sz="4000" dirty="0">
                <a:effectLst/>
                <a:latin typeface="Calibri" panose="020F0502020204030204" pitchFamily="34" charset="0"/>
                <a:ea typeface="Aptos" panose="020B0004020202020204" pitchFamily="34" charset="0"/>
                <a:cs typeface="Times New Roman" panose="02020603050405020304" pitchFamily="18" charset="0"/>
              </a:rPr>
              <a:t>Potential drawbacks</a:t>
            </a:r>
            <a:endParaRPr lang="en-US" sz="40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4000" dirty="0">
                <a:effectLst/>
                <a:latin typeface="Calibri" panose="020F0502020204030204" pitchFamily="34" charset="0"/>
                <a:ea typeface="Aptos" panose="020B0004020202020204" pitchFamily="34" charset="0"/>
                <a:cs typeface="Times New Roman" panose="02020603050405020304" pitchFamily="18" charset="0"/>
              </a:rPr>
              <a:t>Parting irrevocably with funds donated to create the annuity</a:t>
            </a:r>
            <a:endParaRPr lang="en-US" sz="40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4000" dirty="0">
                <a:effectLst/>
                <a:latin typeface="Calibri" panose="020F0502020204030204" pitchFamily="34" charset="0"/>
                <a:ea typeface="Aptos" panose="020B0004020202020204" pitchFamily="34" charset="0"/>
                <a:cs typeface="Times New Roman" panose="02020603050405020304" pitchFamily="18" charset="0"/>
              </a:rPr>
              <a:t>Subject to income tax on the income stream (payments from the annuity)</a:t>
            </a:r>
            <a:endParaRPr lang="en-US" sz="40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4000" dirty="0">
                <a:effectLst/>
                <a:latin typeface="Calibri" panose="020F0502020204030204" pitchFamily="34" charset="0"/>
                <a:ea typeface="Aptos" panose="020B0004020202020204" pitchFamily="34" charset="0"/>
                <a:cs typeface="Times New Roman" panose="02020603050405020304" pitchFamily="18" charset="0"/>
              </a:rPr>
              <a:t>Payments are fixed and won’t be adjusted for inflation</a:t>
            </a:r>
            <a:endParaRPr lang="en-US" sz="40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4000" dirty="0">
                <a:effectLst/>
                <a:latin typeface="Calibri" panose="020F0502020204030204" pitchFamily="34" charset="0"/>
                <a:ea typeface="Aptos" panose="020B0004020202020204" pitchFamily="34" charset="0"/>
                <a:cs typeface="Times New Roman" panose="02020603050405020304" pitchFamily="18" charset="0"/>
              </a:rPr>
              <a:t>Payments may be lower than with a non-charitable annuity because the primary purpose is for nonprofit support</a:t>
            </a:r>
            <a:endParaRPr lang="en-US" sz="40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4000" dirty="0">
                <a:effectLst/>
                <a:latin typeface="Calibri" panose="020F0502020204030204" pitchFamily="34" charset="0"/>
                <a:ea typeface="Aptos" panose="020B0004020202020204" pitchFamily="34" charset="0"/>
                <a:cs typeface="Times New Roman" panose="02020603050405020304" pitchFamily="18" charset="0"/>
              </a:rPr>
              <a:t>Cannot be used to support multiple charities unless you set up multiple annuities</a:t>
            </a:r>
            <a:endParaRPr lang="en-US" sz="40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963527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6BA2E-013E-025E-A5D1-17DEFC4AFAF8}"/>
              </a:ext>
            </a:extLst>
          </p:cNvPr>
          <p:cNvSpPr>
            <a:spLocks noGrp="1"/>
          </p:cNvSpPr>
          <p:nvPr>
            <p:ph type="title"/>
          </p:nvPr>
        </p:nvSpPr>
        <p:spPr/>
        <p:txBody>
          <a:bodyPr>
            <a:normAutofit fontScale="90000"/>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CGA Example</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00D78D0-5D8B-6FAF-68B3-287BE3A09AD6}"/>
              </a:ext>
            </a:extLst>
          </p:cNvPr>
          <p:cNvSpPr>
            <a:spLocks noGrp="1"/>
          </p:cNvSpPr>
          <p:nvPr>
            <p:ph idx="1"/>
          </p:nvPr>
        </p:nvSpPr>
        <p:spPr/>
        <p:txBody>
          <a:bodyPr>
            <a:normAutofit/>
          </a:bodyPr>
          <a:lstStyle/>
          <a:p>
            <a:pPr marL="0" marR="0">
              <a:lnSpc>
                <a:spcPct val="107000"/>
              </a:lnSpc>
              <a:spcBef>
                <a:spcPts val="0"/>
              </a:spcBef>
              <a:spcAft>
                <a:spcPts val="0"/>
              </a:spcAft>
            </a:pPr>
            <a:r>
              <a:rPr lang="en-US" dirty="0">
                <a:effectLst/>
                <a:latin typeface="Calibri" panose="020F0502020204030204" pitchFamily="34" charset="0"/>
                <a:ea typeface="Aptos" panose="020B0004020202020204" pitchFamily="34" charset="0"/>
                <a:cs typeface="Times New Roman" panose="02020603050405020304" pitchFamily="18" charset="0"/>
              </a:rPr>
              <a:t>Mary Elizabeth, age 78, has enough savings to meet   her retirement needs. </a:t>
            </a:r>
          </a:p>
          <a:p>
            <a:pPr marL="0" marR="0">
              <a:lnSpc>
                <a:spcPct val="107000"/>
              </a:lnSpc>
              <a:spcBef>
                <a:spcPts val="0"/>
              </a:spcBef>
              <a:spcAft>
                <a:spcPts val="0"/>
              </a:spcAft>
            </a:pPr>
            <a:r>
              <a:rPr lang="en-US" dirty="0">
                <a:effectLst/>
                <a:latin typeface="Calibri" panose="020F0502020204030204" pitchFamily="34" charset="0"/>
                <a:ea typeface="Aptos" panose="020B0004020202020204" pitchFamily="34" charset="0"/>
                <a:cs typeface="Times New Roman" panose="02020603050405020304" pitchFamily="18" charset="0"/>
              </a:rPr>
              <a:t>She wants to help the charity with a generous   donation but is concerned about her future income with the low interest rates available to her.</a:t>
            </a:r>
          </a:p>
          <a:p>
            <a:r>
              <a:rPr lang="en-US" dirty="0">
                <a:effectLst/>
                <a:latin typeface="Calibri" panose="020F0502020204030204" pitchFamily="34" charset="0"/>
                <a:ea typeface="Aptos" panose="020B0004020202020204" pitchFamily="34" charset="0"/>
              </a:rPr>
              <a:t>She established a $10,000 Charitable Gift Annuity, which specified that the remainder of the annuity balance benefit her local parish upon her death</a:t>
            </a:r>
            <a:endParaRPr lang="en-US" dirty="0"/>
          </a:p>
        </p:txBody>
      </p:sp>
    </p:spTree>
    <p:extLst>
      <p:ext uri="{BB962C8B-B14F-4D97-AF65-F5344CB8AC3E}">
        <p14:creationId xmlns:p14="http://schemas.microsoft.com/office/powerpoint/2010/main" val="446118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15396-86A1-C92B-D250-7347F6C62467}"/>
              </a:ext>
            </a:extLst>
          </p:cNvPr>
          <p:cNvSpPr>
            <a:spLocks noGrp="1"/>
          </p:cNvSpPr>
          <p:nvPr>
            <p:ph type="title"/>
          </p:nvPr>
        </p:nvSpPr>
        <p:spPr/>
        <p:txBody>
          <a:bodyPr>
            <a:normAutofit fontScale="90000"/>
          </a:bodyPr>
          <a:lstStyle/>
          <a:p>
            <a:r>
              <a:rPr lang="en-US" sz="4400" b="1" dirty="0">
                <a:effectLst/>
                <a:latin typeface="Calibri" panose="020F0502020204030204" pitchFamily="34" charset="0"/>
                <a:ea typeface="Aptos" panose="020B0004020202020204" pitchFamily="34" charset="0"/>
                <a:cs typeface="Times New Roman" panose="02020603050405020304" pitchFamily="18" charset="0"/>
              </a:rPr>
              <a:t>Why Charitable Giving:</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2A66DE4-BE56-42EC-4700-79EBEEAC7FB1}"/>
              </a:ext>
            </a:extLst>
          </p:cNvPr>
          <p:cNvSpPr>
            <a:spLocks noGrp="1"/>
          </p:cNvSpPr>
          <p:nvPr>
            <p:ph idx="1"/>
          </p:nvPr>
        </p:nvSpPr>
        <p:spPr/>
        <p:txBody>
          <a:bodyPr/>
          <a:lstStyle/>
          <a:p>
            <a:pPr marL="0" marR="0">
              <a:lnSpc>
                <a:spcPct val="107000"/>
              </a:lnSpc>
              <a:spcBef>
                <a:spcPts val="0"/>
              </a:spcBef>
              <a:spcAft>
                <a:spcPts val="800"/>
              </a:spcAft>
            </a:pPr>
            <a:r>
              <a:rPr lang="en-US" dirty="0">
                <a:effectLst/>
                <a:latin typeface="Calibri" panose="020F0502020204030204" pitchFamily="34" charset="0"/>
                <a:ea typeface="Aptos" panose="020B0004020202020204" pitchFamily="34" charset="0"/>
                <a:cs typeface="Times New Roman" panose="02020603050405020304" pitchFamily="18" charset="0"/>
              </a:rPr>
              <a:t>Satisfaction of benefitting an organization and cause important to you</a:t>
            </a:r>
            <a:endParaRPr lang="en-US"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dirty="0">
                <a:effectLst/>
                <a:latin typeface="Calibri" panose="020F0502020204030204" pitchFamily="34" charset="0"/>
                <a:ea typeface="Aptos" panose="020B0004020202020204" pitchFamily="34" charset="0"/>
                <a:cs typeface="Times New Roman" panose="02020603050405020304" pitchFamily="18" charset="0"/>
              </a:rPr>
              <a:t>Potential income and estate tax savings </a:t>
            </a:r>
            <a:endParaRPr lang="en-US"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812635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8C432-E8A5-C596-4DF9-59AF772CA5EF}"/>
              </a:ext>
            </a:extLst>
          </p:cNvPr>
          <p:cNvSpPr>
            <a:spLocks noGrp="1"/>
          </p:cNvSpPr>
          <p:nvPr>
            <p:ph type="title"/>
          </p:nvPr>
        </p:nvSpPr>
        <p:spPr/>
        <p:txBody>
          <a:bodyPr/>
          <a:lstStyle/>
          <a:p>
            <a:r>
              <a:rPr lang="en-US" b="1" dirty="0">
                <a:effectLst/>
                <a:latin typeface="Calibri" panose="020F0502020204030204" pitchFamily="34" charset="0"/>
                <a:ea typeface="Aptos" panose="020B0004020202020204" pitchFamily="34" charset="0"/>
                <a:cs typeface="Times New Roman" panose="02020603050405020304" pitchFamily="18" charset="0"/>
              </a:rPr>
              <a:t>CGA Example</a:t>
            </a:r>
            <a:endParaRPr lang="en-US" dirty="0"/>
          </a:p>
        </p:txBody>
      </p:sp>
      <p:sp>
        <p:nvSpPr>
          <p:cNvPr id="3" name="Content Placeholder 2">
            <a:extLst>
              <a:ext uri="{FF2B5EF4-FFF2-40B4-BE49-F238E27FC236}">
                <a16:creationId xmlns:a16="http://schemas.microsoft.com/office/drawing/2014/main" id="{77087503-19B3-AD03-7A26-9544FD6993E4}"/>
              </a:ext>
            </a:extLst>
          </p:cNvPr>
          <p:cNvSpPr>
            <a:spLocks noGrp="1"/>
          </p:cNvSpPr>
          <p:nvPr>
            <p:ph idx="1"/>
          </p:nvPr>
        </p:nvSpPr>
        <p:spPr/>
        <p:txBody>
          <a:bodyPr/>
          <a:lstStyle/>
          <a:p>
            <a:r>
              <a:rPr lang="en-US" sz="1800" b="1" u="sng" dirty="0">
                <a:effectLst/>
                <a:latin typeface="Calibri" panose="020F0502020204030204" pitchFamily="34" charset="0"/>
                <a:ea typeface="Aptos" panose="020B0004020202020204" pitchFamily="34" charset="0"/>
                <a:cs typeface="Times New Roman" panose="02020603050405020304" pitchFamily="18" charset="0"/>
              </a:rPr>
              <a:t>Elizabeth’s Benefits</a:t>
            </a:r>
            <a:endParaRPr lang="en-US" sz="18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600" dirty="0">
                <a:effectLst/>
                <a:latin typeface="Calibri" panose="020F0502020204030204" pitchFamily="34" charset="0"/>
                <a:ea typeface="Aptos" panose="020B0004020202020204" pitchFamily="34" charset="0"/>
                <a:cs typeface="Times New Roman" panose="02020603050405020304" pitchFamily="18" charset="0"/>
              </a:rPr>
              <a:t>Cash Donated                                                  $10,000.00</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600" dirty="0">
                <a:effectLst/>
                <a:latin typeface="Calibri" panose="020F0502020204030204" pitchFamily="34" charset="0"/>
                <a:ea typeface="Aptos" panose="020B0004020202020204" pitchFamily="34" charset="0"/>
                <a:cs typeface="Times New Roman" panose="02020603050405020304" pitchFamily="18" charset="0"/>
              </a:rPr>
              <a:t>Annuity Rate                                                             6.80%</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600" dirty="0">
                <a:effectLst/>
                <a:latin typeface="Calibri" panose="020F0502020204030204" pitchFamily="34" charset="0"/>
                <a:ea typeface="Aptos" panose="020B0004020202020204" pitchFamily="34" charset="0"/>
                <a:cs typeface="Times New Roman" panose="02020603050405020304" pitchFamily="18" charset="0"/>
              </a:rPr>
              <a:t>Annual Annuity Payment                                   $680.00</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600" dirty="0">
                <a:effectLst/>
                <a:latin typeface="Calibri" panose="020F0502020204030204" pitchFamily="34" charset="0"/>
                <a:ea typeface="Aptos" panose="020B0004020202020204" pitchFamily="34" charset="0"/>
                <a:cs typeface="Times New Roman" panose="02020603050405020304" pitchFamily="18" charset="0"/>
              </a:rPr>
              <a:t>Charitable Deduction                                        $4,826.10</a:t>
            </a: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p>
            <a:pPr marL="109728" indent="0">
              <a:buNone/>
            </a:pPr>
            <a:endParaRPr lang="en-US" sz="1800" dirty="0">
              <a:effectLst/>
              <a:latin typeface="Calibri" panose="020F0502020204030204" pitchFamily="34" charset="0"/>
              <a:ea typeface="Aptos" panose="020B0004020202020204" pitchFamily="34" charset="0"/>
              <a:cs typeface="Times New Roman" panose="02020603050405020304" pitchFamily="18" charset="0"/>
            </a:endParaRPr>
          </a:p>
          <a:p>
            <a:pPr marL="109728" indent="0">
              <a:buNone/>
            </a:pPr>
            <a:r>
              <a:rPr lang="en-US" sz="1800" dirty="0">
                <a:effectLst/>
                <a:latin typeface="Calibri" panose="020F0502020204030204" pitchFamily="34" charset="0"/>
                <a:ea typeface="Aptos" panose="020B0004020202020204" pitchFamily="34" charset="0"/>
                <a:cs typeface="Times New Roman" panose="02020603050405020304" pitchFamily="18" charset="0"/>
              </a:rPr>
              <a:t>Mary Elizabeth, who itemizes her deductions when filing her tax return, includes the charitable deduction of $4,826.10. At her 25% tax bracket, this generates a tax savings of $1,206.52.</a:t>
            </a:r>
            <a:endParaRPr lang="en-US" sz="1800" dirty="0">
              <a:effectLst/>
              <a:latin typeface="Aptos" panose="020B0004020202020204" pitchFamily="34" charset="0"/>
              <a:ea typeface="Aptos" panose="020B0004020202020204" pitchFamily="34" charset="0"/>
              <a:cs typeface="Times New Roman" panose="02020603050405020304" pitchFamily="18" charset="0"/>
            </a:endParaRPr>
          </a:p>
          <a:p>
            <a:pPr marL="109728" indent="0">
              <a:buNone/>
            </a:pPr>
            <a:endParaRPr lang="en-US" dirty="0"/>
          </a:p>
        </p:txBody>
      </p:sp>
    </p:spTree>
    <p:extLst>
      <p:ext uri="{BB962C8B-B14F-4D97-AF65-F5344CB8AC3E}">
        <p14:creationId xmlns:p14="http://schemas.microsoft.com/office/powerpoint/2010/main" val="22945138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CD73E-6E8A-9566-10FD-D47A5B70977C}"/>
              </a:ext>
            </a:extLst>
          </p:cNvPr>
          <p:cNvSpPr>
            <a:spLocks noGrp="1"/>
          </p:cNvSpPr>
          <p:nvPr>
            <p:ph type="title"/>
          </p:nvPr>
        </p:nvSpPr>
        <p:spPr/>
        <p:txBody>
          <a:bodyPr/>
          <a:lstStyle/>
          <a:p>
            <a:r>
              <a:rPr lang="en-US" dirty="0"/>
              <a:t>Online example-Mayo Clinic</a:t>
            </a:r>
          </a:p>
        </p:txBody>
      </p:sp>
      <p:pic>
        <p:nvPicPr>
          <p:cNvPr id="4" name="Content Placeholder 3" descr="A screenshot of a gift card&#10;&#10;Description automatically generated">
            <a:extLst>
              <a:ext uri="{FF2B5EF4-FFF2-40B4-BE49-F238E27FC236}">
                <a16:creationId xmlns:a16="http://schemas.microsoft.com/office/drawing/2014/main" id="{30A3F0A6-DE21-0C41-0F61-0A8028E026B3}"/>
              </a:ext>
            </a:extLst>
          </p:cNvPr>
          <p:cNvPicPr>
            <a:picLocks noGrp="1" noChangeAspect="1"/>
          </p:cNvPicPr>
          <p:nvPr>
            <p:ph idx="1"/>
          </p:nvPr>
        </p:nvPicPr>
        <p:blipFill>
          <a:blip r:embed="rId2"/>
          <a:stretch>
            <a:fillRect/>
          </a:stretch>
        </p:blipFill>
        <p:spPr>
          <a:xfrm>
            <a:off x="457200" y="2824847"/>
            <a:ext cx="8229600" cy="3173631"/>
          </a:xfrm>
          <a:prstGeom prst="rect">
            <a:avLst/>
          </a:prstGeom>
        </p:spPr>
      </p:pic>
    </p:spTree>
    <p:extLst>
      <p:ext uri="{BB962C8B-B14F-4D97-AF65-F5344CB8AC3E}">
        <p14:creationId xmlns:p14="http://schemas.microsoft.com/office/powerpoint/2010/main" val="1055659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B747D-83EE-A013-6E64-591F2AEA1679}"/>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058B65EC-FCD3-D338-614D-5CC7F46A86AF}"/>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189988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ACF1F-0C4D-2B31-086A-5665B01DAB26}"/>
              </a:ext>
            </a:extLst>
          </p:cNvPr>
          <p:cNvSpPr>
            <a:spLocks noGrp="1"/>
          </p:cNvSpPr>
          <p:nvPr>
            <p:ph type="title"/>
          </p:nvPr>
        </p:nvSpPr>
        <p:spPr/>
        <p:txBody>
          <a:bodyPr/>
          <a:lstStyle/>
          <a:p>
            <a:r>
              <a:rPr lang="en-US" sz="4000" b="1" dirty="0">
                <a:effectLst/>
                <a:latin typeface="Calibri" panose="020F0502020204030204" pitchFamily="34" charset="0"/>
                <a:ea typeface="Aptos" panose="020B0004020202020204" pitchFamily="34" charset="0"/>
                <a:cs typeface="Times New Roman" panose="02020603050405020304" pitchFamily="18" charset="0"/>
              </a:rPr>
              <a:t>Why Charitable Giving:</a:t>
            </a:r>
            <a:endParaRPr lang="en-US" dirty="0"/>
          </a:p>
        </p:txBody>
      </p:sp>
      <p:sp>
        <p:nvSpPr>
          <p:cNvPr id="3" name="Content Placeholder 2">
            <a:extLst>
              <a:ext uri="{FF2B5EF4-FFF2-40B4-BE49-F238E27FC236}">
                <a16:creationId xmlns:a16="http://schemas.microsoft.com/office/drawing/2014/main" id="{C668DA77-3664-A31D-5FE0-303019320F69}"/>
              </a:ext>
            </a:extLst>
          </p:cNvPr>
          <p:cNvSpPr>
            <a:spLocks noGrp="1"/>
          </p:cNvSpPr>
          <p:nvPr>
            <p:ph idx="1"/>
          </p:nvPr>
        </p:nvSpPr>
        <p:spPr/>
        <p:txBody>
          <a:bodyPr/>
          <a:lstStyle/>
          <a:p>
            <a:r>
              <a:rPr lang="en-US" sz="3200" dirty="0">
                <a:effectLst/>
                <a:latin typeface="Calibri" panose="020F0502020204030204" pitchFamily="34" charset="0"/>
                <a:ea typeface="Aptos" panose="020B0004020202020204" pitchFamily="34" charset="0"/>
                <a:cs typeface="Times New Roman" panose="02020603050405020304" pitchFamily="18" charset="0"/>
              </a:rPr>
              <a:t>It takes more than just a desire to do good, compliance issues must be addressed</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38167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D7783-08BC-3413-ED97-1A8AE52FDFD8}"/>
              </a:ext>
            </a:extLst>
          </p:cNvPr>
          <p:cNvSpPr>
            <a:spLocks noGrp="1"/>
          </p:cNvSpPr>
          <p:nvPr>
            <p:ph type="title"/>
          </p:nvPr>
        </p:nvSpPr>
        <p:spPr/>
        <p:txBody>
          <a:bodyPr>
            <a:normAutofit fontScale="90000"/>
          </a:bodyPr>
          <a:lstStyle/>
          <a:p>
            <a:r>
              <a:rPr lang="en-US" sz="4400" b="1" dirty="0">
                <a:effectLst/>
                <a:latin typeface="Calibri" panose="020F0502020204030204" pitchFamily="34" charset="0"/>
                <a:ea typeface="Aptos" panose="020B0004020202020204" pitchFamily="34" charset="0"/>
                <a:cs typeface="Times New Roman" panose="02020603050405020304" pitchFamily="18" charset="0"/>
              </a:rPr>
              <a:t>Current Exclusions-Federal estate tax</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B420D82-5651-7452-50FF-C4D1BEA5FDB5}"/>
              </a:ext>
            </a:extLst>
          </p:cNvPr>
          <p:cNvSpPr>
            <a:spLocks noGrp="1"/>
          </p:cNvSpPr>
          <p:nvPr>
            <p:ph idx="1"/>
          </p:nvPr>
        </p:nvSpPr>
        <p:spPr/>
        <p:txBody>
          <a:bodyPr>
            <a:normAutofit fontScale="85000" lnSpcReduction="10000"/>
          </a:bodyPr>
          <a:lstStyle/>
          <a:p>
            <a:pPr marL="0" marR="0">
              <a:lnSpc>
                <a:spcPct val="107000"/>
              </a:lnSpc>
              <a:spcBef>
                <a:spcPts val="0"/>
              </a:spcBef>
              <a:spcAft>
                <a:spcPts val="800"/>
              </a:spcAft>
            </a:pPr>
            <a:r>
              <a:rPr lang="en-US" sz="3600" dirty="0">
                <a:effectLst/>
                <a:latin typeface="Calibri" panose="020F0502020204030204" pitchFamily="34" charset="0"/>
                <a:ea typeface="Aptos" panose="020B0004020202020204" pitchFamily="34" charset="0"/>
                <a:cs typeface="Times New Roman" panose="02020603050405020304" pitchFamily="18" charset="0"/>
              </a:rPr>
              <a:t>2024 exclusion Federal $13,610,000</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600" dirty="0">
                <a:effectLst/>
                <a:latin typeface="Calibri" panose="020F0502020204030204" pitchFamily="34" charset="0"/>
                <a:ea typeface="Aptos" panose="020B0004020202020204" pitchFamily="34" charset="0"/>
                <a:cs typeface="Times New Roman" panose="02020603050405020304" pitchFamily="18" charset="0"/>
              </a:rPr>
              <a:t>Sunset after 2025, base exclusion will decrease from $10M to $5M adjusted for inflation</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600" dirty="0">
                <a:effectLst/>
                <a:latin typeface="Calibri" panose="020F0502020204030204" pitchFamily="34" charset="0"/>
                <a:ea typeface="Aptos" panose="020B0004020202020204" pitchFamily="34" charset="0"/>
                <a:cs typeface="Times New Roman" panose="02020603050405020304" pitchFamily="18" charset="0"/>
              </a:rPr>
              <a:t>Portability for federal exclusion-a spouse can use any unused exemption of the first to die spouse</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600" dirty="0">
                <a:effectLst/>
                <a:latin typeface="Calibri" panose="020F0502020204030204" pitchFamily="34" charset="0"/>
                <a:ea typeface="Aptos" panose="020B0004020202020204" pitchFamily="34" charset="0"/>
                <a:cs typeface="Times New Roman" panose="02020603050405020304" pitchFamily="18" charset="0"/>
              </a:rPr>
              <a:t>40% tax rate on estate in excess of the exclusion</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18851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69708-C9E6-8E3A-7F08-AF0CE7EB6A4E}"/>
              </a:ext>
            </a:extLst>
          </p:cNvPr>
          <p:cNvSpPr>
            <a:spLocks noGrp="1"/>
          </p:cNvSpPr>
          <p:nvPr>
            <p:ph type="title"/>
          </p:nvPr>
        </p:nvSpPr>
        <p:spPr/>
        <p:txBody>
          <a:bodyPr/>
          <a:lstStyle/>
          <a:p>
            <a:r>
              <a:rPr lang="en-US" sz="4000" b="1" dirty="0">
                <a:effectLst/>
                <a:latin typeface="Calibri" panose="020F0502020204030204" pitchFamily="34" charset="0"/>
                <a:ea typeface="Aptos" panose="020B0004020202020204" pitchFamily="34" charset="0"/>
                <a:cs typeface="Times New Roman" panose="02020603050405020304" pitchFamily="18" charset="0"/>
              </a:rPr>
              <a:t>Current Exclusions-NY estate tax</a:t>
            </a:r>
            <a:endParaRPr lang="en-US" dirty="0"/>
          </a:p>
        </p:txBody>
      </p:sp>
      <p:sp>
        <p:nvSpPr>
          <p:cNvPr id="3" name="Content Placeholder 2">
            <a:extLst>
              <a:ext uri="{FF2B5EF4-FFF2-40B4-BE49-F238E27FC236}">
                <a16:creationId xmlns:a16="http://schemas.microsoft.com/office/drawing/2014/main" id="{3FBE450F-4856-7052-14C4-F7A3BBA1DD51}"/>
              </a:ext>
            </a:extLst>
          </p:cNvPr>
          <p:cNvSpPr>
            <a:spLocks noGrp="1"/>
          </p:cNvSpPr>
          <p:nvPr>
            <p:ph idx="1"/>
          </p:nvPr>
        </p:nvSpPr>
        <p:spPr/>
        <p:txBody>
          <a:bodyPr/>
          <a:lstStyle/>
          <a:p>
            <a:pPr marL="0" marR="0">
              <a:lnSpc>
                <a:spcPct val="107000"/>
              </a:lnSpc>
              <a:spcBef>
                <a:spcPts val="0"/>
              </a:spcBef>
              <a:spcAft>
                <a:spcPts val="80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NY 2024 exclusion $6,940,000</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NYS Cliff- which means that if an estate’s value exceeds the threshold (e.g. $6.94 million) by more than 5% (e.g. $7,287,000), the </a:t>
            </a:r>
            <a:r>
              <a:rPr lang="en-US" sz="2400" u="sng"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entire</a:t>
            </a:r>
            <a:r>
              <a:rPr lang="en-US" sz="24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 estate is subject to taxation, not just the portion exceeding the threshold</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E</a:t>
            </a:r>
            <a:r>
              <a:rPr lang="en-US" sz="24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states exceeding this threshold are taxed on a graduated scale, with rates ranging from 3.06% to 16% for the portion of the estate exceeding the threshold</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dirty="0">
                <a:effectLst/>
                <a:latin typeface="Calibri" panose="020F0502020204030204" pitchFamily="34" charset="0"/>
                <a:ea typeface="Aptos" panose="020B0004020202020204" pitchFamily="34" charset="0"/>
                <a:cs typeface="Times New Roman" panose="02020603050405020304" pitchFamily="18" charset="0"/>
              </a:rPr>
              <a:t>No Portability</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58225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BAE45-F760-BDA7-E45E-56277BEA3BFF}"/>
              </a:ext>
            </a:extLst>
          </p:cNvPr>
          <p:cNvSpPr>
            <a:spLocks noGrp="1"/>
          </p:cNvSpPr>
          <p:nvPr>
            <p:ph type="title"/>
          </p:nvPr>
        </p:nvSpPr>
        <p:spPr/>
        <p:txBody>
          <a:bodyPr/>
          <a:lstStyle/>
          <a:p>
            <a:r>
              <a:rPr lang="en-US" sz="4000" b="1" dirty="0">
                <a:effectLst/>
                <a:latin typeface="Calibri" panose="020F0502020204030204" pitchFamily="34" charset="0"/>
                <a:ea typeface="Aptos" panose="020B0004020202020204" pitchFamily="34" charset="0"/>
                <a:cs typeface="Times New Roman" panose="02020603050405020304" pitchFamily="18" charset="0"/>
              </a:rPr>
              <a:t>Current Exclusions-NY estate tax</a:t>
            </a:r>
            <a:endParaRPr lang="en-US" dirty="0"/>
          </a:p>
        </p:txBody>
      </p:sp>
      <p:sp>
        <p:nvSpPr>
          <p:cNvPr id="3" name="Content Placeholder 2">
            <a:extLst>
              <a:ext uri="{FF2B5EF4-FFF2-40B4-BE49-F238E27FC236}">
                <a16:creationId xmlns:a16="http://schemas.microsoft.com/office/drawing/2014/main" id="{3F7E2BB6-EDB7-4B34-7301-A72A6861ED74}"/>
              </a:ext>
            </a:extLst>
          </p:cNvPr>
          <p:cNvSpPr>
            <a:spLocks noGrp="1"/>
          </p:cNvSpPr>
          <p:nvPr>
            <p:ph idx="1"/>
          </p:nvPr>
        </p:nvSpPr>
        <p:spPr/>
        <p:txBody>
          <a:bodyPr/>
          <a:lstStyle/>
          <a:p>
            <a:pPr marL="0" marR="0">
              <a:lnSpc>
                <a:spcPct val="107000"/>
              </a:lnSpc>
              <a:spcBef>
                <a:spcPts val="0"/>
              </a:spcBef>
              <a:spcAft>
                <a:spcPts val="800"/>
              </a:spcAft>
            </a:pPr>
            <a:r>
              <a:rPr lang="en-US" sz="3600" dirty="0">
                <a:effectLst/>
                <a:latin typeface="Calibri" panose="020F0502020204030204" pitchFamily="34" charset="0"/>
                <a:ea typeface="Aptos" panose="020B0004020202020204" pitchFamily="34" charset="0"/>
                <a:cs typeface="Times New Roman" panose="02020603050405020304" pitchFamily="18" charset="0"/>
              </a:rPr>
              <a:t>Need for estate planning is important and charitable giving a method to accomplish this</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600" dirty="0">
                <a:solidFill>
                  <a:srgbClr val="333333"/>
                </a:solidFill>
                <a:effectLst/>
                <a:latin typeface="Calibri" panose="020F0502020204030204" pitchFamily="34" charset="0"/>
                <a:ea typeface="Aptos" panose="020B0004020202020204" pitchFamily="34" charset="0"/>
                <a:cs typeface="Times New Roman" panose="02020603050405020304" pitchFamily="18" charset="0"/>
              </a:rPr>
              <a:t>You can reduce the impact of the cliff by bequeathing to charity assets in excess of the NYS exemption amount.</a:t>
            </a:r>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84547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BC9F7-55BC-6593-A561-B6453B93FFDE}"/>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FFC64EE5-729D-3FD1-E0D2-2BC1C82FED11}"/>
              </a:ext>
            </a:extLst>
          </p:cNvPr>
          <p:cNvSpPr>
            <a:spLocks noGrp="1"/>
          </p:cNvSpPr>
          <p:nvPr>
            <p:ph idx="1"/>
          </p:nvPr>
        </p:nvSpPr>
        <p:spPr/>
        <p:txBody>
          <a:bodyPr/>
          <a:lstStyle/>
          <a:p>
            <a:r>
              <a:rPr lang="en-US" sz="2400" dirty="0">
                <a:effectLst/>
                <a:latin typeface="Calibri" panose="020F0502020204030204" pitchFamily="34" charset="0"/>
                <a:ea typeface="Aptos" panose="020B0004020202020204" pitchFamily="34" charset="0"/>
                <a:cs typeface="Times New Roman" panose="02020603050405020304" pitchFamily="18" charset="0"/>
              </a:rPr>
              <a:t>For example, if someone dies in January 2023, leaving a taxable estate of $6,909,000, the estate exceeds the New York estate exemption of $6,580,000 by $329,000. </a:t>
            </a:r>
          </a:p>
          <a:p>
            <a:r>
              <a:rPr lang="en-US" sz="2400" dirty="0">
                <a:effectLst/>
                <a:latin typeface="Calibri" panose="020F0502020204030204" pitchFamily="34" charset="0"/>
                <a:ea typeface="Aptos" panose="020B0004020202020204" pitchFamily="34" charset="0"/>
                <a:cs typeface="Times New Roman" panose="02020603050405020304" pitchFamily="18" charset="0"/>
              </a:rPr>
              <a:t>Since this amount exceeds $6,909,000 (5% of the basic exclusion amount), the entire $6,909,000 estate is subject to New York estate tax with an amount payable of $626,365 (calculated on Form ET-706). </a:t>
            </a:r>
          </a:p>
          <a:p>
            <a:r>
              <a:rPr lang="en-US" sz="2400" dirty="0">
                <a:effectLst/>
                <a:latin typeface="Calibri" panose="020F0502020204030204" pitchFamily="34" charset="0"/>
                <a:ea typeface="Aptos" panose="020B0004020202020204" pitchFamily="34" charset="0"/>
                <a:cs typeface="Times New Roman" panose="02020603050405020304" pitchFamily="18" charset="0"/>
              </a:rPr>
              <a:t>The heirs in this example would avoid paying $626,352 in estate tax and have a better financial outcome if the estate were valued only $330,000 less!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497509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W Template 2017">
  <a:themeElements>
    <a:clrScheme name="SW Template">
      <a:dk1>
        <a:sysClr val="windowText" lastClr="000000"/>
      </a:dk1>
      <a:lt1>
        <a:sysClr val="window" lastClr="FFFFFF"/>
      </a:lt1>
      <a:dk2>
        <a:srgbClr val="193D71"/>
      </a:dk2>
      <a:lt2>
        <a:srgbClr val="DEDEDE"/>
      </a:lt2>
      <a:accent1>
        <a:srgbClr val="5C92B5"/>
      </a:accent1>
      <a:accent2>
        <a:srgbClr val="9DBDD2"/>
      </a:accent2>
      <a:accent3>
        <a:srgbClr val="3F6E8C"/>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SW Template 2017</Template>
  <TotalTime>926</TotalTime>
  <Words>2222</Words>
  <Application>Microsoft Office PowerPoint</Application>
  <PresentationFormat>On-screen Show (4:3)</PresentationFormat>
  <Paragraphs>164</Paragraphs>
  <Slides>42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Aptos</vt:lpstr>
      <vt:lpstr>Arial</vt:lpstr>
      <vt:lpstr>Calibri</vt:lpstr>
      <vt:lpstr>Georgia</vt:lpstr>
      <vt:lpstr>Symbol</vt:lpstr>
      <vt:lpstr>Times New Roman</vt:lpstr>
      <vt:lpstr>Trebuchet MS</vt:lpstr>
      <vt:lpstr>Wingdings 2</vt:lpstr>
      <vt:lpstr>SW Template 2017</vt:lpstr>
      <vt:lpstr>Planning Strategies for Charitable Giving</vt:lpstr>
      <vt:lpstr>Agenda</vt:lpstr>
      <vt:lpstr>Estate Planning </vt:lpstr>
      <vt:lpstr>Why Charitable Giving: </vt:lpstr>
      <vt:lpstr>Why Charitable Giving:</vt:lpstr>
      <vt:lpstr>Current Exclusions-Federal estate tax </vt:lpstr>
      <vt:lpstr>Current Exclusions-NY estate tax</vt:lpstr>
      <vt:lpstr>Current Exclusions-NY estate tax</vt:lpstr>
      <vt:lpstr>Example</vt:lpstr>
      <vt:lpstr>Example</vt:lpstr>
      <vt:lpstr>Methods of Charitable giving in Estate Planning  </vt:lpstr>
      <vt:lpstr>Leave Money to a Charity in Your Will  </vt:lpstr>
      <vt:lpstr>Leave Money to a Charity in Your Will</vt:lpstr>
      <vt:lpstr>“Santa Clause” Provision in a Will and Charitable Giving</vt:lpstr>
      <vt:lpstr>IRA’s and Retirement accounts </vt:lpstr>
      <vt:lpstr>IRA’s and Retirement accounts</vt:lpstr>
      <vt:lpstr>IRA’s and Retirement accounts</vt:lpstr>
      <vt:lpstr>Reasons individuals don’t include charities in estate planning? </vt:lpstr>
      <vt:lpstr>Donor Advised Fund (DAF’s) </vt:lpstr>
      <vt:lpstr>Types of assets-Individual vs Charitable Beneficiary tax considerations </vt:lpstr>
      <vt:lpstr>Types of assets-Individual vs Charitable Beneficiary tax considerations </vt:lpstr>
      <vt:lpstr>IRA’s and Retirement accounts</vt:lpstr>
      <vt:lpstr>IRA’s and Retirement accounts</vt:lpstr>
      <vt:lpstr>IRA’s and Retirement accounts</vt:lpstr>
      <vt:lpstr>IRA’s and Retirement accounts</vt:lpstr>
      <vt:lpstr>IRA’s and Retirement accounts</vt:lpstr>
      <vt:lpstr>Stock or other appreciated assets, Basis Basics  </vt:lpstr>
      <vt:lpstr>Stock or other appreciated assets, Basis Basics</vt:lpstr>
      <vt:lpstr>Stock or other appreciated assets, Basis Basics</vt:lpstr>
      <vt:lpstr>Gifts during your lifetime </vt:lpstr>
      <vt:lpstr>Stock gifts-during lifetime </vt:lpstr>
      <vt:lpstr>Stock gifts-during lifetime</vt:lpstr>
      <vt:lpstr>Qualified Charitable Distributions (QCDs)</vt:lpstr>
      <vt:lpstr>Qualified Charitable Distributions (QCDs)</vt:lpstr>
      <vt:lpstr>Charitable Gift Annuities   </vt:lpstr>
      <vt:lpstr>Charitable Gift Annuities</vt:lpstr>
      <vt:lpstr>Charitable Gift Annuities</vt:lpstr>
      <vt:lpstr>Charitable Gift Annuities</vt:lpstr>
      <vt:lpstr>CGA Example </vt:lpstr>
      <vt:lpstr>CGA Example</vt:lpstr>
      <vt:lpstr>Online example-Mayo Clinic</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Client Tax Return Setup</dc:title>
  <dc:creator>Taylor D. Moore</dc:creator>
  <cp:lastModifiedBy>Christina Larkin</cp:lastModifiedBy>
  <cp:revision>54</cp:revision>
  <cp:lastPrinted>2024-08-20T12:18:49Z</cp:lastPrinted>
  <dcterms:created xsi:type="dcterms:W3CDTF">2017-08-21T18:13:23Z</dcterms:created>
  <dcterms:modified xsi:type="dcterms:W3CDTF">2024-08-20T17:02:38Z</dcterms:modified>
</cp:coreProperties>
</file>