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53" r:id="rId1"/>
  </p:sldMasterIdLst>
  <p:notesMasterIdLst>
    <p:notesMasterId r:id="rId24"/>
  </p:notesMasterIdLst>
  <p:sldIdLst>
    <p:sldId id="259" r:id="rId2"/>
    <p:sldId id="265" r:id="rId3"/>
    <p:sldId id="260" r:id="rId4"/>
    <p:sldId id="257" r:id="rId5"/>
    <p:sldId id="261" r:id="rId6"/>
    <p:sldId id="262" r:id="rId7"/>
    <p:sldId id="263" r:id="rId8"/>
    <p:sldId id="264" r:id="rId9"/>
    <p:sldId id="258" r:id="rId10"/>
    <p:sldId id="266" r:id="rId11"/>
    <p:sldId id="268" r:id="rId12"/>
    <p:sldId id="269" r:id="rId13"/>
    <p:sldId id="270" r:id="rId14"/>
    <p:sldId id="271" r:id="rId15"/>
    <p:sldId id="272" r:id="rId16"/>
    <p:sldId id="273" r:id="rId17"/>
    <p:sldId id="274" r:id="rId18"/>
    <p:sldId id="275" r:id="rId19"/>
    <p:sldId id="276" r:id="rId20"/>
    <p:sldId id="277" r:id="rId21"/>
    <p:sldId id="278" r:id="rId22"/>
    <p:sldId id="267" r:id="rId2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6489743B-58FD-4A0C-8D94-63148BBE3FC0}" type="datetimeFigureOut">
              <a:rPr lang="en-US" smtClean="0"/>
              <a:t>2/6/2023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8C3D85BA-CD57-4E3F-86EB-38E041474B47}" type="slidenum">
              <a:rPr lang="en-US" smtClean="0"/>
              <a:t>‹#›</a:t>
            </a:fld>
            <a:endParaRPr lang="en-US"/>
          </a:p>
        </p:txBody>
      </p:sp>
    </p:spTree>
    <p:extLst>
      <p:ext uri="{BB962C8B-B14F-4D97-AF65-F5344CB8AC3E}">
        <p14:creationId xmlns:p14="http://schemas.microsoft.com/office/powerpoint/2010/main" val="767661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F0B35-3CF3-B2B5-21F2-E3E4D5F5F9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F75BE7-151C-6EA3-D7DE-7E014386B7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6B69976-6C17-AA8D-001A-8A9EEDFB2FA9}"/>
              </a:ext>
            </a:extLst>
          </p:cNvPr>
          <p:cNvSpPr>
            <a:spLocks noGrp="1"/>
          </p:cNvSpPr>
          <p:nvPr>
            <p:ph type="dt" sz="half" idx="10"/>
          </p:nvPr>
        </p:nvSpPr>
        <p:spPr/>
        <p:txBody>
          <a:bodyPr/>
          <a:lstStyle/>
          <a:p>
            <a:fld id="{0ED71618-5AF9-43A4-8296-B5CE6190AB06}" type="datetime1">
              <a:rPr lang="en-US" smtClean="0"/>
              <a:t>2/6/2023</a:t>
            </a:fld>
            <a:endParaRPr lang="en-US"/>
          </a:p>
        </p:txBody>
      </p:sp>
      <p:sp>
        <p:nvSpPr>
          <p:cNvPr id="5" name="Footer Placeholder 4">
            <a:extLst>
              <a:ext uri="{FF2B5EF4-FFF2-40B4-BE49-F238E27FC236}">
                <a16:creationId xmlns:a16="http://schemas.microsoft.com/office/drawing/2014/main" id="{8A858C27-E8D0-68DA-761C-E53A66FD6F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7690F2-3E31-9377-3ED7-C8964CF2C9C3}"/>
              </a:ext>
            </a:extLst>
          </p:cNvPr>
          <p:cNvSpPr>
            <a:spLocks noGrp="1"/>
          </p:cNvSpPr>
          <p:nvPr>
            <p:ph type="sldNum" sz="quarter" idx="12"/>
          </p:nvPr>
        </p:nvSpPr>
        <p:spPr/>
        <p:txBody>
          <a:bodyPr/>
          <a:lstStyle/>
          <a:p>
            <a:fld id="{162366C3-6B1C-47F2-8224-236B53687D64}" type="slidenum">
              <a:rPr lang="en-US" smtClean="0"/>
              <a:t>‹#›</a:t>
            </a:fld>
            <a:endParaRPr lang="en-US"/>
          </a:p>
        </p:txBody>
      </p:sp>
    </p:spTree>
    <p:extLst>
      <p:ext uri="{BB962C8B-B14F-4D97-AF65-F5344CB8AC3E}">
        <p14:creationId xmlns:p14="http://schemas.microsoft.com/office/powerpoint/2010/main" val="812889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B101E-2B23-B9E3-0298-08A89AC7629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D881A5-77FD-FB4F-5EC4-AA6C60B0EB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9679EA-BC13-8F10-4E35-92C35DD31C5D}"/>
              </a:ext>
            </a:extLst>
          </p:cNvPr>
          <p:cNvSpPr>
            <a:spLocks noGrp="1"/>
          </p:cNvSpPr>
          <p:nvPr>
            <p:ph type="dt" sz="half" idx="10"/>
          </p:nvPr>
        </p:nvSpPr>
        <p:spPr/>
        <p:txBody>
          <a:bodyPr/>
          <a:lstStyle/>
          <a:p>
            <a:fld id="{D71DF0D2-3CE6-443C-B830-F01C75784113}" type="datetime1">
              <a:rPr lang="en-US" smtClean="0"/>
              <a:t>2/6/2023</a:t>
            </a:fld>
            <a:endParaRPr lang="en-US"/>
          </a:p>
        </p:txBody>
      </p:sp>
      <p:sp>
        <p:nvSpPr>
          <p:cNvPr id="5" name="Footer Placeholder 4">
            <a:extLst>
              <a:ext uri="{FF2B5EF4-FFF2-40B4-BE49-F238E27FC236}">
                <a16:creationId xmlns:a16="http://schemas.microsoft.com/office/drawing/2014/main" id="{7916E017-7CBA-D871-9CB0-ED850534D5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B23F48-4592-E05E-FE60-C3FF4342171A}"/>
              </a:ext>
            </a:extLst>
          </p:cNvPr>
          <p:cNvSpPr>
            <a:spLocks noGrp="1"/>
          </p:cNvSpPr>
          <p:nvPr>
            <p:ph type="sldNum" sz="quarter" idx="12"/>
          </p:nvPr>
        </p:nvSpPr>
        <p:spPr/>
        <p:txBody>
          <a:bodyPr/>
          <a:lstStyle/>
          <a:p>
            <a:fld id="{162366C3-6B1C-47F2-8224-236B53687D64}" type="slidenum">
              <a:rPr lang="en-US" smtClean="0"/>
              <a:t>‹#›</a:t>
            </a:fld>
            <a:endParaRPr lang="en-US"/>
          </a:p>
        </p:txBody>
      </p:sp>
    </p:spTree>
    <p:extLst>
      <p:ext uri="{BB962C8B-B14F-4D97-AF65-F5344CB8AC3E}">
        <p14:creationId xmlns:p14="http://schemas.microsoft.com/office/powerpoint/2010/main" val="1745937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F548C6-20E0-4FFB-7ED2-29662308F03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8AA2BD-B4D1-3367-7AB4-3853BA4969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668435-4790-4BE7-9C8D-E3C9665C65C9}"/>
              </a:ext>
            </a:extLst>
          </p:cNvPr>
          <p:cNvSpPr>
            <a:spLocks noGrp="1"/>
          </p:cNvSpPr>
          <p:nvPr>
            <p:ph type="dt" sz="half" idx="10"/>
          </p:nvPr>
        </p:nvSpPr>
        <p:spPr/>
        <p:txBody>
          <a:bodyPr/>
          <a:lstStyle/>
          <a:p>
            <a:fld id="{40F3C9F0-DA70-457D-83DC-6BC3AB7BAF1A}" type="datetime1">
              <a:rPr lang="en-US" smtClean="0"/>
              <a:t>2/6/2023</a:t>
            </a:fld>
            <a:endParaRPr lang="en-US"/>
          </a:p>
        </p:txBody>
      </p:sp>
      <p:sp>
        <p:nvSpPr>
          <p:cNvPr id="5" name="Footer Placeholder 4">
            <a:extLst>
              <a:ext uri="{FF2B5EF4-FFF2-40B4-BE49-F238E27FC236}">
                <a16:creationId xmlns:a16="http://schemas.microsoft.com/office/drawing/2014/main" id="{2E9A11CA-3F84-9B51-B140-294A673977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ED9311-7D7F-344B-C522-DC70DA578B57}"/>
              </a:ext>
            </a:extLst>
          </p:cNvPr>
          <p:cNvSpPr>
            <a:spLocks noGrp="1"/>
          </p:cNvSpPr>
          <p:nvPr>
            <p:ph type="sldNum" sz="quarter" idx="12"/>
          </p:nvPr>
        </p:nvSpPr>
        <p:spPr/>
        <p:txBody>
          <a:bodyPr/>
          <a:lstStyle/>
          <a:p>
            <a:fld id="{162366C3-6B1C-47F2-8224-236B53687D64}" type="slidenum">
              <a:rPr lang="en-US" smtClean="0"/>
              <a:t>‹#›</a:t>
            </a:fld>
            <a:endParaRPr lang="en-US"/>
          </a:p>
        </p:txBody>
      </p:sp>
    </p:spTree>
    <p:extLst>
      <p:ext uri="{BB962C8B-B14F-4D97-AF65-F5344CB8AC3E}">
        <p14:creationId xmlns:p14="http://schemas.microsoft.com/office/powerpoint/2010/main" val="301986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9EDBF-BDD2-BB70-8F5E-01860CE3E0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C06EBA-653F-8173-2CCF-C35AC45577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BCFDEE-C6E6-65EE-4E72-43554A07ADFB}"/>
              </a:ext>
            </a:extLst>
          </p:cNvPr>
          <p:cNvSpPr>
            <a:spLocks noGrp="1"/>
          </p:cNvSpPr>
          <p:nvPr>
            <p:ph type="dt" sz="half" idx="10"/>
          </p:nvPr>
        </p:nvSpPr>
        <p:spPr/>
        <p:txBody>
          <a:bodyPr/>
          <a:lstStyle/>
          <a:p>
            <a:fld id="{1AC73E3E-041D-41DE-BFA5-AB99EEBED4BB}" type="datetime1">
              <a:rPr lang="en-US" smtClean="0"/>
              <a:t>2/6/2023</a:t>
            </a:fld>
            <a:endParaRPr lang="en-US"/>
          </a:p>
        </p:txBody>
      </p:sp>
      <p:sp>
        <p:nvSpPr>
          <p:cNvPr id="5" name="Footer Placeholder 4">
            <a:extLst>
              <a:ext uri="{FF2B5EF4-FFF2-40B4-BE49-F238E27FC236}">
                <a16:creationId xmlns:a16="http://schemas.microsoft.com/office/drawing/2014/main" id="{AE319219-2099-C3EE-C417-640CA7FFDB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A96FD-86FE-3126-B3E2-7B6FF21ACB61}"/>
              </a:ext>
            </a:extLst>
          </p:cNvPr>
          <p:cNvSpPr>
            <a:spLocks noGrp="1"/>
          </p:cNvSpPr>
          <p:nvPr>
            <p:ph type="sldNum" sz="quarter" idx="12"/>
          </p:nvPr>
        </p:nvSpPr>
        <p:spPr/>
        <p:txBody>
          <a:bodyPr/>
          <a:lstStyle/>
          <a:p>
            <a:fld id="{162366C3-6B1C-47F2-8224-236B53687D64}" type="slidenum">
              <a:rPr lang="en-US" smtClean="0"/>
              <a:t>‹#›</a:t>
            </a:fld>
            <a:endParaRPr lang="en-US"/>
          </a:p>
        </p:txBody>
      </p:sp>
    </p:spTree>
    <p:extLst>
      <p:ext uri="{BB962C8B-B14F-4D97-AF65-F5344CB8AC3E}">
        <p14:creationId xmlns:p14="http://schemas.microsoft.com/office/powerpoint/2010/main" val="3667064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CF01F-C277-C3E6-56E3-29F4B3842C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CD3EDC0-D754-1877-DBBB-60583FA691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B18842-7AB1-4284-20CE-4F0201D244E3}"/>
              </a:ext>
            </a:extLst>
          </p:cNvPr>
          <p:cNvSpPr>
            <a:spLocks noGrp="1"/>
          </p:cNvSpPr>
          <p:nvPr>
            <p:ph type="dt" sz="half" idx="10"/>
          </p:nvPr>
        </p:nvSpPr>
        <p:spPr/>
        <p:txBody>
          <a:bodyPr/>
          <a:lstStyle/>
          <a:p>
            <a:fld id="{ADFDE60F-D6E1-49EC-812D-7A32D8E1CD05}" type="datetime1">
              <a:rPr lang="en-US" smtClean="0"/>
              <a:t>2/6/2023</a:t>
            </a:fld>
            <a:endParaRPr lang="en-US"/>
          </a:p>
        </p:txBody>
      </p:sp>
      <p:sp>
        <p:nvSpPr>
          <p:cNvPr id="5" name="Footer Placeholder 4">
            <a:extLst>
              <a:ext uri="{FF2B5EF4-FFF2-40B4-BE49-F238E27FC236}">
                <a16:creationId xmlns:a16="http://schemas.microsoft.com/office/drawing/2014/main" id="{67D0331B-E6F1-AB3E-BC15-4391D475F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0ED286-0B1A-3696-6FB8-03FB175CB2BC}"/>
              </a:ext>
            </a:extLst>
          </p:cNvPr>
          <p:cNvSpPr>
            <a:spLocks noGrp="1"/>
          </p:cNvSpPr>
          <p:nvPr>
            <p:ph type="sldNum" sz="quarter" idx="12"/>
          </p:nvPr>
        </p:nvSpPr>
        <p:spPr/>
        <p:txBody>
          <a:bodyPr/>
          <a:lstStyle/>
          <a:p>
            <a:fld id="{162366C3-6B1C-47F2-8224-236B53687D64}" type="slidenum">
              <a:rPr lang="en-US" smtClean="0"/>
              <a:t>‹#›</a:t>
            </a:fld>
            <a:endParaRPr lang="en-US"/>
          </a:p>
        </p:txBody>
      </p:sp>
    </p:spTree>
    <p:extLst>
      <p:ext uri="{BB962C8B-B14F-4D97-AF65-F5344CB8AC3E}">
        <p14:creationId xmlns:p14="http://schemas.microsoft.com/office/powerpoint/2010/main" val="2319910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BD7EB-B8AD-A84C-2C1C-AABC700024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BD6906-7099-9D2E-7610-C4560702C7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51526B-531B-22FA-6777-2357453E80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F9D3FBF-533F-5817-37BA-30EE8D850474}"/>
              </a:ext>
            </a:extLst>
          </p:cNvPr>
          <p:cNvSpPr>
            <a:spLocks noGrp="1"/>
          </p:cNvSpPr>
          <p:nvPr>
            <p:ph type="dt" sz="half" idx="10"/>
          </p:nvPr>
        </p:nvSpPr>
        <p:spPr/>
        <p:txBody>
          <a:bodyPr/>
          <a:lstStyle/>
          <a:p>
            <a:fld id="{C0176CFD-0C1E-4381-BF91-A87FDC6E39C5}" type="datetime1">
              <a:rPr lang="en-US" smtClean="0"/>
              <a:t>2/6/2023</a:t>
            </a:fld>
            <a:endParaRPr lang="en-US"/>
          </a:p>
        </p:txBody>
      </p:sp>
      <p:sp>
        <p:nvSpPr>
          <p:cNvPr id="6" name="Footer Placeholder 5">
            <a:extLst>
              <a:ext uri="{FF2B5EF4-FFF2-40B4-BE49-F238E27FC236}">
                <a16:creationId xmlns:a16="http://schemas.microsoft.com/office/drawing/2014/main" id="{E8059D0D-AB8E-C901-6D26-767C36A2E4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95960D-4436-B2C6-4BC2-5F652349DF6F}"/>
              </a:ext>
            </a:extLst>
          </p:cNvPr>
          <p:cNvSpPr>
            <a:spLocks noGrp="1"/>
          </p:cNvSpPr>
          <p:nvPr>
            <p:ph type="sldNum" sz="quarter" idx="12"/>
          </p:nvPr>
        </p:nvSpPr>
        <p:spPr/>
        <p:txBody>
          <a:bodyPr/>
          <a:lstStyle/>
          <a:p>
            <a:fld id="{162366C3-6B1C-47F2-8224-236B53687D64}" type="slidenum">
              <a:rPr lang="en-US" smtClean="0"/>
              <a:t>‹#›</a:t>
            </a:fld>
            <a:endParaRPr lang="en-US"/>
          </a:p>
        </p:txBody>
      </p:sp>
    </p:spTree>
    <p:extLst>
      <p:ext uri="{BB962C8B-B14F-4D97-AF65-F5344CB8AC3E}">
        <p14:creationId xmlns:p14="http://schemas.microsoft.com/office/powerpoint/2010/main" val="4195846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1C372-CFD8-BF14-8D90-39650C032AC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8312984-B4CC-F040-F4FE-A9CDB1FC64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1721EF9-822D-B0C4-2B1A-A03FBDF437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5B8D837-BF2A-90B3-6B10-689A4F481D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4C1B0A-D75A-6137-C8EC-6C2FF922098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EBEA11-CC30-6708-AFEC-5DBD513A7752}"/>
              </a:ext>
            </a:extLst>
          </p:cNvPr>
          <p:cNvSpPr>
            <a:spLocks noGrp="1"/>
          </p:cNvSpPr>
          <p:nvPr>
            <p:ph type="dt" sz="half" idx="10"/>
          </p:nvPr>
        </p:nvSpPr>
        <p:spPr/>
        <p:txBody>
          <a:bodyPr/>
          <a:lstStyle/>
          <a:p>
            <a:fld id="{7C9254ED-5D1D-4EF1-80FA-769479A59387}" type="datetime1">
              <a:rPr lang="en-US" smtClean="0"/>
              <a:t>2/6/2023</a:t>
            </a:fld>
            <a:endParaRPr lang="en-US"/>
          </a:p>
        </p:txBody>
      </p:sp>
      <p:sp>
        <p:nvSpPr>
          <p:cNvPr id="8" name="Footer Placeholder 7">
            <a:extLst>
              <a:ext uri="{FF2B5EF4-FFF2-40B4-BE49-F238E27FC236}">
                <a16:creationId xmlns:a16="http://schemas.microsoft.com/office/drawing/2014/main" id="{A7FBEFFC-A868-CCB1-03FF-26315FF28EF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E75F7B-69C8-0A79-C7E3-AA78BBA3CC22}"/>
              </a:ext>
            </a:extLst>
          </p:cNvPr>
          <p:cNvSpPr>
            <a:spLocks noGrp="1"/>
          </p:cNvSpPr>
          <p:nvPr>
            <p:ph type="sldNum" sz="quarter" idx="12"/>
          </p:nvPr>
        </p:nvSpPr>
        <p:spPr/>
        <p:txBody>
          <a:bodyPr/>
          <a:lstStyle/>
          <a:p>
            <a:fld id="{162366C3-6B1C-47F2-8224-236B53687D64}" type="slidenum">
              <a:rPr lang="en-US" smtClean="0"/>
              <a:t>‹#›</a:t>
            </a:fld>
            <a:endParaRPr lang="en-US"/>
          </a:p>
        </p:txBody>
      </p:sp>
    </p:spTree>
    <p:extLst>
      <p:ext uri="{BB962C8B-B14F-4D97-AF65-F5344CB8AC3E}">
        <p14:creationId xmlns:p14="http://schemas.microsoft.com/office/powerpoint/2010/main" val="3060738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35F97-E657-6EE1-1B2E-4767722372C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F8A7CF-6DAB-0AB4-A1A5-009E81D0A9AC}"/>
              </a:ext>
            </a:extLst>
          </p:cNvPr>
          <p:cNvSpPr>
            <a:spLocks noGrp="1"/>
          </p:cNvSpPr>
          <p:nvPr>
            <p:ph type="dt" sz="half" idx="10"/>
          </p:nvPr>
        </p:nvSpPr>
        <p:spPr/>
        <p:txBody>
          <a:bodyPr/>
          <a:lstStyle/>
          <a:p>
            <a:fld id="{7BDBA651-6600-4397-86AE-6B287F9A259D}" type="datetime1">
              <a:rPr lang="en-US" smtClean="0"/>
              <a:t>2/6/2023</a:t>
            </a:fld>
            <a:endParaRPr lang="en-US"/>
          </a:p>
        </p:txBody>
      </p:sp>
      <p:sp>
        <p:nvSpPr>
          <p:cNvPr id="4" name="Footer Placeholder 3">
            <a:extLst>
              <a:ext uri="{FF2B5EF4-FFF2-40B4-BE49-F238E27FC236}">
                <a16:creationId xmlns:a16="http://schemas.microsoft.com/office/drawing/2014/main" id="{AFABD0D0-D2BE-B22B-2E61-314E1578BD3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46B23B8-0AE6-CC3D-F8AE-AE6057C2613D}"/>
              </a:ext>
            </a:extLst>
          </p:cNvPr>
          <p:cNvSpPr>
            <a:spLocks noGrp="1"/>
          </p:cNvSpPr>
          <p:nvPr>
            <p:ph type="sldNum" sz="quarter" idx="12"/>
          </p:nvPr>
        </p:nvSpPr>
        <p:spPr/>
        <p:txBody>
          <a:bodyPr/>
          <a:lstStyle/>
          <a:p>
            <a:fld id="{162366C3-6B1C-47F2-8224-236B53687D64}" type="slidenum">
              <a:rPr lang="en-US" smtClean="0"/>
              <a:t>‹#›</a:t>
            </a:fld>
            <a:endParaRPr lang="en-US"/>
          </a:p>
        </p:txBody>
      </p:sp>
    </p:spTree>
    <p:extLst>
      <p:ext uri="{BB962C8B-B14F-4D97-AF65-F5344CB8AC3E}">
        <p14:creationId xmlns:p14="http://schemas.microsoft.com/office/powerpoint/2010/main" val="111962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71C11A-A98D-7D3C-B215-25CB33E062EC}"/>
              </a:ext>
            </a:extLst>
          </p:cNvPr>
          <p:cNvSpPr>
            <a:spLocks noGrp="1"/>
          </p:cNvSpPr>
          <p:nvPr>
            <p:ph type="dt" sz="half" idx="10"/>
          </p:nvPr>
        </p:nvSpPr>
        <p:spPr/>
        <p:txBody>
          <a:bodyPr/>
          <a:lstStyle/>
          <a:p>
            <a:fld id="{9066B476-5E5A-4EFC-8799-C7216538F918}" type="datetime1">
              <a:rPr lang="en-US" smtClean="0"/>
              <a:t>2/6/2023</a:t>
            </a:fld>
            <a:endParaRPr lang="en-US"/>
          </a:p>
        </p:txBody>
      </p:sp>
      <p:sp>
        <p:nvSpPr>
          <p:cNvPr id="3" name="Footer Placeholder 2">
            <a:extLst>
              <a:ext uri="{FF2B5EF4-FFF2-40B4-BE49-F238E27FC236}">
                <a16:creationId xmlns:a16="http://schemas.microsoft.com/office/drawing/2014/main" id="{9B552B86-0FD8-90A4-9142-3071E38E051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43B8E05-C971-93FA-D243-A1D06B5532B9}"/>
              </a:ext>
            </a:extLst>
          </p:cNvPr>
          <p:cNvSpPr>
            <a:spLocks noGrp="1"/>
          </p:cNvSpPr>
          <p:nvPr>
            <p:ph type="sldNum" sz="quarter" idx="12"/>
          </p:nvPr>
        </p:nvSpPr>
        <p:spPr/>
        <p:txBody>
          <a:bodyPr/>
          <a:lstStyle/>
          <a:p>
            <a:fld id="{162366C3-6B1C-47F2-8224-236B53687D64}" type="slidenum">
              <a:rPr lang="en-US" smtClean="0"/>
              <a:t>‹#›</a:t>
            </a:fld>
            <a:endParaRPr lang="en-US"/>
          </a:p>
        </p:txBody>
      </p:sp>
    </p:spTree>
    <p:extLst>
      <p:ext uri="{BB962C8B-B14F-4D97-AF65-F5344CB8AC3E}">
        <p14:creationId xmlns:p14="http://schemas.microsoft.com/office/powerpoint/2010/main" val="818820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9F468-05EC-EB73-29C1-0359EBA521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3ECD054-9FAC-F06C-2BD1-4E0E621CC5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93912FC-2B2F-66DC-F159-E5FB27366E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E65D3B-10DD-11B1-9B8D-D41828F8122B}"/>
              </a:ext>
            </a:extLst>
          </p:cNvPr>
          <p:cNvSpPr>
            <a:spLocks noGrp="1"/>
          </p:cNvSpPr>
          <p:nvPr>
            <p:ph type="dt" sz="half" idx="10"/>
          </p:nvPr>
        </p:nvSpPr>
        <p:spPr/>
        <p:txBody>
          <a:bodyPr/>
          <a:lstStyle/>
          <a:p>
            <a:fld id="{AA2E6B2E-BB68-4C38-A5F3-89939102DFD9}" type="datetime1">
              <a:rPr lang="en-US" smtClean="0"/>
              <a:t>2/6/2023</a:t>
            </a:fld>
            <a:endParaRPr lang="en-US"/>
          </a:p>
        </p:txBody>
      </p:sp>
      <p:sp>
        <p:nvSpPr>
          <p:cNvPr id="6" name="Footer Placeholder 5">
            <a:extLst>
              <a:ext uri="{FF2B5EF4-FFF2-40B4-BE49-F238E27FC236}">
                <a16:creationId xmlns:a16="http://schemas.microsoft.com/office/drawing/2014/main" id="{04CF00C7-1E53-181F-5F0E-1AF4A8D81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EEDD77-3295-B945-4BC0-C9498A2EB7A5}"/>
              </a:ext>
            </a:extLst>
          </p:cNvPr>
          <p:cNvSpPr>
            <a:spLocks noGrp="1"/>
          </p:cNvSpPr>
          <p:nvPr>
            <p:ph type="sldNum" sz="quarter" idx="12"/>
          </p:nvPr>
        </p:nvSpPr>
        <p:spPr/>
        <p:txBody>
          <a:bodyPr/>
          <a:lstStyle/>
          <a:p>
            <a:fld id="{162366C3-6B1C-47F2-8224-236B53687D64}" type="slidenum">
              <a:rPr lang="en-US" smtClean="0"/>
              <a:t>‹#›</a:t>
            </a:fld>
            <a:endParaRPr lang="en-US"/>
          </a:p>
        </p:txBody>
      </p:sp>
    </p:spTree>
    <p:extLst>
      <p:ext uri="{BB962C8B-B14F-4D97-AF65-F5344CB8AC3E}">
        <p14:creationId xmlns:p14="http://schemas.microsoft.com/office/powerpoint/2010/main" val="144995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0215F-50C0-6A0A-47F5-1870FCE797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2667E06-170B-9D17-0F63-4E3A57EAAD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F0633E5-25B6-1D6D-891E-810918A53A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D406DD-708E-497B-FD7A-4ACA2913F4A8}"/>
              </a:ext>
            </a:extLst>
          </p:cNvPr>
          <p:cNvSpPr>
            <a:spLocks noGrp="1"/>
          </p:cNvSpPr>
          <p:nvPr>
            <p:ph type="dt" sz="half" idx="10"/>
          </p:nvPr>
        </p:nvSpPr>
        <p:spPr/>
        <p:txBody>
          <a:bodyPr/>
          <a:lstStyle/>
          <a:p>
            <a:fld id="{1A47F673-D3BD-4911-A7A9-1D5575FCD3D0}" type="datetime1">
              <a:rPr lang="en-US" smtClean="0"/>
              <a:t>2/6/2023</a:t>
            </a:fld>
            <a:endParaRPr lang="en-US"/>
          </a:p>
        </p:txBody>
      </p:sp>
      <p:sp>
        <p:nvSpPr>
          <p:cNvPr id="6" name="Footer Placeholder 5">
            <a:extLst>
              <a:ext uri="{FF2B5EF4-FFF2-40B4-BE49-F238E27FC236}">
                <a16:creationId xmlns:a16="http://schemas.microsoft.com/office/drawing/2014/main" id="{A2704D84-4CD6-72CE-A1D9-E301829907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A43ADF-9CC1-88B7-4B94-E1C4C4C85289}"/>
              </a:ext>
            </a:extLst>
          </p:cNvPr>
          <p:cNvSpPr>
            <a:spLocks noGrp="1"/>
          </p:cNvSpPr>
          <p:nvPr>
            <p:ph type="sldNum" sz="quarter" idx="12"/>
          </p:nvPr>
        </p:nvSpPr>
        <p:spPr/>
        <p:txBody>
          <a:bodyPr/>
          <a:lstStyle/>
          <a:p>
            <a:fld id="{162366C3-6B1C-47F2-8224-236B53687D64}" type="slidenum">
              <a:rPr lang="en-US" smtClean="0"/>
              <a:t>‹#›</a:t>
            </a:fld>
            <a:endParaRPr lang="en-US"/>
          </a:p>
        </p:txBody>
      </p:sp>
    </p:spTree>
    <p:extLst>
      <p:ext uri="{BB962C8B-B14F-4D97-AF65-F5344CB8AC3E}">
        <p14:creationId xmlns:p14="http://schemas.microsoft.com/office/powerpoint/2010/main" val="3062917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754E23-FCD8-380A-F80E-7D836C3087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C290B4-79E1-3AC0-8206-51E76F14D3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5C6571-9A93-E075-D6BE-E8B1C4C6F2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60FB93-FA48-472D-9A9C-9FDD21F1CDCB}" type="datetime1">
              <a:rPr lang="en-US" smtClean="0"/>
              <a:t>2/6/2023</a:t>
            </a:fld>
            <a:endParaRPr lang="en-US"/>
          </a:p>
        </p:txBody>
      </p:sp>
      <p:sp>
        <p:nvSpPr>
          <p:cNvPr id="5" name="Footer Placeholder 4">
            <a:extLst>
              <a:ext uri="{FF2B5EF4-FFF2-40B4-BE49-F238E27FC236}">
                <a16:creationId xmlns:a16="http://schemas.microsoft.com/office/drawing/2014/main" id="{E8FBE344-DC77-2CCB-4806-75B62BE802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0AA432D-760E-5000-08F1-CDC668E198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2366C3-6B1C-47F2-8224-236B53687D64}" type="slidenum">
              <a:rPr lang="en-US" smtClean="0"/>
              <a:t>‹#›</a:t>
            </a:fld>
            <a:endParaRPr lang="en-US"/>
          </a:p>
        </p:txBody>
      </p:sp>
    </p:spTree>
    <p:extLst>
      <p:ext uri="{BB962C8B-B14F-4D97-AF65-F5344CB8AC3E}">
        <p14:creationId xmlns:p14="http://schemas.microsoft.com/office/powerpoint/2010/main" val="2355736143"/>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hyperlink" Target="https://www.law.cornell.edu/rules/frcp/rule_65#rule_65_d_2_A"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www.law.cornell.edu/uscode/text/28/2284" TargetMode="External"/><Relationship Id="rId2" Type="http://schemas.openxmlformats.org/officeDocument/2006/relationships/hyperlink" Target="https://www.law.cornell.edu/uscode/text/28/2361"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The Association of the Federal Bar of New Jersey Logo">
            <a:extLst>
              <a:ext uri="{FF2B5EF4-FFF2-40B4-BE49-F238E27FC236}">
                <a16:creationId xmlns:a16="http://schemas.microsoft.com/office/drawing/2014/main" id="{14682467-FD11-DBC5-16CE-E962C9C455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9530" y="1532822"/>
            <a:ext cx="1690338" cy="269734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432DC8E6-1841-F70E-328F-61201051207A}"/>
              </a:ext>
            </a:extLst>
          </p:cNvPr>
          <p:cNvSpPr txBox="1"/>
          <p:nvPr/>
        </p:nvSpPr>
        <p:spPr>
          <a:xfrm>
            <a:off x="3606619" y="1407459"/>
            <a:ext cx="7222746" cy="1354217"/>
          </a:xfrm>
          <a:prstGeom prst="rect">
            <a:avLst/>
          </a:prstGeom>
          <a:noFill/>
        </p:spPr>
        <p:txBody>
          <a:bodyPr wrap="square">
            <a:spAutoFit/>
          </a:bodyPr>
          <a:lstStyle/>
          <a:p>
            <a:r>
              <a:rPr kumimoji="0" lang="en-US" sz="4100" b="1" i="0" u="none" strike="noStrike" kern="1200" cap="none" spc="0" normalizeH="0" baseline="0" noProof="0" dirty="0">
                <a:ln>
                  <a:noFill/>
                </a:ln>
                <a:solidFill>
                  <a:srgbClr val="222222"/>
                </a:solidFill>
                <a:effectLst/>
                <a:uLnTx/>
                <a:uFillTx/>
                <a:ea typeface="+mj-ea"/>
                <a:cs typeface="Times New Roman" panose="02020603050405020304" pitchFamily="18" charset="0"/>
              </a:rPr>
              <a:t>The Nuts and Bolts of Seeking Emergent and Injunctive Relief</a:t>
            </a:r>
            <a:endParaRPr lang="en-US" sz="4100" dirty="0"/>
          </a:p>
        </p:txBody>
      </p:sp>
      <p:sp>
        <p:nvSpPr>
          <p:cNvPr id="2" name="TextBox 1">
            <a:extLst>
              <a:ext uri="{FF2B5EF4-FFF2-40B4-BE49-F238E27FC236}">
                <a16:creationId xmlns:a16="http://schemas.microsoft.com/office/drawing/2014/main" id="{27727626-B687-CA60-8452-3F84BF4834A6}"/>
              </a:ext>
            </a:extLst>
          </p:cNvPr>
          <p:cNvSpPr txBox="1"/>
          <p:nvPr/>
        </p:nvSpPr>
        <p:spPr>
          <a:xfrm>
            <a:off x="3714194" y="3345068"/>
            <a:ext cx="6988274" cy="2446824"/>
          </a:xfrm>
          <a:prstGeom prst="rect">
            <a:avLst/>
          </a:prstGeom>
          <a:noFill/>
        </p:spPr>
        <p:txBody>
          <a:bodyPr wrap="square" rtlCol="0">
            <a:spAutoFit/>
          </a:bodyPr>
          <a:lstStyle/>
          <a:p>
            <a:r>
              <a:rPr lang="en-US" sz="1700" b="1" dirty="0"/>
              <a:t>Moderator:</a:t>
            </a:r>
          </a:p>
          <a:p>
            <a:r>
              <a:rPr lang="en-US" sz="1700" b="1" dirty="0"/>
              <a:t>Jakob B. Halpern</a:t>
            </a:r>
            <a:r>
              <a:rPr lang="en-US" sz="1700" dirty="0"/>
              <a:t>, Esq., </a:t>
            </a:r>
            <a:r>
              <a:rPr lang="en-US" sz="1700" dirty="0" err="1"/>
              <a:t>Saiber</a:t>
            </a:r>
            <a:r>
              <a:rPr lang="en-US" sz="1700" dirty="0"/>
              <a:t> LLC</a:t>
            </a:r>
          </a:p>
          <a:p>
            <a:endParaRPr lang="en-US" sz="1700" dirty="0"/>
          </a:p>
          <a:p>
            <a:r>
              <a:rPr lang="en-US" sz="1700" b="1" dirty="0"/>
              <a:t>Panelists:</a:t>
            </a:r>
          </a:p>
          <a:p>
            <a:pPr marL="285750" indent="-285750">
              <a:buFont typeface="Arial" panose="020B0604020202020204" pitchFamily="34" charset="0"/>
              <a:buChar char="•"/>
            </a:pPr>
            <a:r>
              <a:rPr lang="en-US" sz="1700" b="1" dirty="0"/>
              <a:t>Hon. Renee Marie Bumb</a:t>
            </a:r>
            <a:r>
              <a:rPr lang="en-US" sz="1700" dirty="0"/>
              <a:t>, Chief, U.S. District Judge, District of New Jersey</a:t>
            </a:r>
          </a:p>
          <a:p>
            <a:pPr marL="285750" indent="-285750">
              <a:buFont typeface="Arial" panose="020B0604020202020204" pitchFamily="34" charset="0"/>
              <a:buChar char="•"/>
            </a:pPr>
            <a:r>
              <a:rPr lang="en-US" sz="1700" b="1" dirty="0"/>
              <a:t>Hon. Christine P. O’Hearn</a:t>
            </a:r>
            <a:r>
              <a:rPr lang="en-US" sz="1700" dirty="0"/>
              <a:t>, U.S. District Judge, District of New Jersey</a:t>
            </a:r>
          </a:p>
          <a:p>
            <a:pPr marL="285750" indent="-285750">
              <a:buFont typeface="Arial" panose="020B0604020202020204" pitchFamily="34" charset="0"/>
              <a:buChar char="•"/>
            </a:pPr>
            <a:r>
              <a:rPr lang="en-US" sz="1700" b="1" dirty="0"/>
              <a:t>Kristine L. Butler, Esq.</a:t>
            </a:r>
            <a:r>
              <a:rPr lang="en-US" sz="1700" dirty="0"/>
              <a:t>,</a:t>
            </a:r>
            <a:r>
              <a:rPr lang="en-US" sz="1700" b="1" dirty="0"/>
              <a:t> </a:t>
            </a:r>
            <a:r>
              <a:rPr lang="en-US" sz="1700" dirty="0"/>
              <a:t>DiMarino, Lehrer &amp; Collazo, P.C.</a:t>
            </a:r>
          </a:p>
          <a:p>
            <a:pPr marL="285750" indent="-285750">
              <a:buFont typeface="Arial" panose="020B0604020202020204" pitchFamily="34" charset="0"/>
              <a:buChar char="•"/>
            </a:pPr>
            <a:r>
              <a:rPr lang="en-US" sz="1700" b="1" dirty="0"/>
              <a:t>Jeanne LoCicero, Esq.</a:t>
            </a:r>
            <a:r>
              <a:rPr lang="en-US" sz="1700" dirty="0"/>
              <a:t>,</a:t>
            </a:r>
            <a:r>
              <a:rPr lang="en-US" sz="1700" b="1" dirty="0"/>
              <a:t> </a:t>
            </a:r>
            <a:r>
              <a:rPr lang="en-US" sz="1700" dirty="0"/>
              <a:t>Legal Director, American Civil Liberties Union of New Jersey</a:t>
            </a:r>
          </a:p>
        </p:txBody>
      </p:sp>
      <p:sp>
        <p:nvSpPr>
          <p:cNvPr id="3" name="TextBox 2">
            <a:extLst>
              <a:ext uri="{FF2B5EF4-FFF2-40B4-BE49-F238E27FC236}">
                <a16:creationId xmlns:a16="http://schemas.microsoft.com/office/drawing/2014/main" id="{5EC87C3A-5B42-6CD8-F882-4DB3DF668E43}"/>
              </a:ext>
            </a:extLst>
          </p:cNvPr>
          <p:cNvSpPr txBox="1"/>
          <p:nvPr/>
        </p:nvSpPr>
        <p:spPr>
          <a:xfrm>
            <a:off x="3714196" y="2868706"/>
            <a:ext cx="6988274" cy="369332"/>
          </a:xfrm>
          <a:prstGeom prst="rect">
            <a:avLst/>
          </a:prstGeom>
          <a:noFill/>
        </p:spPr>
        <p:txBody>
          <a:bodyPr wrap="square" rtlCol="0">
            <a:spAutoFit/>
          </a:bodyPr>
          <a:lstStyle/>
          <a:p>
            <a:r>
              <a:rPr lang="en-US" dirty="0">
                <a:cs typeface="Times New Roman" panose="02020603050405020304" pitchFamily="18" charset="0"/>
              </a:rPr>
              <a:t>Tuesday, February 7, 2023</a:t>
            </a:r>
          </a:p>
        </p:txBody>
      </p:sp>
      <p:sp>
        <p:nvSpPr>
          <p:cNvPr id="5" name="Slide Number Placeholder 4">
            <a:extLst>
              <a:ext uri="{FF2B5EF4-FFF2-40B4-BE49-F238E27FC236}">
                <a16:creationId xmlns:a16="http://schemas.microsoft.com/office/drawing/2014/main" id="{1208304D-4FB9-72EC-9075-C78337FD12F5}"/>
              </a:ext>
            </a:extLst>
          </p:cNvPr>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8007767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95022A9D-E172-FFD9-F16B-7BAD463E45D5}"/>
              </a:ext>
            </a:extLst>
          </p:cNvPr>
          <p:cNvSpPr>
            <a:spLocks noGrp="1"/>
          </p:cNvSpPr>
          <p:nvPr>
            <p:ph type="title"/>
          </p:nvPr>
        </p:nvSpPr>
        <p:spPr>
          <a:xfrm>
            <a:off x="958506" y="800392"/>
            <a:ext cx="10264697" cy="1212102"/>
          </a:xfrm>
        </p:spPr>
        <p:txBody>
          <a:bodyPr>
            <a:normAutofit/>
          </a:bodyPr>
          <a:lstStyle/>
          <a:p>
            <a:r>
              <a:rPr lang="en-US" sz="4000" b="1" dirty="0">
                <a:solidFill>
                  <a:srgbClr val="FFFFFF"/>
                </a:solidFill>
              </a:rPr>
              <a:t>Procedure for Requesting a Preliminary Injunction</a:t>
            </a:r>
          </a:p>
        </p:txBody>
      </p:sp>
      <p:sp>
        <p:nvSpPr>
          <p:cNvPr id="3" name="Content Placeholder 2">
            <a:extLst>
              <a:ext uri="{FF2B5EF4-FFF2-40B4-BE49-F238E27FC236}">
                <a16:creationId xmlns:a16="http://schemas.microsoft.com/office/drawing/2014/main" id="{188CC6AE-D0F6-CC45-BEDF-08B4E3A6DF08}"/>
              </a:ext>
            </a:extLst>
          </p:cNvPr>
          <p:cNvSpPr>
            <a:spLocks noGrp="1"/>
          </p:cNvSpPr>
          <p:nvPr>
            <p:ph idx="1"/>
          </p:nvPr>
        </p:nvSpPr>
        <p:spPr>
          <a:xfrm>
            <a:off x="1367624" y="2490436"/>
            <a:ext cx="9708995" cy="3567173"/>
          </a:xfrm>
        </p:spPr>
        <p:txBody>
          <a:bodyPr anchor="ctr">
            <a:normAutofit fontScale="85000" lnSpcReduction="10000"/>
          </a:bodyPr>
          <a:lstStyle/>
          <a:p>
            <a:pPr marL="0" indent="0">
              <a:buNone/>
            </a:pPr>
            <a:endParaRPr lang="en-US" sz="2400" dirty="0"/>
          </a:p>
          <a:p>
            <a:r>
              <a:rPr lang="en-US" sz="3000" dirty="0"/>
              <a:t>FRCP 65(a)(1): Only Upon Notice to Adverse party</a:t>
            </a:r>
          </a:p>
          <a:p>
            <a:endParaRPr lang="en-US" sz="1700" dirty="0"/>
          </a:p>
          <a:p>
            <a:r>
              <a:rPr lang="en-US" sz="3000" dirty="0">
                <a:effectLst/>
                <a:ea typeface="Times New Roman" panose="02020603050405020304" pitchFamily="18" charset="0"/>
              </a:rPr>
              <a:t>Motion practice under Local Civil Rule 78.1 (24-14-7)</a:t>
            </a:r>
          </a:p>
          <a:p>
            <a:endParaRPr lang="en-US" sz="1500" dirty="0">
              <a:effectLst/>
              <a:ea typeface="Times New Roman" panose="02020603050405020304" pitchFamily="18" charset="0"/>
            </a:endParaRPr>
          </a:p>
          <a:p>
            <a:r>
              <a:rPr lang="en-US" sz="3000" dirty="0" err="1">
                <a:effectLst/>
                <a:ea typeface="Times New Roman" panose="02020603050405020304" pitchFamily="18" charset="0"/>
              </a:rPr>
              <a:t>L.Civ.R</a:t>
            </a:r>
            <a:r>
              <a:rPr lang="en-US" sz="3000" dirty="0">
                <a:effectLst/>
                <a:ea typeface="Times New Roman" panose="02020603050405020304" pitchFamily="18" charset="0"/>
              </a:rPr>
              <a:t>. 65.1(a): Order to Show Cause</a:t>
            </a:r>
          </a:p>
          <a:p>
            <a:endParaRPr lang="en-US" sz="1400" dirty="0">
              <a:effectLst/>
              <a:ea typeface="Calibri" panose="020F0502020204030204" pitchFamily="34" charset="0"/>
            </a:endParaRPr>
          </a:p>
          <a:p>
            <a:pPr lvl="2">
              <a:spcBef>
                <a:spcPts val="0"/>
              </a:spcBef>
              <a:spcAft>
                <a:spcPts val="600"/>
              </a:spcAft>
              <a:buFont typeface="Courier New" panose="02070309020205020404" pitchFamily="49" charset="0"/>
              <a:buChar char="o"/>
            </a:pPr>
            <a:r>
              <a:rPr lang="en-US" sz="2600" dirty="0">
                <a:effectLst/>
                <a:ea typeface="Times New Roman" panose="02020603050405020304" pitchFamily="18" charset="0"/>
              </a:rPr>
              <a:t>Must apply for OSC</a:t>
            </a:r>
            <a:endParaRPr lang="en-US" sz="2600" dirty="0">
              <a:effectLst/>
              <a:ea typeface="Calibri" panose="020F0502020204030204" pitchFamily="34" charset="0"/>
            </a:endParaRPr>
          </a:p>
          <a:p>
            <a:pPr lvl="2">
              <a:spcBef>
                <a:spcPts val="0"/>
              </a:spcBef>
              <a:spcAft>
                <a:spcPts val="600"/>
              </a:spcAft>
              <a:buFont typeface="Courier New" panose="02070309020205020404" pitchFamily="49" charset="0"/>
              <a:buChar char="o"/>
            </a:pPr>
            <a:r>
              <a:rPr lang="en-US" sz="2600" dirty="0">
                <a:effectLst/>
                <a:ea typeface="Times New Roman" panose="02020603050405020304" pitchFamily="18" charset="0"/>
              </a:rPr>
              <a:t>Requires verified pleading or affidavit under penalty of perjury</a:t>
            </a:r>
            <a:endParaRPr lang="en-US" sz="2600" dirty="0">
              <a:effectLst/>
              <a:ea typeface="Calibri" panose="020F0502020204030204" pitchFamily="34" charset="0"/>
            </a:endParaRPr>
          </a:p>
          <a:p>
            <a:pPr lvl="2">
              <a:spcBef>
                <a:spcPts val="0"/>
              </a:spcBef>
              <a:spcAft>
                <a:spcPts val="600"/>
              </a:spcAft>
              <a:buFont typeface="Courier New" panose="02070309020205020404" pitchFamily="49" charset="0"/>
              <a:buChar char="o"/>
            </a:pPr>
            <a:r>
              <a:rPr lang="en-US" sz="2600" dirty="0">
                <a:effectLst/>
                <a:ea typeface="Times New Roman" panose="02020603050405020304" pitchFamily="18" charset="0"/>
              </a:rPr>
              <a:t>Need to establish why procedure other than notice of motion is necessary</a:t>
            </a:r>
            <a:endParaRPr lang="en-US" sz="2400" dirty="0">
              <a:effectLst/>
              <a:ea typeface="Calibri" panose="020F0502020204030204" pitchFamily="34" charset="0"/>
            </a:endParaRPr>
          </a:p>
          <a:p>
            <a:endParaRPr lang="en-US" sz="2400" dirty="0"/>
          </a:p>
        </p:txBody>
      </p:sp>
      <p:sp>
        <p:nvSpPr>
          <p:cNvPr id="4" name="Slide Number Placeholder 3">
            <a:extLst>
              <a:ext uri="{FF2B5EF4-FFF2-40B4-BE49-F238E27FC236}">
                <a16:creationId xmlns:a16="http://schemas.microsoft.com/office/drawing/2014/main" id="{4D3A14E3-F451-7341-7889-ED34E184DB6A}"/>
              </a:ext>
            </a:extLst>
          </p:cNvPr>
          <p:cNvSpPr>
            <a:spLocks noGrp="1"/>
          </p:cNvSpPr>
          <p:nvPr>
            <p:ph type="sldNum" sz="quarter" idx="12"/>
          </p:nvPr>
        </p:nvSpPr>
        <p:spPr/>
        <p:txBody>
          <a:bodyPr/>
          <a:lstStyle/>
          <a:p>
            <a:fld id="{162366C3-6B1C-47F2-8224-236B53687D64}" type="slidenum">
              <a:rPr lang="en-US" smtClean="0"/>
              <a:t>10</a:t>
            </a:fld>
            <a:endParaRPr lang="en-US"/>
          </a:p>
        </p:txBody>
      </p:sp>
    </p:spTree>
    <p:extLst>
      <p:ext uri="{BB962C8B-B14F-4D97-AF65-F5344CB8AC3E}">
        <p14:creationId xmlns:p14="http://schemas.microsoft.com/office/powerpoint/2010/main" val="956661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95022A9D-E172-FFD9-F16B-7BAD463E45D5}"/>
              </a:ext>
            </a:extLst>
          </p:cNvPr>
          <p:cNvSpPr>
            <a:spLocks noGrp="1"/>
          </p:cNvSpPr>
          <p:nvPr>
            <p:ph type="title"/>
          </p:nvPr>
        </p:nvSpPr>
        <p:spPr>
          <a:xfrm>
            <a:off x="958506" y="800392"/>
            <a:ext cx="10264697" cy="1212102"/>
          </a:xfrm>
        </p:spPr>
        <p:txBody>
          <a:bodyPr>
            <a:normAutofit/>
          </a:bodyPr>
          <a:lstStyle/>
          <a:p>
            <a:r>
              <a:rPr lang="en-US" sz="4000" b="1" dirty="0">
                <a:solidFill>
                  <a:srgbClr val="FFFFFF"/>
                </a:solidFill>
              </a:rPr>
              <a:t>Procedure for Requesting a Preliminary Injunction</a:t>
            </a:r>
          </a:p>
        </p:txBody>
      </p:sp>
      <p:sp>
        <p:nvSpPr>
          <p:cNvPr id="3" name="Content Placeholder 2">
            <a:extLst>
              <a:ext uri="{FF2B5EF4-FFF2-40B4-BE49-F238E27FC236}">
                <a16:creationId xmlns:a16="http://schemas.microsoft.com/office/drawing/2014/main" id="{188CC6AE-D0F6-CC45-BEDF-08B4E3A6DF08}"/>
              </a:ext>
            </a:extLst>
          </p:cNvPr>
          <p:cNvSpPr>
            <a:spLocks noGrp="1"/>
          </p:cNvSpPr>
          <p:nvPr>
            <p:ph idx="1"/>
          </p:nvPr>
        </p:nvSpPr>
        <p:spPr>
          <a:xfrm>
            <a:off x="1367624" y="2490436"/>
            <a:ext cx="9708995" cy="3567173"/>
          </a:xfrm>
        </p:spPr>
        <p:txBody>
          <a:bodyPr anchor="ctr">
            <a:normAutofit/>
          </a:bodyPr>
          <a:lstStyle/>
          <a:p>
            <a:r>
              <a:rPr lang="en-US" sz="3000" dirty="0"/>
              <a:t>Initial Pleading Must Be Filed</a:t>
            </a:r>
          </a:p>
          <a:p>
            <a:endParaRPr lang="en-US" sz="1200" dirty="0"/>
          </a:p>
          <a:p>
            <a:pPr lvl="1"/>
            <a:r>
              <a:rPr lang="en-US" sz="2600" dirty="0"/>
              <a:t>Subject matter and personal jurisdiction must be established</a:t>
            </a:r>
          </a:p>
          <a:p>
            <a:pPr lvl="1"/>
            <a:endParaRPr lang="en-US" sz="1200" dirty="0"/>
          </a:p>
          <a:p>
            <a:pPr lvl="1"/>
            <a:r>
              <a:rPr lang="en-US" sz="2600" dirty="0" err="1"/>
              <a:t>L.Civ.R</a:t>
            </a:r>
            <a:r>
              <a:rPr lang="en-US" sz="2600" dirty="0"/>
              <a:t>. 65.1(c): Order shall provide for service on the opposing party of the OSC and all supporting papers</a:t>
            </a:r>
          </a:p>
          <a:p>
            <a:pPr marL="457200" lvl="1" indent="0">
              <a:buNone/>
            </a:pPr>
            <a:endParaRPr lang="en-US" sz="1200" dirty="0"/>
          </a:p>
          <a:p>
            <a:pPr lvl="1"/>
            <a:r>
              <a:rPr lang="en-US" sz="2600" dirty="0"/>
              <a:t>Summons must be served (</a:t>
            </a:r>
            <a:r>
              <a:rPr lang="en-US" sz="2600" dirty="0" err="1"/>
              <a:t>L.Civ.R</a:t>
            </a:r>
            <a:r>
              <a:rPr lang="en-US" sz="2600" dirty="0"/>
              <a:t>. 65.1(a))</a:t>
            </a:r>
          </a:p>
          <a:p>
            <a:endParaRPr lang="en-US" sz="2400" dirty="0"/>
          </a:p>
        </p:txBody>
      </p:sp>
      <p:sp>
        <p:nvSpPr>
          <p:cNvPr id="4" name="Slide Number Placeholder 3">
            <a:extLst>
              <a:ext uri="{FF2B5EF4-FFF2-40B4-BE49-F238E27FC236}">
                <a16:creationId xmlns:a16="http://schemas.microsoft.com/office/drawing/2014/main" id="{A94FAB18-2715-9AF2-4513-BD8282856699}"/>
              </a:ext>
            </a:extLst>
          </p:cNvPr>
          <p:cNvSpPr>
            <a:spLocks noGrp="1"/>
          </p:cNvSpPr>
          <p:nvPr>
            <p:ph type="sldNum" sz="quarter" idx="12"/>
          </p:nvPr>
        </p:nvSpPr>
        <p:spPr/>
        <p:txBody>
          <a:bodyPr/>
          <a:lstStyle/>
          <a:p>
            <a:fld id="{162366C3-6B1C-47F2-8224-236B53687D64}" type="slidenum">
              <a:rPr lang="en-US" smtClean="0"/>
              <a:t>11</a:t>
            </a:fld>
            <a:endParaRPr lang="en-US"/>
          </a:p>
        </p:txBody>
      </p:sp>
    </p:spTree>
    <p:extLst>
      <p:ext uri="{BB962C8B-B14F-4D97-AF65-F5344CB8AC3E}">
        <p14:creationId xmlns:p14="http://schemas.microsoft.com/office/powerpoint/2010/main" val="170611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95022A9D-E172-FFD9-F16B-7BAD463E45D5}"/>
              </a:ext>
            </a:extLst>
          </p:cNvPr>
          <p:cNvSpPr>
            <a:spLocks noGrp="1"/>
          </p:cNvSpPr>
          <p:nvPr>
            <p:ph type="title"/>
          </p:nvPr>
        </p:nvSpPr>
        <p:spPr>
          <a:xfrm>
            <a:off x="958506" y="800392"/>
            <a:ext cx="10264697" cy="1212102"/>
          </a:xfrm>
        </p:spPr>
        <p:txBody>
          <a:bodyPr>
            <a:normAutofit/>
          </a:bodyPr>
          <a:lstStyle/>
          <a:p>
            <a:r>
              <a:rPr lang="en-US" sz="4000" b="1" dirty="0">
                <a:solidFill>
                  <a:srgbClr val="FFFFFF"/>
                </a:solidFill>
              </a:rPr>
              <a:t>Procedure for Requesting a Preliminary Injunction</a:t>
            </a:r>
          </a:p>
        </p:txBody>
      </p:sp>
      <p:sp>
        <p:nvSpPr>
          <p:cNvPr id="3" name="Content Placeholder 2">
            <a:extLst>
              <a:ext uri="{FF2B5EF4-FFF2-40B4-BE49-F238E27FC236}">
                <a16:creationId xmlns:a16="http://schemas.microsoft.com/office/drawing/2014/main" id="{188CC6AE-D0F6-CC45-BEDF-08B4E3A6DF08}"/>
              </a:ext>
            </a:extLst>
          </p:cNvPr>
          <p:cNvSpPr>
            <a:spLocks noGrp="1"/>
          </p:cNvSpPr>
          <p:nvPr>
            <p:ph idx="1"/>
          </p:nvPr>
        </p:nvSpPr>
        <p:spPr>
          <a:xfrm>
            <a:off x="1367624" y="2490436"/>
            <a:ext cx="9708995" cy="3567173"/>
          </a:xfrm>
        </p:spPr>
        <p:txBody>
          <a:bodyPr anchor="ctr">
            <a:normAutofit/>
          </a:bodyPr>
          <a:lstStyle/>
          <a:p>
            <a:r>
              <a:rPr lang="en-US" sz="3000" dirty="0"/>
              <a:t>How is the Request for a PI submitted?</a:t>
            </a:r>
          </a:p>
          <a:p>
            <a:pPr marL="0" indent="0">
              <a:buNone/>
            </a:pPr>
            <a:endParaRPr lang="en-US" sz="3000" dirty="0"/>
          </a:p>
          <a:p>
            <a:r>
              <a:rPr lang="en-US" sz="3000" dirty="0"/>
              <a:t>Once filed, how is the PI assigned?</a:t>
            </a:r>
          </a:p>
          <a:p>
            <a:endParaRPr lang="en-US" sz="1200" dirty="0"/>
          </a:p>
          <a:p>
            <a:endParaRPr lang="en-US" sz="2400" dirty="0"/>
          </a:p>
        </p:txBody>
      </p:sp>
      <p:sp>
        <p:nvSpPr>
          <p:cNvPr id="4" name="Slide Number Placeholder 3">
            <a:extLst>
              <a:ext uri="{FF2B5EF4-FFF2-40B4-BE49-F238E27FC236}">
                <a16:creationId xmlns:a16="http://schemas.microsoft.com/office/drawing/2014/main" id="{2623FC21-FD17-DA5B-B015-8EEF1CEFF147}"/>
              </a:ext>
            </a:extLst>
          </p:cNvPr>
          <p:cNvSpPr>
            <a:spLocks noGrp="1"/>
          </p:cNvSpPr>
          <p:nvPr>
            <p:ph type="sldNum" sz="quarter" idx="12"/>
          </p:nvPr>
        </p:nvSpPr>
        <p:spPr/>
        <p:txBody>
          <a:bodyPr/>
          <a:lstStyle/>
          <a:p>
            <a:fld id="{162366C3-6B1C-47F2-8224-236B53687D64}" type="slidenum">
              <a:rPr lang="en-US" smtClean="0"/>
              <a:t>12</a:t>
            </a:fld>
            <a:endParaRPr lang="en-US"/>
          </a:p>
        </p:txBody>
      </p:sp>
    </p:spTree>
    <p:extLst>
      <p:ext uri="{BB962C8B-B14F-4D97-AF65-F5344CB8AC3E}">
        <p14:creationId xmlns:p14="http://schemas.microsoft.com/office/powerpoint/2010/main" val="464708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95022A9D-E172-FFD9-F16B-7BAD463E45D5}"/>
              </a:ext>
            </a:extLst>
          </p:cNvPr>
          <p:cNvSpPr>
            <a:spLocks noGrp="1"/>
          </p:cNvSpPr>
          <p:nvPr>
            <p:ph type="title"/>
          </p:nvPr>
        </p:nvSpPr>
        <p:spPr>
          <a:xfrm>
            <a:off x="958506" y="800392"/>
            <a:ext cx="10264697" cy="1212102"/>
          </a:xfrm>
        </p:spPr>
        <p:txBody>
          <a:bodyPr>
            <a:normAutofit/>
          </a:bodyPr>
          <a:lstStyle/>
          <a:p>
            <a:r>
              <a:rPr lang="en-US" sz="4000" b="1" dirty="0">
                <a:solidFill>
                  <a:srgbClr val="FFFFFF"/>
                </a:solidFill>
              </a:rPr>
              <a:t>Procedure for Requesting a Temporary Restraining Order</a:t>
            </a:r>
          </a:p>
        </p:txBody>
      </p:sp>
      <p:sp>
        <p:nvSpPr>
          <p:cNvPr id="3" name="Content Placeholder 2">
            <a:extLst>
              <a:ext uri="{FF2B5EF4-FFF2-40B4-BE49-F238E27FC236}">
                <a16:creationId xmlns:a16="http://schemas.microsoft.com/office/drawing/2014/main" id="{188CC6AE-D0F6-CC45-BEDF-08B4E3A6DF08}"/>
              </a:ext>
            </a:extLst>
          </p:cNvPr>
          <p:cNvSpPr>
            <a:spLocks noGrp="1"/>
          </p:cNvSpPr>
          <p:nvPr>
            <p:ph idx="1"/>
          </p:nvPr>
        </p:nvSpPr>
        <p:spPr>
          <a:xfrm>
            <a:off x="1367624" y="2490436"/>
            <a:ext cx="9708995" cy="3567173"/>
          </a:xfrm>
        </p:spPr>
        <p:txBody>
          <a:bodyPr anchor="ctr">
            <a:normAutofit/>
          </a:bodyPr>
          <a:lstStyle/>
          <a:p>
            <a:pPr marL="0" indent="0">
              <a:buNone/>
            </a:pPr>
            <a:endParaRPr lang="en-US" sz="3000" dirty="0"/>
          </a:p>
          <a:p>
            <a:r>
              <a:rPr lang="en-US" sz="3000" dirty="0"/>
              <a:t>Same Requirements as those for an Order to Show Cause </a:t>
            </a:r>
            <a:r>
              <a:rPr lang="en-US" sz="3000" i="1" dirty="0"/>
              <a:t>BUT</a:t>
            </a:r>
            <a:r>
              <a:rPr lang="en-US" sz="3000" dirty="0"/>
              <a:t> no notice is required</a:t>
            </a:r>
          </a:p>
          <a:p>
            <a:pPr lvl="1"/>
            <a:r>
              <a:rPr lang="en-US" sz="2800" dirty="0"/>
              <a:t>FRCP 65(b)(1) </a:t>
            </a:r>
          </a:p>
          <a:p>
            <a:pPr lvl="1"/>
            <a:endParaRPr lang="en-US" sz="1400" dirty="0"/>
          </a:p>
          <a:p>
            <a:r>
              <a:rPr lang="en-US" sz="3000" dirty="0"/>
              <a:t>What must be in the Order? </a:t>
            </a:r>
          </a:p>
          <a:p>
            <a:pPr lvl="1"/>
            <a:r>
              <a:rPr lang="en-US" sz="2800" dirty="0"/>
              <a:t>FRCP 65(b)(2) </a:t>
            </a:r>
          </a:p>
          <a:p>
            <a:endParaRPr lang="en-US" sz="3000" dirty="0"/>
          </a:p>
          <a:p>
            <a:endParaRPr lang="en-US" sz="1200" dirty="0"/>
          </a:p>
          <a:p>
            <a:endParaRPr lang="en-US" sz="2400" dirty="0"/>
          </a:p>
        </p:txBody>
      </p:sp>
      <p:sp>
        <p:nvSpPr>
          <p:cNvPr id="4" name="Slide Number Placeholder 3">
            <a:extLst>
              <a:ext uri="{FF2B5EF4-FFF2-40B4-BE49-F238E27FC236}">
                <a16:creationId xmlns:a16="http://schemas.microsoft.com/office/drawing/2014/main" id="{671B86E7-BBE7-8BBB-B7B0-69725C62080F}"/>
              </a:ext>
            </a:extLst>
          </p:cNvPr>
          <p:cNvSpPr>
            <a:spLocks noGrp="1"/>
          </p:cNvSpPr>
          <p:nvPr>
            <p:ph type="sldNum" sz="quarter" idx="12"/>
          </p:nvPr>
        </p:nvSpPr>
        <p:spPr/>
        <p:txBody>
          <a:bodyPr/>
          <a:lstStyle/>
          <a:p>
            <a:fld id="{162366C3-6B1C-47F2-8224-236B53687D64}" type="slidenum">
              <a:rPr lang="en-US" smtClean="0"/>
              <a:t>13</a:t>
            </a:fld>
            <a:endParaRPr lang="en-US"/>
          </a:p>
        </p:txBody>
      </p:sp>
    </p:spTree>
    <p:extLst>
      <p:ext uri="{BB962C8B-B14F-4D97-AF65-F5344CB8AC3E}">
        <p14:creationId xmlns:p14="http://schemas.microsoft.com/office/powerpoint/2010/main" val="3583700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95022A9D-E172-FFD9-F16B-7BAD463E45D5}"/>
              </a:ext>
            </a:extLst>
          </p:cNvPr>
          <p:cNvSpPr>
            <a:spLocks noGrp="1"/>
          </p:cNvSpPr>
          <p:nvPr>
            <p:ph type="title"/>
          </p:nvPr>
        </p:nvSpPr>
        <p:spPr>
          <a:xfrm>
            <a:off x="958506" y="800392"/>
            <a:ext cx="10264697" cy="1212102"/>
          </a:xfrm>
        </p:spPr>
        <p:txBody>
          <a:bodyPr>
            <a:normAutofit/>
          </a:bodyPr>
          <a:lstStyle/>
          <a:p>
            <a:r>
              <a:rPr lang="en-US" sz="4000" b="1" dirty="0">
                <a:solidFill>
                  <a:srgbClr val="FFFFFF"/>
                </a:solidFill>
              </a:rPr>
              <a:t>Nuts &amp; Bolts – What must be included in your application?</a:t>
            </a:r>
          </a:p>
        </p:txBody>
      </p:sp>
      <p:sp>
        <p:nvSpPr>
          <p:cNvPr id="3" name="Content Placeholder 2">
            <a:extLst>
              <a:ext uri="{FF2B5EF4-FFF2-40B4-BE49-F238E27FC236}">
                <a16:creationId xmlns:a16="http://schemas.microsoft.com/office/drawing/2014/main" id="{188CC6AE-D0F6-CC45-BEDF-08B4E3A6DF08}"/>
              </a:ext>
            </a:extLst>
          </p:cNvPr>
          <p:cNvSpPr>
            <a:spLocks noGrp="1"/>
          </p:cNvSpPr>
          <p:nvPr>
            <p:ph idx="1"/>
          </p:nvPr>
        </p:nvSpPr>
        <p:spPr>
          <a:xfrm>
            <a:off x="1367624" y="2490436"/>
            <a:ext cx="9708995" cy="3567173"/>
          </a:xfrm>
        </p:spPr>
        <p:txBody>
          <a:bodyPr anchor="ctr">
            <a:normAutofit/>
          </a:bodyPr>
          <a:lstStyle/>
          <a:p>
            <a:r>
              <a:rPr lang="en-US" sz="3000" dirty="0"/>
              <a:t>Notice of Motion/Order to Show Cause</a:t>
            </a:r>
          </a:p>
          <a:p>
            <a:endParaRPr lang="en-US" sz="1300" dirty="0"/>
          </a:p>
          <a:p>
            <a:r>
              <a:rPr lang="en-US" sz="3000" dirty="0"/>
              <a:t>Proposed Form of Order</a:t>
            </a:r>
          </a:p>
          <a:p>
            <a:endParaRPr lang="en-US" sz="1300" dirty="0"/>
          </a:p>
          <a:p>
            <a:r>
              <a:rPr lang="en-US" sz="3000" dirty="0"/>
              <a:t>Verified Pleadings/Affidavits</a:t>
            </a:r>
          </a:p>
          <a:p>
            <a:endParaRPr lang="en-US" sz="1300" dirty="0"/>
          </a:p>
          <a:p>
            <a:r>
              <a:rPr lang="en-US" sz="3000" dirty="0"/>
              <a:t>Brief</a:t>
            </a:r>
            <a:endParaRPr lang="en-US" sz="1200" dirty="0"/>
          </a:p>
          <a:p>
            <a:endParaRPr lang="en-US" sz="2400" dirty="0"/>
          </a:p>
        </p:txBody>
      </p:sp>
      <p:sp>
        <p:nvSpPr>
          <p:cNvPr id="4" name="Slide Number Placeholder 3">
            <a:extLst>
              <a:ext uri="{FF2B5EF4-FFF2-40B4-BE49-F238E27FC236}">
                <a16:creationId xmlns:a16="http://schemas.microsoft.com/office/drawing/2014/main" id="{82BABB12-7967-CCBA-8C40-E5BDC74EBB10}"/>
              </a:ext>
            </a:extLst>
          </p:cNvPr>
          <p:cNvSpPr>
            <a:spLocks noGrp="1"/>
          </p:cNvSpPr>
          <p:nvPr>
            <p:ph type="sldNum" sz="quarter" idx="12"/>
          </p:nvPr>
        </p:nvSpPr>
        <p:spPr/>
        <p:txBody>
          <a:bodyPr/>
          <a:lstStyle/>
          <a:p>
            <a:fld id="{162366C3-6B1C-47F2-8224-236B53687D64}" type="slidenum">
              <a:rPr lang="en-US" smtClean="0"/>
              <a:t>14</a:t>
            </a:fld>
            <a:endParaRPr lang="en-US"/>
          </a:p>
        </p:txBody>
      </p:sp>
    </p:spTree>
    <p:extLst>
      <p:ext uri="{BB962C8B-B14F-4D97-AF65-F5344CB8AC3E}">
        <p14:creationId xmlns:p14="http://schemas.microsoft.com/office/powerpoint/2010/main" val="2349521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95022A9D-E172-FFD9-F16B-7BAD463E45D5}"/>
              </a:ext>
            </a:extLst>
          </p:cNvPr>
          <p:cNvSpPr>
            <a:spLocks noGrp="1"/>
          </p:cNvSpPr>
          <p:nvPr>
            <p:ph type="title"/>
          </p:nvPr>
        </p:nvSpPr>
        <p:spPr>
          <a:xfrm>
            <a:off x="958506" y="800392"/>
            <a:ext cx="10264697" cy="1212102"/>
          </a:xfrm>
        </p:spPr>
        <p:txBody>
          <a:bodyPr>
            <a:normAutofit/>
          </a:bodyPr>
          <a:lstStyle/>
          <a:p>
            <a:r>
              <a:rPr lang="en-US" sz="4000" b="1" dirty="0">
                <a:solidFill>
                  <a:srgbClr val="FFFFFF"/>
                </a:solidFill>
              </a:rPr>
              <a:t>Nuts &amp; Bolts - What Factors Must Be Addressed in Your Brief?</a:t>
            </a:r>
          </a:p>
        </p:txBody>
      </p:sp>
      <p:sp>
        <p:nvSpPr>
          <p:cNvPr id="3" name="Content Placeholder 2">
            <a:extLst>
              <a:ext uri="{FF2B5EF4-FFF2-40B4-BE49-F238E27FC236}">
                <a16:creationId xmlns:a16="http://schemas.microsoft.com/office/drawing/2014/main" id="{188CC6AE-D0F6-CC45-BEDF-08B4E3A6DF08}"/>
              </a:ext>
            </a:extLst>
          </p:cNvPr>
          <p:cNvSpPr>
            <a:spLocks noGrp="1"/>
          </p:cNvSpPr>
          <p:nvPr>
            <p:ph idx="1"/>
          </p:nvPr>
        </p:nvSpPr>
        <p:spPr>
          <a:xfrm>
            <a:off x="1367624" y="2490436"/>
            <a:ext cx="9708995" cy="3567173"/>
          </a:xfrm>
        </p:spPr>
        <p:txBody>
          <a:bodyPr anchor="ctr">
            <a:normAutofit/>
          </a:bodyPr>
          <a:lstStyle/>
          <a:p>
            <a:pPr marL="0" indent="0">
              <a:buNone/>
            </a:pPr>
            <a:endParaRPr lang="en-US" sz="3000" dirty="0"/>
          </a:p>
          <a:p>
            <a:r>
              <a:rPr lang="en-US" sz="3500" dirty="0"/>
              <a:t>Likelihood of Success on the Merits</a:t>
            </a:r>
          </a:p>
          <a:p>
            <a:endParaRPr lang="en-US" sz="1400" dirty="0"/>
          </a:p>
          <a:p>
            <a:r>
              <a:rPr lang="en-US" sz="3500" dirty="0"/>
              <a:t>Irreparable Injury/Balance of Harms</a:t>
            </a:r>
          </a:p>
          <a:p>
            <a:endParaRPr lang="en-US" sz="1400" dirty="0"/>
          </a:p>
          <a:p>
            <a:r>
              <a:rPr lang="en-US" sz="3500" dirty="0"/>
              <a:t>Verified Public Interest Favors Relief</a:t>
            </a:r>
          </a:p>
          <a:p>
            <a:endParaRPr lang="en-US" sz="1300" dirty="0"/>
          </a:p>
          <a:p>
            <a:pPr marL="0" indent="0">
              <a:buNone/>
            </a:pPr>
            <a:endParaRPr lang="en-US" sz="1200" dirty="0"/>
          </a:p>
          <a:p>
            <a:endParaRPr lang="en-US" sz="2400" dirty="0"/>
          </a:p>
        </p:txBody>
      </p:sp>
      <p:sp>
        <p:nvSpPr>
          <p:cNvPr id="4" name="Slide Number Placeholder 3">
            <a:extLst>
              <a:ext uri="{FF2B5EF4-FFF2-40B4-BE49-F238E27FC236}">
                <a16:creationId xmlns:a16="http://schemas.microsoft.com/office/drawing/2014/main" id="{FB68D6E7-4556-CBE9-CCAF-B2A4B9FCEB62}"/>
              </a:ext>
            </a:extLst>
          </p:cNvPr>
          <p:cNvSpPr>
            <a:spLocks noGrp="1"/>
          </p:cNvSpPr>
          <p:nvPr>
            <p:ph type="sldNum" sz="quarter" idx="12"/>
          </p:nvPr>
        </p:nvSpPr>
        <p:spPr/>
        <p:txBody>
          <a:bodyPr/>
          <a:lstStyle/>
          <a:p>
            <a:fld id="{162366C3-6B1C-47F2-8224-236B53687D64}" type="slidenum">
              <a:rPr lang="en-US" smtClean="0"/>
              <a:t>15</a:t>
            </a:fld>
            <a:endParaRPr lang="en-US"/>
          </a:p>
        </p:txBody>
      </p:sp>
    </p:spTree>
    <p:extLst>
      <p:ext uri="{BB962C8B-B14F-4D97-AF65-F5344CB8AC3E}">
        <p14:creationId xmlns:p14="http://schemas.microsoft.com/office/powerpoint/2010/main" val="38396986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95022A9D-E172-FFD9-F16B-7BAD463E45D5}"/>
              </a:ext>
            </a:extLst>
          </p:cNvPr>
          <p:cNvSpPr>
            <a:spLocks noGrp="1"/>
          </p:cNvSpPr>
          <p:nvPr>
            <p:ph type="title"/>
          </p:nvPr>
        </p:nvSpPr>
        <p:spPr>
          <a:xfrm>
            <a:off x="958506" y="800392"/>
            <a:ext cx="10264697" cy="1212102"/>
          </a:xfrm>
        </p:spPr>
        <p:txBody>
          <a:bodyPr>
            <a:normAutofit/>
          </a:bodyPr>
          <a:lstStyle/>
          <a:p>
            <a:r>
              <a:rPr lang="en-US" sz="4000" b="1" dirty="0">
                <a:solidFill>
                  <a:srgbClr val="FFFFFF"/>
                </a:solidFill>
              </a:rPr>
              <a:t>Relief available pursuant to FRCP  65</a:t>
            </a:r>
          </a:p>
        </p:txBody>
      </p:sp>
      <p:sp>
        <p:nvSpPr>
          <p:cNvPr id="3" name="Content Placeholder 2">
            <a:extLst>
              <a:ext uri="{FF2B5EF4-FFF2-40B4-BE49-F238E27FC236}">
                <a16:creationId xmlns:a16="http://schemas.microsoft.com/office/drawing/2014/main" id="{188CC6AE-D0F6-CC45-BEDF-08B4E3A6DF08}"/>
              </a:ext>
            </a:extLst>
          </p:cNvPr>
          <p:cNvSpPr>
            <a:spLocks noGrp="1"/>
          </p:cNvSpPr>
          <p:nvPr>
            <p:ph idx="1"/>
          </p:nvPr>
        </p:nvSpPr>
        <p:spPr>
          <a:xfrm>
            <a:off x="1367624" y="2490436"/>
            <a:ext cx="9708995" cy="3567173"/>
          </a:xfrm>
        </p:spPr>
        <p:txBody>
          <a:bodyPr anchor="ctr">
            <a:normAutofit fontScale="92500" lnSpcReduction="20000"/>
          </a:bodyPr>
          <a:lstStyle/>
          <a:p>
            <a:pPr marL="0" indent="0">
              <a:buNone/>
            </a:pPr>
            <a:endParaRPr lang="en-US" sz="3000" dirty="0"/>
          </a:p>
          <a:p>
            <a:r>
              <a:rPr lang="en-US" sz="3000" dirty="0"/>
              <a:t>Not all types of relief are appropriate</a:t>
            </a:r>
          </a:p>
          <a:p>
            <a:endParaRPr lang="en-US" sz="900" dirty="0"/>
          </a:p>
          <a:p>
            <a:r>
              <a:rPr lang="en-US" sz="3000" dirty="0"/>
              <a:t>Specific information regarding the relief must be listed in the Proposed Order/Order to Show Cause (FRCP 65(d)(1)</a:t>
            </a:r>
          </a:p>
          <a:p>
            <a:endParaRPr lang="en-US" sz="900" dirty="0"/>
          </a:p>
          <a:p>
            <a:r>
              <a:rPr lang="en-US" sz="3000" dirty="0"/>
              <a:t>The parties bound by this Order should be identified (FRCP 65(d)(2)</a:t>
            </a:r>
          </a:p>
          <a:p>
            <a:endParaRPr lang="en-US" sz="900" dirty="0"/>
          </a:p>
          <a:p>
            <a:r>
              <a:rPr lang="en-US" sz="3000" dirty="0"/>
              <a:t>Injunctive Relief in </a:t>
            </a:r>
            <a:r>
              <a:rPr lang="en-US" sz="3000" dirty="0" err="1"/>
              <a:t>DNJ</a:t>
            </a:r>
            <a:r>
              <a:rPr lang="en-US" sz="3000" dirty="0"/>
              <a:t> and may be available outside </a:t>
            </a:r>
            <a:r>
              <a:rPr lang="en-US" sz="3000" dirty="0" err="1"/>
              <a:t>DNJ</a:t>
            </a:r>
            <a:endParaRPr lang="en-US" sz="1200" dirty="0"/>
          </a:p>
          <a:p>
            <a:endParaRPr lang="en-US" sz="2400" dirty="0"/>
          </a:p>
        </p:txBody>
      </p:sp>
      <p:sp>
        <p:nvSpPr>
          <p:cNvPr id="4" name="Slide Number Placeholder 3">
            <a:extLst>
              <a:ext uri="{FF2B5EF4-FFF2-40B4-BE49-F238E27FC236}">
                <a16:creationId xmlns:a16="http://schemas.microsoft.com/office/drawing/2014/main" id="{D5668A1E-D70D-4823-0918-14FFF9AC2649}"/>
              </a:ext>
            </a:extLst>
          </p:cNvPr>
          <p:cNvSpPr>
            <a:spLocks noGrp="1"/>
          </p:cNvSpPr>
          <p:nvPr>
            <p:ph type="sldNum" sz="quarter" idx="12"/>
          </p:nvPr>
        </p:nvSpPr>
        <p:spPr/>
        <p:txBody>
          <a:bodyPr/>
          <a:lstStyle/>
          <a:p>
            <a:fld id="{162366C3-6B1C-47F2-8224-236B53687D64}" type="slidenum">
              <a:rPr lang="en-US" smtClean="0"/>
              <a:t>16</a:t>
            </a:fld>
            <a:endParaRPr lang="en-US"/>
          </a:p>
        </p:txBody>
      </p:sp>
    </p:spTree>
    <p:extLst>
      <p:ext uri="{BB962C8B-B14F-4D97-AF65-F5344CB8AC3E}">
        <p14:creationId xmlns:p14="http://schemas.microsoft.com/office/powerpoint/2010/main" val="3922417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95022A9D-E172-FFD9-F16B-7BAD463E45D5}"/>
              </a:ext>
            </a:extLst>
          </p:cNvPr>
          <p:cNvSpPr>
            <a:spLocks noGrp="1"/>
          </p:cNvSpPr>
          <p:nvPr>
            <p:ph type="title"/>
          </p:nvPr>
        </p:nvSpPr>
        <p:spPr>
          <a:xfrm>
            <a:off x="958506" y="800392"/>
            <a:ext cx="10264697" cy="1212102"/>
          </a:xfrm>
        </p:spPr>
        <p:txBody>
          <a:bodyPr>
            <a:normAutofit/>
          </a:bodyPr>
          <a:lstStyle/>
          <a:p>
            <a:r>
              <a:rPr lang="en-US" sz="4000" b="1" dirty="0">
                <a:solidFill>
                  <a:srgbClr val="FFFFFF"/>
                </a:solidFill>
              </a:rPr>
              <a:t>Timing</a:t>
            </a:r>
          </a:p>
        </p:txBody>
      </p:sp>
      <p:sp>
        <p:nvSpPr>
          <p:cNvPr id="3" name="Content Placeholder 2">
            <a:extLst>
              <a:ext uri="{FF2B5EF4-FFF2-40B4-BE49-F238E27FC236}">
                <a16:creationId xmlns:a16="http://schemas.microsoft.com/office/drawing/2014/main" id="{188CC6AE-D0F6-CC45-BEDF-08B4E3A6DF08}"/>
              </a:ext>
            </a:extLst>
          </p:cNvPr>
          <p:cNvSpPr>
            <a:spLocks noGrp="1"/>
          </p:cNvSpPr>
          <p:nvPr>
            <p:ph idx="1"/>
          </p:nvPr>
        </p:nvSpPr>
        <p:spPr>
          <a:xfrm>
            <a:off x="1367624" y="2490436"/>
            <a:ext cx="9708995" cy="3567173"/>
          </a:xfrm>
        </p:spPr>
        <p:txBody>
          <a:bodyPr anchor="ctr">
            <a:normAutofit lnSpcReduction="10000"/>
          </a:bodyPr>
          <a:lstStyle/>
          <a:p>
            <a:pPr marL="0" indent="0">
              <a:buNone/>
            </a:pPr>
            <a:endParaRPr lang="en-US" sz="3000" dirty="0"/>
          </a:p>
          <a:p>
            <a:endParaRPr lang="en-US" sz="3000" b="1" dirty="0"/>
          </a:p>
          <a:p>
            <a:endParaRPr lang="en-US" sz="900" b="1" dirty="0"/>
          </a:p>
          <a:p>
            <a:r>
              <a:rPr lang="en-US" sz="3000" dirty="0"/>
              <a:t>Parties must consider how quickly to request in light of the harm</a:t>
            </a:r>
          </a:p>
          <a:p>
            <a:endParaRPr lang="en-US" sz="900" dirty="0"/>
          </a:p>
          <a:p>
            <a:r>
              <a:rPr lang="en-US" sz="3000" dirty="0"/>
              <a:t>If an Order is issued without notice, the motion for PI must be set for hearing at the earliest possible time (FRCP 65(b)(3)</a:t>
            </a:r>
          </a:p>
          <a:p>
            <a:endParaRPr lang="en-US" sz="900" b="1" dirty="0"/>
          </a:p>
          <a:p>
            <a:endParaRPr lang="en-US" sz="3000" b="1" dirty="0"/>
          </a:p>
          <a:p>
            <a:endParaRPr lang="en-US" sz="1300" dirty="0"/>
          </a:p>
          <a:p>
            <a:pPr marL="0" indent="0">
              <a:buNone/>
            </a:pPr>
            <a:endParaRPr lang="en-US" sz="1200" dirty="0"/>
          </a:p>
          <a:p>
            <a:endParaRPr lang="en-US" sz="2400" dirty="0"/>
          </a:p>
        </p:txBody>
      </p:sp>
      <p:sp>
        <p:nvSpPr>
          <p:cNvPr id="4" name="Slide Number Placeholder 3">
            <a:extLst>
              <a:ext uri="{FF2B5EF4-FFF2-40B4-BE49-F238E27FC236}">
                <a16:creationId xmlns:a16="http://schemas.microsoft.com/office/drawing/2014/main" id="{6D80EB32-7E2E-48B6-A885-62BEACAAAF41}"/>
              </a:ext>
            </a:extLst>
          </p:cNvPr>
          <p:cNvSpPr>
            <a:spLocks noGrp="1"/>
          </p:cNvSpPr>
          <p:nvPr>
            <p:ph type="sldNum" sz="quarter" idx="12"/>
          </p:nvPr>
        </p:nvSpPr>
        <p:spPr/>
        <p:txBody>
          <a:bodyPr/>
          <a:lstStyle/>
          <a:p>
            <a:fld id="{162366C3-6B1C-47F2-8224-236B53687D64}" type="slidenum">
              <a:rPr lang="en-US" smtClean="0"/>
              <a:t>17</a:t>
            </a:fld>
            <a:endParaRPr lang="en-US"/>
          </a:p>
        </p:txBody>
      </p:sp>
    </p:spTree>
    <p:extLst>
      <p:ext uri="{BB962C8B-B14F-4D97-AF65-F5344CB8AC3E}">
        <p14:creationId xmlns:p14="http://schemas.microsoft.com/office/powerpoint/2010/main" val="10597443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95022A9D-E172-FFD9-F16B-7BAD463E45D5}"/>
              </a:ext>
            </a:extLst>
          </p:cNvPr>
          <p:cNvSpPr>
            <a:spLocks noGrp="1"/>
          </p:cNvSpPr>
          <p:nvPr>
            <p:ph type="title"/>
          </p:nvPr>
        </p:nvSpPr>
        <p:spPr>
          <a:xfrm>
            <a:off x="958506" y="800392"/>
            <a:ext cx="10264697" cy="1212102"/>
          </a:xfrm>
        </p:spPr>
        <p:txBody>
          <a:bodyPr>
            <a:normAutofit/>
          </a:bodyPr>
          <a:lstStyle/>
          <a:p>
            <a:r>
              <a:rPr lang="en-US" sz="4000" b="1" dirty="0">
                <a:solidFill>
                  <a:srgbClr val="FFFFFF"/>
                </a:solidFill>
              </a:rPr>
              <a:t>Discovery</a:t>
            </a:r>
          </a:p>
        </p:txBody>
      </p:sp>
      <p:sp>
        <p:nvSpPr>
          <p:cNvPr id="3" name="Content Placeholder 2">
            <a:extLst>
              <a:ext uri="{FF2B5EF4-FFF2-40B4-BE49-F238E27FC236}">
                <a16:creationId xmlns:a16="http://schemas.microsoft.com/office/drawing/2014/main" id="{188CC6AE-D0F6-CC45-BEDF-08B4E3A6DF08}"/>
              </a:ext>
            </a:extLst>
          </p:cNvPr>
          <p:cNvSpPr>
            <a:spLocks noGrp="1"/>
          </p:cNvSpPr>
          <p:nvPr>
            <p:ph idx="1"/>
          </p:nvPr>
        </p:nvSpPr>
        <p:spPr>
          <a:xfrm>
            <a:off x="1367624" y="2490436"/>
            <a:ext cx="9708995" cy="3567173"/>
          </a:xfrm>
        </p:spPr>
        <p:txBody>
          <a:bodyPr anchor="ctr">
            <a:normAutofit fontScale="92500" lnSpcReduction="10000"/>
          </a:bodyPr>
          <a:lstStyle/>
          <a:p>
            <a:pPr marL="0" indent="0">
              <a:buNone/>
            </a:pPr>
            <a:endParaRPr lang="en-US" sz="3000" dirty="0"/>
          </a:p>
          <a:p>
            <a:pPr marL="0" indent="0">
              <a:buNone/>
            </a:pPr>
            <a:endParaRPr lang="en-US" sz="3000" b="1" dirty="0"/>
          </a:p>
          <a:p>
            <a:pPr marL="0" indent="0">
              <a:buNone/>
            </a:pPr>
            <a:r>
              <a:rPr lang="en-US" sz="3900" b="1" dirty="0"/>
              <a:t>Issues to be considered:</a:t>
            </a:r>
          </a:p>
          <a:p>
            <a:pPr marL="0" indent="0">
              <a:buNone/>
            </a:pPr>
            <a:endParaRPr lang="en-US" sz="1100" dirty="0"/>
          </a:p>
          <a:p>
            <a:pPr lvl="1"/>
            <a:r>
              <a:rPr lang="en-US" sz="3500" dirty="0"/>
              <a:t>Timing of the Requests</a:t>
            </a:r>
          </a:p>
          <a:p>
            <a:pPr lvl="1"/>
            <a:endParaRPr lang="en-US" sz="1000" dirty="0"/>
          </a:p>
          <a:p>
            <a:pPr lvl="1"/>
            <a:r>
              <a:rPr lang="en-US" sz="3500" dirty="0"/>
              <a:t>Scope of Discovery</a:t>
            </a:r>
          </a:p>
          <a:p>
            <a:pPr lvl="2"/>
            <a:endParaRPr lang="en-US" sz="900" dirty="0"/>
          </a:p>
          <a:p>
            <a:pPr lvl="1"/>
            <a:r>
              <a:rPr lang="en-US" sz="3500" dirty="0"/>
              <a:t>How this impacts the case schedule </a:t>
            </a:r>
          </a:p>
          <a:p>
            <a:endParaRPr lang="en-US" sz="900" b="1" dirty="0"/>
          </a:p>
          <a:p>
            <a:endParaRPr lang="en-US" sz="3000" b="1" dirty="0"/>
          </a:p>
          <a:p>
            <a:endParaRPr lang="en-US" sz="1300" dirty="0"/>
          </a:p>
          <a:p>
            <a:pPr marL="0" indent="0">
              <a:buNone/>
            </a:pPr>
            <a:endParaRPr lang="en-US" sz="1200" dirty="0"/>
          </a:p>
          <a:p>
            <a:endParaRPr lang="en-US" sz="2400" dirty="0"/>
          </a:p>
        </p:txBody>
      </p:sp>
      <p:sp>
        <p:nvSpPr>
          <p:cNvPr id="4" name="Slide Number Placeholder 3">
            <a:extLst>
              <a:ext uri="{FF2B5EF4-FFF2-40B4-BE49-F238E27FC236}">
                <a16:creationId xmlns:a16="http://schemas.microsoft.com/office/drawing/2014/main" id="{228C0B3D-D7B2-0420-1929-866E7E4BCF32}"/>
              </a:ext>
            </a:extLst>
          </p:cNvPr>
          <p:cNvSpPr>
            <a:spLocks noGrp="1"/>
          </p:cNvSpPr>
          <p:nvPr>
            <p:ph type="sldNum" sz="quarter" idx="12"/>
          </p:nvPr>
        </p:nvSpPr>
        <p:spPr/>
        <p:txBody>
          <a:bodyPr/>
          <a:lstStyle/>
          <a:p>
            <a:fld id="{162366C3-6B1C-47F2-8224-236B53687D64}" type="slidenum">
              <a:rPr lang="en-US" smtClean="0"/>
              <a:t>18</a:t>
            </a:fld>
            <a:endParaRPr lang="en-US"/>
          </a:p>
        </p:txBody>
      </p:sp>
    </p:spTree>
    <p:extLst>
      <p:ext uri="{BB962C8B-B14F-4D97-AF65-F5344CB8AC3E}">
        <p14:creationId xmlns:p14="http://schemas.microsoft.com/office/powerpoint/2010/main" val="38839889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95022A9D-E172-FFD9-F16B-7BAD463E45D5}"/>
              </a:ext>
            </a:extLst>
          </p:cNvPr>
          <p:cNvSpPr>
            <a:spLocks noGrp="1"/>
          </p:cNvSpPr>
          <p:nvPr>
            <p:ph type="title"/>
          </p:nvPr>
        </p:nvSpPr>
        <p:spPr>
          <a:xfrm>
            <a:off x="958506" y="800392"/>
            <a:ext cx="10264697" cy="1212102"/>
          </a:xfrm>
        </p:spPr>
        <p:txBody>
          <a:bodyPr>
            <a:normAutofit/>
          </a:bodyPr>
          <a:lstStyle/>
          <a:p>
            <a:r>
              <a:rPr lang="en-US" sz="4000" b="1" dirty="0">
                <a:solidFill>
                  <a:srgbClr val="FFFFFF"/>
                </a:solidFill>
              </a:rPr>
              <a:t>Judicial Consideration of the Application</a:t>
            </a:r>
          </a:p>
        </p:txBody>
      </p:sp>
      <p:sp>
        <p:nvSpPr>
          <p:cNvPr id="3" name="Content Placeholder 2">
            <a:extLst>
              <a:ext uri="{FF2B5EF4-FFF2-40B4-BE49-F238E27FC236}">
                <a16:creationId xmlns:a16="http://schemas.microsoft.com/office/drawing/2014/main" id="{188CC6AE-D0F6-CC45-BEDF-08B4E3A6DF08}"/>
              </a:ext>
            </a:extLst>
          </p:cNvPr>
          <p:cNvSpPr>
            <a:spLocks noGrp="1"/>
          </p:cNvSpPr>
          <p:nvPr>
            <p:ph idx="1"/>
          </p:nvPr>
        </p:nvSpPr>
        <p:spPr>
          <a:xfrm>
            <a:off x="1367624" y="2490436"/>
            <a:ext cx="9708995" cy="3567173"/>
          </a:xfrm>
        </p:spPr>
        <p:txBody>
          <a:bodyPr anchor="ctr">
            <a:normAutofit/>
          </a:bodyPr>
          <a:lstStyle/>
          <a:p>
            <a:pPr marL="0" indent="0">
              <a:buNone/>
            </a:pPr>
            <a:endParaRPr lang="en-US" sz="3000" b="1" dirty="0"/>
          </a:p>
          <a:p>
            <a:r>
              <a:rPr lang="en-US" sz="3600" dirty="0"/>
              <a:t>Communication with the parties?</a:t>
            </a:r>
          </a:p>
          <a:p>
            <a:endParaRPr lang="en-US" sz="800" dirty="0"/>
          </a:p>
          <a:p>
            <a:r>
              <a:rPr lang="en-US" sz="3600" dirty="0"/>
              <a:t>Hearing or on the papers?</a:t>
            </a:r>
          </a:p>
          <a:p>
            <a:endParaRPr lang="en-US" sz="800" dirty="0"/>
          </a:p>
          <a:p>
            <a:r>
              <a:rPr lang="en-US" sz="3600" dirty="0"/>
              <a:t>Any live testimony?</a:t>
            </a:r>
          </a:p>
          <a:p>
            <a:endParaRPr lang="en-US" sz="1300" dirty="0"/>
          </a:p>
          <a:p>
            <a:pPr marL="0" indent="0">
              <a:buNone/>
            </a:pPr>
            <a:endParaRPr lang="en-US" sz="1200" dirty="0"/>
          </a:p>
          <a:p>
            <a:endParaRPr lang="en-US" sz="2400" dirty="0"/>
          </a:p>
        </p:txBody>
      </p:sp>
      <p:sp>
        <p:nvSpPr>
          <p:cNvPr id="4" name="Slide Number Placeholder 3">
            <a:extLst>
              <a:ext uri="{FF2B5EF4-FFF2-40B4-BE49-F238E27FC236}">
                <a16:creationId xmlns:a16="http://schemas.microsoft.com/office/drawing/2014/main" id="{096C2BF0-22A6-9FE0-7231-0095B02EE394}"/>
              </a:ext>
            </a:extLst>
          </p:cNvPr>
          <p:cNvSpPr>
            <a:spLocks noGrp="1"/>
          </p:cNvSpPr>
          <p:nvPr>
            <p:ph type="sldNum" sz="quarter" idx="12"/>
          </p:nvPr>
        </p:nvSpPr>
        <p:spPr/>
        <p:txBody>
          <a:bodyPr/>
          <a:lstStyle/>
          <a:p>
            <a:fld id="{162366C3-6B1C-47F2-8224-236B53687D64}" type="slidenum">
              <a:rPr lang="en-US" smtClean="0"/>
              <a:t>19</a:t>
            </a:fld>
            <a:endParaRPr lang="en-US"/>
          </a:p>
        </p:txBody>
      </p:sp>
    </p:spTree>
    <p:extLst>
      <p:ext uri="{BB962C8B-B14F-4D97-AF65-F5344CB8AC3E}">
        <p14:creationId xmlns:p14="http://schemas.microsoft.com/office/powerpoint/2010/main" val="3323271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Rectangle 3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F6B12E1E-1DE0-7D4E-154D-9DDFA0EE1557}"/>
              </a:ext>
            </a:extLst>
          </p:cNvPr>
          <p:cNvSpPr>
            <a:spLocks noGrp="1"/>
          </p:cNvSpPr>
          <p:nvPr>
            <p:ph type="title"/>
          </p:nvPr>
        </p:nvSpPr>
        <p:spPr>
          <a:xfrm>
            <a:off x="958506" y="800392"/>
            <a:ext cx="10264697" cy="1212102"/>
          </a:xfrm>
        </p:spPr>
        <p:txBody>
          <a:bodyPr>
            <a:normAutofit/>
          </a:bodyPr>
          <a:lstStyle/>
          <a:p>
            <a:r>
              <a:rPr lang="en-US" sz="4000" b="1" dirty="0">
                <a:solidFill>
                  <a:srgbClr val="FFFFFF"/>
                </a:solidFill>
                <a:latin typeface="+mn-lt"/>
              </a:rPr>
              <a:t>Preliminary Injunctions</a:t>
            </a:r>
          </a:p>
        </p:txBody>
      </p:sp>
      <p:sp>
        <p:nvSpPr>
          <p:cNvPr id="3" name="Content Placeholder 2">
            <a:extLst>
              <a:ext uri="{FF2B5EF4-FFF2-40B4-BE49-F238E27FC236}">
                <a16:creationId xmlns:a16="http://schemas.microsoft.com/office/drawing/2014/main" id="{1500BC21-CF1C-6E94-5CFC-FE6148087515}"/>
              </a:ext>
            </a:extLst>
          </p:cNvPr>
          <p:cNvSpPr>
            <a:spLocks noGrp="1"/>
          </p:cNvSpPr>
          <p:nvPr>
            <p:ph idx="1"/>
          </p:nvPr>
        </p:nvSpPr>
        <p:spPr>
          <a:xfrm>
            <a:off x="1316765" y="2597346"/>
            <a:ext cx="9708995" cy="3840480"/>
          </a:xfrm>
        </p:spPr>
        <p:txBody>
          <a:bodyPr anchor="ctr">
            <a:normAutofit lnSpcReduction="10000"/>
          </a:bodyPr>
          <a:lstStyle/>
          <a:p>
            <a:r>
              <a:rPr lang="en-US" sz="3200" b="1" dirty="0"/>
              <a:t>When are they appropriate?</a:t>
            </a:r>
          </a:p>
          <a:p>
            <a:pPr marL="457200" lvl="1" indent="0">
              <a:buNone/>
            </a:pPr>
            <a:r>
              <a:rPr lang="en-US" sz="3200" b="1" dirty="0"/>
              <a:t>Appropriate Cases may include:</a:t>
            </a:r>
          </a:p>
          <a:p>
            <a:pPr lvl="2"/>
            <a:r>
              <a:rPr lang="en-US" sz="3200" i="1" dirty="0">
                <a:effectLst/>
                <a:ea typeface="Times New Roman" panose="02020603050405020304" pitchFamily="18" charset="0"/>
              </a:rPr>
              <a:t>Constitutional Law Issues</a:t>
            </a:r>
          </a:p>
          <a:p>
            <a:pPr lvl="2"/>
            <a:r>
              <a:rPr lang="en-US" sz="3200" i="1" dirty="0">
                <a:effectLst/>
                <a:ea typeface="Times New Roman" panose="02020603050405020304" pitchFamily="18" charset="0"/>
              </a:rPr>
              <a:t>First Amendment</a:t>
            </a:r>
          </a:p>
          <a:p>
            <a:pPr lvl="2"/>
            <a:r>
              <a:rPr lang="en-US" sz="3200" i="1" dirty="0">
                <a:effectLst/>
                <a:ea typeface="Times New Roman" panose="02020603050405020304" pitchFamily="18" charset="0"/>
              </a:rPr>
              <a:t>Habeas/Imminent Harm</a:t>
            </a:r>
          </a:p>
          <a:p>
            <a:pPr lvl="2"/>
            <a:r>
              <a:rPr lang="en-US" sz="3200" i="1" dirty="0"/>
              <a:t>Intellectual Property Law</a:t>
            </a:r>
          </a:p>
          <a:p>
            <a:pPr lvl="1"/>
            <a:endParaRPr lang="en-US" sz="1500" dirty="0"/>
          </a:p>
          <a:p>
            <a:r>
              <a:rPr lang="en-US" sz="3200" b="1" dirty="0"/>
              <a:t>When are they not appropriate?</a:t>
            </a:r>
          </a:p>
          <a:p>
            <a:pPr marL="0" indent="0">
              <a:buNone/>
            </a:pPr>
            <a:endParaRPr lang="en-US" sz="2400" dirty="0"/>
          </a:p>
        </p:txBody>
      </p:sp>
      <p:sp>
        <p:nvSpPr>
          <p:cNvPr id="4" name="Slide Number Placeholder 3">
            <a:extLst>
              <a:ext uri="{FF2B5EF4-FFF2-40B4-BE49-F238E27FC236}">
                <a16:creationId xmlns:a16="http://schemas.microsoft.com/office/drawing/2014/main" id="{1F7072CD-2045-F65E-041D-417493D713BA}"/>
              </a:ext>
            </a:extLst>
          </p:cNvPr>
          <p:cNvSpPr>
            <a:spLocks noGrp="1"/>
          </p:cNvSpPr>
          <p:nvPr>
            <p:ph type="sldNum" sz="quarter" idx="12"/>
          </p:nvPr>
        </p:nvSpPr>
        <p:spPr/>
        <p:txBody>
          <a:bodyPr/>
          <a:lstStyle/>
          <a:p>
            <a:fld id="{162366C3-6B1C-47F2-8224-236B53687D64}" type="slidenum">
              <a:rPr lang="en-US" smtClean="0"/>
              <a:t>2</a:t>
            </a:fld>
            <a:endParaRPr lang="en-US"/>
          </a:p>
        </p:txBody>
      </p:sp>
    </p:spTree>
    <p:extLst>
      <p:ext uri="{BB962C8B-B14F-4D97-AF65-F5344CB8AC3E}">
        <p14:creationId xmlns:p14="http://schemas.microsoft.com/office/powerpoint/2010/main" val="36487433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95022A9D-E172-FFD9-F16B-7BAD463E45D5}"/>
              </a:ext>
            </a:extLst>
          </p:cNvPr>
          <p:cNvSpPr>
            <a:spLocks noGrp="1"/>
          </p:cNvSpPr>
          <p:nvPr>
            <p:ph type="title"/>
          </p:nvPr>
        </p:nvSpPr>
        <p:spPr>
          <a:xfrm>
            <a:off x="958506" y="800392"/>
            <a:ext cx="10264697" cy="1212102"/>
          </a:xfrm>
        </p:spPr>
        <p:txBody>
          <a:bodyPr>
            <a:normAutofit/>
          </a:bodyPr>
          <a:lstStyle/>
          <a:p>
            <a:r>
              <a:rPr lang="en-US" sz="4000" b="1" dirty="0">
                <a:solidFill>
                  <a:srgbClr val="FFFFFF"/>
                </a:solidFill>
              </a:rPr>
              <a:t>Security/Bond</a:t>
            </a:r>
          </a:p>
        </p:txBody>
      </p:sp>
      <p:sp>
        <p:nvSpPr>
          <p:cNvPr id="3" name="Content Placeholder 2">
            <a:extLst>
              <a:ext uri="{FF2B5EF4-FFF2-40B4-BE49-F238E27FC236}">
                <a16:creationId xmlns:a16="http://schemas.microsoft.com/office/drawing/2014/main" id="{188CC6AE-D0F6-CC45-BEDF-08B4E3A6DF08}"/>
              </a:ext>
            </a:extLst>
          </p:cNvPr>
          <p:cNvSpPr>
            <a:spLocks noGrp="1"/>
          </p:cNvSpPr>
          <p:nvPr>
            <p:ph idx="1"/>
          </p:nvPr>
        </p:nvSpPr>
        <p:spPr>
          <a:xfrm>
            <a:off x="1367624" y="2490436"/>
            <a:ext cx="9708995" cy="3567173"/>
          </a:xfrm>
        </p:spPr>
        <p:txBody>
          <a:bodyPr anchor="ctr">
            <a:normAutofit fontScale="70000" lnSpcReduction="20000"/>
          </a:bodyPr>
          <a:lstStyle/>
          <a:p>
            <a:pPr marL="0" indent="0">
              <a:buNone/>
            </a:pPr>
            <a:endParaRPr lang="en-US" sz="3000" b="1" dirty="0"/>
          </a:p>
          <a:p>
            <a:r>
              <a:rPr lang="en-US" sz="4800" b="1" dirty="0"/>
              <a:t>FRCP 65(c) </a:t>
            </a:r>
            <a:r>
              <a:rPr lang="en-US" sz="4800" b="0" i="0" cap="small" dirty="0">
                <a:effectLst/>
              </a:rPr>
              <a:t>Security.</a:t>
            </a:r>
            <a:r>
              <a:rPr lang="en-US" sz="4800" b="0" i="0" dirty="0">
                <a:effectLst/>
              </a:rPr>
              <a:t> </a:t>
            </a:r>
            <a:r>
              <a:rPr lang="en-US" sz="3200" b="0" i="0" dirty="0">
                <a:effectLst/>
              </a:rPr>
              <a:t>The court may issue a preliminary injunction or a temporary restraining order only if the movant gives security in an amount that the court considers proper to pay the costs and damages sustained by any party found to have been wrongfully enjoined or restrained. The United States, its officers, and its agencies are not required to give security.</a:t>
            </a:r>
          </a:p>
          <a:p>
            <a:endParaRPr lang="en-US" sz="1300" b="0" i="0" dirty="0">
              <a:effectLst/>
            </a:endParaRPr>
          </a:p>
          <a:p>
            <a:r>
              <a:rPr lang="en-US" sz="4800" b="1" dirty="0"/>
              <a:t>Appropriate Amount</a:t>
            </a:r>
          </a:p>
          <a:p>
            <a:endParaRPr lang="en-US" sz="1100" b="1" dirty="0"/>
          </a:p>
          <a:p>
            <a:r>
              <a:rPr lang="en-US" sz="4800" b="1" dirty="0"/>
              <a:t>Exceptions to the Rule </a:t>
            </a:r>
          </a:p>
          <a:p>
            <a:endParaRPr lang="en-US" sz="1300" dirty="0"/>
          </a:p>
          <a:p>
            <a:pPr marL="0" indent="0">
              <a:buNone/>
            </a:pPr>
            <a:endParaRPr lang="en-US" sz="1200" dirty="0"/>
          </a:p>
          <a:p>
            <a:endParaRPr lang="en-US" sz="2400" dirty="0"/>
          </a:p>
        </p:txBody>
      </p:sp>
      <p:sp>
        <p:nvSpPr>
          <p:cNvPr id="4" name="Slide Number Placeholder 3">
            <a:extLst>
              <a:ext uri="{FF2B5EF4-FFF2-40B4-BE49-F238E27FC236}">
                <a16:creationId xmlns:a16="http://schemas.microsoft.com/office/drawing/2014/main" id="{4F1136EB-FEF8-E5EA-3195-354A6A717041}"/>
              </a:ext>
            </a:extLst>
          </p:cNvPr>
          <p:cNvSpPr>
            <a:spLocks noGrp="1"/>
          </p:cNvSpPr>
          <p:nvPr>
            <p:ph type="sldNum" sz="quarter" idx="12"/>
          </p:nvPr>
        </p:nvSpPr>
        <p:spPr/>
        <p:txBody>
          <a:bodyPr/>
          <a:lstStyle/>
          <a:p>
            <a:fld id="{162366C3-6B1C-47F2-8224-236B53687D64}" type="slidenum">
              <a:rPr lang="en-US" smtClean="0"/>
              <a:t>20</a:t>
            </a:fld>
            <a:endParaRPr lang="en-US"/>
          </a:p>
        </p:txBody>
      </p:sp>
    </p:spTree>
    <p:extLst>
      <p:ext uri="{BB962C8B-B14F-4D97-AF65-F5344CB8AC3E}">
        <p14:creationId xmlns:p14="http://schemas.microsoft.com/office/powerpoint/2010/main" val="8611306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95022A9D-E172-FFD9-F16B-7BAD463E45D5}"/>
              </a:ext>
            </a:extLst>
          </p:cNvPr>
          <p:cNvSpPr>
            <a:spLocks noGrp="1"/>
          </p:cNvSpPr>
          <p:nvPr>
            <p:ph type="title"/>
          </p:nvPr>
        </p:nvSpPr>
        <p:spPr>
          <a:xfrm>
            <a:off x="958506" y="800392"/>
            <a:ext cx="10264697" cy="1212102"/>
          </a:xfrm>
        </p:spPr>
        <p:txBody>
          <a:bodyPr>
            <a:normAutofit/>
          </a:bodyPr>
          <a:lstStyle/>
          <a:p>
            <a:r>
              <a:rPr lang="en-US" sz="4000" b="1" dirty="0">
                <a:solidFill>
                  <a:srgbClr val="FFFFFF"/>
                </a:solidFill>
              </a:rPr>
              <a:t>Nuts &amp; Bolts - Security/Bond </a:t>
            </a:r>
          </a:p>
        </p:txBody>
      </p:sp>
      <p:sp>
        <p:nvSpPr>
          <p:cNvPr id="3" name="Content Placeholder 2">
            <a:extLst>
              <a:ext uri="{FF2B5EF4-FFF2-40B4-BE49-F238E27FC236}">
                <a16:creationId xmlns:a16="http://schemas.microsoft.com/office/drawing/2014/main" id="{188CC6AE-D0F6-CC45-BEDF-08B4E3A6DF08}"/>
              </a:ext>
            </a:extLst>
          </p:cNvPr>
          <p:cNvSpPr>
            <a:spLocks noGrp="1"/>
          </p:cNvSpPr>
          <p:nvPr>
            <p:ph idx="1"/>
          </p:nvPr>
        </p:nvSpPr>
        <p:spPr>
          <a:xfrm>
            <a:off x="1367624" y="2490436"/>
            <a:ext cx="9708995" cy="3567173"/>
          </a:xfrm>
        </p:spPr>
        <p:txBody>
          <a:bodyPr anchor="ctr">
            <a:normAutofit/>
          </a:bodyPr>
          <a:lstStyle/>
          <a:p>
            <a:pPr marL="0" indent="0">
              <a:buNone/>
            </a:pPr>
            <a:endParaRPr lang="en-US" sz="3000" b="1" dirty="0"/>
          </a:p>
          <a:p>
            <a:r>
              <a:rPr lang="en-US" sz="3200" dirty="0"/>
              <a:t>Be ready</a:t>
            </a:r>
          </a:p>
          <a:p>
            <a:r>
              <a:rPr lang="en-US" sz="3200" dirty="0"/>
              <a:t>Discuss it with your client beforehand</a:t>
            </a:r>
            <a:endParaRPr lang="en-US" sz="3200" i="0" dirty="0">
              <a:effectLst/>
            </a:endParaRPr>
          </a:p>
          <a:p>
            <a:r>
              <a:rPr lang="en-US" sz="3200" dirty="0"/>
              <a:t>Take the necessary steps to line it up</a:t>
            </a:r>
          </a:p>
          <a:p>
            <a:r>
              <a:rPr lang="en-US" sz="3200" dirty="0"/>
              <a:t>Then, be prepared to pay it </a:t>
            </a:r>
          </a:p>
          <a:p>
            <a:endParaRPr lang="en-US" sz="1300" dirty="0"/>
          </a:p>
          <a:p>
            <a:pPr marL="0" indent="0">
              <a:buNone/>
            </a:pPr>
            <a:endParaRPr lang="en-US" sz="1200" dirty="0"/>
          </a:p>
          <a:p>
            <a:endParaRPr lang="en-US" sz="2400" dirty="0"/>
          </a:p>
        </p:txBody>
      </p:sp>
      <p:sp>
        <p:nvSpPr>
          <p:cNvPr id="4" name="Slide Number Placeholder 3">
            <a:extLst>
              <a:ext uri="{FF2B5EF4-FFF2-40B4-BE49-F238E27FC236}">
                <a16:creationId xmlns:a16="http://schemas.microsoft.com/office/drawing/2014/main" id="{937E0A25-5559-B87C-4AE1-A770AE826935}"/>
              </a:ext>
            </a:extLst>
          </p:cNvPr>
          <p:cNvSpPr>
            <a:spLocks noGrp="1"/>
          </p:cNvSpPr>
          <p:nvPr>
            <p:ph type="sldNum" sz="quarter" idx="12"/>
          </p:nvPr>
        </p:nvSpPr>
        <p:spPr/>
        <p:txBody>
          <a:bodyPr/>
          <a:lstStyle/>
          <a:p>
            <a:fld id="{162366C3-6B1C-47F2-8224-236B53687D64}" type="slidenum">
              <a:rPr lang="en-US" smtClean="0"/>
              <a:t>21</a:t>
            </a:fld>
            <a:endParaRPr lang="en-US"/>
          </a:p>
        </p:txBody>
      </p:sp>
    </p:spTree>
    <p:extLst>
      <p:ext uri="{BB962C8B-B14F-4D97-AF65-F5344CB8AC3E}">
        <p14:creationId xmlns:p14="http://schemas.microsoft.com/office/powerpoint/2010/main" val="7278157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Logo, company name&#10;&#10;Description automatically generated">
            <a:extLst>
              <a:ext uri="{FF2B5EF4-FFF2-40B4-BE49-F238E27FC236}">
                <a16:creationId xmlns:a16="http://schemas.microsoft.com/office/drawing/2014/main" id="{11E29C10-915E-18EA-C826-A44861C49B1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962367" y="2233932"/>
            <a:ext cx="2267266" cy="2781688"/>
          </a:xfrm>
        </p:spPr>
      </p:pic>
      <p:sp>
        <p:nvSpPr>
          <p:cNvPr id="2" name="Slide Number Placeholder 1">
            <a:extLst>
              <a:ext uri="{FF2B5EF4-FFF2-40B4-BE49-F238E27FC236}">
                <a16:creationId xmlns:a16="http://schemas.microsoft.com/office/drawing/2014/main" id="{4FC5D6C3-3E88-6FE9-A08C-7898DBED08CF}"/>
              </a:ext>
            </a:extLst>
          </p:cNvPr>
          <p:cNvSpPr>
            <a:spLocks noGrp="1"/>
          </p:cNvSpPr>
          <p:nvPr>
            <p:ph type="sldNum" sz="quarter" idx="12"/>
          </p:nvPr>
        </p:nvSpPr>
        <p:spPr/>
        <p:txBody>
          <a:bodyPr/>
          <a:lstStyle/>
          <a:p>
            <a:fld id="{162366C3-6B1C-47F2-8224-236B53687D64}" type="slidenum">
              <a:rPr lang="en-US" smtClean="0"/>
              <a:t>22</a:t>
            </a:fld>
            <a:endParaRPr lang="en-US"/>
          </a:p>
        </p:txBody>
      </p:sp>
    </p:spTree>
    <p:extLst>
      <p:ext uri="{BB962C8B-B14F-4D97-AF65-F5344CB8AC3E}">
        <p14:creationId xmlns:p14="http://schemas.microsoft.com/office/powerpoint/2010/main" val="1298466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Rectangle 3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C19D4201-698B-38CB-D27F-3EE38E840E37}"/>
              </a:ext>
            </a:extLst>
          </p:cNvPr>
          <p:cNvSpPr>
            <a:spLocks noGrp="1"/>
          </p:cNvSpPr>
          <p:nvPr>
            <p:ph type="title"/>
          </p:nvPr>
        </p:nvSpPr>
        <p:spPr>
          <a:xfrm>
            <a:off x="958506" y="800392"/>
            <a:ext cx="10264697" cy="1212102"/>
          </a:xfrm>
        </p:spPr>
        <p:txBody>
          <a:bodyPr>
            <a:normAutofit/>
          </a:bodyPr>
          <a:lstStyle/>
          <a:p>
            <a:r>
              <a:rPr lang="en-US" sz="4000" b="1">
                <a:solidFill>
                  <a:srgbClr val="FFFFFF"/>
                </a:solidFill>
                <a:latin typeface="Calibri "/>
              </a:rPr>
              <a:t>Four Factor Balancing Test</a:t>
            </a:r>
          </a:p>
        </p:txBody>
      </p:sp>
      <p:sp>
        <p:nvSpPr>
          <p:cNvPr id="3" name="Content Placeholder 2">
            <a:extLst>
              <a:ext uri="{FF2B5EF4-FFF2-40B4-BE49-F238E27FC236}">
                <a16:creationId xmlns:a16="http://schemas.microsoft.com/office/drawing/2014/main" id="{189A686A-9B9D-4366-01D7-E003874691C9}"/>
              </a:ext>
            </a:extLst>
          </p:cNvPr>
          <p:cNvSpPr>
            <a:spLocks noGrp="1"/>
          </p:cNvSpPr>
          <p:nvPr>
            <p:ph idx="1"/>
          </p:nvPr>
        </p:nvSpPr>
        <p:spPr>
          <a:xfrm>
            <a:off x="1367624" y="2490435"/>
            <a:ext cx="9708995" cy="3931920"/>
          </a:xfrm>
        </p:spPr>
        <p:txBody>
          <a:bodyPr anchor="ctr">
            <a:normAutofit fontScale="92500" lnSpcReduction="10000"/>
          </a:bodyPr>
          <a:lstStyle/>
          <a:p>
            <a:pPr marL="514350" indent="-514350">
              <a:buFont typeface="+mj-lt"/>
              <a:buAutoNum type="arabicPeriod"/>
            </a:pPr>
            <a:r>
              <a:rPr lang="en-US" sz="3400" dirty="0"/>
              <a:t>Likelihood of success on the merits</a:t>
            </a:r>
          </a:p>
          <a:p>
            <a:pPr marL="514350" indent="-514350">
              <a:buFont typeface="+mj-lt"/>
              <a:buAutoNum type="arabicPeriod"/>
            </a:pPr>
            <a:r>
              <a:rPr lang="en-US" sz="3400" dirty="0"/>
              <a:t>Moving party will suffer irreparable harm if injunction is denied</a:t>
            </a:r>
          </a:p>
          <a:p>
            <a:pPr marL="514350" indent="-514350">
              <a:buFont typeface="+mj-lt"/>
              <a:buAutoNum type="arabicPeriod"/>
            </a:pPr>
            <a:r>
              <a:rPr lang="en-US" sz="3400" dirty="0"/>
              <a:t>Harm to nonmoving party if injunction is granted</a:t>
            </a:r>
          </a:p>
          <a:p>
            <a:pPr marL="514350" indent="-514350">
              <a:buFont typeface="+mj-lt"/>
              <a:buAutoNum type="arabicPeriod"/>
            </a:pPr>
            <a:r>
              <a:rPr lang="en-US" sz="3400" dirty="0"/>
              <a:t>Public interest favors relief</a:t>
            </a:r>
          </a:p>
          <a:p>
            <a:pPr marL="0" indent="0">
              <a:buNone/>
            </a:pPr>
            <a:endParaRPr lang="en-US" sz="1500" i="1" dirty="0"/>
          </a:p>
          <a:p>
            <a:pPr marL="0" indent="0">
              <a:buNone/>
            </a:pPr>
            <a:r>
              <a:rPr lang="en-US" sz="2200" i="1" dirty="0"/>
              <a:t>Kos Pharms., Inc. v. </a:t>
            </a:r>
            <a:r>
              <a:rPr lang="en-US" sz="2200" i="1" dirty="0" err="1"/>
              <a:t>Andrx</a:t>
            </a:r>
            <a:r>
              <a:rPr lang="en-US" sz="2200" i="1" dirty="0"/>
              <a:t> Corp</a:t>
            </a:r>
            <a:r>
              <a:rPr lang="en-US" sz="2200" dirty="0"/>
              <a:t>., 369 F.3d 700, 708 (3d Cir. 2004)</a:t>
            </a:r>
          </a:p>
          <a:p>
            <a:pPr marL="0" indent="0">
              <a:buNone/>
            </a:pPr>
            <a:endParaRPr lang="en-US" sz="1500" dirty="0"/>
          </a:p>
          <a:p>
            <a:r>
              <a:rPr lang="en-US" sz="3200" dirty="0"/>
              <a:t>Same standard for Temporary Restraining Orders</a:t>
            </a:r>
          </a:p>
          <a:p>
            <a:endParaRPr lang="en-US" sz="2200" dirty="0"/>
          </a:p>
        </p:txBody>
      </p:sp>
      <p:sp>
        <p:nvSpPr>
          <p:cNvPr id="4" name="Slide Number Placeholder 3">
            <a:extLst>
              <a:ext uri="{FF2B5EF4-FFF2-40B4-BE49-F238E27FC236}">
                <a16:creationId xmlns:a16="http://schemas.microsoft.com/office/drawing/2014/main" id="{E78D0C01-B2EC-8E7B-F8C8-6451B6B9BB20}"/>
              </a:ext>
            </a:extLst>
          </p:cNvPr>
          <p:cNvSpPr>
            <a:spLocks noGrp="1"/>
          </p:cNvSpPr>
          <p:nvPr>
            <p:ph type="sldNum" sz="quarter" idx="12"/>
          </p:nvPr>
        </p:nvSpPr>
        <p:spPr/>
        <p:txBody>
          <a:bodyPr/>
          <a:lstStyle/>
          <a:p>
            <a:fld id="{162366C3-6B1C-47F2-8224-236B53687D64}" type="slidenum">
              <a:rPr lang="en-US" smtClean="0"/>
              <a:t>3</a:t>
            </a:fld>
            <a:endParaRPr lang="en-US"/>
          </a:p>
        </p:txBody>
      </p:sp>
    </p:spTree>
    <p:extLst>
      <p:ext uri="{BB962C8B-B14F-4D97-AF65-F5344CB8AC3E}">
        <p14:creationId xmlns:p14="http://schemas.microsoft.com/office/powerpoint/2010/main" val="3805405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A82A2-706B-4DD2-463B-BE172D54A2B9}"/>
              </a:ext>
            </a:extLst>
          </p:cNvPr>
          <p:cNvSpPr>
            <a:spLocks noGrp="1"/>
          </p:cNvSpPr>
          <p:nvPr>
            <p:ph type="title"/>
          </p:nvPr>
        </p:nvSpPr>
        <p:spPr/>
        <p:txBody>
          <a:bodyPr>
            <a:normAutofit/>
          </a:bodyPr>
          <a:lstStyle/>
          <a:p>
            <a:r>
              <a:rPr lang="en-US" b="1"/>
              <a:t>Federal Rule of Civil Procedure 65 </a:t>
            </a:r>
            <a:br>
              <a:rPr lang="en-US"/>
            </a:br>
            <a:r>
              <a:rPr lang="en-US"/>
              <a:t>Injunctions and Restraining Orders</a:t>
            </a:r>
            <a:endParaRPr lang="en-US" dirty="0"/>
          </a:p>
        </p:txBody>
      </p:sp>
      <p:sp>
        <p:nvSpPr>
          <p:cNvPr id="3" name="Content Placeholder 2">
            <a:extLst>
              <a:ext uri="{FF2B5EF4-FFF2-40B4-BE49-F238E27FC236}">
                <a16:creationId xmlns:a16="http://schemas.microsoft.com/office/drawing/2014/main" id="{50EF1F2C-8746-B741-6081-576905D76DEA}"/>
              </a:ext>
            </a:extLst>
          </p:cNvPr>
          <p:cNvSpPr>
            <a:spLocks noGrp="1"/>
          </p:cNvSpPr>
          <p:nvPr>
            <p:ph idx="1"/>
          </p:nvPr>
        </p:nvSpPr>
        <p:spPr/>
        <p:txBody>
          <a:bodyPr>
            <a:normAutofit fontScale="85000" lnSpcReduction="10000"/>
          </a:bodyPr>
          <a:lstStyle/>
          <a:p>
            <a:pPr marL="0" indent="0" algn="l">
              <a:buNone/>
            </a:pPr>
            <a:r>
              <a:rPr lang="en-US" b="0" i="0" dirty="0">
                <a:solidFill>
                  <a:srgbClr val="333333"/>
                </a:solidFill>
                <a:effectLst/>
              </a:rPr>
              <a:t>(a) </a:t>
            </a:r>
            <a:r>
              <a:rPr lang="en-US" b="0" i="0" cap="small" dirty="0">
                <a:solidFill>
                  <a:srgbClr val="333333"/>
                </a:solidFill>
                <a:effectLst/>
              </a:rPr>
              <a:t>Preliminary Injunction.</a:t>
            </a:r>
          </a:p>
          <a:p>
            <a:pPr marL="0" indent="0" algn="l">
              <a:buNone/>
            </a:pPr>
            <a:endParaRPr lang="en-US" b="0" i="0" dirty="0">
              <a:solidFill>
                <a:srgbClr val="333333"/>
              </a:solidFill>
              <a:effectLst/>
            </a:endParaRPr>
          </a:p>
          <a:p>
            <a:pPr marL="457200" lvl="1" indent="0">
              <a:buNone/>
            </a:pPr>
            <a:r>
              <a:rPr lang="en-US" b="0" i="0" dirty="0">
                <a:solidFill>
                  <a:srgbClr val="333333"/>
                </a:solidFill>
                <a:effectLst/>
              </a:rPr>
              <a:t>(1) </a:t>
            </a:r>
            <a:r>
              <a:rPr lang="en-US" b="0" i="1" dirty="0">
                <a:solidFill>
                  <a:srgbClr val="333333"/>
                </a:solidFill>
                <a:effectLst/>
              </a:rPr>
              <a:t>Notice.</a:t>
            </a:r>
            <a:r>
              <a:rPr lang="en-US" b="0" i="0" dirty="0">
                <a:solidFill>
                  <a:srgbClr val="333333"/>
                </a:solidFill>
                <a:effectLst/>
              </a:rPr>
              <a:t> The court may issue a preliminary injunction only on notice to the adverse party.</a:t>
            </a:r>
          </a:p>
          <a:p>
            <a:pPr marL="0" indent="0" algn="ctr">
              <a:buNone/>
            </a:pPr>
            <a:r>
              <a:rPr lang="en-US" b="0" i="0" dirty="0">
                <a:solidFill>
                  <a:srgbClr val="333333"/>
                </a:solidFill>
                <a:effectLst/>
              </a:rPr>
              <a:t>.  .  .</a:t>
            </a:r>
          </a:p>
          <a:p>
            <a:pPr marL="0" indent="0" algn="ctr">
              <a:buNone/>
            </a:pPr>
            <a:endParaRPr lang="en-US" sz="1400" b="0" i="0" dirty="0">
              <a:solidFill>
                <a:srgbClr val="333333"/>
              </a:solidFill>
              <a:effectLst/>
            </a:endParaRPr>
          </a:p>
          <a:p>
            <a:pPr marL="0" indent="0" algn="l">
              <a:buNone/>
            </a:pPr>
            <a:r>
              <a:rPr lang="en-US" b="0" i="0" dirty="0">
                <a:solidFill>
                  <a:srgbClr val="333333"/>
                </a:solidFill>
                <a:effectLst/>
              </a:rPr>
              <a:t>(b) </a:t>
            </a:r>
            <a:r>
              <a:rPr lang="en-US" b="0" i="0" cap="small" dirty="0">
                <a:solidFill>
                  <a:srgbClr val="333333"/>
                </a:solidFill>
                <a:effectLst/>
              </a:rPr>
              <a:t>Temporary Restraining Order.</a:t>
            </a:r>
            <a:endParaRPr lang="en-US" b="0" i="0" dirty="0">
              <a:solidFill>
                <a:srgbClr val="333333"/>
              </a:solidFill>
              <a:effectLst/>
            </a:endParaRPr>
          </a:p>
          <a:p>
            <a:pPr marL="457200" lvl="1" indent="0">
              <a:buNone/>
            </a:pPr>
            <a:r>
              <a:rPr lang="en-US" b="0" i="0" dirty="0">
                <a:solidFill>
                  <a:srgbClr val="333333"/>
                </a:solidFill>
                <a:effectLst/>
              </a:rPr>
              <a:t>(1) </a:t>
            </a:r>
            <a:r>
              <a:rPr lang="en-US" b="0" i="1" dirty="0">
                <a:solidFill>
                  <a:srgbClr val="333333"/>
                </a:solidFill>
                <a:effectLst/>
              </a:rPr>
              <a:t>Issuing Without Notice.</a:t>
            </a:r>
            <a:r>
              <a:rPr lang="en-US" b="0" i="0" dirty="0">
                <a:solidFill>
                  <a:srgbClr val="333333"/>
                </a:solidFill>
                <a:effectLst/>
              </a:rPr>
              <a:t> The court may issue a temporary restraining order without written or oral notice to the adverse party or its attorney only if:</a:t>
            </a:r>
          </a:p>
          <a:p>
            <a:pPr marL="457200" lvl="1" indent="0">
              <a:buNone/>
            </a:pPr>
            <a:endParaRPr lang="en-US" b="0" i="0" dirty="0">
              <a:solidFill>
                <a:srgbClr val="333333"/>
              </a:solidFill>
              <a:effectLst/>
            </a:endParaRPr>
          </a:p>
          <a:p>
            <a:pPr marL="1371600" lvl="2" indent="-457200">
              <a:buAutoNum type="alphaUcParenBoth"/>
            </a:pPr>
            <a:r>
              <a:rPr lang="en-US" b="0" i="0" dirty="0">
                <a:solidFill>
                  <a:srgbClr val="333333"/>
                </a:solidFill>
                <a:effectLst/>
              </a:rPr>
              <a:t>specific facts in an affidavit or a verified complaint clearly show that immediate and irreparable injury, loss, or damage will result to the movant before the adverse party can be heard in opposition; and</a:t>
            </a:r>
          </a:p>
          <a:p>
            <a:pPr marL="1371600" lvl="2" indent="-457200">
              <a:buAutoNum type="alphaUcParenBoth"/>
            </a:pPr>
            <a:endParaRPr lang="en-US" b="0" i="0" dirty="0">
              <a:solidFill>
                <a:srgbClr val="333333"/>
              </a:solidFill>
              <a:effectLst/>
            </a:endParaRPr>
          </a:p>
          <a:p>
            <a:pPr marL="914400" lvl="2" indent="0">
              <a:buNone/>
            </a:pPr>
            <a:r>
              <a:rPr lang="en-US" b="0" i="0" dirty="0">
                <a:solidFill>
                  <a:srgbClr val="333333"/>
                </a:solidFill>
                <a:effectLst/>
              </a:rPr>
              <a:t>(B) the movant's attorney certifies in writing any efforts made to give notice and the reasons why it should not be required.</a:t>
            </a:r>
          </a:p>
        </p:txBody>
      </p:sp>
      <p:sp>
        <p:nvSpPr>
          <p:cNvPr id="4" name="Slide Number Placeholder 3">
            <a:extLst>
              <a:ext uri="{FF2B5EF4-FFF2-40B4-BE49-F238E27FC236}">
                <a16:creationId xmlns:a16="http://schemas.microsoft.com/office/drawing/2014/main" id="{D799EB4C-EECA-4801-C34D-10A78E6BCFD4}"/>
              </a:ext>
            </a:extLst>
          </p:cNvPr>
          <p:cNvSpPr>
            <a:spLocks noGrp="1"/>
          </p:cNvSpPr>
          <p:nvPr>
            <p:ph type="sldNum" sz="quarter" idx="12"/>
          </p:nvPr>
        </p:nvSpPr>
        <p:spPr/>
        <p:txBody>
          <a:bodyPr/>
          <a:lstStyle/>
          <a:p>
            <a:fld id="{162366C3-6B1C-47F2-8224-236B53687D64}" type="slidenum">
              <a:rPr lang="en-US" smtClean="0"/>
              <a:t>4</a:t>
            </a:fld>
            <a:endParaRPr lang="en-US"/>
          </a:p>
        </p:txBody>
      </p:sp>
    </p:spTree>
    <p:extLst>
      <p:ext uri="{BB962C8B-B14F-4D97-AF65-F5344CB8AC3E}">
        <p14:creationId xmlns:p14="http://schemas.microsoft.com/office/powerpoint/2010/main" val="389371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09077-0C5D-9F7E-5522-EF2AC2C41449}"/>
              </a:ext>
            </a:extLst>
          </p:cNvPr>
          <p:cNvSpPr>
            <a:spLocks noGrp="1"/>
          </p:cNvSpPr>
          <p:nvPr>
            <p:ph type="title"/>
          </p:nvPr>
        </p:nvSpPr>
        <p:spPr/>
        <p:txBody>
          <a:bodyPr>
            <a:normAutofit/>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Federal Rule of Civil Procedure 65 </a:t>
            </a:r>
            <a:b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br>
            <a: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t>Injunctions and Restraining Orders, cont.</a:t>
            </a:r>
            <a:endParaRPr lang="en-US" dirty="0"/>
          </a:p>
        </p:txBody>
      </p:sp>
      <p:sp>
        <p:nvSpPr>
          <p:cNvPr id="4" name="TextBox 3">
            <a:extLst>
              <a:ext uri="{FF2B5EF4-FFF2-40B4-BE49-F238E27FC236}">
                <a16:creationId xmlns:a16="http://schemas.microsoft.com/office/drawing/2014/main" id="{2DC5ECA5-CD22-B9D3-B9DD-9671307CCCA6}"/>
              </a:ext>
            </a:extLst>
          </p:cNvPr>
          <p:cNvSpPr txBox="1"/>
          <p:nvPr/>
        </p:nvSpPr>
        <p:spPr>
          <a:xfrm>
            <a:off x="838200" y="1909435"/>
            <a:ext cx="8615082" cy="4893647"/>
          </a:xfrm>
          <a:prstGeom prst="rect">
            <a:avLst/>
          </a:prstGeom>
          <a:noFill/>
        </p:spPr>
        <p:txBody>
          <a:bodyPr wrap="square">
            <a:spAutoFit/>
          </a:bodyPr>
          <a:lstStyle/>
          <a:p>
            <a:r>
              <a:rPr lang="en-US" sz="2400" b="0" i="0" dirty="0">
                <a:solidFill>
                  <a:srgbClr val="333333"/>
                </a:solidFill>
                <a:effectLst/>
              </a:rPr>
              <a:t>(b) </a:t>
            </a:r>
            <a:r>
              <a:rPr lang="en-US" sz="2400" b="0" i="0" cap="small" dirty="0">
                <a:solidFill>
                  <a:srgbClr val="333333"/>
                </a:solidFill>
                <a:effectLst/>
              </a:rPr>
              <a:t>Temporary Restraining Order.</a:t>
            </a:r>
          </a:p>
          <a:p>
            <a:endParaRPr lang="en-US" b="0" i="0" dirty="0">
              <a:solidFill>
                <a:srgbClr val="333333"/>
              </a:solidFill>
              <a:effectLst/>
            </a:endParaRPr>
          </a:p>
          <a:p>
            <a:r>
              <a:rPr lang="en-US" dirty="0"/>
              <a:t>(2) Contents; Expiration. Every temporary restraining order issued without notice must state the date and hour it was issued; describe the injury and state why it is irreparable; state why the order was issued without notice; and be promptly filed in the clerk's office and entered in the record. The order expires at the time after entry—not to exceed 14 days—that the court sets, unless before that time the court, for good cause, extends it for a like period or the adverse party consents to a longer extension. The reasons for an extension must be entered in the record.</a:t>
            </a:r>
          </a:p>
          <a:p>
            <a:endParaRPr lang="en-US" dirty="0"/>
          </a:p>
          <a:p>
            <a:r>
              <a:rPr lang="en-US" dirty="0"/>
              <a:t>(3) Expediting the Preliminary-Injunction Hearing. If the order is issued without notice, the motion for a preliminary injunction must be set for hearing at the earliest possible time, taking precedence over all other matters except hearings on older matters of the same character. At the hearing, the party who obtained the order must proceed with the motion; if the party does not, the court must dissolve the order.</a:t>
            </a:r>
          </a:p>
          <a:p>
            <a:endParaRPr lang="en-US" dirty="0"/>
          </a:p>
          <a:p>
            <a:endParaRPr lang="en-US" dirty="0"/>
          </a:p>
        </p:txBody>
      </p:sp>
      <p:sp>
        <p:nvSpPr>
          <p:cNvPr id="3" name="Slide Number Placeholder 2">
            <a:extLst>
              <a:ext uri="{FF2B5EF4-FFF2-40B4-BE49-F238E27FC236}">
                <a16:creationId xmlns:a16="http://schemas.microsoft.com/office/drawing/2014/main" id="{B5D51D9A-1586-3E57-D53E-2AC8E49CD12E}"/>
              </a:ext>
            </a:extLst>
          </p:cNvPr>
          <p:cNvSpPr>
            <a:spLocks noGrp="1"/>
          </p:cNvSpPr>
          <p:nvPr>
            <p:ph type="sldNum" sz="quarter" idx="12"/>
          </p:nvPr>
        </p:nvSpPr>
        <p:spPr/>
        <p:txBody>
          <a:bodyPr/>
          <a:lstStyle/>
          <a:p>
            <a:fld id="{162366C3-6B1C-47F2-8224-236B53687D64}" type="slidenum">
              <a:rPr lang="en-US" smtClean="0"/>
              <a:t>5</a:t>
            </a:fld>
            <a:endParaRPr lang="en-US"/>
          </a:p>
        </p:txBody>
      </p:sp>
    </p:spTree>
    <p:extLst>
      <p:ext uri="{BB962C8B-B14F-4D97-AF65-F5344CB8AC3E}">
        <p14:creationId xmlns:p14="http://schemas.microsoft.com/office/powerpoint/2010/main" val="2180840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09077-0C5D-9F7E-5522-EF2AC2C41449}"/>
              </a:ext>
            </a:extLst>
          </p:cNvPr>
          <p:cNvSpPr>
            <a:spLocks noGrp="1"/>
          </p:cNvSpPr>
          <p:nvPr>
            <p:ph type="title"/>
          </p:nvPr>
        </p:nvSpPr>
        <p:spPr/>
        <p:txBody>
          <a:bodyPr>
            <a:normAutofit/>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Federal Rule of Civil Procedure 65 </a:t>
            </a:r>
            <a:b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br>
            <a: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t>Injunctions and Restraining Orders, cont.</a:t>
            </a:r>
            <a:endParaRPr lang="en-US" dirty="0"/>
          </a:p>
        </p:txBody>
      </p:sp>
      <p:sp>
        <p:nvSpPr>
          <p:cNvPr id="4" name="TextBox 3">
            <a:extLst>
              <a:ext uri="{FF2B5EF4-FFF2-40B4-BE49-F238E27FC236}">
                <a16:creationId xmlns:a16="http://schemas.microsoft.com/office/drawing/2014/main" id="{2DC5ECA5-CD22-B9D3-B9DD-9671307CCCA6}"/>
              </a:ext>
            </a:extLst>
          </p:cNvPr>
          <p:cNvSpPr txBox="1"/>
          <p:nvPr/>
        </p:nvSpPr>
        <p:spPr>
          <a:xfrm>
            <a:off x="927848" y="1927364"/>
            <a:ext cx="8615082" cy="4154984"/>
          </a:xfrm>
          <a:prstGeom prst="rect">
            <a:avLst/>
          </a:prstGeom>
          <a:noFill/>
        </p:spPr>
        <p:txBody>
          <a:bodyPr wrap="square">
            <a:spAutoFit/>
          </a:bodyPr>
          <a:lstStyle/>
          <a:p>
            <a:r>
              <a:rPr lang="en-US" sz="2400" b="0" i="0" dirty="0">
                <a:solidFill>
                  <a:srgbClr val="333333"/>
                </a:solidFill>
                <a:effectLst/>
              </a:rPr>
              <a:t>(b) </a:t>
            </a:r>
            <a:r>
              <a:rPr lang="en-US" sz="2400" b="0" i="0" cap="small" dirty="0">
                <a:solidFill>
                  <a:srgbClr val="333333"/>
                </a:solidFill>
                <a:effectLst/>
              </a:rPr>
              <a:t>Temporary Restraining Order.</a:t>
            </a:r>
          </a:p>
          <a:p>
            <a:endParaRPr lang="en-US" b="0" i="0" dirty="0">
              <a:solidFill>
                <a:srgbClr val="333333"/>
              </a:solidFill>
              <a:effectLst/>
            </a:endParaRPr>
          </a:p>
          <a:p>
            <a:pPr lvl="1"/>
            <a:r>
              <a:rPr lang="en-US" b="0" i="0" dirty="0">
                <a:solidFill>
                  <a:srgbClr val="333333"/>
                </a:solidFill>
                <a:effectLst/>
              </a:rPr>
              <a:t>(4) </a:t>
            </a:r>
            <a:r>
              <a:rPr lang="en-US" b="0" i="1" dirty="0">
                <a:solidFill>
                  <a:srgbClr val="333333"/>
                </a:solidFill>
                <a:effectLst/>
              </a:rPr>
              <a:t>Motion to Dissolve.</a:t>
            </a:r>
            <a:r>
              <a:rPr lang="en-US" b="0" i="0" dirty="0">
                <a:solidFill>
                  <a:srgbClr val="333333"/>
                </a:solidFill>
                <a:effectLst/>
              </a:rPr>
              <a:t> On 2 days’ notice to the party who obtained the order without notice—or on shorter notice set by the court—the adverse party may appear and move to dissolve or modify the order. The court must then hear and decide the motion as promptly as justice requires.</a:t>
            </a:r>
          </a:p>
          <a:p>
            <a:endParaRPr lang="en-US" dirty="0">
              <a:solidFill>
                <a:srgbClr val="333333"/>
              </a:solidFill>
            </a:endParaRPr>
          </a:p>
          <a:p>
            <a:pPr algn="l"/>
            <a:r>
              <a:rPr lang="en-US" sz="2400" b="0" i="0" dirty="0">
                <a:solidFill>
                  <a:srgbClr val="333333"/>
                </a:solidFill>
                <a:effectLst/>
              </a:rPr>
              <a:t>(c) </a:t>
            </a:r>
            <a:r>
              <a:rPr lang="en-US" sz="2400" b="0" i="0" cap="small" dirty="0">
                <a:solidFill>
                  <a:srgbClr val="333333"/>
                </a:solidFill>
                <a:effectLst/>
              </a:rPr>
              <a:t>Security.</a:t>
            </a:r>
            <a:r>
              <a:rPr lang="en-US" sz="2400" b="0" i="0" dirty="0">
                <a:solidFill>
                  <a:srgbClr val="333333"/>
                </a:solidFill>
                <a:effectLst/>
              </a:rPr>
              <a:t> </a:t>
            </a:r>
            <a:r>
              <a:rPr lang="en-US" b="0" i="0" dirty="0">
                <a:solidFill>
                  <a:srgbClr val="333333"/>
                </a:solidFill>
                <a:effectLst/>
              </a:rPr>
              <a:t>The court may issue a preliminary injunction or a temporary restraining order only if the movant gives security in an amount that the court considers proper to pay the costs and damages sustained by any party found to have been wrongfully enjoined or restrained. The United States, its officers, and its agencies are not required to give security.</a:t>
            </a:r>
          </a:p>
          <a:p>
            <a:br>
              <a:rPr lang="en-US" dirty="0"/>
            </a:br>
            <a:endParaRPr lang="en-US" dirty="0"/>
          </a:p>
          <a:p>
            <a:endParaRPr lang="en-US" dirty="0"/>
          </a:p>
        </p:txBody>
      </p:sp>
      <p:sp>
        <p:nvSpPr>
          <p:cNvPr id="3" name="Slide Number Placeholder 2">
            <a:extLst>
              <a:ext uri="{FF2B5EF4-FFF2-40B4-BE49-F238E27FC236}">
                <a16:creationId xmlns:a16="http://schemas.microsoft.com/office/drawing/2014/main" id="{C998F7BA-7126-65A5-6128-1806E909BBD8}"/>
              </a:ext>
            </a:extLst>
          </p:cNvPr>
          <p:cNvSpPr>
            <a:spLocks noGrp="1"/>
          </p:cNvSpPr>
          <p:nvPr>
            <p:ph type="sldNum" sz="quarter" idx="12"/>
          </p:nvPr>
        </p:nvSpPr>
        <p:spPr/>
        <p:txBody>
          <a:bodyPr/>
          <a:lstStyle/>
          <a:p>
            <a:fld id="{162366C3-6B1C-47F2-8224-236B53687D64}" type="slidenum">
              <a:rPr lang="en-US" smtClean="0"/>
              <a:t>6</a:t>
            </a:fld>
            <a:endParaRPr lang="en-US"/>
          </a:p>
        </p:txBody>
      </p:sp>
    </p:spTree>
    <p:extLst>
      <p:ext uri="{BB962C8B-B14F-4D97-AF65-F5344CB8AC3E}">
        <p14:creationId xmlns:p14="http://schemas.microsoft.com/office/powerpoint/2010/main" val="2894617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09077-0C5D-9F7E-5522-EF2AC2C41449}"/>
              </a:ext>
            </a:extLst>
          </p:cNvPr>
          <p:cNvSpPr>
            <a:spLocks noGrp="1"/>
          </p:cNvSpPr>
          <p:nvPr>
            <p:ph type="title"/>
          </p:nvPr>
        </p:nvSpPr>
        <p:spPr/>
        <p:txBody>
          <a:bodyPr>
            <a:normAutofit/>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Federal Rule of Civil Procedure 65 </a:t>
            </a:r>
            <a:b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br>
            <a: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t>Injunctions and Restraining Orders, cont.</a:t>
            </a:r>
            <a:endParaRPr lang="en-US" dirty="0"/>
          </a:p>
        </p:txBody>
      </p:sp>
      <p:sp>
        <p:nvSpPr>
          <p:cNvPr id="4" name="TextBox 3">
            <a:extLst>
              <a:ext uri="{FF2B5EF4-FFF2-40B4-BE49-F238E27FC236}">
                <a16:creationId xmlns:a16="http://schemas.microsoft.com/office/drawing/2014/main" id="{2DC5ECA5-CD22-B9D3-B9DD-9671307CCCA6}"/>
              </a:ext>
            </a:extLst>
          </p:cNvPr>
          <p:cNvSpPr txBox="1"/>
          <p:nvPr/>
        </p:nvSpPr>
        <p:spPr>
          <a:xfrm>
            <a:off x="838200" y="1740835"/>
            <a:ext cx="9692640" cy="4846320"/>
          </a:xfrm>
          <a:prstGeom prst="rect">
            <a:avLst/>
          </a:prstGeom>
          <a:noFill/>
        </p:spPr>
        <p:txBody>
          <a:bodyPr wrap="square">
            <a:spAutoFit/>
          </a:bodyPr>
          <a:lstStyle/>
          <a:p>
            <a:r>
              <a:rPr lang="en-US" sz="2400" dirty="0">
                <a:effectLst/>
                <a:latin typeface="Calibri" panose="020F0502020204030204" pitchFamily="34" charset="0"/>
                <a:ea typeface="Calibri" panose="020F0502020204030204" pitchFamily="34" charset="0"/>
                <a:cs typeface="Times New Roman" panose="02020603050405020304" pitchFamily="18" charset="0"/>
              </a:rPr>
              <a:t>(d) Contents and Scope of Every Injunction and Restraining Order.</a:t>
            </a:r>
          </a:p>
          <a:p>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(1) </a:t>
            </a:r>
            <a:r>
              <a:rPr lang="en-US" i="1" dirty="0">
                <a:effectLst/>
                <a:latin typeface="Calibri" panose="020F0502020204030204" pitchFamily="34" charset="0"/>
                <a:ea typeface="Calibri" panose="020F0502020204030204" pitchFamily="34" charset="0"/>
                <a:cs typeface="Times New Roman" panose="02020603050405020304" pitchFamily="18" charset="0"/>
              </a:rPr>
              <a:t>Contents.</a:t>
            </a:r>
            <a:r>
              <a:rPr lang="en-US" dirty="0">
                <a:effectLst/>
                <a:latin typeface="Calibri" panose="020F0502020204030204" pitchFamily="34" charset="0"/>
                <a:ea typeface="Calibri" panose="020F0502020204030204" pitchFamily="34" charset="0"/>
                <a:cs typeface="Times New Roman" panose="02020603050405020304" pitchFamily="18" charset="0"/>
              </a:rPr>
              <a:t> Every order granting an injunction and every restraining order must:</a:t>
            </a:r>
          </a:p>
          <a:p>
            <a:pPr lvl="2">
              <a:lnSpc>
                <a:spcPct val="107000"/>
              </a:lnSpc>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(A) state the reasons why it issued;</a:t>
            </a:r>
          </a:p>
          <a:p>
            <a:pPr lvl="2">
              <a:lnSpc>
                <a:spcPct val="107000"/>
              </a:lnSpc>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(B) state its terms specifically; and</a:t>
            </a:r>
          </a:p>
          <a:p>
            <a:pPr lvl="2">
              <a:lnSpc>
                <a:spcPct val="107000"/>
              </a:lnSpc>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(C) describe in reasonable detail—and not by referring to the complaint or other document—the act or acts restrained or required.</a:t>
            </a:r>
          </a:p>
          <a:p>
            <a:pPr lvl="1">
              <a:lnSpc>
                <a:spcPct val="107000"/>
              </a:lnSpc>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(2) </a:t>
            </a:r>
            <a:r>
              <a:rPr lang="en-US" i="1" dirty="0">
                <a:effectLst/>
                <a:latin typeface="Calibri" panose="020F0502020204030204" pitchFamily="34" charset="0"/>
                <a:ea typeface="Calibri" panose="020F0502020204030204" pitchFamily="34" charset="0"/>
                <a:cs typeface="Times New Roman" panose="02020603050405020304" pitchFamily="18" charset="0"/>
              </a:rPr>
              <a:t>Persons Bound.</a:t>
            </a:r>
            <a:r>
              <a:rPr lang="en-US" dirty="0">
                <a:effectLst/>
                <a:latin typeface="Calibri" panose="020F0502020204030204" pitchFamily="34" charset="0"/>
                <a:ea typeface="Calibri" panose="020F0502020204030204" pitchFamily="34" charset="0"/>
                <a:cs typeface="Times New Roman" panose="02020603050405020304" pitchFamily="18" charset="0"/>
              </a:rPr>
              <a:t> The order binds only the following who receive actual notice of it by personal service or otherwise:</a:t>
            </a:r>
          </a:p>
          <a:p>
            <a:pPr lvl="2">
              <a:lnSpc>
                <a:spcPct val="107000"/>
              </a:lnSpc>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(A) the parties;</a:t>
            </a:r>
          </a:p>
          <a:p>
            <a:pPr lvl="2">
              <a:lnSpc>
                <a:spcPct val="107000"/>
              </a:lnSpc>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(B) the parties’ officers, agents, servants, employees, and attorneys; and</a:t>
            </a:r>
          </a:p>
          <a:p>
            <a:pPr lvl="2">
              <a:lnSpc>
                <a:spcPct val="107000"/>
              </a:lnSpc>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(C) other persons who are in active concert or participation with anyone described in </a:t>
            </a:r>
            <a:r>
              <a:rPr lang="en-US"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Rule 65(d)(2)(A)</a:t>
            </a:r>
            <a:r>
              <a:rPr lang="en-US" dirty="0">
                <a:effectLst/>
                <a:latin typeface="Calibri" panose="020F0502020204030204" pitchFamily="34" charset="0"/>
                <a:ea typeface="Calibri" panose="020F0502020204030204" pitchFamily="34" charset="0"/>
                <a:cs typeface="Times New Roman" panose="02020603050405020304" pitchFamily="18" charset="0"/>
              </a:rPr>
              <a:t> or (B).</a:t>
            </a:r>
          </a:p>
          <a:p>
            <a:br>
              <a:rPr lang="en-US" dirty="0"/>
            </a:br>
            <a:endParaRPr lang="en-US" dirty="0"/>
          </a:p>
          <a:p>
            <a:endParaRPr lang="en-US" dirty="0"/>
          </a:p>
        </p:txBody>
      </p:sp>
      <p:sp>
        <p:nvSpPr>
          <p:cNvPr id="3" name="Slide Number Placeholder 2">
            <a:extLst>
              <a:ext uri="{FF2B5EF4-FFF2-40B4-BE49-F238E27FC236}">
                <a16:creationId xmlns:a16="http://schemas.microsoft.com/office/drawing/2014/main" id="{C50ED3E3-2FA2-8B2C-F048-0DE0BE5C73FB}"/>
              </a:ext>
            </a:extLst>
          </p:cNvPr>
          <p:cNvSpPr>
            <a:spLocks noGrp="1"/>
          </p:cNvSpPr>
          <p:nvPr>
            <p:ph type="sldNum" sz="quarter" idx="12"/>
          </p:nvPr>
        </p:nvSpPr>
        <p:spPr/>
        <p:txBody>
          <a:bodyPr/>
          <a:lstStyle/>
          <a:p>
            <a:fld id="{162366C3-6B1C-47F2-8224-236B53687D64}" type="slidenum">
              <a:rPr lang="en-US" smtClean="0"/>
              <a:t>7</a:t>
            </a:fld>
            <a:endParaRPr lang="en-US"/>
          </a:p>
        </p:txBody>
      </p:sp>
    </p:spTree>
    <p:extLst>
      <p:ext uri="{BB962C8B-B14F-4D97-AF65-F5344CB8AC3E}">
        <p14:creationId xmlns:p14="http://schemas.microsoft.com/office/powerpoint/2010/main" val="2970707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09077-0C5D-9F7E-5522-EF2AC2C41449}"/>
              </a:ext>
            </a:extLst>
          </p:cNvPr>
          <p:cNvSpPr>
            <a:spLocks noGrp="1"/>
          </p:cNvSpPr>
          <p:nvPr>
            <p:ph type="title"/>
          </p:nvPr>
        </p:nvSpPr>
        <p:spPr/>
        <p:txBody>
          <a:bodyPr>
            <a:normAutofit/>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Federal Rule of Civil Procedure 65 </a:t>
            </a:r>
            <a:b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br>
            <a: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t>Injunctions and Restraining Orders, cont.</a:t>
            </a:r>
            <a:endParaRPr lang="en-US" dirty="0"/>
          </a:p>
        </p:txBody>
      </p:sp>
      <p:sp>
        <p:nvSpPr>
          <p:cNvPr id="4" name="TextBox 3">
            <a:extLst>
              <a:ext uri="{FF2B5EF4-FFF2-40B4-BE49-F238E27FC236}">
                <a16:creationId xmlns:a16="http://schemas.microsoft.com/office/drawing/2014/main" id="{2DC5ECA5-CD22-B9D3-B9DD-9671307CCCA6}"/>
              </a:ext>
            </a:extLst>
          </p:cNvPr>
          <p:cNvSpPr txBox="1"/>
          <p:nvPr/>
        </p:nvSpPr>
        <p:spPr>
          <a:xfrm>
            <a:off x="838200" y="1740835"/>
            <a:ext cx="9966960" cy="5000408"/>
          </a:xfrm>
          <a:prstGeom prst="rect">
            <a:avLst/>
          </a:prstGeom>
          <a:noFill/>
        </p:spPr>
        <p:txBody>
          <a:bodyPr wrap="square">
            <a:spAutoFit/>
          </a:bodyPr>
          <a:lstStyle/>
          <a:p>
            <a:pPr marL="0" marR="0">
              <a:lnSpc>
                <a:spcPct val="107000"/>
              </a:lnSpc>
              <a:spcBef>
                <a:spcPts val="0"/>
              </a:spcBef>
              <a:spcAft>
                <a:spcPts val="750"/>
              </a:spcAft>
            </a:pPr>
            <a:r>
              <a:rPr lang="en-US" sz="2400" dirty="0">
                <a:solidFill>
                  <a:srgbClr val="333333"/>
                </a:solidFill>
                <a:effectLst/>
                <a:ea typeface="Times New Roman" panose="02020603050405020304" pitchFamily="18" charset="0"/>
                <a:cs typeface="Times New Roman" panose="02020603050405020304" pitchFamily="18" charset="0"/>
              </a:rPr>
              <a:t>(e) </a:t>
            </a:r>
            <a:r>
              <a:rPr lang="en-US" sz="2400" cap="small" dirty="0">
                <a:solidFill>
                  <a:srgbClr val="333333"/>
                </a:solidFill>
                <a:effectLst/>
                <a:ea typeface="Times New Roman" panose="02020603050405020304" pitchFamily="18" charset="0"/>
                <a:cs typeface="Times New Roman" panose="02020603050405020304" pitchFamily="18" charset="0"/>
              </a:rPr>
              <a:t>Other Laws Not Modified.</a:t>
            </a:r>
            <a:r>
              <a:rPr lang="en-US" sz="2400" dirty="0">
                <a:solidFill>
                  <a:srgbClr val="333333"/>
                </a:solidFill>
                <a:effectLst/>
                <a:ea typeface="Times New Roman" panose="02020603050405020304" pitchFamily="18" charset="0"/>
                <a:cs typeface="Times New Roman" panose="02020603050405020304" pitchFamily="18" charset="0"/>
              </a:rPr>
              <a:t> These rules do not modify the following:</a:t>
            </a:r>
          </a:p>
          <a:p>
            <a:pPr marL="0" marR="0">
              <a:lnSpc>
                <a:spcPct val="107000"/>
              </a:lnSpc>
              <a:spcBef>
                <a:spcPts val="0"/>
              </a:spcBef>
              <a:spcAft>
                <a:spcPts val="750"/>
              </a:spcAft>
            </a:pPr>
            <a:endParaRPr lang="en-US" sz="1200" dirty="0">
              <a:effectLst/>
              <a:ea typeface="Calibri" panose="020F0502020204030204" pitchFamily="34" charset="0"/>
              <a:cs typeface="Times New Roman" panose="02020603050405020304" pitchFamily="18" charset="0"/>
            </a:endParaRPr>
          </a:p>
          <a:p>
            <a:pPr marL="609600" lvl="1" indent="152400">
              <a:lnSpc>
                <a:spcPct val="107000"/>
              </a:lnSpc>
              <a:spcAft>
                <a:spcPts val="750"/>
              </a:spcAft>
            </a:pPr>
            <a:r>
              <a:rPr lang="en-US" dirty="0">
                <a:solidFill>
                  <a:srgbClr val="333333"/>
                </a:solidFill>
                <a:effectLst/>
                <a:ea typeface="Times New Roman" panose="02020603050405020304" pitchFamily="18" charset="0"/>
                <a:cs typeface="Times New Roman" panose="02020603050405020304" pitchFamily="18" charset="0"/>
              </a:rPr>
              <a:t>(1) any federal statute relating to temporary restraining orders or preliminary injunctions in actions affecting employer and employee;</a:t>
            </a:r>
            <a:endParaRPr lang="en-US" dirty="0">
              <a:effectLst/>
              <a:ea typeface="Calibri" panose="020F0502020204030204" pitchFamily="34" charset="0"/>
              <a:cs typeface="Times New Roman" panose="02020603050405020304" pitchFamily="18" charset="0"/>
            </a:endParaRPr>
          </a:p>
          <a:p>
            <a:pPr marL="609600" lvl="1" indent="152400">
              <a:lnSpc>
                <a:spcPct val="107000"/>
              </a:lnSpc>
              <a:spcAft>
                <a:spcPts val="750"/>
              </a:spcAft>
            </a:pPr>
            <a:r>
              <a:rPr lang="en-US" dirty="0">
                <a:solidFill>
                  <a:srgbClr val="333333"/>
                </a:solidFill>
                <a:effectLst/>
                <a:ea typeface="Times New Roman" panose="02020603050405020304" pitchFamily="18" charset="0"/>
                <a:cs typeface="Times New Roman" panose="02020603050405020304" pitchFamily="18" charset="0"/>
              </a:rPr>
              <a:t>(2) </a:t>
            </a:r>
            <a:r>
              <a:rPr lang="en-US" u="none" strike="noStrike" dirty="0">
                <a:solidFill>
                  <a:srgbClr val="001C72"/>
                </a:solidFill>
                <a:effectLst/>
                <a:ea typeface="Times New Roman" panose="02020603050405020304" pitchFamily="18" charset="0"/>
                <a:cs typeface="Times New Roman" panose="02020603050405020304" pitchFamily="18" charset="0"/>
                <a:hlinkClick r:id="rId2"/>
              </a:rPr>
              <a:t>28 U.S.C. §2361</a:t>
            </a:r>
            <a:r>
              <a:rPr lang="en-US" dirty="0">
                <a:solidFill>
                  <a:srgbClr val="333333"/>
                </a:solidFill>
                <a:effectLst/>
                <a:ea typeface="Times New Roman" panose="02020603050405020304" pitchFamily="18" charset="0"/>
                <a:cs typeface="Times New Roman" panose="02020603050405020304" pitchFamily="18" charset="0"/>
              </a:rPr>
              <a:t>, which relates to preliminary injunctions in actions of interpleader or in the nature of interpleader; or</a:t>
            </a:r>
            <a:endParaRPr lang="en-US" dirty="0">
              <a:effectLst/>
              <a:ea typeface="Calibri" panose="020F0502020204030204" pitchFamily="34" charset="0"/>
              <a:cs typeface="Times New Roman" panose="02020603050405020304" pitchFamily="18" charset="0"/>
            </a:endParaRPr>
          </a:p>
          <a:p>
            <a:pPr marL="609600" lvl="1" indent="152400">
              <a:lnSpc>
                <a:spcPct val="107000"/>
              </a:lnSpc>
              <a:spcAft>
                <a:spcPts val="750"/>
              </a:spcAft>
            </a:pPr>
            <a:r>
              <a:rPr lang="en-US" dirty="0">
                <a:solidFill>
                  <a:srgbClr val="333333"/>
                </a:solidFill>
                <a:effectLst/>
                <a:ea typeface="Times New Roman" panose="02020603050405020304" pitchFamily="18" charset="0"/>
                <a:cs typeface="Times New Roman" panose="02020603050405020304" pitchFamily="18" charset="0"/>
              </a:rPr>
              <a:t>(3) </a:t>
            </a:r>
            <a:r>
              <a:rPr lang="en-US" u="none" strike="noStrike" dirty="0">
                <a:solidFill>
                  <a:srgbClr val="001C72"/>
                </a:solidFill>
                <a:effectLst/>
                <a:ea typeface="Times New Roman" panose="02020603050405020304" pitchFamily="18" charset="0"/>
                <a:cs typeface="Times New Roman" panose="02020603050405020304" pitchFamily="18" charset="0"/>
                <a:hlinkClick r:id="rId3"/>
              </a:rPr>
              <a:t>28 U.S.C. §2284</a:t>
            </a:r>
            <a:r>
              <a:rPr lang="en-US" dirty="0">
                <a:solidFill>
                  <a:srgbClr val="333333"/>
                </a:solidFill>
                <a:effectLst/>
                <a:ea typeface="Times New Roman" panose="02020603050405020304" pitchFamily="18" charset="0"/>
                <a:cs typeface="Times New Roman" panose="02020603050405020304" pitchFamily="18" charset="0"/>
              </a:rPr>
              <a:t>, which relates to actions that must be heard and decided by a three-judge district court.</a:t>
            </a:r>
          </a:p>
          <a:p>
            <a:pPr marL="609600" lvl="1" indent="152400">
              <a:lnSpc>
                <a:spcPct val="107000"/>
              </a:lnSpc>
              <a:spcAft>
                <a:spcPts val="750"/>
              </a:spcAft>
            </a:pPr>
            <a:endParaRPr lang="en-US" sz="12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750"/>
              </a:spcAft>
            </a:pPr>
            <a:r>
              <a:rPr lang="en-US" sz="2400" dirty="0">
                <a:solidFill>
                  <a:srgbClr val="333333"/>
                </a:solidFill>
                <a:effectLst/>
                <a:ea typeface="Times New Roman" panose="02020603050405020304" pitchFamily="18" charset="0"/>
                <a:cs typeface="Times New Roman" panose="02020603050405020304" pitchFamily="18" charset="0"/>
              </a:rPr>
              <a:t>(f) </a:t>
            </a:r>
            <a:r>
              <a:rPr lang="en-US" sz="2400" cap="small" dirty="0">
                <a:solidFill>
                  <a:srgbClr val="333333"/>
                </a:solidFill>
                <a:effectLst/>
                <a:ea typeface="Times New Roman" panose="02020603050405020304" pitchFamily="18" charset="0"/>
                <a:cs typeface="Times New Roman" panose="02020603050405020304" pitchFamily="18" charset="0"/>
              </a:rPr>
              <a:t>Copyright Impoundment.</a:t>
            </a:r>
            <a:r>
              <a:rPr lang="en-US" sz="2400" dirty="0">
                <a:solidFill>
                  <a:srgbClr val="333333"/>
                </a:solidFill>
                <a:effectLst/>
                <a:ea typeface="Times New Roman" panose="02020603050405020304" pitchFamily="18" charset="0"/>
                <a:cs typeface="Times New Roman" panose="02020603050405020304" pitchFamily="18" charset="0"/>
              </a:rPr>
              <a:t> This rule applies to copyright-impoundment proceedings.</a:t>
            </a:r>
            <a:endParaRPr lang="en-US" sz="2400" dirty="0">
              <a:effectLst/>
              <a:ea typeface="Calibri" panose="020F0502020204030204" pitchFamily="34" charset="0"/>
              <a:cs typeface="Times New Roman" panose="02020603050405020304" pitchFamily="18" charset="0"/>
            </a:endParaRPr>
          </a:p>
          <a:p>
            <a:br>
              <a:rPr lang="en-US" dirty="0"/>
            </a:br>
            <a:endParaRPr lang="en-US" dirty="0"/>
          </a:p>
          <a:p>
            <a:endParaRPr lang="en-US" dirty="0"/>
          </a:p>
        </p:txBody>
      </p:sp>
      <p:sp>
        <p:nvSpPr>
          <p:cNvPr id="3" name="Slide Number Placeholder 2">
            <a:extLst>
              <a:ext uri="{FF2B5EF4-FFF2-40B4-BE49-F238E27FC236}">
                <a16:creationId xmlns:a16="http://schemas.microsoft.com/office/drawing/2014/main" id="{3A0966CB-BCA1-7A65-830B-FA9B3B6B735D}"/>
              </a:ext>
            </a:extLst>
          </p:cNvPr>
          <p:cNvSpPr>
            <a:spLocks noGrp="1"/>
          </p:cNvSpPr>
          <p:nvPr>
            <p:ph type="sldNum" sz="quarter" idx="12"/>
          </p:nvPr>
        </p:nvSpPr>
        <p:spPr/>
        <p:txBody>
          <a:bodyPr/>
          <a:lstStyle/>
          <a:p>
            <a:fld id="{162366C3-6B1C-47F2-8224-236B53687D64}" type="slidenum">
              <a:rPr lang="en-US" smtClean="0"/>
              <a:t>8</a:t>
            </a:fld>
            <a:endParaRPr lang="en-US"/>
          </a:p>
        </p:txBody>
      </p:sp>
    </p:spTree>
    <p:extLst>
      <p:ext uri="{BB962C8B-B14F-4D97-AF65-F5344CB8AC3E}">
        <p14:creationId xmlns:p14="http://schemas.microsoft.com/office/powerpoint/2010/main" val="1631646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5620F-020D-53CC-E8FB-CA3778D0F5CC}"/>
              </a:ext>
            </a:extLst>
          </p:cNvPr>
          <p:cNvSpPr>
            <a:spLocks noGrp="1"/>
          </p:cNvSpPr>
          <p:nvPr>
            <p:ph type="title"/>
          </p:nvPr>
        </p:nvSpPr>
        <p:spPr/>
        <p:txBody>
          <a:bodyPr>
            <a:normAutofit/>
          </a:bodyPr>
          <a:lstStyle/>
          <a:p>
            <a:r>
              <a:rPr lang="en-US" b="1" dirty="0"/>
              <a:t>Local Civil Rule 65.1 </a:t>
            </a:r>
            <a:br>
              <a:rPr lang="en-US" dirty="0"/>
            </a:br>
            <a:r>
              <a:rPr lang="en-US" dirty="0"/>
              <a:t>Applications For Emergency Relief </a:t>
            </a:r>
          </a:p>
        </p:txBody>
      </p:sp>
      <p:sp>
        <p:nvSpPr>
          <p:cNvPr id="3" name="Content Placeholder 2">
            <a:extLst>
              <a:ext uri="{FF2B5EF4-FFF2-40B4-BE49-F238E27FC236}">
                <a16:creationId xmlns:a16="http://schemas.microsoft.com/office/drawing/2014/main" id="{F8F10A3B-F488-7334-57C3-828DDEBD9A7E}"/>
              </a:ext>
            </a:extLst>
          </p:cNvPr>
          <p:cNvSpPr>
            <a:spLocks noGrp="1"/>
          </p:cNvSpPr>
          <p:nvPr>
            <p:ph idx="1"/>
          </p:nvPr>
        </p:nvSpPr>
        <p:spPr/>
        <p:txBody>
          <a:bodyPr>
            <a:normAutofit fontScale="62500" lnSpcReduction="20000"/>
          </a:bodyPr>
          <a:lstStyle/>
          <a:p>
            <a:pPr marL="514350" indent="-514350">
              <a:buAutoNum type="alphaLcParenBoth"/>
            </a:pPr>
            <a:r>
              <a:rPr lang="en-US" dirty="0"/>
              <a:t>Any party may apply for an order requiring an adverse party to show cause why a preliminary injunction should not issue, upon the filing of a verified complaint or verified counterclaim or by affidavit or other document complying with 28 U.S.C. § 1746 during the pendency of the action. No order to show cause to bring on a matter for hearing will be granted except on a clear and specific showing by affidavit, other document complying with 28 U.S.C. § 1746 or verified pleading of good and sufficient reasons why a procedure other than by notice of motion is necessary. An order to show cause which is issued at the beginning of the action may not, however, serve as a substitute for a summons which shall issue in accordance with Fed. R. Civ. P. 4. The order to show cause may include temporary restraints only under the conditions set forth in Fed. R. Civ. P. 65(b). </a:t>
            </a:r>
          </a:p>
          <a:p>
            <a:pPr marL="514350" indent="-514350">
              <a:buAutoNum type="alphaLcParenBoth"/>
            </a:pPr>
            <a:r>
              <a:rPr lang="en-US" dirty="0"/>
              <a:t>Applications for orders to show cause, and for consent and ex </a:t>
            </a:r>
            <a:r>
              <a:rPr lang="en-US" dirty="0" err="1"/>
              <a:t>parte</a:t>
            </a:r>
            <a:r>
              <a:rPr lang="en-US" dirty="0"/>
              <a:t> orders, shall be made by delivering the proposed orders and supporting papers to the Clerk, who shall promptly deliver each application to the District Judge to whom the case has been assigned. No application will be entertained by a District Judge in any action until the action has been filed, allocated and assigned. </a:t>
            </a:r>
          </a:p>
          <a:p>
            <a:pPr marL="514350" indent="-514350">
              <a:buAutoNum type="alphaLcParenBoth"/>
            </a:pPr>
            <a:r>
              <a:rPr lang="en-US" dirty="0"/>
              <a:t>The order shall provide for service upon the opposing party of the order together with all supporting papers, as specified by the Court. </a:t>
            </a:r>
          </a:p>
          <a:p>
            <a:pPr marL="514350" indent="-514350">
              <a:buAutoNum type="alphaLcParenBoth"/>
            </a:pPr>
            <a:r>
              <a:rPr lang="en-US" dirty="0"/>
              <a:t>All applications for provisional remedies or a writ of habeas corpus or any other emergency relief may be made at any time to the District Judge to whom the case has been assigned</a:t>
            </a:r>
          </a:p>
        </p:txBody>
      </p:sp>
      <p:sp>
        <p:nvSpPr>
          <p:cNvPr id="4" name="Slide Number Placeholder 3">
            <a:extLst>
              <a:ext uri="{FF2B5EF4-FFF2-40B4-BE49-F238E27FC236}">
                <a16:creationId xmlns:a16="http://schemas.microsoft.com/office/drawing/2014/main" id="{6EEE4672-EE87-DA92-8C12-A3A21AD5E726}"/>
              </a:ext>
            </a:extLst>
          </p:cNvPr>
          <p:cNvSpPr>
            <a:spLocks noGrp="1"/>
          </p:cNvSpPr>
          <p:nvPr>
            <p:ph type="sldNum" sz="quarter" idx="12"/>
          </p:nvPr>
        </p:nvSpPr>
        <p:spPr/>
        <p:txBody>
          <a:bodyPr/>
          <a:lstStyle/>
          <a:p>
            <a:fld id="{162366C3-6B1C-47F2-8224-236B53687D64}" type="slidenum">
              <a:rPr lang="en-US" smtClean="0"/>
              <a:t>9</a:t>
            </a:fld>
            <a:endParaRPr lang="en-US"/>
          </a:p>
        </p:txBody>
      </p:sp>
    </p:spTree>
    <p:extLst>
      <p:ext uri="{BB962C8B-B14F-4D97-AF65-F5344CB8AC3E}">
        <p14:creationId xmlns:p14="http://schemas.microsoft.com/office/powerpoint/2010/main" val="120105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1835</Words>
  <Application>Microsoft Office PowerPoint</Application>
  <PresentationFormat>Widescreen</PresentationFormat>
  <Paragraphs>202</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vt:lpstr>
      <vt:lpstr>Calibri Light</vt:lpstr>
      <vt:lpstr>Courier New</vt:lpstr>
      <vt:lpstr>Office Theme</vt:lpstr>
      <vt:lpstr>PowerPoint Presentation</vt:lpstr>
      <vt:lpstr>Preliminary Injunctions</vt:lpstr>
      <vt:lpstr>Four Factor Balancing Test</vt:lpstr>
      <vt:lpstr>Federal Rule of Civil Procedure 65  Injunctions and Restraining Orders</vt:lpstr>
      <vt:lpstr>Federal Rule of Civil Procedure 65  Injunctions and Restraining Orders, cont.</vt:lpstr>
      <vt:lpstr>Federal Rule of Civil Procedure 65  Injunctions and Restraining Orders, cont.</vt:lpstr>
      <vt:lpstr>Federal Rule of Civil Procedure 65  Injunctions and Restraining Orders, cont.</vt:lpstr>
      <vt:lpstr>Federal Rule of Civil Procedure 65  Injunctions and Restraining Orders, cont.</vt:lpstr>
      <vt:lpstr>Local Civil Rule 65.1  Applications For Emergency Relief </vt:lpstr>
      <vt:lpstr>Procedure for Requesting a Preliminary Injunction</vt:lpstr>
      <vt:lpstr>Procedure for Requesting a Preliminary Injunction</vt:lpstr>
      <vt:lpstr>Procedure for Requesting a Preliminary Injunction</vt:lpstr>
      <vt:lpstr>Procedure for Requesting a Temporary Restraining Order</vt:lpstr>
      <vt:lpstr>Nuts &amp; Bolts – What must be included in your application?</vt:lpstr>
      <vt:lpstr>Nuts &amp; Bolts - What Factors Must Be Addressed in Your Brief?</vt:lpstr>
      <vt:lpstr>Relief available pursuant to FRCP  65</vt:lpstr>
      <vt:lpstr>Timing</vt:lpstr>
      <vt:lpstr>Discovery</vt:lpstr>
      <vt:lpstr>Judicial Consideration of the Application</vt:lpstr>
      <vt:lpstr>Security/Bond</vt:lpstr>
      <vt:lpstr>Nuts &amp; Bolts - Security/Bond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2023-02-06T18:06:12Z</dcterms:created>
  <dcterms:modified xsi:type="dcterms:W3CDTF">2023-02-06T19:26:31Z</dcterms:modified>
</cp:coreProperties>
</file>