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chivo Narrow" panose="020B0506020202020B04" pitchFamily="34" charset="77"/>
      <p:regular r:id="rId6"/>
      <p:italic r:id="rId7"/>
    </p:embeddedFont>
    <p:embeddedFont>
      <p:font typeface="Archivo Narrow Bold" panose="020B0806020202020B04" pitchFamily="34" charset="77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inzel" pitchFamily="2" charset="77"/>
      <p:regular r:id="rId14"/>
    </p:embeddedFont>
    <p:embeddedFont>
      <p:font typeface="Cinzel Bold" pitchFamily="2" charset="77"/>
      <p:regular r:id="rId15"/>
      <p:bold r:id="rId16"/>
    </p:embeddedFont>
    <p:embeddedFont>
      <p:font typeface="Courgette" panose="02000603070400060004" pitchFamily="2" charset="77"/>
      <p:regular r:id="rId17"/>
    </p:embeddedFont>
    <p:embeddedFont>
      <p:font typeface="Libre Franklin Bold" pitchFamily="2" charset="77"/>
      <p:regular r:id="rId18"/>
      <p:bold r:id="rId19"/>
    </p:embeddedFont>
    <p:embeddedFont>
      <p:font typeface="Libre Franklin Light Bold" pitchFamily="2" charset="77"/>
      <p:regular r:id="rId20"/>
    </p:embeddedFont>
    <p:embeddedFont>
      <p:font typeface="Novecento sans wide 1" pitchFamily="2" charset="77"/>
      <p:regular r:id="rId21"/>
      <p:bold r:id="rId22"/>
    </p:embeddedFont>
    <p:embeddedFont>
      <p:font typeface="Novecento sans wide 2" pitchFamily="2" charset="77"/>
      <p:regular r:id="rId23"/>
      <p:bold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Open Sans Light Bold" panose="020B0806030504020204" pitchFamily="34" charset="0"/>
      <p:regular r:id="rId27"/>
      <p:bold r:id="rId28"/>
    </p:embeddedFont>
    <p:embeddedFont>
      <p:font typeface="Raleway Bold" panose="020B0503030101060003" pitchFamily="34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8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theme" Target="theme/theme1.xml"/><Relationship Id="rId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86096" y="7838282"/>
            <a:ext cx="7433645" cy="94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23"/>
              </a:lnSpc>
            </a:pPr>
            <a:r>
              <a:rPr lang="en-US" sz="6814">
                <a:solidFill>
                  <a:srgbClr val="191769"/>
                </a:solidFill>
                <a:latin typeface="Libre Franklin Bold"/>
              </a:rPr>
              <a:t>We've been busy!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852105" y="8612196"/>
            <a:ext cx="6573623" cy="55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6"/>
              </a:lnSpc>
              <a:spcBef>
                <a:spcPct val="0"/>
              </a:spcBef>
            </a:pPr>
            <a:r>
              <a:rPr lang="en-US" sz="3225">
                <a:solidFill>
                  <a:srgbClr val="191769"/>
                </a:solidFill>
                <a:latin typeface="Libre Franklin Light Bold"/>
              </a:rPr>
              <a:t>2021 By the Numbers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320" y="1272416"/>
            <a:ext cx="8259516" cy="79858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6096" y="1272416"/>
            <a:ext cx="7888583" cy="6085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" t="995" b="995"/>
          <a:stretch>
            <a:fillRect/>
          </a:stretch>
        </p:blipFill>
        <p:spPr>
          <a:xfrm>
            <a:off x="811679" y="942666"/>
            <a:ext cx="7694752" cy="253608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917314" y="3128503"/>
            <a:ext cx="1154672" cy="1168964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4" name="AutoShape 4"/>
          <p:cNvSpPr/>
          <p:nvPr/>
        </p:nvSpPr>
        <p:spPr>
          <a:xfrm>
            <a:off x="10757297" y="4281432"/>
            <a:ext cx="1154672" cy="1152929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5" name="AutoShape 5"/>
          <p:cNvSpPr/>
          <p:nvPr/>
        </p:nvSpPr>
        <p:spPr>
          <a:xfrm>
            <a:off x="15375985" y="3128503"/>
            <a:ext cx="2309344" cy="1152929"/>
          </a:xfrm>
          <a:prstGeom prst="rect">
            <a:avLst/>
          </a:prstGeom>
          <a:solidFill>
            <a:srgbClr val="FDCBDF"/>
          </a:solidFill>
        </p:spPr>
      </p:sp>
      <p:sp>
        <p:nvSpPr>
          <p:cNvPr id="6" name="AutoShape 6"/>
          <p:cNvSpPr/>
          <p:nvPr/>
        </p:nvSpPr>
        <p:spPr>
          <a:xfrm>
            <a:off x="14221313" y="5434361"/>
            <a:ext cx="1154672" cy="1152929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7" name="AutoShape 7"/>
          <p:cNvSpPr/>
          <p:nvPr/>
        </p:nvSpPr>
        <p:spPr>
          <a:xfrm>
            <a:off x="14221313" y="814802"/>
            <a:ext cx="1154672" cy="1160772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8" name="AutoShape 8"/>
          <p:cNvSpPr/>
          <p:nvPr/>
        </p:nvSpPr>
        <p:spPr>
          <a:xfrm>
            <a:off x="11917314" y="4281432"/>
            <a:ext cx="1154672" cy="1152929"/>
          </a:xfrm>
          <a:prstGeom prst="rect">
            <a:avLst/>
          </a:prstGeom>
          <a:solidFill>
            <a:srgbClr val="469BD8"/>
          </a:solidFill>
        </p:spPr>
      </p:sp>
      <p:sp>
        <p:nvSpPr>
          <p:cNvPr id="9" name="AutoShape 9"/>
          <p:cNvSpPr/>
          <p:nvPr/>
        </p:nvSpPr>
        <p:spPr>
          <a:xfrm>
            <a:off x="9602625" y="5433577"/>
            <a:ext cx="2309344" cy="1152929"/>
          </a:xfrm>
          <a:prstGeom prst="rect">
            <a:avLst/>
          </a:prstGeom>
          <a:solidFill>
            <a:srgbClr val="DF682D"/>
          </a:solidFill>
        </p:spPr>
      </p:sp>
      <p:grpSp>
        <p:nvGrpSpPr>
          <p:cNvPr id="10" name="Group 10"/>
          <p:cNvGrpSpPr/>
          <p:nvPr/>
        </p:nvGrpSpPr>
        <p:grpSpPr>
          <a:xfrm>
            <a:off x="13071986" y="3135496"/>
            <a:ext cx="2303999" cy="2303637"/>
            <a:chOff x="0" y="0"/>
            <a:chExt cx="1912998" cy="19126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2998" cy="1912697"/>
            </a:xfrm>
            <a:custGeom>
              <a:avLst/>
              <a:gdLst/>
              <a:ahLst/>
              <a:cxnLst/>
              <a:rect l="l" t="t" r="r" b="b"/>
              <a:pathLst>
                <a:path w="1912998" h="1912697">
                  <a:moveTo>
                    <a:pt x="0" y="0"/>
                  </a:moveTo>
                  <a:lnTo>
                    <a:pt x="1912998" y="0"/>
                  </a:lnTo>
                  <a:lnTo>
                    <a:pt x="1912998" y="1912697"/>
                  </a:lnTo>
                  <a:lnTo>
                    <a:pt x="0" y="1912697"/>
                  </a:lnTo>
                  <a:close/>
                </a:path>
              </a:pathLst>
            </a:custGeom>
            <a:solidFill>
              <a:srgbClr val="94716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375985" y="814802"/>
            <a:ext cx="2309344" cy="2313701"/>
            <a:chOff x="0" y="0"/>
            <a:chExt cx="1913890" cy="19175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7501"/>
            </a:xfrm>
            <a:custGeom>
              <a:avLst/>
              <a:gdLst/>
              <a:ahLst/>
              <a:cxnLst/>
              <a:rect l="l" t="t" r="r" b="b"/>
              <a:pathLst>
                <a:path w="1913890" h="1917501">
                  <a:moveTo>
                    <a:pt x="0" y="0"/>
                  </a:moveTo>
                  <a:lnTo>
                    <a:pt x="1913890" y="0"/>
                  </a:lnTo>
                  <a:lnTo>
                    <a:pt x="1913890" y="1917501"/>
                  </a:lnTo>
                  <a:lnTo>
                    <a:pt x="0" y="1917501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3065567" y="1982567"/>
            <a:ext cx="2303999" cy="1152929"/>
          </a:xfrm>
          <a:prstGeom prst="rect">
            <a:avLst/>
          </a:prstGeom>
          <a:solidFill>
            <a:srgbClr val="CFC8C8"/>
          </a:solidFill>
        </p:spPr>
      </p:sp>
      <p:sp>
        <p:nvSpPr>
          <p:cNvPr id="15" name="AutoShape 15"/>
          <p:cNvSpPr/>
          <p:nvPr/>
        </p:nvSpPr>
        <p:spPr>
          <a:xfrm>
            <a:off x="11911969" y="5433577"/>
            <a:ext cx="2303999" cy="1152929"/>
          </a:xfrm>
          <a:prstGeom prst="rect">
            <a:avLst/>
          </a:prstGeom>
          <a:solidFill>
            <a:srgbClr val="CFC8C8"/>
          </a:solidFill>
        </p:spPr>
      </p:sp>
      <p:grpSp>
        <p:nvGrpSpPr>
          <p:cNvPr id="16" name="Group 16"/>
          <p:cNvGrpSpPr/>
          <p:nvPr/>
        </p:nvGrpSpPr>
        <p:grpSpPr>
          <a:xfrm>
            <a:off x="15372076" y="4282216"/>
            <a:ext cx="2305074" cy="2305074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2A25D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62083" y="5434753"/>
            <a:ext cx="939643" cy="115175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6"/>
          <a:stretch>
            <a:fillRect/>
          </a:stretch>
        </p:blipFill>
        <p:spPr>
          <a:xfrm>
            <a:off x="15504263" y="4399860"/>
            <a:ext cx="2172887" cy="218743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30008" y="814802"/>
            <a:ext cx="1921396" cy="230978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54373" y="3128503"/>
            <a:ext cx="929903" cy="115881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90672" y="3246743"/>
            <a:ext cx="1650593" cy="2195302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412386" y="942666"/>
            <a:ext cx="3122279" cy="2536087"/>
            <a:chOff x="0" y="0"/>
            <a:chExt cx="3662636" cy="297499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636" cy="2974994"/>
            </a:xfrm>
            <a:custGeom>
              <a:avLst/>
              <a:gdLst/>
              <a:ahLst/>
              <a:cxnLst/>
              <a:rect l="l" t="t" r="r" b="b"/>
              <a:pathLst>
                <a:path w="3662636" h="2974994">
                  <a:moveTo>
                    <a:pt x="0" y="0"/>
                  </a:moveTo>
                  <a:lnTo>
                    <a:pt x="3662636" y="0"/>
                  </a:lnTo>
                  <a:lnTo>
                    <a:pt x="3662636" y="2974994"/>
                  </a:lnTo>
                  <a:lnTo>
                    <a:pt x="0" y="29749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493330" y="1877481"/>
            <a:ext cx="3538575" cy="1369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7"/>
              </a:lnSpc>
            </a:pPr>
            <a:r>
              <a:rPr lang="en-US" sz="5290">
                <a:solidFill>
                  <a:srgbClr val="191769"/>
                </a:solidFill>
                <a:latin typeface="HK Grotesk Bold Bold"/>
              </a:rPr>
              <a:t>Fellows</a:t>
            </a:r>
          </a:p>
          <a:p>
            <a:pPr marL="0" lvl="0" indent="0" algn="l">
              <a:lnSpc>
                <a:spcPts val="5237"/>
              </a:lnSpc>
              <a:spcBef>
                <a:spcPct val="0"/>
              </a:spcBef>
            </a:pPr>
            <a:r>
              <a:rPr lang="en-US" sz="5290">
                <a:solidFill>
                  <a:srgbClr val="191769"/>
                </a:solidFill>
                <a:latin typeface="HK Grotesk Bold Bold"/>
              </a:rPr>
              <a:t>2021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1679" y="3793216"/>
            <a:ext cx="7128510" cy="527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9"/>
              </a:lnSpc>
            </a:pPr>
            <a:r>
              <a:rPr lang="en-US" sz="9999">
                <a:solidFill>
                  <a:srgbClr val="191769"/>
                </a:solidFill>
                <a:latin typeface="Novecento sans wide 1"/>
              </a:rPr>
              <a:t>24 Matches</a:t>
            </a:r>
          </a:p>
          <a:p>
            <a:pPr>
              <a:lnSpc>
                <a:spcPts val="13999"/>
              </a:lnSpc>
            </a:pPr>
            <a:r>
              <a:rPr lang="en-US" sz="9999">
                <a:solidFill>
                  <a:srgbClr val="191769"/>
                </a:solidFill>
                <a:latin typeface="Novecento sans wide 1"/>
              </a:rPr>
              <a:t>12 - spring</a:t>
            </a:r>
          </a:p>
          <a:p>
            <a:pPr>
              <a:lnSpc>
                <a:spcPts val="13999"/>
              </a:lnSpc>
            </a:pPr>
            <a:r>
              <a:rPr lang="en-US" sz="9999">
                <a:solidFill>
                  <a:srgbClr val="191769"/>
                </a:solidFill>
                <a:latin typeface="Novecento sans wide 1"/>
              </a:rPr>
              <a:t>12 - Fall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57297" y="7073626"/>
            <a:ext cx="6137910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0000">
                <a:solidFill>
                  <a:srgbClr val="191769"/>
                </a:solidFill>
                <a:latin typeface="Novecento sans wide 1"/>
              </a:rPr>
              <a:t>5 fellows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2602" y="1759314"/>
            <a:ext cx="3538575" cy="137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7"/>
              </a:lnSpc>
            </a:pPr>
            <a:r>
              <a:rPr lang="en-US" sz="5290">
                <a:solidFill>
                  <a:srgbClr val="191769"/>
                </a:solidFill>
                <a:latin typeface="HK Grotesk Bold Bold"/>
              </a:rPr>
              <a:t>Peer</a:t>
            </a:r>
          </a:p>
          <a:p>
            <a:pPr marL="0" lvl="0" indent="0" algn="l">
              <a:lnSpc>
                <a:spcPts val="5237"/>
              </a:lnSpc>
              <a:spcBef>
                <a:spcPct val="0"/>
              </a:spcBef>
            </a:pPr>
            <a:r>
              <a:rPr lang="en-US" sz="5290">
                <a:solidFill>
                  <a:srgbClr val="191769"/>
                </a:solidFill>
                <a:latin typeface="HK Grotesk Bold Bold"/>
              </a:rPr>
              <a:t>Mentoring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6863" y="288135"/>
            <a:ext cx="9632104" cy="96626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96863" y="288135"/>
            <a:ext cx="9632104" cy="9662627"/>
            <a:chOff x="0" y="0"/>
            <a:chExt cx="4004375" cy="4017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4375" cy="4017064"/>
            </a:xfrm>
            <a:custGeom>
              <a:avLst/>
              <a:gdLst/>
              <a:ahLst/>
              <a:cxnLst/>
              <a:rect l="l" t="t" r="r" b="b"/>
              <a:pathLst>
                <a:path w="4004375" h="4017064">
                  <a:moveTo>
                    <a:pt x="0" y="0"/>
                  </a:moveTo>
                  <a:lnTo>
                    <a:pt x="4004375" y="0"/>
                  </a:lnTo>
                  <a:lnTo>
                    <a:pt x="4004375" y="4017064"/>
                  </a:lnTo>
                  <a:lnTo>
                    <a:pt x="0" y="4017064"/>
                  </a:lnTo>
                  <a:close/>
                </a:path>
              </a:pathLst>
            </a:custGeom>
            <a:solidFill>
              <a:srgbClr val="4576B6">
                <a:alpha val="80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659705" y="3343324"/>
            <a:ext cx="1344681" cy="1344681"/>
            <a:chOff x="0" y="0"/>
            <a:chExt cx="1792908" cy="17929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11614635" y="5407431"/>
            <a:ext cx="1344681" cy="1344681"/>
            <a:chOff x="0" y="0"/>
            <a:chExt cx="1792908" cy="179290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1630365" y="3343324"/>
            <a:ext cx="1344681" cy="1344681"/>
            <a:chOff x="0" y="0"/>
            <a:chExt cx="1792908" cy="179290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20" name="Group 20"/>
          <p:cNvGrpSpPr/>
          <p:nvPr/>
        </p:nvGrpSpPr>
        <p:grpSpPr>
          <a:xfrm>
            <a:off x="13455421" y="5407431"/>
            <a:ext cx="1344681" cy="1344681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72C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3485140" y="5437152"/>
            <a:ext cx="1285244" cy="1285239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9774414" y="5407431"/>
            <a:ext cx="1344681" cy="1344681"/>
            <a:chOff x="0" y="0"/>
            <a:chExt cx="1792908" cy="1792908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29" name="Group 29"/>
          <p:cNvGrpSpPr/>
          <p:nvPr/>
        </p:nvGrpSpPr>
        <p:grpSpPr>
          <a:xfrm>
            <a:off x="8531588" y="7556429"/>
            <a:ext cx="1344681" cy="1344681"/>
            <a:chOff x="0" y="0"/>
            <a:chExt cx="1792908" cy="1792908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10082786" y="7484184"/>
            <a:ext cx="1344681" cy="1344681"/>
            <a:chOff x="0" y="0"/>
            <a:chExt cx="1792908" cy="179290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12130872" y="7484184"/>
            <a:ext cx="1344681" cy="1344681"/>
            <a:chOff x="0" y="0"/>
            <a:chExt cx="1792908" cy="1792908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14101045" y="3343324"/>
            <a:ext cx="1344681" cy="1344681"/>
            <a:chOff x="0" y="0"/>
            <a:chExt cx="1792908" cy="1792908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47" name="Group 47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15465370" y="3343324"/>
            <a:ext cx="1344681" cy="1344681"/>
            <a:chOff x="0" y="0"/>
            <a:chExt cx="1792908" cy="179290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1792908" cy="1792908"/>
              <a:chOff x="0" y="0"/>
              <a:chExt cx="6350000" cy="63500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>
              <a:off x="39625" y="39629"/>
              <a:ext cx="1713658" cy="1713651"/>
              <a:chOff x="0" y="0"/>
              <a:chExt cx="6350000" cy="634997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54" name="TextBox 54"/>
          <p:cNvSpPr txBox="1"/>
          <p:nvPr/>
        </p:nvSpPr>
        <p:spPr>
          <a:xfrm>
            <a:off x="8718461" y="8895018"/>
            <a:ext cx="2697134" cy="203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Ravi &amp; Rohan Mahajan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5334642" y="5464530"/>
            <a:ext cx="1246683" cy="1246683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72C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15285643" y="5407431"/>
            <a:ext cx="1344681" cy="1344681"/>
            <a:chOff x="0" y="0"/>
            <a:chExt cx="6350000" cy="6350000"/>
          </a:xfrm>
        </p:grpSpPr>
        <p:sp>
          <p:nvSpPr>
            <p:cNvPr id="58" name="Freeform 5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72C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15315362" y="5437152"/>
            <a:ext cx="1285244" cy="1285239"/>
            <a:chOff x="0" y="0"/>
            <a:chExt cx="6350000" cy="634997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1" name="TextBox 61"/>
          <p:cNvSpPr txBox="1"/>
          <p:nvPr/>
        </p:nvSpPr>
        <p:spPr>
          <a:xfrm>
            <a:off x="11062462" y="8895018"/>
            <a:ext cx="3441805" cy="575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Future Philanthropists Program</a:t>
            </a:r>
          </a:p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Oak Park-River Forest </a:t>
            </a:r>
          </a:p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Community Foundation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14087906" y="7484184"/>
            <a:ext cx="4175318" cy="2192270"/>
            <a:chOff x="0" y="0"/>
            <a:chExt cx="5567091" cy="2923026"/>
          </a:xfrm>
        </p:grpSpPr>
        <p:sp>
          <p:nvSpPr>
            <p:cNvPr id="63" name="TextBox 63"/>
            <p:cNvSpPr txBox="1"/>
            <p:nvPr/>
          </p:nvSpPr>
          <p:spPr>
            <a:xfrm>
              <a:off x="0" y="1930863"/>
              <a:ext cx="5567091" cy="992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5"/>
                </a:lnSpc>
              </a:pPr>
              <a:r>
                <a:rPr lang="en-US" sz="1395">
                  <a:solidFill>
                    <a:srgbClr val="FFFFFF"/>
                  </a:solidFill>
                  <a:latin typeface="Archivo Narrow Bold"/>
                </a:rPr>
                <a:t>Chicago Community COVID-19 Response Fund</a:t>
              </a:r>
            </a:p>
            <a:p>
              <a:pPr algn="ctr">
                <a:lnSpc>
                  <a:spcPts val="1465"/>
                </a:lnSpc>
              </a:pPr>
              <a:r>
                <a:rPr lang="en-US" sz="1395">
                  <a:solidFill>
                    <a:srgbClr val="FFFFFF"/>
                  </a:solidFill>
                  <a:latin typeface="Archivo Narrow Bold"/>
                </a:rPr>
                <a:t>The Chicago Community Trust &amp; </a:t>
              </a:r>
            </a:p>
            <a:p>
              <a:pPr algn="ctr">
                <a:lnSpc>
                  <a:spcPts val="1465"/>
                </a:lnSpc>
              </a:pPr>
              <a:r>
                <a:rPr lang="en-US" sz="1395">
                  <a:solidFill>
                    <a:srgbClr val="FFFFFF"/>
                  </a:solidFill>
                  <a:latin typeface="Archivo Narrow Bold"/>
                </a:rPr>
                <a:t>United Way Metro Chicago</a:t>
              </a:r>
            </a:p>
            <a:p>
              <a:pPr algn="ctr">
                <a:lnSpc>
                  <a:spcPts val="1319"/>
                </a:lnSpc>
              </a:pPr>
              <a:r>
                <a:rPr lang="en-US" sz="1256">
                  <a:solidFill>
                    <a:srgbClr val="FFFFFF"/>
                  </a:solidFill>
                  <a:latin typeface="Archivo Narrow"/>
                </a:rPr>
                <a:t>Special Award</a:t>
              </a: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897442" y="39629"/>
              <a:ext cx="1792908" cy="1792908"/>
              <a:chOff x="0" y="0"/>
              <a:chExt cx="6350000" cy="63500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937067" y="79257"/>
              <a:ext cx="1713658" cy="1713651"/>
              <a:chOff x="0" y="0"/>
              <a:chExt cx="6350000" cy="6349975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</p:grpSp>
        <p:grpSp>
          <p:nvGrpSpPr>
            <p:cNvPr id="68" name="Group 68"/>
            <p:cNvGrpSpPr/>
            <p:nvPr/>
          </p:nvGrpSpPr>
          <p:grpSpPr>
            <a:xfrm>
              <a:off x="2867696" y="0"/>
              <a:ext cx="1792908" cy="1792908"/>
              <a:chOff x="0" y="0"/>
              <a:chExt cx="6350000" cy="63500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72C"/>
              </a:solidFill>
            </p:spPr>
          </p:sp>
        </p:grp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2907321" y="39629"/>
              <a:ext cx="1713658" cy="1713651"/>
              <a:chOff x="0" y="0"/>
              <a:chExt cx="6350000" cy="6349975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</p:spPr>
          </p:sp>
        </p:grpSp>
      </p:grpSp>
      <p:sp>
        <p:nvSpPr>
          <p:cNvPr id="72" name="TextBox 72"/>
          <p:cNvSpPr txBox="1"/>
          <p:nvPr/>
        </p:nvSpPr>
        <p:spPr>
          <a:xfrm>
            <a:off x="11125744" y="6836737"/>
            <a:ext cx="2314741" cy="36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Scott C. Swanson</a:t>
            </a:r>
          </a:p>
          <a:p>
            <a:pPr algn="ctr">
              <a:lnSpc>
                <a:spcPts val="1319"/>
              </a:lnSpc>
            </a:pPr>
            <a:r>
              <a:rPr lang="en-US" sz="1256">
                <a:solidFill>
                  <a:srgbClr val="FFFFFF"/>
                </a:solidFill>
                <a:latin typeface="Archivo Narrow"/>
              </a:rPr>
              <a:t>Executive Leader Award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962888" y="6828121"/>
            <a:ext cx="2314741" cy="36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Robert Rizzo</a:t>
            </a:r>
          </a:p>
          <a:p>
            <a:pPr algn="ctr">
              <a:lnSpc>
                <a:spcPts val="1319"/>
              </a:lnSpc>
            </a:pPr>
            <a:r>
              <a:rPr lang="en-US" sz="1256">
                <a:solidFill>
                  <a:srgbClr val="FFFFFF"/>
                </a:solidFill>
                <a:latin typeface="Archivo Narrow"/>
              </a:rPr>
              <a:t>Outstanding Volunteer Award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819893" y="6818266"/>
            <a:ext cx="2314741" cy="36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Donald A. Cooke</a:t>
            </a:r>
          </a:p>
          <a:p>
            <a:pPr algn="ctr">
              <a:lnSpc>
                <a:spcPts val="1319"/>
              </a:lnSpc>
            </a:pPr>
            <a:r>
              <a:rPr lang="en-US" sz="1256">
                <a:solidFill>
                  <a:srgbClr val="FFFFFF"/>
                </a:solidFill>
                <a:latin typeface="Archivo Narrow"/>
              </a:rPr>
              <a:t>Professional Grantor Award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1145336" y="4772629"/>
            <a:ext cx="2314741" cy="36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Dr. Omar Lateef</a:t>
            </a:r>
          </a:p>
          <a:p>
            <a:pPr algn="ctr">
              <a:lnSpc>
                <a:spcPts val="1319"/>
              </a:lnSpc>
            </a:pPr>
            <a:r>
              <a:rPr lang="en-US" sz="1395">
                <a:solidFill>
                  <a:srgbClr val="FFFFFF"/>
                </a:solidFill>
                <a:latin typeface="Archivo Narrow"/>
              </a:rPr>
              <a:t>Outstanding </a:t>
            </a:r>
            <a:r>
              <a:rPr lang="en-US" sz="1256">
                <a:solidFill>
                  <a:srgbClr val="FFFFFF"/>
                </a:solidFill>
                <a:latin typeface="Archivo Narrow"/>
              </a:rPr>
              <a:t>Community Leader Award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392396" y="4772629"/>
            <a:ext cx="2262461" cy="36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Denise &amp; Gary Gardner</a:t>
            </a:r>
          </a:p>
          <a:p>
            <a:pPr algn="ctr">
              <a:lnSpc>
                <a:spcPts val="1319"/>
              </a:lnSpc>
            </a:pPr>
            <a:r>
              <a:rPr lang="en-US" sz="1256">
                <a:solidFill>
                  <a:srgbClr val="FFFFFF"/>
                </a:solidFill>
                <a:latin typeface="Archivo Narrow"/>
              </a:rPr>
              <a:t>Distinguished Philanthropists Award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772926" y="2334277"/>
            <a:ext cx="10559200" cy="902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6"/>
              </a:lnSpc>
            </a:pPr>
            <a:r>
              <a:rPr lang="en-US" sz="2930">
                <a:solidFill>
                  <a:srgbClr val="FFFFFF"/>
                </a:solidFill>
                <a:latin typeface="Cinzel"/>
              </a:rPr>
              <a:t>FRIDAY, NOVEMBER 5, 2021</a:t>
            </a:r>
          </a:p>
          <a:p>
            <a:pPr algn="ctr">
              <a:lnSpc>
                <a:spcPts val="3516"/>
              </a:lnSpc>
            </a:pPr>
            <a:r>
              <a:rPr lang="en-US" sz="2930">
                <a:solidFill>
                  <a:srgbClr val="FFFFFF"/>
                </a:solidFill>
                <a:latin typeface="Cinzel"/>
              </a:rPr>
              <a:t>12:00 pm - Virtual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820044" y="1404387"/>
            <a:ext cx="10559200" cy="80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2"/>
              </a:lnSpc>
            </a:pPr>
            <a:r>
              <a:rPr lang="en-US" sz="4735">
                <a:solidFill>
                  <a:srgbClr val="FFFFFF"/>
                </a:solidFill>
                <a:latin typeface="Cinzel Bold"/>
              </a:rPr>
              <a:t>PHILANTHROPY AWARDS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841790" y="934512"/>
            <a:ext cx="7906075" cy="59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19"/>
              </a:lnSpc>
            </a:pPr>
            <a:r>
              <a:rPr lang="en-US" sz="3805">
                <a:solidFill>
                  <a:srgbClr val="FFFFFF"/>
                </a:solidFill>
                <a:latin typeface="Cinzel"/>
              </a:rPr>
              <a:t>ANNUAL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11483239" y="614740"/>
            <a:ext cx="1426410" cy="1016204"/>
            <a:chOff x="0" y="0"/>
            <a:chExt cx="1901879" cy="1354938"/>
          </a:xfrm>
        </p:grpSpPr>
        <p:sp>
          <p:nvSpPr>
            <p:cNvPr id="81" name="TextBox 81"/>
            <p:cNvSpPr txBox="1"/>
            <p:nvPr/>
          </p:nvSpPr>
          <p:spPr>
            <a:xfrm>
              <a:off x="0" y="247650"/>
              <a:ext cx="1419405" cy="1107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7"/>
                </a:lnSpc>
              </a:pPr>
              <a:r>
                <a:rPr lang="en-US" sz="6668" spc="-346">
                  <a:solidFill>
                    <a:srgbClr val="FFC72C"/>
                  </a:solidFill>
                  <a:latin typeface="Courgette"/>
                </a:rPr>
                <a:t>45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1325392" y="104775"/>
              <a:ext cx="576487" cy="483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6"/>
                </a:lnSpc>
              </a:pPr>
              <a:r>
                <a:rPr lang="en-US" sz="2910">
                  <a:solidFill>
                    <a:srgbClr val="FFC72C"/>
                  </a:solidFill>
                  <a:latin typeface="Courgette"/>
                </a:rPr>
                <a:t>th</a:t>
              </a:r>
            </a:p>
          </p:txBody>
        </p:sp>
      </p:grpSp>
      <p:sp>
        <p:nvSpPr>
          <p:cNvPr id="83" name="TextBox 83"/>
          <p:cNvSpPr txBox="1"/>
          <p:nvPr/>
        </p:nvSpPr>
        <p:spPr>
          <a:xfrm>
            <a:off x="9178536" y="4772629"/>
            <a:ext cx="2314741" cy="36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Maree G. Bullock</a:t>
            </a:r>
          </a:p>
          <a:p>
            <a:pPr algn="ctr">
              <a:lnSpc>
                <a:spcPts val="1319"/>
              </a:lnSpc>
            </a:pPr>
            <a:r>
              <a:rPr lang="en-US" sz="1256">
                <a:solidFill>
                  <a:srgbClr val="FFFFFF"/>
                </a:solidFill>
                <a:latin typeface="Archivo Narrow"/>
              </a:rPr>
              <a:t>Benjamin Franklin Award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289384" y="6836737"/>
            <a:ext cx="2314741" cy="36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395">
                <a:solidFill>
                  <a:srgbClr val="FFFFFF"/>
                </a:solidFill>
                <a:latin typeface="Archivo Narrow Bold"/>
              </a:rPr>
              <a:t>David J. Koo</a:t>
            </a:r>
          </a:p>
          <a:p>
            <a:pPr algn="ctr">
              <a:lnSpc>
                <a:spcPts val="1319"/>
              </a:lnSpc>
            </a:pPr>
            <a:r>
              <a:rPr lang="en-US" sz="1256">
                <a:solidFill>
                  <a:srgbClr val="FFFFFF"/>
                </a:solidFill>
                <a:latin typeface="Archivo Narrow"/>
              </a:rPr>
              <a:t>Emerging Philanthropist Award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718461" y="9480075"/>
            <a:ext cx="4780499" cy="181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9"/>
              </a:lnSpc>
            </a:pPr>
            <a:r>
              <a:rPr lang="en-US" sz="1256">
                <a:solidFill>
                  <a:srgbClr val="FFFFFF"/>
                </a:solidFill>
                <a:latin typeface="Archivo Narrow"/>
              </a:rPr>
              <a:t>Outstanding Youth in Philanthropy Award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93624" y="862481"/>
            <a:ext cx="7379301" cy="81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7"/>
              </a:lnSpc>
            </a:pPr>
            <a:r>
              <a:rPr lang="en-US" sz="5769">
                <a:solidFill>
                  <a:srgbClr val="191769"/>
                </a:solidFill>
                <a:latin typeface="Novecento sans wide 1"/>
              </a:rPr>
              <a:t>11 Honorees</a:t>
            </a:r>
          </a:p>
          <a:p>
            <a:pPr algn="ctr">
              <a:lnSpc>
                <a:spcPts val="7950"/>
              </a:lnSpc>
            </a:pPr>
            <a:endParaRPr lang="en-US" sz="5769">
              <a:solidFill>
                <a:srgbClr val="191769"/>
              </a:solidFill>
              <a:latin typeface="Novecento sans wide 1"/>
            </a:endParaRPr>
          </a:p>
          <a:p>
            <a:pPr algn="ctr">
              <a:lnSpc>
                <a:spcPts val="8077"/>
              </a:lnSpc>
            </a:pPr>
            <a:r>
              <a:rPr lang="en-US" sz="5769">
                <a:solidFill>
                  <a:srgbClr val="191769"/>
                </a:solidFill>
                <a:latin typeface="Novecento sans wide 1"/>
              </a:rPr>
              <a:t>Over 300 Registrants</a:t>
            </a:r>
          </a:p>
          <a:p>
            <a:pPr algn="ctr">
              <a:lnSpc>
                <a:spcPts val="8077"/>
              </a:lnSpc>
            </a:pPr>
            <a:endParaRPr lang="en-US" sz="5769">
              <a:solidFill>
                <a:srgbClr val="191769"/>
              </a:solidFill>
              <a:latin typeface="Novecento sans wide 1"/>
            </a:endParaRPr>
          </a:p>
          <a:p>
            <a:pPr algn="ctr">
              <a:lnSpc>
                <a:spcPts val="8077"/>
              </a:lnSpc>
            </a:pPr>
            <a:r>
              <a:rPr lang="en-US" sz="5769">
                <a:solidFill>
                  <a:srgbClr val="191769"/>
                </a:solidFill>
                <a:latin typeface="Novecento sans wide 1"/>
              </a:rPr>
              <a:t>Over $81K in Sponsorships and Donations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7742" y="2883169"/>
            <a:ext cx="14366015" cy="6669623"/>
            <a:chOff x="0" y="0"/>
            <a:chExt cx="19154687" cy="8892831"/>
          </a:xfrm>
        </p:grpSpPr>
        <p:sp>
          <p:nvSpPr>
            <p:cNvPr id="3" name="TextBox 3"/>
            <p:cNvSpPr txBox="1"/>
            <p:nvPr/>
          </p:nvSpPr>
          <p:spPr>
            <a:xfrm>
              <a:off x="2407727" y="8198952"/>
              <a:ext cx="1910754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Chicago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423409" y="8198952"/>
              <a:ext cx="970377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D.C.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595936" y="8198952"/>
              <a:ext cx="1716308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Boston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496432" y="8198952"/>
              <a:ext cx="1006303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NYC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245445" y="8198952"/>
              <a:ext cx="599263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LA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753493" y="313602"/>
              <a:ext cx="17401194" cy="7682986"/>
              <a:chOff x="0" y="0"/>
              <a:chExt cx="9323170" cy="411637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93231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323170" h="12700">
                    <a:moveTo>
                      <a:pt x="0" y="0"/>
                    </a:moveTo>
                    <a:lnTo>
                      <a:pt x="9323170" y="0"/>
                    </a:lnTo>
                    <a:lnTo>
                      <a:pt x="932317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1022743"/>
                <a:ext cx="93231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323170" h="12700">
                    <a:moveTo>
                      <a:pt x="0" y="0"/>
                    </a:moveTo>
                    <a:lnTo>
                      <a:pt x="9323170" y="0"/>
                    </a:lnTo>
                    <a:lnTo>
                      <a:pt x="932317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051836"/>
                <a:ext cx="93231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323170" h="12700">
                    <a:moveTo>
                      <a:pt x="0" y="0"/>
                    </a:moveTo>
                    <a:lnTo>
                      <a:pt x="9323170" y="0"/>
                    </a:lnTo>
                    <a:lnTo>
                      <a:pt x="932317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3080929"/>
                <a:ext cx="93231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323170" h="12700">
                    <a:moveTo>
                      <a:pt x="0" y="0"/>
                    </a:moveTo>
                    <a:lnTo>
                      <a:pt x="9323170" y="0"/>
                    </a:lnTo>
                    <a:lnTo>
                      <a:pt x="932317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4110022"/>
                <a:ext cx="932317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323170" h="12700">
                    <a:moveTo>
                      <a:pt x="0" y="0"/>
                    </a:moveTo>
                    <a:lnTo>
                      <a:pt x="9323170" y="0"/>
                    </a:lnTo>
                    <a:lnTo>
                      <a:pt x="932317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-66675"/>
              <a:ext cx="1484455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1,000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22966" y="1854071"/>
              <a:ext cx="1061489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750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22966" y="3774818"/>
              <a:ext cx="1061489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500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22966" y="5695564"/>
              <a:ext cx="1061489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250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37044" y="7616311"/>
              <a:ext cx="447410" cy="693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48"/>
                </a:lnSpc>
              </a:pPr>
              <a:r>
                <a:rPr lang="en-US" sz="3177">
                  <a:solidFill>
                    <a:srgbClr val="000000"/>
                  </a:solidFill>
                  <a:latin typeface="Open Sans Light"/>
                </a:rPr>
                <a:t>0 </a:t>
              </a:r>
            </a:p>
          </p:txBody>
        </p: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753493" y="313602"/>
              <a:ext cx="17401194" cy="7682986"/>
              <a:chOff x="0" y="0"/>
              <a:chExt cx="9323170" cy="411637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1945528"/>
                <a:ext cx="149619" cy="2170844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170844">
                    <a:moveTo>
                      <a:pt x="0" y="2170844"/>
                    </a:moveTo>
                    <a:lnTo>
                      <a:pt x="0" y="11969"/>
                    </a:lnTo>
                    <a:lnTo>
                      <a:pt x="0" y="11969"/>
                    </a:lnTo>
                    <a:cubicBezTo>
                      <a:pt x="0" y="8795"/>
                      <a:pt x="1261" y="5750"/>
                      <a:pt x="3506" y="3505"/>
                    </a:cubicBezTo>
                    <a:cubicBezTo>
                      <a:pt x="5750" y="1261"/>
                      <a:pt x="8795" y="0"/>
                      <a:pt x="11969" y="0"/>
                    </a:cubicBezTo>
                    <a:lnTo>
                      <a:pt x="137649" y="0"/>
                    </a:lnTo>
                    <a:cubicBezTo>
                      <a:pt x="140824" y="0"/>
                      <a:pt x="143868" y="1261"/>
                      <a:pt x="146113" y="3505"/>
                    </a:cubicBezTo>
                    <a:cubicBezTo>
                      <a:pt x="148358" y="5750"/>
                      <a:pt x="149619" y="8795"/>
                      <a:pt x="149619" y="11969"/>
                    </a:cubicBezTo>
                    <a:lnTo>
                      <a:pt x="149619" y="2170844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899596" y="746946"/>
                <a:ext cx="149619" cy="3369426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369426">
                    <a:moveTo>
                      <a:pt x="0" y="3369426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9"/>
                      <a:pt x="149618" y="11969"/>
                    </a:cubicBezTo>
                    <a:lnTo>
                      <a:pt x="149618" y="3369426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3799192" y="2628163"/>
                <a:ext cx="149619" cy="1488209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88209">
                    <a:moveTo>
                      <a:pt x="0" y="1488209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1488209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5698788" y="1981858"/>
                <a:ext cx="149618" cy="2134514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2134514">
                    <a:moveTo>
                      <a:pt x="0" y="2134514"/>
                    </a:moveTo>
                    <a:lnTo>
                      <a:pt x="0" y="11969"/>
                    </a:lnTo>
                    <a:cubicBezTo>
                      <a:pt x="0" y="5358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8"/>
                      <a:pt x="149618" y="11969"/>
                    </a:cubicBezTo>
                    <a:lnTo>
                      <a:pt x="149618" y="2134514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7598383" y="2603430"/>
                <a:ext cx="149619" cy="1512942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512942">
                    <a:moveTo>
                      <a:pt x="0" y="1512942"/>
                    </a:moveTo>
                    <a:lnTo>
                      <a:pt x="0" y="11969"/>
                    </a:lnTo>
                    <a:cubicBezTo>
                      <a:pt x="0" y="8794"/>
                      <a:pt x="1262" y="5750"/>
                      <a:pt x="3506" y="3505"/>
                    </a:cubicBezTo>
                    <a:cubicBezTo>
                      <a:pt x="5751" y="1261"/>
                      <a:pt x="8796" y="0"/>
                      <a:pt x="11970" y="0"/>
                    </a:cubicBezTo>
                    <a:lnTo>
                      <a:pt x="137649" y="0"/>
                    </a:lnTo>
                    <a:cubicBezTo>
                      <a:pt x="140824" y="0"/>
                      <a:pt x="143868" y="1261"/>
                      <a:pt x="146113" y="3505"/>
                    </a:cubicBezTo>
                    <a:cubicBezTo>
                      <a:pt x="148358" y="5750"/>
                      <a:pt x="149619" y="8794"/>
                      <a:pt x="149619" y="11969"/>
                    </a:cubicBezTo>
                    <a:lnTo>
                      <a:pt x="149619" y="1512942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175019" y="1817588"/>
                <a:ext cx="149619" cy="2298784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298784">
                    <a:moveTo>
                      <a:pt x="0" y="2298784"/>
                    </a:moveTo>
                    <a:lnTo>
                      <a:pt x="0" y="11970"/>
                    </a:lnTo>
                    <a:cubicBezTo>
                      <a:pt x="0" y="8795"/>
                      <a:pt x="1261" y="5751"/>
                      <a:pt x="3505" y="3506"/>
                    </a:cubicBezTo>
                    <a:cubicBezTo>
                      <a:pt x="5750" y="1261"/>
                      <a:pt x="8795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3" y="3506"/>
                    </a:cubicBezTo>
                    <a:cubicBezTo>
                      <a:pt x="148357" y="5751"/>
                      <a:pt x="149618" y="8795"/>
                      <a:pt x="149618" y="11970"/>
                    </a:cubicBezTo>
                    <a:lnTo>
                      <a:pt x="149618" y="2298784"/>
                    </a:ln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2074614" y="1130491"/>
                <a:ext cx="149619" cy="2985880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985880">
                    <a:moveTo>
                      <a:pt x="0" y="2985881"/>
                    </a:moveTo>
                    <a:lnTo>
                      <a:pt x="0" y="11970"/>
                    </a:lnTo>
                    <a:cubicBezTo>
                      <a:pt x="0" y="8795"/>
                      <a:pt x="1262" y="5751"/>
                      <a:pt x="3506" y="3506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50" y="0"/>
                    </a:lnTo>
                    <a:cubicBezTo>
                      <a:pt x="140824" y="0"/>
                      <a:pt x="143869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2985881"/>
                    </a:ln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974211" y="2702573"/>
                <a:ext cx="149618" cy="1413798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1413798">
                    <a:moveTo>
                      <a:pt x="0" y="1413799"/>
                    </a:moveTo>
                    <a:lnTo>
                      <a:pt x="0" y="11970"/>
                    </a:lnTo>
                    <a:cubicBezTo>
                      <a:pt x="0" y="5359"/>
                      <a:pt x="5358" y="0"/>
                      <a:pt x="11969" y="0"/>
                    </a:cubicBezTo>
                    <a:lnTo>
                      <a:pt x="137648" y="0"/>
                    </a:lnTo>
                    <a:cubicBezTo>
                      <a:pt x="144259" y="0"/>
                      <a:pt x="149618" y="5359"/>
                      <a:pt x="149618" y="11970"/>
                    </a:cubicBezTo>
                    <a:lnTo>
                      <a:pt x="149618" y="1413799"/>
                    </a:ln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5873806" y="2374080"/>
                <a:ext cx="149619" cy="1742292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742292">
                    <a:moveTo>
                      <a:pt x="0" y="1742292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70" y="0"/>
                    </a:cubicBezTo>
                    <a:lnTo>
                      <a:pt x="137650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1742292"/>
                    </a:ln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7773402" y="2624098"/>
                <a:ext cx="149619" cy="1492273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92273">
                    <a:moveTo>
                      <a:pt x="0" y="1492274"/>
                    </a:moveTo>
                    <a:lnTo>
                      <a:pt x="0" y="11970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1492274"/>
                    </a:ln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350037" y="1825842"/>
                <a:ext cx="149619" cy="2290529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290529">
                    <a:moveTo>
                      <a:pt x="0" y="2290530"/>
                    </a:moveTo>
                    <a:lnTo>
                      <a:pt x="0" y="11970"/>
                    </a:lnTo>
                    <a:cubicBezTo>
                      <a:pt x="0" y="8795"/>
                      <a:pt x="1261" y="5751"/>
                      <a:pt x="3506" y="3506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49" y="0"/>
                    </a:lnTo>
                    <a:cubicBezTo>
                      <a:pt x="140824" y="0"/>
                      <a:pt x="143869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2290530"/>
                    </a:ln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249633" y="907788"/>
                <a:ext cx="149619" cy="3208584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208584">
                    <a:moveTo>
                      <a:pt x="0" y="3208584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70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3208584"/>
                    </a:ln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149229" y="2624029"/>
                <a:ext cx="149619" cy="1492343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92343">
                    <a:moveTo>
                      <a:pt x="0" y="1492343"/>
                    </a:moveTo>
                    <a:lnTo>
                      <a:pt x="0" y="11970"/>
                    </a:lnTo>
                    <a:cubicBezTo>
                      <a:pt x="0" y="8795"/>
                      <a:pt x="1261" y="5751"/>
                      <a:pt x="3506" y="3506"/>
                    </a:cubicBezTo>
                    <a:cubicBezTo>
                      <a:pt x="5750" y="1261"/>
                      <a:pt x="8795" y="0"/>
                      <a:pt x="11969" y="0"/>
                    </a:cubicBezTo>
                    <a:lnTo>
                      <a:pt x="137649" y="0"/>
                    </a:lnTo>
                    <a:cubicBezTo>
                      <a:pt x="140824" y="0"/>
                      <a:pt x="143868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1492343"/>
                    </a:ln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6048825" y="2299764"/>
                <a:ext cx="149618" cy="1816608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1816608">
                    <a:moveTo>
                      <a:pt x="0" y="1816608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9"/>
                      <a:pt x="149618" y="11969"/>
                    </a:cubicBezTo>
                    <a:lnTo>
                      <a:pt x="149618" y="1816608"/>
                    </a:ln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7948421" y="2673703"/>
                <a:ext cx="149619" cy="1442669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42669">
                    <a:moveTo>
                      <a:pt x="0" y="1442669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3" y="3505"/>
                    </a:cubicBezTo>
                    <a:cubicBezTo>
                      <a:pt x="148358" y="5750"/>
                      <a:pt x="149619" y="8795"/>
                      <a:pt x="149619" y="11969"/>
                    </a:cubicBezTo>
                    <a:lnTo>
                      <a:pt x="149619" y="1442669"/>
                    </a:ln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525056" y="1739174"/>
                <a:ext cx="149619" cy="2377198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377198">
                    <a:moveTo>
                      <a:pt x="0" y="2377198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2377198"/>
                    </a:ln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2424652" y="940781"/>
                <a:ext cx="149619" cy="3175591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175591">
                    <a:moveTo>
                      <a:pt x="0" y="3175591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8" y="5359"/>
                      <a:pt x="149618" y="11969"/>
                    </a:cubicBezTo>
                    <a:lnTo>
                      <a:pt x="149618" y="3175591"/>
                    </a:ln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4324248" y="2640565"/>
                <a:ext cx="149619" cy="1475807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75807">
                    <a:moveTo>
                      <a:pt x="0" y="1475807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2" y="3505"/>
                    </a:cubicBezTo>
                    <a:cubicBezTo>
                      <a:pt x="148357" y="5750"/>
                      <a:pt x="149618" y="8795"/>
                      <a:pt x="149618" y="11969"/>
                    </a:cubicBezTo>
                    <a:lnTo>
                      <a:pt x="149618" y="1475807"/>
                    </a:ln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6223843" y="2320407"/>
                <a:ext cx="149619" cy="1795964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795964">
                    <a:moveTo>
                      <a:pt x="0" y="1795965"/>
                    </a:moveTo>
                    <a:lnTo>
                      <a:pt x="0" y="11970"/>
                    </a:lnTo>
                    <a:cubicBezTo>
                      <a:pt x="0" y="8795"/>
                      <a:pt x="1262" y="5751"/>
                      <a:pt x="3506" y="3506"/>
                    </a:cubicBezTo>
                    <a:cubicBezTo>
                      <a:pt x="5751" y="1261"/>
                      <a:pt x="8796" y="0"/>
                      <a:pt x="11970" y="0"/>
                    </a:cubicBezTo>
                    <a:lnTo>
                      <a:pt x="137650" y="0"/>
                    </a:lnTo>
                    <a:cubicBezTo>
                      <a:pt x="144260" y="0"/>
                      <a:pt x="149619" y="5359"/>
                      <a:pt x="149619" y="11970"/>
                    </a:cubicBezTo>
                    <a:lnTo>
                      <a:pt x="149619" y="1795965"/>
                    </a:ln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8123440" y="2673703"/>
                <a:ext cx="149618" cy="1442669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1442669">
                    <a:moveTo>
                      <a:pt x="0" y="1442669"/>
                    </a:moveTo>
                    <a:lnTo>
                      <a:pt x="0" y="11969"/>
                    </a:lnTo>
                    <a:cubicBezTo>
                      <a:pt x="0" y="5359"/>
                      <a:pt x="5358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9"/>
                      <a:pt x="149618" y="11969"/>
                    </a:cubicBezTo>
                    <a:lnTo>
                      <a:pt x="149618" y="1442669"/>
                    </a:ln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700075" y="1751555"/>
                <a:ext cx="149619" cy="2364817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364817">
                    <a:moveTo>
                      <a:pt x="0" y="2364817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9"/>
                      <a:pt x="149618" y="11969"/>
                    </a:cubicBezTo>
                    <a:lnTo>
                      <a:pt x="149618" y="2364817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2599670" y="1006767"/>
                <a:ext cx="149619" cy="3109604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109604">
                    <a:moveTo>
                      <a:pt x="0" y="3109605"/>
                    </a:moveTo>
                    <a:lnTo>
                      <a:pt x="0" y="11970"/>
                    </a:lnTo>
                    <a:cubicBezTo>
                      <a:pt x="0" y="8795"/>
                      <a:pt x="1262" y="5751"/>
                      <a:pt x="3506" y="3506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50" y="0"/>
                    </a:lnTo>
                    <a:cubicBezTo>
                      <a:pt x="140824" y="0"/>
                      <a:pt x="143869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3109605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4499266" y="2644699"/>
                <a:ext cx="149618" cy="1471673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1471673">
                    <a:moveTo>
                      <a:pt x="0" y="1471673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70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1471673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6398862" y="2270863"/>
                <a:ext cx="149619" cy="1845508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845508">
                    <a:moveTo>
                      <a:pt x="0" y="1845509"/>
                    </a:moveTo>
                    <a:lnTo>
                      <a:pt x="0" y="11970"/>
                    </a:lnTo>
                    <a:cubicBezTo>
                      <a:pt x="0" y="5359"/>
                      <a:pt x="5359" y="0"/>
                      <a:pt x="11970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1845509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8298458" y="2694372"/>
                <a:ext cx="149619" cy="1422000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22000">
                    <a:moveTo>
                      <a:pt x="0" y="1422000"/>
                    </a:moveTo>
                    <a:lnTo>
                      <a:pt x="0" y="11969"/>
                    </a:lnTo>
                    <a:cubicBezTo>
                      <a:pt x="0" y="8794"/>
                      <a:pt x="1261" y="5750"/>
                      <a:pt x="3506" y="3505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50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1422000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875093" y="1669013"/>
                <a:ext cx="149619" cy="2447358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447358">
                    <a:moveTo>
                      <a:pt x="0" y="2447359"/>
                    </a:moveTo>
                    <a:lnTo>
                      <a:pt x="0" y="11970"/>
                    </a:lnTo>
                    <a:cubicBezTo>
                      <a:pt x="0" y="8795"/>
                      <a:pt x="1261" y="5751"/>
                      <a:pt x="3506" y="3506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49" y="0"/>
                    </a:lnTo>
                    <a:cubicBezTo>
                      <a:pt x="140824" y="0"/>
                      <a:pt x="143868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2447359"/>
                    </a:lnTo>
                    <a:close/>
                  </a:path>
                </a:pathLst>
              </a:custGeom>
              <a:solidFill>
                <a:srgbClr val="C7CB0D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2774689" y="982022"/>
                <a:ext cx="149619" cy="3134349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134349">
                    <a:moveTo>
                      <a:pt x="0" y="3134350"/>
                    </a:moveTo>
                    <a:lnTo>
                      <a:pt x="0" y="11970"/>
                    </a:lnTo>
                    <a:cubicBezTo>
                      <a:pt x="0" y="5359"/>
                      <a:pt x="5359" y="0"/>
                      <a:pt x="11970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70"/>
                    </a:cubicBezTo>
                    <a:lnTo>
                      <a:pt x="149619" y="3134350"/>
                    </a:lnTo>
                    <a:close/>
                  </a:path>
                </a:pathLst>
              </a:custGeom>
              <a:solidFill>
                <a:srgbClr val="C7CB0D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4674285" y="2619895"/>
                <a:ext cx="149619" cy="1496476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96476">
                    <a:moveTo>
                      <a:pt x="0" y="1496477"/>
                    </a:moveTo>
                    <a:lnTo>
                      <a:pt x="0" y="11970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70"/>
                    </a:cubicBezTo>
                    <a:lnTo>
                      <a:pt x="149619" y="1496477"/>
                    </a:lnTo>
                    <a:close/>
                  </a:path>
                </a:pathLst>
              </a:custGeom>
              <a:solidFill>
                <a:srgbClr val="C7CB0D"/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6573881" y="2221319"/>
                <a:ext cx="149619" cy="1895052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895052">
                    <a:moveTo>
                      <a:pt x="0" y="1895053"/>
                    </a:moveTo>
                    <a:lnTo>
                      <a:pt x="0" y="11970"/>
                    </a:lnTo>
                    <a:cubicBezTo>
                      <a:pt x="0" y="5359"/>
                      <a:pt x="5358" y="1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1895053"/>
                    </a:lnTo>
                    <a:close/>
                  </a:path>
                </a:pathLst>
              </a:custGeom>
              <a:solidFill>
                <a:srgbClr val="C7CB0D"/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8473477" y="2677837"/>
                <a:ext cx="149619" cy="1438535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38535">
                    <a:moveTo>
                      <a:pt x="0" y="1438535"/>
                    </a:moveTo>
                    <a:lnTo>
                      <a:pt x="0" y="11969"/>
                    </a:lnTo>
                    <a:cubicBezTo>
                      <a:pt x="0" y="8795"/>
                      <a:pt x="1261" y="5750"/>
                      <a:pt x="3506" y="3505"/>
                    </a:cubicBezTo>
                    <a:cubicBezTo>
                      <a:pt x="5750" y="1261"/>
                      <a:pt x="8795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2" y="3505"/>
                    </a:cubicBezTo>
                    <a:cubicBezTo>
                      <a:pt x="148357" y="5750"/>
                      <a:pt x="149618" y="8795"/>
                      <a:pt x="149618" y="11969"/>
                    </a:cubicBezTo>
                    <a:lnTo>
                      <a:pt x="149618" y="1438535"/>
                    </a:lnTo>
                    <a:close/>
                  </a:path>
                </a:pathLst>
              </a:custGeom>
              <a:solidFill>
                <a:srgbClr val="C7CB0D"/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1050112" y="1714411"/>
                <a:ext cx="149619" cy="2401960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401960">
                    <a:moveTo>
                      <a:pt x="0" y="2401961"/>
                    </a:moveTo>
                    <a:lnTo>
                      <a:pt x="0" y="11970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70"/>
                    </a:cubicBezTo>
                    <a:lnTo>
                      <a:pt x="149619" y="2401961"/>
                    </a:lnTo>
                    <a:close/>
                  </a:path>
                </a:pathLst>
              </a:custGeom>
              <a:solidFill>
                <a:srgbClr val="1DC09A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2949708" y="977898"/>
                <a:ext cx="149619" cy="3138474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138474">
                    <a:moveTo>
                      <a:pt x="0" y="3138474"/>
                    </a:moveTo>
                    <a:lnTo>
                      <a:pt x="0" y="11970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8" y="5359"/>
                      <a:pt x="149618" y="11970"/>
                    </a:cubicBezTo>
                    <a:lnTo>
                      <a:pt x="149618" y="3138474"/>
                    </a:lnTo>
                    <a:close/>
                  </a:path>
                </a:pathLst>
              </a:custGeom>
              <a:solidFill>
                <a:srgbClr val="1DC09A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4849304" y="2648833"/>
                <a:ext cx="149619" cy="1467539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67539">
                    <a:moveTo>
                      <a:pt x="0" y="1467539"/>
                    </a:moveTo>
                    <a:lnTo>
                      <a:pt x="0" y="11969"/>
                    </a:lnTo>
                    <a:cubicBezTo>
                      <a:pt x="0" y="5358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0"/>
                      <a:pt x="146112" y="3505"/>
                    </a:cubicBezTo>
                    <a:cubicBezTo>
                      <a:pt x="148357" y="5750"/>
                      <a:pt x="149618" y="8794"/>
                      <a:pt x="149618" y="11969"/>
                    </a:cubicBezTo>
                    <a:lnTo>
                      <a:pt x="149618" y="1467539"/>
                    </a:lnTo>
                    <a:close/>
                  </a:path>
                </a:pathLst>
              </a:custGeom>
              <a:solidFill>
                <a:srgbClr val="1DC09A"/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6748900" y="2283249"/>
                <a:ext cx="149619" cy="1833122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833122">
                    <a:moveTo>
                      <a:pt x="0" y="1833123"/>
                    </a:moveTo>
                    <a:lnTo>
                      <a:pt x="0" y="11970"/>
                    </a:lnTo>
                    <a:cubicBezTo>
                      <a:pt x="0" y="5359"/>
                      <a:pt x="5358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2" y="3506"/>
                    </a:cubicBezTo>
                    <a:cubicBezTo>
                      <a:pt x="148357" y="5751"/>
                      <a:pt x="149618" y="8795"/>
                      <a:pt x="149618" y="11970"/>
                    </a:cubicBezTo>
                    <a:lnTo>
                      <a:pt x="149618" y="1833123"/>
                    </a:lnTo>
                    <a:close/>
                  </a:path>
                </a:pathLst>
              </a:custGeom>
              <a:solidFill>
                <a:srgbClr val="1DC09A"/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8648495" y="2677837"/>
                <a:ext cx="149619" cy="1438535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38535">
                    <a:moveTo>
                      <a:pt x="0" y="1438535"/>
                    </a:moveTo>
                    <a:lnTo>
                      <a:pt x="0" y="11969"/>
                    </a:lnTo>
                    <a:cubicBezTo>
                      <a:pt x="0" y="8795"/>
                      <a:pt x="1262" y="5750"/>
                      <a:pt x="3506" y="3505"/>
                    </a:cubicBezTo>
                    <a:cubicBezTo>
                      <a:pt x="5751" y="1261"/>
                      <a:pt x="8796" y="0"/>
                      <a:pt x="11970" y="0"/>
                    </a:cubicBezTo>
                    <a:lnTo>
                      <a:pt x="137649" y="0"/>
                    </a:lnTo>
                    <a:cubicBezTo>
                      <a:pt x="140824" y="0"/>
                      <a:pt x="143868" y="1261"/>
                      <a:pt x="146113" y="3505"/>
                    </a:cubicBezTo>
                    <a:cubicBezTo>
                      <a:pt x="148358" y="5750"/>
                      <a:pt x="149619" y="8795"/>
                      <a:pt x="149619" y="11969"/>
                    </a:cubicBezTo>
                    <a:lnTo>
                      <a:pt x="149619" y="1438535"/>
                    </a:lnTo>
                    <a:close/>
                  </a:path>
                </a:pathLst>
              </a:custGeom>
              <a:solidFill>
                <a:srgbClr val="1DC09A"/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1225131" y="1780444"/>
                <a:ext cx="149619" cy="2335927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335927">
                    <a:moveTo>
                      <a:pt x="0" y="2335928"/>
                    </a:moveTo>
                    <a:lnTo>
                      <a:pt x="0" y="11970"/>
                    </a:lnTo>
                    <a:cubicBezTo>
                      <a:pt x="0" y="5359"/>
                      <a:pt x="5358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9"/>
                      <a:pt x="149618" y="11970"/>
                    </a:cubicBezTo>
                    <a:lnTo>
                      <a:pt x="149618" y="2335928"/>
                    </a:lnTo>
                    <a:close/>
                  </a:path>
                </a:pathLst>
              </a:custGeom>
              <a:solidFill>
                <a:srgbClr val="43E0CD"/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124726" y="965526"/>
                <a:ext cx="149619" cy="3150846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150846">
                    <a:moveTo>
                      <a:pt x="0" y="3150846"/>
                    </a:moveTo>
                    <a:lnTo>
                      <a:pt x="0" y="11969"/>
                    </a:lnTo>
                    <a:cubicBezTo>
                      <a:pt x="0" y="8795"/>
                      <a:pt x="1261" y="5750"/>
                      <a:pt x="3506" y="3505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50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3150846"/>
                    </a:lnTo>
                    <a:close/>
                  </a:path>
                </a:pathLst>
              </a:custGeom>
              <a:solidFill>
                <a:srgbClr val="43E0CD"/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5024322" y="2652966"/>
                <a:ext cx="149618" cy="1463405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1463405">
                    <a:moveTo>
                      <a:pt x="0" y="1463406"/>
                    </a:moveTo>
                    <a:lnTo>
                      <a:pt x="0" y="11970"/>
                    </a:lnTo>
                    <a:cubicBezTo>
                      <a:pt x="0" y="8795"/>
                      <a:pt x="1262" y="5751"/>
                      <a:pt x="3506" y="3506"/>
                    </a:cubicBezTo>
                    <a:cubicBezTo>
                      <a:pt x="5751" y="1262"/>
                      <a:pt x="8795" y="0"/>
                      <a:pt x="11970" y="0"/>
                    </a:cubicBezTo>
                    <a:lnTo>
                      <a:pt x="137649" y="0"/>
                    </a:lnTo>
                    <a:cubicBezTo>
                      <a:pt x="140824" y="0"/>
                      <a:pt x="143868" y="1262"/>
                      <a:pt x="146113" y="3506"/>
                    </a:cubicBezTo>
                    <a:cubicBezTo>
                      <a:pt x="148358" y="5751"/>
                      <a:pt x="149619" y="8795"/>
                      <a:pt x="149619" y="11970"/>
                    </a:cubicBezTo>
                    <a:lnTo>
                      <a:pt x="149619" y="1463406"/>
                    </a:lnTo>
                    <a:close/>
                  </a:path>
                </a:pathLst>
              </a:custGeom>
              <a:solidFill>
                <a:srgbClr val="43E0CD"/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6923918" y="2308021"/>
                <a:ext cx="149618" cy="1808350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1808350">
                    <a:moveTo>
                      <a:pt x="0" y="1808351"/>
                    </a:moveTo>
                    <a:lnTo>
                      <a:pt x="0" y="11970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8" y="5359"/>
                      <a:pt x="149618" y="11970"/>
                    </a:cubicBezTo>
                    <a:lnTo>
                      <a:pt x="149618" y="1808351"/>
                    </a:lnTo>
                    <a:close/>
                  </a:path>
                </a:pathLst>
              </a:custGeom>
              <a:solidFill>
                <a:srgbClr val="43E0CD"/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8823514" y="2661302"/>
                <a:ext cx="149619" cy="1455070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55070">
                    <a:moveTo>
                      <a:pt x="0" y="1455070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3" y="3505"/>
                    </a:cubicBezTo>
                    <a:cubicBezTo>
                      <a:pt x="148358" y="5750"/>
                      <a:pt x="149619" y="8795"/>
                      <a:pt x="149619" y="11969"/>
                    </a:cubicBezTo>
                    <a:lnTo>
                      <a:pt x="149619" y="1455070"/>
                    </a:lnTo>
                    <a:close/>
                  </a:path>
                </a:pathLst>
              </a:custGeom>
              <a:solidFill>
                <a:srgbClr val="43E0CD"/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400149" y="1801080"/>
                <a:ext cx="149619" cy="2315292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315292">
                    <a:moveTo>
                      <a:pt x="0" y="2315292"/>
                    </a:moveTo>
                    <a:lnTo>
                      <a:pt x="0" y="11969"/>
                    </a:lnTo>
                    <a:cubicBezTo>
                      <a:pt x="0" y="8795"/>
                      <a:pt x="1261" y="5750"/>
                      <a:pt x="3506" y="3506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49" y="0"/>
                    </a:lnTo>
                    <a:cubicBezTo>
                      <a:pt x="140824" y="0"/>
                      <a:pt x="143868" y="1261"/>
                      <a:pt x="146113" y="3506"/>
                    </a:cubicBezTo>
                    <a:cubicBezTo>
                      <a:pt x="148358" y="5750"/>
                      <a:pt x="149619" y="8795"/>
                      <a:pt x="149619" y="11969"/>
                    </a:cubicBezTo>
                    <a:lnTo>
                      <a:pt x="149619" y="2315292"/>
                    </a:lnTo>
                    <a:close/>
                  </a:path>
                </a:pathLst>
              </a:custGeom>
              <a:solidFill>
                <a:srgbClr val="1A7BBC"/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3299745" y="916036"/>
                <a:ext cx="149618" cy="3200336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3200336">
                    <a:moveTo>
                      <a:pt x="0" y="3200336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70" y="0"/>
                    </a:cubicBezTo>
                    <a:lnTo>
                      <a:pt x="137649" y="0"/>
                    </a:lnTo>
                    <a:cubicBezTo>
                      <a:pt x="144260" y="0"/>
                      <a:pt x="149618" y="5359"/>
                      <a:pt x="149618" y="11969"/>
                    </a:cubicBezTo>
                    <a:lnTo>
                      <a:pt x="149618" y="3200336"/>
                    </a:lnTo>
                    <a:close/>
                  </a:path>
                </a:pathLst>
              </a:custGeom>
              <a:solidFill>
                <a:srgbClr val="1A7BBC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199341" y="2644699"/>
                <a:ext cx="149619" cy="1471673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71673">
                    <a:moveTo>
                      <a:pt x="0" y="1471673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60" y="0"/>
                      <a:pt x="149619" y="5359"/>
                      <a:pt x="149619" y="11969"/>
                    </a:cubicBezTo>
                    <a:lnTo>
                      <a:pt x="149619" y="1471673"/>
                    </a:lnTo>
                    <a:close/>
                  </a:path>
                </a:pathLst>
              </a:custGeom>
              <a:solidFill>
                <a:srgbClr val="1A7BBC"/>
              </a:solid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7098936" y="2279121"/>
                <a:ext cx="149619" cy="1837251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837251">
                    <a:moveTo>
                      <a:pt x="0" y="1837251"/>
                    </a:moveTo>
                    <a:lnTo>
                      <a:pt x="0" y="11969"/>
                    </a:lnTo>
                    <a:cubicBezTo>
                      <a:pt x="0" y="8795"/>
                      <a:pt x="1262" y="5750"/>
                      <a:pt x="3506" y="3505"/>
                    </a:cubicBezTo>
                    <a:cubicBezTo>
                      <a:pt x="5751" y="1261"/>
                      <a:pt x="8796" y="0"/>
                      <a:pt x="11970" y="0"/>
                    </a:cubicBezTo>
                    <a:lnTo>
                      <a:pt x="137650" y="0"/>
                    </a:lnTo>
                    <a:cubicBezTo>
                      <a:pt x="144261" y="0"/>
                      <a:pt x="149619" y="5359"/>
                      <a:pt x="149619" y="11969"/>
                    </a:cubicBezTo>
                    <a:lnTo>
                      <a:pt x="149619" y="1837251"/>
                    </a:lnTo>
                    <a:close/>
                  </a:path>
                </a:pathLst>
              </a:custGeom>
              <a:solidFill>
                <a:srgbClr val="1A7BBC"/>
              </a:solidFill>
            </p:spPr>
          </p:sp>
          <p:sp>
            <p:nvSpPr>
              <p:cNvPr id="64" name="Freeform 64"/>
              <p:cNvSpPr/>
              <p:nvPr/>
            </p:nvSpPr>
            <p:spPr>
              <a:xfrm>
                <a:off x="8998533" y="2657168"/>
                <a:ext cx="149618" cy="1459204"/>
              </a:xfrm>
              <a:custGeom>
                <a:avLst/>
                <a:gdLst/>
                <a:ahLst/>
                <a:cxnLst/>
                <a:rect l="l" t="t" r="r" b="b"/>
                <a:pathLst>
                  <a:path w="149618" h="1459204">
                    <a:moveTo>
                      <a:pt x="0" y="1459204"/>
                    </a:moveTo>
                    <a:lnTo>
                      <a:pt x="0" y="11969"/>
                    </a:lnTo>
                    <a:cubicBezTo>
                      <a:pt x="0" y="5359"/>
                      <a:pt x="5358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9"/>
                      <a:pt x="149618" y="11969"/>
                    </a:cubicBezTo>
                    <a:lnTo>
                      <a:pt x="149618" y="1459204"/>
                    </a:lnTo>
                    <a:close/>
                  </a:path>
                </a:pathLst>
              </a:custGeom>
              <a:solidFill>
                <a:srgbClr val="1A7BBC"/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1575168" y="1739174"/>
                <a:ext cx="149619" cy="2377198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2377198">
                    <a:moveTo>
                      <a:pt x="0" y="2377198"/>
                    </a:moveTo>
                    <a:lnTo>
                      <a:pt x="0" y="11969"/>
                    </a:lnTo>
                    <a:cubicBezTo>
                      <a:pt x="0" y="5358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4259" y="0"/>
                      <a:pt x="149618" y="5359"/>
                      <a:pt x="149618" y="11969"/>
                    </a:cubicBezTo>
                    <a:lnTo>
                      <a:pt x="149618" y="2377198"/>
                    </a:lnTo>
                    <a:close/>
                  </a:path>
                </a:pathLst>
              </a:custGeom>
              <a:solidFill>
                <a:srgbClr val="C515FA"/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3474763" y="924284"/>
                <a:ext cx="149619" cy="3192088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3192088">
                    <a:moveTo>
                      <a:pt x="0" y="3192088"/>
                    </a:moveTo>
                    <a:lnTo>
                      <a:pt x="0" y="11970"/>
                    </a:lnTo>
                    <a:cubicBezTo>
                      <a:pt x="0" y="8795"/>
                      <a:pt x="1262" y="5751"/>
                      <a:pt x="3506" y="3506"/>
                    </a:cubicBezTo>
                    <a:cubicBezTo>
                      <a:pt x="5751" y="1261"/>
                      <a:pt x="8796" y="0"/>
                      <a:pt x="11970" y="0"/>
                    </a:cubicBezTo>
                    <a:lnTo>
                      <a:pt x="137650" y="0"/>
                    </a:lnTo>
                    <a:cubicBezTo>
                      <a:pt x="144260" y="0"/>
                      <a:pt x="149619" y="5359"/>
                      <a:pt x="149619" y="11970"/>
                    </a:cubicBezTo>
                    <a:lnTo>
                      <a:pt x="149619" y="3192088"/>
                    </a:lnTo>
                    <a:close/>
                  </a:path>
                </a:pathLst>
              </a:custGeom>
              <a:solidFill>
                <a:srgbClr val="C515FA"/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5374360" y="2690172"/>
                <a:ext cx="149619" cy="1426200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26200">
                    <a:moveTo>
                      <a:pt x="0" y="1426200"/>
                    </a:moveTo>
                    <a:lnTo>
                      <a:pt x="0" y="11969"/>
                    </a:lnTo>
                    <a:cubicBezTo>
                      <a:pt x="0" y="5359"/>
                      <a:pt x="5359" y="0"/>
                      <a:pt x="11969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2" y="3505"/>
                    </a:cubicBezTo>
                    <a:cubicBezTo>
                      <a:pt x="148357" y="5750"/>
                      <a:pt x="149618" y="8794"/>
                      <a:pt x="149618" y="11969"/>
                    </a:cubicBezTo>
                    <a:lnTo>
                      <a:pt x="149618" y="1426200"/>
                    </a:lnTo>
                    <a:close/>
                  </a:path>
                </a:pathLst>
              </a:custGeom>
              <a:solidFill>
                <a:srgbClr val="C515FA"/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7273955" y="2250220"/>
                <a:ext cx="149619" cy="1866152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866152">
                    <a:moveTo>
                      <a:pt x="0" y="1866152"/>
                    </a:moveTo>
                    <a:lnTo>
                      <a:pt x="0" y="11969"/>
                    </a:lnTo>
                    <a:cubicBezTo>
                      <a:pt x="0" y="8795"/>
                      <a:pt x="1261" y="5750"/>
                      <a:pt x="3506" y="3506"/>
                    </a:cubicBezTo>
                    <a:cubicBezTo>
                      <a:pt x="5751" y="1261"/>
                      <a:pt x="8796" y="0"/>
                      <a:pt x="11970" y="0"/>
                    </a:cubicBezTo>
                    <a:lnTo>
                      <a:pt x="137649" y="0"/>
                    </a:lnTo>
                    <a:cubicBezTo>
                      <a:pt x="140823" y="0"/>
                      <a:pt x="143868" y="1261"/>
                      <a:pt x="146113" y="3506"/>
                    </a:cubicBezTo>
                    <a:cubicBezTo>
                      <a:pt x="148358" y="5750"/>
                      <a:pt x="149619" y="8795"/>
                      <a:pt x="149619" y="11969"/>
                    </a:cubicBezTo>
                    <a:lnTo>
                      <a:pt x="149619" y="1866152"/>
                    </a:lnTo>
                    <a:close/>
                  </a:path>
                </a:pathLst>
              </a:custGeom>
              <a:solidFill>
                <a:srgbClr val="C515FA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173551" y="2636499"/>
                <a:ext cx="149619" cy="1479872"/>
              </a:xfrm>
              <a:custGeom>
                <a:avLst/>
                <a:gdLst/>
                <a:ahLst/>
                <a:cxnLst/>
                <a:rect l="l" t="t" r="r" b="b"/>
                <a:pathLst>
                  <a:path w="149619" h="1479872">
                    <a:moveTo>
                      <a:pt x="0" y="1479873"/>
                    </a:moveTo>
                    <a:lnTo>
                      <a:pt x="0" y="11970"/>
                    </a:lnTo>
                    <a:cubicBezTo>
                      <a:pt x="0" y="8795"/>
                      <a:pt x="1261" y="5751"/>
                      <a:pt x="3506" y="3506"/>
                    </a:cubicBezTo>
                    <a:cubicBezTo>
                      <a:pt x="5751" y="1261"/>
                      <a:pt x="8795" y="0"/>
                      <a:pt x="11970" y="0"/>
                    </a:cubicBezTo>
                    <a:lnTo>
                      <a:pt x="137650" y="0"/>
                    </a:lnTo>
                    <a:cubicBezTo>
                      <a:pt x="144260" y="1"/>
                      <a:pt x="149619" y="5360"/>
                      <a:pt x="149619" y="11970"/>
                    </a:cubicBezTo>
                    <a:lnTo>
                      <a:pt x="149619" y="1479873"/>
                    </a:lnTo>
                    <a:close/>
                  </a:path>
                </a:pathLst>
              </a:custGeom>
              <a:solidFill>
                <a:srgbClr val="C515FA"/>
              </a:solidFill>
            </p:spPr>
          </p:sp>
        </p:grpSp>
      </p:grpSp>
      <p:pic>
        <p:nvPicPr>
          <p:cNvPr id="70" name="Picture 7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29194" y="376298"/>
            <a:ext cx="1028700" cy="740664"/>
          </a:xfrm>
          <a:prstGeom prst="rect">
            <a:avLst/>
          </a:prstGeom>
        </p:spPr>
      </p:pic>
      <p:grpSp>
        <p:nvGrpSpPr>
          <p:cNvPr id="71" name="Group 71"/>
          <p:cNvGrpSpPr/>
          <p:nvPr/>
        </p:nvGrpSpPr>
        <p:grpSpPr>
          <a:xfrm>
            <a:off x="1648615" y="5848286"/>
            <a:ext cx="1186256" cy="592156"/>
            <a:chOff x="0" y="0"/>
            <a:chExt cx="1913890" cy="955377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913890" cy="955376"/>
            </a:xfrm>
            <a:custGeom>
              <a:avLst/>
              <a:gdLst/>
              <a:ahLst/>
              <a:cxnLst/>
              <a:rect l="l" t="t" r="r" b="b"/>
              <a:pathLst>
                <a:path w="1913890" h="955376">
                  <a:moveTo>
                    <a:pt x="0" y="0"/>
                  </a:moveTo>
                  <a:lnTo>
                    <a:pt x="1913890" y="0"/>
                  </a:lnTo>
                  <a:lnTo>
                    <a:pt x="1913890" y="955376"/>
                  </a:lnTo>
                  <a:lnTo>
                    <a:pt x="0" y="955376"/>
                  </a:lnTo>
                  <a:close/>
                </a:path>
              </a:pathLst>
            </a:custGeom>
            <a:solidFill>
              <a:srgbClr val="C7CB0D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1648615" y="6641889"/>
            <a:ext cx="1186256" cy="592156"/>
            <a:chOff x="0" y="0"/>
            <a:chExt cx="1913890" cy="955377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913890" cy="955376"/>
            </a:xfrm>
            <a:custGeom>
              <a:avLst/>
              <a:gdLst/>
              <a:ahLst/>
              <a:cxnLst/>
              <a:rect l="l" t="t" r="r" b="b"/>
              <a:pathLst>
                <a:path w="1913890" h="955376">
                  <a:moveTo>
                    <a:pt x="0" y="0"/>
                  </a:moveTo>
                  <a:lnTo>
                    <a:pt x="1913890" y="0"/>
                  </a:lnTo>
                  <a:lnTo>
                    <a:pt x="1913890" y="955376"/>
                  </a:lnTo>
                  <a:lnTo>
                    <a:pt x="0" y="955376"/>
                  </a:lnTo>
                  <a:close/>
                </a:path>
              </a:pathLst>
            </a:custGeom>
            <a:solidFill>
              <a:srgbClr val="1DC09A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1648615" y="7427688"/>
            <a:ext cx="1186256" cy="586846"/>
            <a:chOff x="0" y="0"/>
            <a:chExt cx="1913890" cy="946809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13890" cy="946809"/>
            </a:xfrm>
            <a:custGeom>
              <a:avLst/>
              <a:gdLst/>
              <a:ahLst/>
              <a:cxnLst/>
              <a:rect l="l" t="t" r="r" b="b"/>
              <a:pathLst>
                <a:path w="1913890" h="946809">
                  <a:moveTo>
                    <a:pt x="0" y="0"/>
                  </a:moveTo>
                  <a:lnTo>
                    <a:pt x="1913890" y="0"/>
                  </a:lnTo>
                  <a:lnTo>
                    <a:pt x="1913890" y="946809"/>
                  </a:lnTo>
                  <a:lnTo>
                    <a:pt x="0" y="946809"/>
                  </a:lnTo>
                  <a:close/>
                </a:path>
              </a:pathLst>
            </a:custGeom>
            <a:solidFill>
              <a:srgbClr val="43E0CD"/>
            </a:solidFill>
          </p:spPr>
        </p:sp>
      </p:grpSp>
      <p:sp>
        <p:nvSpPr>
          <p:cNvPr id="77" name="TextBox 77"/>
          <p:cNvSpPr txBox="1"/>
          <p:nvPr/>
        </p:nvSpPr>
        <p:spPr>
          <a:xfrm>
            <a:off x="2000470" y="9043582"/>
            <a:ext cx="578811" cy="39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5"/>
              </a:lnSpc>
            </a:pPr>
            <a:r>
              <a:rPr lang="en-US" sz="2317">
                <a:solidFill>
                  <a:srgbClr val="FFFFFF"/>
                </a:solidFill>
                <a:latin typeface="Novecento sans wide 1"/>
              </a:rPr>
              <a:t>1042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761705" y="9073546"/>
            <a:ext cx="506690" cy="44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9">
                <a:solidFill>
                  <a:srgbClr val="FFFFFF"/>
                </a:solidFill>
                <a:latin typeface="Novecento sans wide 1"/>
              </a:rPr>
              <a:t>593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618158" y="1677674"/>
            <a:ext cx="500830" cy="44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9">
                <a:solidFill>
                  <a:srgbClr val="FFFFFF"/>
                </a:solidFill>
                <a:latin typeface="Novecento sans wide 1"/>
              </a:rPr>
              <a:t>573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1648615" y="5118565"/>
            <a:ext cx="1186256" cy="586846"/>
            <a:chOff x="0" y="0"/>
            <a:chExt cx="1913890" cy="946809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913890" cy="946809"/>
            </a:xfrm>
            <a:custGeom>
              <a:avLst/>
              <a:gdLst/>
              <a:ahLst/>
              <a:cxnLst/>
              <a:rect l="l" t="t" r="r" b="b"/>
              <a:pathLst>
                <a:path w="1913890" h="946809">
                  <a:moveTo>
                    <a:pt x="0" y="0"/>
                  </a:moveTo>
                  <a:lnTo>
                    <a:pt x="1913890" y="0"/>
                  </a:lnTo>
                  <a:lnTo>
                    <a:pt x="1913890" y="946809"/>
                  </a:lnTo>
                  <a:lnTo>
                    <a:pt x="0" y="946809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648615" y="4377522"/>
            <a:ext cx="1186256" cy="586846"/>
            <a:chOff x="0" y="0"/>
            <a:chExt cx="1913890" cy="946809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13890" cy="946809"/>
            </a:xfrm>
            <a:custGeom>
              <a:avLst/>
              <a:gdLst/>
              <a:ahLst/>
              <a:cxnLst/>
              <a:rect l="l" t="t" r="r" b="b"/>
              <a:pathLst>
                <a:path w="1913890" h="946809">
                  <a:moveTo>
                    <a:pt x="0" y="0"/>
                  </a:moveTo>
                  <a:lnTo>
                    <a:pt x="1913890" y="0"/>
                  </a:lnTo>
                  <a:lnTo>
                    <a:pt x="1913890" y="946809"/>
                  </a:lnTo>
                  <a:lnTo>
                    <a:pt x="0" y="946809"/>
                  </a:lnTo>
                  <a:close/>
                </a:path>
              </a:pathLst>
            </a:custGeom>
            <a:solidFill>
              <a:srgbClr val="87095E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648615" y="3629534"/>
            <a:ext cx="1186256" cy="586846"/>
            <a:chOff x="0" y="0"/>
            <a:chExt cx="1913890" cy="946809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13890" cy="946809"/>
            </a:xfrm>
            <a:custGeom>
              <a:avLst/>
              <a:gdLst/>
              <a:ahLst/>
              <a:cxnLst/>
              <a:rect l="l" t="t" r="r" b="b"/>
              <a:pathLst>
                <a:path w="1913890" h="946809">
                  <a:moveTo>
                    <a:pt x="0" y="0"/>
                  </a:moveTo>
                  <a:lnTo>
                    <a:pt x="1913890" y="0"/>
                  </a:lnTo>
                  <a:lnTo>
                    <a:pt x="1913890" y="946809"/>
                  </a:lnTo>
                  <a:lnTo>
                    <a:pt x="0" y="946809"/>
                  </a:lnTo>
                  <a:close/>
                </a:path>
              </a:pathLst>
            </a:custGeom>
            <a:solidFill>
              <a:srgbClr val="C10042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648615" y="2010570"/>
            <a:ext cx="1186256" cy="586846"/>
            <a:chOff x="0" y="0"/>
            <a:chExt cx="1913890" cy="946809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13890" cy="946809"/>
            </a:xfrm>
            <a:custGeom>
              <a:avLst/>
              <a:gdLst/>
              <a:ahLst/>
              <a:cxnLst/>
              <a:rect l="l" t="t" r="r" b="b"/>
              <a:pathLst>
                <a:path w="1913890" h="946809">
                  <a:moveTo>
                    <a:pt x="0" y="0"/>
                  </a:moveTo>
                  <a:lnTo>
                    <a:pt x="1913890" y="0"/>
                  </a:lnTo>
                  <a:lnTo>
                    <a:pt x="1913890" y="946809"/>
                  </a:lnTo>
                  <a:lnTo>
                    <a:pt x="0" y="946809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648615" y="2821176"/>
            <a:ext cx="1186256" cy="586846"/>
            <a:chOff x="0" y="0"/>
            <a:chExt cx="1913890" cy="946809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13890" cy="946809"/>
            </a:xfrm>
            <a:custGeom>
              <a:avLst/>
              <a:gdLst/>
              <a:ahLst/>
              <a:cxnLst/>
              <a:rect l="l" t="t" r="r" b="b"/>
              <a:pathLst>
                <a:path w="1913890" h="946809">
                  <a:moveTo>
                    <a:pt x="0" y="0"/>
                  </a:moveTo>
                  <a:lnTo>
                    <a:pt x="1913890" y="0"/>
                  </a:lnTo>
                  <a:lnTo>
                    <a:pt x="1913890" y="946809"/>
                  </a:lnTo>
                  <a:lnTo>
                    <a:pt x="0" y="946809"/>
                  </a:lnTo>
                  <a:close/>
                </a:path>
              </a:pathLst>
            </a:custGeom>
            <a:solidFill>
              <a:srgbClr val="E45D56"/>
            </a:solidFill>
          </p:spPr>
        </p:sp>
      </p:grpSp>
      <p:sp>
        <p:nvSpPr>
          <p:cNvPr id="90" name="TextBox 90"/>
          <p:cNvSpPr txBox="1"/>
          <p:nvPr/>
        </p:nvSpPr>
        <p:spPr>
          <a:xfrm>
            <a:off x="8891528" y="1549949"/>
            <a:ext cx="504806" cy="44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9">
                <a:solidFill>
                  <a:srgbClr val="FFFFFF"/>
                </a:solidFill>
                <a:latin typeface="Novecento sans wide 1"/>
              </a:rPr>
              <a:t>582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1648615" y="8286133"/>
            <a:ext cx="1186256" cy="591081"/>
            <a:chOff x="0" y="0"/>
            <a:chExt cx="1913890" cy="953642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913890" cy="953642"/>
            </a:xfrm>
            <a:custGeom>
              <a:avLst/>
              <a:gdLst/>
              <a:ahLst/>
              <a:cxnLst/>
              <a:rect l="l" t="t" r="r" b="b"/>
              <a:pathLst>
                <a:path w="1913890" h="953642">
                  <a:moveTo>
                    <a:pt x="0" y="0"/>
                  </a:moveTo>
                  <a:lnTo>
                    <a:pt x="1913890" y="0"/>
                  </a:lnTo>
                  <a:lnTo>
                    <a:pt x="1913890" y="953642"/>
                  </a:lnTo>
                  <a:lnTo>
                    <a:pt x="0" y="953642"/>
                  </a:lnTo>
                  <a:close/>
                </a:path>
              </a:pathLst>
            </a:custGeom>
            <a:solidFill>
              <a:srgbClr val="1A7BBC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1622496" y="9059321"/>
            <a:ext cx="1186256" cy="591081"/>
            <a:chOff x="0" y="0"/>
            <a:chExt cx="1913890" cy="953642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913890" cy="953642"/>
            </a:xfrm>
            <a:custGeom>
              <a:avLst/>
              <a:gdLst/>
              <a:ahLst/>
              <a:cxnLst/>
              <a:rect l="l" t="t" r="r" b="b"/>
              <a:pathLst>
                <a:path w="1913890" h="953642">
                  <a:moveTo>
                    <a:pt x="0" y="0"/>
                  </a:moveTo>
                  <a:lnTo>
                    <a:pt x="1913890" y="0"/>
                  </a:lnTo>
                  <a:lnTo>
                    <a:pt x="1913890" y="953642"/>
                  </a:lnTo>
                  <a:lnTo>
                    <a:pt x="0" y="953642"/>
                  </a:lnTo>
                  <a:close/>
                </a:path>
              </a:pathLst>
            </a:custGeom>
            <a:solidFill>
              <a:srgbClr val="C515FA"/>
            </a:solidFill>
          </p:spPr>
        </p:sp>
      </p:grpSp>
      <p:sp>
        <p:nvSpPr>
          <p:cNvPr id="95" name="TextBox 95"/>
          <p:cNvSpPr txBox="1"/>
          <p:nvPr/>
        </p:nvSpPr>
        <p:spPr>
          <a:xfrm>
            <a:off x="1908219" y="5929837"/>
            <a:ext cx="667048" cy="38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>
                <a:solidFill>
                  <a:srgbClr val="FFFFFF"/>
                </a:solidFill>
                <a:latin typeface="Open Sans Light Bold"/>
              </a:rPr>
              <a:t>June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964058" y="6723441"/>
            <a:ext cx="555371" cy="38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>
                <a:solidFill>
                  <a:srgbClr val="FFFFFF"/>
                </a:solidFill>
                <a:latin typeface="Open Sans Light Bold"/>
              </a:rPr>
              <a:t>July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719022" y="7509239"/>
            <a:ext cx="1045443" cy="3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352">
                <a:solidFill>
                  <a:srgbClr val="FFFFFF"/>
                </a:solidFill>
                <a:latin typeface="Open Sans Light Bold"/>
              </a:rPr>
              <a:t>August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535473" y="1762536"/>
            <a:ext cx="505309" cy="451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9">
                <a:solidFill>
                  <a:srgbClr val="FFFFFF"/>
                </a:solidFill>
                <a:latin typeface="Novecento sans wide 1"/>
              </a:rPr>
              <a:t>566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421980" y="2269379"/>
            <a:ext cx="550028" cy="47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2854">
                <a:solidFill>
                  <a:srgbClr val="FFFFFF"/>
                </a:solidFill>
                <a:latin typeface="Novecento sans wide 1"/>
              </a:rPr>
              <a:t>557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926218" y="5194807"/>
            <a:ext cx="631050" cy="38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>
                <a:solidFill>
                  <a:srgbClr val="FFFFFF"/>
                </a:solidFill>
                <a:latin typeface="Open Sans Light Bold"/>
              </a:rPr>
              <a:t>May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885784" y="4453763"/>
            <a:ext cx="711919" cy="38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>
                <a:solidFill>
                  <a:srgbClr val="FFFFFF"/>
                </a:solidFill>
                <a:latin typeface="Open Sans Light Bold"/>
              </a:rPr>
              <a:t>April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768665" y="3705776"/>
            <a:ext cx="946156" cy="38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>
                <a:solidFill>
                  <a:srgbClr val="FFFFFF"/>
                </a:solidFill>
                <a:latin typeface="Open Sans Light Bold"/>
              </a:rPr>
              <a:t>March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2004304" y="2086812"/>
            <a:ext cx="474878" cy="39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>
                <a:solidFill>
                  <a:srgbClr val="FFFFFF"/>
                </a:solidFill>
                <a:latin typeface="Open Sans Light Bold"/>
              </a:rPr>
              <a:t>Jan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977411" y="2898709"/>
            <a:ext cx="528665" cy="39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7"/>
              </a:lnSpc>
            </a:pPr>
            <a:r>
              <a:rPr lang="en-US" sz="2348">
                <a:solidFill>
                  <a:srgbClr val="FFFFFF"/>
                </a:solidFill>
                <a:latin typeface="Open Sans Light Bold"/>
              </a:rPr>
              <a:t>Feb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6093145" y="2287031"/>
            <a:ext cx="553706" cy="47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2854">
                <a:solidFill>
                  <a:srgbClr val="FFFFFF"/>
                </a:solidFill>
                <a:latin typeface="Novecento sans wide 1"/>
              </a:rPr>
              <a:t>555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3926954" y="593824"/>
            <a:ext cx="3746749" cy="43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2531">
                <a:solidFill>
                  <a:srgbClr val="1A7BBC"/>
                </a:solidFill>
                <a:latin typeface="Novecento sans wide 2"/>
              </a:rPr>
              <a:t>MEMBERSHIP METRICS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885784" y="8364492"/>
            <a:ext cx="659681" cy="3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352">
                <a:solidFill>
                  <a:srgbClr val="FFFFFF"/>
                </a:solidFill>
                <a:latin typeface="Open Sans Light Bold"/>
              </a:rPr>
              <a:t>Sept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1955100" y="9135562"/>
            <a:ext cx="521047" cy="38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352">
                <a:solidFill>
                  <a:srgbClr val="FFFFFF"/>
                </a:solidFill>
                <a:latin typeface="Open Sans Light Bold"/>
              </a:rPr>
              <a:t>Oct</a:t>
            </a:r>
          </a:p>
        </p:txBody>
      </p:sp>
      <p:sp>
        <p:nvSpPr>
          <p:cNvPr id="109" name="TextBox 109"/>
          <p:cNvSpPr txBox="1"/>
          <p:nvPr/>
        </p:nvSpPr>
        <p:spPr>
          <a:xfrm rot="-5400000">
            <a:off x="779604" y="4749822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January - 526</a:t>
            </a:r>
          </a:p>
        </p:txBody>
      </p:sp>
      <p:sp>
        <p:nvSpPr>
          <p:cNvPr id="110" name="TextBox 110"/>
          <p:cNvSpPr txBox="1"/>
          <p:nvPr/>
        </p:nvSpPr>
        <p:spPr>
          <a:xfrm rot="-5400000">
            <a:off x="2975416" y="4502362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October - 576</a:t>
            </a:r>
          </a:p>
        </p:txBody>
      </p:sp>
      <p:sp>
        <p:nvSpPr>
          <p:cNvPr id="111" name="TextBox 111"/>
          <p:cNvSpPr txBox="1"/>
          <p:nvPr/>
        </p:nvSpPr>
        <p:spPr>
          <a:xfrm rot="-5400000">
            <a:off x="3437757" y="3062290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January - 817</a:t>
            </a:r>
          </a:p>
        </p:txBody>
      </p:sp>
      <p:sp>
        <p:nvSpPr>
          <p:cNvPr id="112" name="TextBox 112"/>
          <p:cNvSpPr txBox="1"/>
          <p:nvPr/>
        </p:nvSpPr>
        <p:spPr>
          <a:xfrm rot="-5400000">
            <a:off x="5624816" y="3305638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October -  774</a:t>
            </a:r>
          </a:p>
        </p:txBody>
      </p:sp>
      <p:sp>
        <p:nvSpPr>
          <p:cNvPr id="113" name="TextBox 113"/>
          <p:cNvSpPr txBox="1"/>
          <p:nvPr/>
        </p:nvSpPr>
        <p:spPr>
          <a:xfrm rot="-5400000">
            <a:off x="6098366" y="5641504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January - 360</a:t>
            </a:r>
          </a:p>
        </p:txBody>
      </p:sp>
      <p:sp>
        <p:nvSpPr>
          <p:cNvPr id="114" name="TextBox 114"/>
          <p:cNvSpPr txBox="1"/>
          <p:nvPr/>
        </p:nvSpPr>
        <p:spPr>
          <a:xfrm rot="-5400000">
            <a:off x="8311846" y="5808294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October -  345</a:t>
            </a:r>
          </a:p>
        </p:txBody>
      </p:sp>
      <p:sp>
        <p:nvSpPr>
          <p:cNvPr id="115" name="TextBox 115"/>
          <p:cNvSpPr txBox="1"/>
          <p:nvPr/>
        </p:nvSpPr>
        <p:spPr>
          <a:xfrm rot="-5400000">
            <a:off x="8698546" y="4743990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January - 517</a:t>
            </a:r>
          </a:p>
        </p:txBody>
      </p:sp>
      <p:sp>
        <p:nvSpPr>
          <p:cNvPr id="116" name="TextBox 116"/>
          <p:cNvSpPr txBox="1"/>
          <p:nvPr/>
        </p:nvSpPr>
        <p:spPr>
          <a:xfrm rot="-5400000">
            <a:off x="10926738" y="5138370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October -  452</a:t>
            </a:r>
          </a:p>
        </p:txBody>
      </p:sp>
      <p:sp>
        <p:nvSpPr>
          <p:cNvPr id="117" name="TextBox 117"/>
          <p:cNvSpPr txBox="1"/>
          <p:nvPr/>
        </p:nvSpPr>
        <p:spPr>
          <a:xfrm rot="-5400000">
            <a:off x="11378244" y="5647520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January - 366</a:t>
            </a:r>
          </a:p>
        </p:txBody>
      </p:sp>
      <p:sp>
        <p:nvSpPr>
          <p:cNvPr id="118" name="TextBox 118"/>
          <p:cNvSpPr txBox="1"/>
          <p:nvPr/>
        </p:nvSpPr>
        <p:spPr>
          <a:xfrm rot="-5400000">
            <a:off x="13590516" y="5684684"/>
            <a:ext cx="8248333" cy="2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</a:pPr>
            <a:r>
              <a:rPr lang="en-US" sz="1698">
                <a:solidFill>
                  <a:srgbClr val="000000"/>
                </a:solidFill>
                <a:latin typeface="Raleway Bold"/>
              </a:rPr>
              <a:t>October -  358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8210619" y="3211631"/>
            <a:ext cx="950100" cy="950100"/>
            <a:chOff x="0" y="0"/>
            <a:chExt cx="6350000" cy="6350000"/>
          </a:xfrm>
        </p:grpSpPr>
        <p:sp>
          <p:nvSpPr>
            <p:cNvPr id="120" name="Freeform 1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0042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0942926" y="5287711"/>
            <a:ext cx="998437" cy="998437"/>
            <a:chOff x="0" y="0"/>
            <a:chExt cx="6350000" cy="6350000"/>
          </a:xfrm>
        </p:grpSpPr>
        <p:sp>
          <p:nvSpPr>
            <p:cNvPr id="122" name="Freeform 1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0042"/>
            </a:solidFill>
          </p:spPr>
        </p:sp>
      </p:grpSp>
      <p:grpSp>
        <p:nvGrpSpPr>
          <p:cNvPr id="123" name="Group 123"/>
          <p:cNvGrpSpPr/>
          <p:nvPr/>
        </p:nvGrpSpPr>
        <p:grpSpPr>
          <a:xfrm>
            <a:off x="13468052" y="4740710"/>
            <a:ext cx="1046219" cy="1046219"/>
            <a:chOff x="0" y="0"/>
            <a:chExt cx="6350000" cy="6350000"/>
          </a:xfrm>
        </p:grpSpPr>
        <p:sp>
          <p:nvSpPr>
            <p:cNvPr id="124" name="Freeform 1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0042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16171608" y="5313863"/>
            <a:ext cx="1040324" cy="1040324"/>
            <a:chOff x="0" y="0"/>
            <a:chExt cx="6350000" cy="6350000"/>
          </a:xfrm>
        </p:grpSpPr>
        <p:sp>
          <p:nvSpPr>
            <p:cNvPr id="126" name="Freeform 1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0042"/>
            </a:solidFill>
          </p:spPr>
        </p:sp>
      </p:grpSp>
      <p:grpSp>
        <p:nvGrpSpPr>
          <p:cNvPr id="127" name="Group 127"/>
          <p:cNvGrpSpPr/>
          <p:nvPr/>
        </p:nvGrpSpPr>
        <p:grpSpPr>
          <a:xfrm>
            <a:off x="5535615" y="3988720"/>
            <a:ext cx="1046938" cy="1046938"/>
            <a:chOff x="0" y="0"/>
            <a:chExt cx="6350000" cy="6350000"/>
          </a:xfrm>
        </p:grpSpPr>
        <p:sp>
          <p:nvSpPr>
            <p:cNvPr id="128" name="Freeform 1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C054"/>
            </a:solidFill>
          </p:spPr>
        </p:sp>
      </p:grpSp>
      <p:sp>
        <p:nvSpPr>
          <p:cNvPr id="129" name="TextBox 129"/>
          <p:cNvSpPr txBox="1"/>
          <p:nvPr/>
        </p:nvSpPr>
        <p:spPr>
          <a:xfrm>
            <a:off x="5470842" y="4161682"/>
            <a:ext cx="1070763" cy="57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6"/>
              </a:lnSpc>
            </a:pPr>
            <a:r>
              <a:rPr lang="en-US" sz="3418">
                <a:solidFill>
                  <a:srgbClr val="223064"/>
                </a:solidFill>
                <a:latin typeface="Novecento sans wide 1"/>
              </a:rPr>
              <a:t>+50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8150287" y="3363829"/>
            <a:ext cx="1070763" cy="57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6"/>
              </a:lnSpc>
            </a:pPr>
            <a:r>
              <a:rPr lang="en-US" sz="3418">
                <a:solidFill>
                  <a:srgbClr val="223064"/>
                </a:solidFill>
                <a:latin typeface="Novecento sans wide 1"/>
              </a:rPr>
              <a:t>-43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10809995" y="5464078"/>
            <a:ext cx="1070763" cy="57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6"/>
              </a:lnSpc>
            </a:pPr>
            <a:r>
              <a:rPr lang="en-US" sz="3418">
                <a:solidFill>
                  <a:srgbClr val="223064"/>
                </a:solidFill>
                <a:latin typeface="Novecento sans wide 1"/>
              </a:rPr>
              <a:t>-15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13443507" y="4940968"/>
            <a:ext cx="1070763" cy="57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6"/>
              </a:lnSpc>
            </a:pPr>
            <a:r>
              <a:rPr lang="en-US" sz="3418">
                <a:solidFill>
                  <a:srgbClr val="223064"/>
                </a:solidFill>
                <a:latin typeface="Novecento sans wide 1"/>
              </a:rPr>
              <a:t>-65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6141168" y="5511173"/>
            <a:ext cx="1070763" cy="57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6"/>
              </a:lnSpc>
            </a:pPr>
            <a:r>
              <a:rPr lang="en-US" sz="3418">
                <a:solidFill>
                  <a:srgbClr val="223064"/>
                </a:solidFill>
                <a:latin typeface="Novecento sans wide 1"/>
              </a:rPr>
              <a:t>-8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1458281" y="406042"/>
            <a:ext cx="7433247" cy="56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2"/>
              </a:lnSpc>
            </a:pPr>
            <a:r>
              <a:rPr lang="en-US" sz="4172">
                <a:solidFill>
                  <a:srgbClr val="191769"/>
                </a:solidFill>
                <a:latin typeface="Libre Franklin Bold"/>
              </a:rPr>
              <a:t>Chicago Chapter is Growing!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Macintosh PowerPoint</Application>
  <PresentationFormat>Custom</PresentationFormat>
  <Paragraphs>88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Open Sans Light</vt:lpstr>
      <vt:lpstr>Libre Franklin Bold</vt:lpstr>
      <vt:lpstr>Archivo Narrow Bold</vt:lpstr>
      <vt:lpstr>Novecento sans wide 1</vt:lpstr>
      <vt:lpstr>HK Grotesk Bold Bold</vt:lpstr>
      <vt:lpstr>Raleway Bold</vt:lpstr>
      <vt:lpstr>Libre Franklin Light Bold</vt:lpstr>
      <vt:lpstr>Open Sans Light Bold</vt:lpstr>
      <vt:lpstr>Courgette</vt:lpstr>
      <vt:lpstr>Calibri</vt:lpstr>
      <vt:lpstr>Archivo Narrow</vt:lpstr>
      <vt:lpstr>Cinzel Bold</vt:lpstr>
      <vt:lpstr>Novecento sans wide 2</vt:lpstr>
      <vt:lpstr>Arial</vt:lpstr>
      <vt:lpstr>Cinzel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AFP Chicago 2021 By the Numbers</dc:title>
  <cp:lastModifiedBy>Shelbi Hoffman</cp:lastModifiedBy>
  <cp:revision>2</cp:revision>
  <dcterms:created xsi:type="dcterms:W3CDTF">2006-08-16T00:00:00Z</dcterms:created>
  <dcterms:modified xsi:type="dcterms:W3CDTF">2021-12-02T21:59:28Z</dcterms:modified>
  <dc:identifier>DAExaRMlhOE</dc:identifier>
</cp:coreProperties>
</file>