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6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Aileron Heavy" panose="020B0604020202020204" charset="0"/>
      <p:regular r:id="rId16"/>
    </p:embeddedFont>
    <p:embeddedFont>
      <p:font typeface="Aileron Heavy Bold" panose="020B0604020202020204" charset="0"/>
      <p:regular r:id="rId17"/>
    </p:embeddedFont>
    <p:embeddedFont>
      <p:font typeface="Aileron Regular" panose="020B0604020202020204" charset="0"/>
      <p:regular r:id="rId18"/>
    </p:embeddedFont>
    <p:embeddedFont>
      <p:font typeface="Aileron Regular Bold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270"/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.jpe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33800" y="1714500"/>
            <a:ext cx="11353800" cy="6938583"/>
            <a:chOff x="0" y="1422400"/>
            <a:chExt cx="13131487" cy="9251444"/>
          </a:xfrm>
        </p:grpSpPr>
        <p:sp>
          <p:nvSpPr>
            <p:cNvPr id="3" name="TextBox 3"/>
            <p:cNvSpPr txBox="1"/>
            <p:nvPr/>
          </p:nvSpPr>
          <p:spPr>
            <a:xfrm>
              <a:off x="0" y="1422400"/>
              <a:ext cx="12955225" cy="7128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44"/>
                </a:lnSpc>
              </a:pPr>
              <a:r>
                <a:rPr lang="en-US" sz="12232" spc="122" dirty="0">
                  <a:solidFill>
                    <a:srgbClr val="007985"/>
                  </a:solidFill>
                  <a:latin typeface="Aileron Heavy Bold"/>
                </a:rPr>
                <a:t>Live Violence Free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6262" y="7923432"/>
              <a:ext cx="12955225" cy="275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9"/>
                </a:lnSpc>
              </a:pPr>
              <a:r>
                <a:rPr lang="en-US" sz="4175" b="1" spc="208" dirty="0">
                  <a:solidFill>
                    <a:srgbClr val="2E2F2C"/>
                  </a:solidFill>
                  <a:latin typeface="Aileron Regular" panose="020B0604020202020204" charset="0"/>
                </a:rPr>
                <a:t>About us, our work in the community, and how you can support LVF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7882676"/>
              <a:ext cx="12955225" cy="53456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47559" y="8841749"/>
            <a:ext cx="7540441" cy="14452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5400000">
            <a:off x="747734" y="7348262"/>
            <a:ext cx="1999195" cy="987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spc="120">
                <a:solidFill>
                  <a:srgbClr val="FFFFFF"/>
                </a:solidFill>
                <a:latin typeface="Aileron Regular Bold"/>
              </a:rPr>
              <a:t>Jaycee Macias &amp; </a:t>
            </a:r>
          </a:p>
        </p:txBody>
      </p:sp>
      <p:sp>
        <p:nvSpPr>
          <p:cNvPr id="8" name="AutoShape 8"/>
          <p:cNvSpPr/>
          <p:nvPr/>
        </p:nvSpPr>
        <p:spPr>
          <a:xfrm>
            <a:off x="0" y="0"/>
            <a:ext cx="538442" cy="10287000"/>
          </a:xfrm>
          <a:prstGeom prst="rect">
            <a:avLst/>
          </a:prstGeom>
          <a:solidFill>
            <a:srgbClr val="FCB82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8602" y="-8063147"/>
            <a:ext cx="18674481" cy="116715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52101" y="3029332"/>
            <a:ext cx="7323741" cy="562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54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2057400" y="4000500"/>
            <a:ext cx="10984585" cy="604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endParaRPr lang="en-US" sz="3200" spc="160" dirty="0">
              <a:solidFill>
                <a:srgbClr val="FCB82F"/>
              </a:solidFill>
              <a:latin typeface="Aileron Regular Bold"/>
            </a:endParaRP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 spc="160" dirty="0">
                <a:solidFill>
                  <a:srgbClr val="000000"/>
                </a:solidFill>
                <a:latin typeface="Aileron Regular"/>
              </a:rPr>
              <a:t>Supporting your neighbors</a:t>
            </a:r>
          </a:p>
          <a:p>
            <a:pPr marL="345441" lvl="1">
              <a:lnSpc>
                <a:spcPts val="4480"/>
              </a:lnSpc>
            </a:pPr>
            <a:endParaRPr lang="en-US" sz="3200" spc="160" dirty="0">
              <a:solidFill>
                <a:srgbClr val="000000"/>
              </a:solidFill>
              <a:latin typeface="Aileron Regular"/>
            </a:endParaRP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 spc="160" dirty="0">
                <a:solidFill>
                  <a:srgbClr val="000000"/>
                </a:solidFill>
                <a:latin typeface="Aileron Regular"/>
              </a:rPr>
              <a:t>Become a One Conversation Champion through our One Conversation Campaign</a:t>
            </a:r>
          </a:p>
          <a:p>
            <a:pPr marL="345441" lvl="1">
              <a:lnSpc>
                <a:spcPts val="4480"/>
              </a:lnSpc>
            </a:pPr>
            <a:endParaRPr lang="en-US" sz="3200" spc="160" dirty="0">
              <a:solidFill>
                <a:srgbClr val="000000"/>
              </a:solidFill>
              <a:latin typeface="Aileron Regular"/>
            </a:endParaRP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 spc="160" dirty="0">
                <a:solidFill>
                  <a:srgbClr val="000000"/>
                </a:solidFill>
                <a:latin typeface="Aileron Regular"/>
              </a:rPr>
              <a:t>Volunteering at LVF</a:t>
            </a:r>
          </a:p>
          <a:p>
            <a:pPr algn="just">
              <a:lnSpc>
                <a:spcPts val="3784"/>
              </a:lnSpc>
            </a:pPr>
            <a:endParaRPr lang="en-US" sz="3200" spc="160" dirty="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163"/>
              </a:lnSpc>
            </a:pPr>
            <a:endParaRPr lang="en-US" sz="3200" spc="160" dirty="0">
              <a:solidFill>
                <a:srgbClr val="000000"/>
              </a:solidFill>
              <a:latin typeface="Aileron Regular"/>
            </a:endParaRPr>
          </a:p>
          <a:p>
            <a:pPr>
              <a:lnSpc>
                <a:spcPts val="3784"/>
              </a:lnSpc>
            </a:pPr>
            <a:endParaRPr lang="en-US" sz="3200" spc="160" dirty="0">
              <a:solidFill>
                <a:srgbClr val="000000"/>
              </a:solidFill>
              <a:latin typeface="Aileron Regular"/>
            </a:endParaRPr>
          </a:p>
          <a:p>
            <a:pPr marL="0" lvl="0" indent="0">
              <a:lnSpc>
                <a:spcPts val="3784"/>
              </a:lnSpc>
            </a:pPr>
            <a:endParaRPr lang="en-US" sz="3200" spc="160" dirty="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2352101" y="3076957"/>
            <a:ext cx="7323741" cy="3900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47559" y="8841749"/>
            <a:ext cx="7540441" cy="1445251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0" y="0"/>
            <a:ext cx="538442" cy="10287000"/>
          </a:xfrm>
          <a:prstGeom prst="rect">
            <a:avLst/>
          </a:prstGeom>
          <a:solidFill>
            <a:srgbClr val="FCB82F"/>
          </a:solidFill>
        </p:spPr>
      </p:sp>
      <p:sp>
        <p:nvSpPr>
          <p:cNvPr id="8" name="TextBox 8"/>
          <p:cNvSpPr txBox="1"/>
          <p:nvPr/>
        </p:nvSpPr>
        <p:spPr>
          <a:xfrm>
            <a:off x="2352101" y="1231612"/>
            <a:ext cx="11068284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5"/>
              </a:lnSpc>
            </a:pPr>
            <a:r>
              <a:rPr lang="en-US" sz="5499" spc="329">
                <a:solidFill>
                  <a:srgbClr val="FFFFFF"/>
                </a:solidFill>
                <a:latin typeface="Aileron Heavy Bold"/>
              </a:rPr>
              <a:t>OPPORTUNITIES TO SUPPORT LVF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24" t="54903" b="10795"/>
          <a:stretch>
            <a:fillRect/>
          </a:stretch>
        </p:blipFill>
        <p:spPr>
          <a:xfrm>
            <a:off x="538442" y="0"/>
            <a:ext cx="17749558" cy="43061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52160" y="1110292"/>
            <a:ext cx="1966665" cy="196666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848882" y="4972091"/>
            <a:ext cx="9083668" cy="3215498"/>
            <a:chOff x="0" y="0"/>
            <a:chExt cx="12111558" cy="4287331"/>
          </a:xfrm>
        </p:grpSpPr>
        <p:sp>
          <p:nvSpPr>
            <p:cNvPr id="5" name="TextBox 5"/>
            <p:cNvSpPr txBox="1"/>
            <p:nvPr/>
          </p:nvSpPr>
          <p:spPr>
            <a:xfrm>
              <a:off x="0" y="549422"/>
              <a:ext cx="12111558" cy="3737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14"/>
                </a:lnSpc>
              </a:pPr>
              <a:r>
                <a:rPr lang="en-US" sz="3224" spc="161">
                  <a:solidFill>
                    <a:srgbClr val="2E2F2C"/>
                  </a:solidFill>
                  <a:latin typeface="Aileron Regular"/>
                </a:rPr>
                <a:t>LVF Website: www.liveviolencefree.org</a:t>
              </a:r>
            </a:p>
            <a:p>
              <a:pPr>
                <a:lnSpc>
                  <a:spcPts val="4514"/>
                </a:lnSpc>
              </a:pPr>
              <a:endParaRPr lang="en-US" sz="3224" spc="161">
                <a:solidFill>
                  <a:srgbClr val="2E2F2C"/>
                </a:solidFill>
                <a:latin typeface="Aileron Regular"/>
              </a:endParaRPr>
            </a:p>
            <a:p>
              <a:pPr>
                <a:lnSpc>
                  <a:spcPts val="4514"/>
                </a:lnSpc>
              </a:pPr>
              <a:r>
                <a:rPr lang="en-US" sz="3224" spc="161">
                  <a:solidFill>
                    <a:srgbClr val="2E2F2C"/>
                  </a:solidFill>
                  <a:latin typeface="Aileron Regular"/>
                </a:rPr>
                <a:t>Chelcee Thomas</a:t>
              </a:r>
            </a:p>
            <a:p>
              <a:pPr>
                <a:lnSpc>
                  <a:spcPts val="4514"/>
                </a:lnSpc>
              </a:pPr>
              <a:r>
                <a:rPr lang="en-US" sz="3224" spc="161">
                  <a:solidFill>
                    <a:srgbClr val="2E2F2C"/>
                  </a:solidFill>
                  <a:latin typeface="Aileron Regular"/>
                </a:rPr>
                <a:t>cthomas@liveviolencefree.org</a:t>
              </a:r>
            </a:p>
            <a:p>
              <a:pPr marL="0" lvl="0" indent="0">
                <a:lnSpc>
                  <a:spcPts val="4514"/>
                </a:lnSpc>
              </a:pPr>
              <a:r>
                <a:rPr lang="en-US" sz="3224" spc="161">
                  <a:solidFill>
                    <a:srgbClr val="2E2F2C"/>
                  </a:solidFill>
                  <a:latin typeface="Aileron Regular"/>
                </a:rPr>
                <a:t>(530) 264-5303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0"/>
              <a:ext cx="12111558" cy="64499"/>
            </a:xfrm>
            <a:prstGeom prst="rect">
              <a:avLst/>
            </a:prstGeom>
            <a:solidFill>
              <a:srgbClr val="191919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747559" y="8841749"/>
            <a:ext cx="7540441" cy="1445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t="35092" b="28516"/>
          <a:stretch>
            <a:fillRect/>
          </a:stretch>
        </p:blipFill>
        <p:spPr>
          <a:xfrm>
            <a:off x="538442" y="0"/>
            <a:ext cx="17749558" cy="43061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alphaModFix amt="7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69221" y="-7095679"/>
            <a:ext cx="18242991" cy="11401869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0" y="0"/>
            <a:ext cx="538442" cy="10287000"/>
          </a:xfrm>
          <a:prstGeom prst="rect">
            <a:avLst/>
          </a:prstGeom>
          <a:solidFill>
            <a:srgbClr val="FCB82F"/>
          </a:solidFill>
        </p:spPr>
      </p:sp>
      <p:sp>
        <p:nvSpPr>
          <p:cNvPr id="11" name="TextBox 11"/>
          <p:cNvSpPr txBox="1"/>
          <p:nvPr/>
        </p:nvSpPr>
        <p:spPr>
          <a:xfrm>
            <a:off x="2352101" y="1580227"/>
            <a:ext cx="11068284" cy="1007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94"/>
              </a:lnSpc>
            </a:pPr>
            <a:r>
              <a:rPr lang="en-US" sz="6499" spc="389">
                <a:solidFill>
                  <a:srgbClr val="FFFFFF"/>
                </a:solidFill>
                <a:latin typeface="Aileron Heavy Bold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8602" y="-8063147"/>
            <a:ext cx="18674481" cy="116715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52101" y="3029332"/>
            <a:ext cx="7323741" cy="562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54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2352101" y="4718103"/>
            <a:ext cx="14370975" cy="2942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879"/>
              </a:lnSpc>
            </a:pPr>
            <a:r>
              <a:rPr lang="en-US" sz="4199" spc="209" dirty="0">
                <a:solidFill>
                  <a:srgbClr val="2E2F2C"/>
                </a:solidFill>
                <a:latin typeface="Aileron Regular"/>
              </a:rPr>
              <a:t>Live Violence Free is committed to promoting a violence free community through education and advocacy to address domestic violence, sexual assault, child abuse, and basic needs.</a:t>
            </a:r>
          </a:p>
        </p:txBody>
      </p:sp>
      <p:sp>
        <p:nvSpPr>
          <p:cNvPr id="5" name="AutoShape 5"/>
          <p:cNvSpPr/>
          <p:nvPr/>
        </p:nvSpPr>
        <p:spPr>
          <a:xfrm>
            <a:off x="2352101" y="3076957"/>
            <a:ext cx="7323741" cy="3900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47559" y="8841749"/>
            <a:ext cx="7540441" cy="1445251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0" y="0"/>
            <a:ext cx="538442" cy="10287000"/>
          </a:xfrm>
          <a:prstGeom prst="rect">
            <a:avLst/>
          </a:prstGeom>
          <a:solidFill>
            <a:srgbClr val="FCB82F"/>
          </a:solidFill>
        </p:spPr>
      </p:sp>
      <p:sp>
        <p:nvSpPr>
          <p:cNvPr id="8" name="TextBox 8"/>
          <p:cNvSpPr txBox="1"/>
          <p:nvPr/>
        </p:nvSpPr>
        <p:spPr>
          <a:xfrm>
            <a:off x="2352101" y="1658191"/>
            <a:ext cx="11068284" cy="851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5"/>
              </a:lnSpc>
            </a:pPr>
            <a:r>
              <a:rPr lang="en-US" sz="5499" spc="329" dirty="0">
                <a:solidFill>
                  <a:srgbClr val="FFFFFF"/>
                </a:solidFill>
                <a:latin typeface="Aileron Heavy Bold"/>
              </a:rPr>
              <a:t>OUR MISSION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8602" y="-8063147"/>
            <a:ext cx="17949398" cy="1082161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52101" y="2196368"/>
            <a:ext cx="7323741" cy="562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54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288081" y="3107602"/>
            <a:ext cx="16336792" cy="7299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4"/>
              </a:lnSpc>
            </a:pPr>
            <a:r>
              <a:rPr lang="en-US" sz="2310" spc="115" dirty="0">
                <a:solidFill>
                  <a:srgbClr val="FCB82F"/>
                </a:solidFill>
                <a:latin typeface="Aileron Regular Bold"/>
              </a:rPr>
              <a:t>1977:</a:t>
            </a:r>
            <a:r>
              <a:rPr lang="en-US" sz="2310" spc="115" dirty="0">
                <a:solidFill>
                  <a:srgbClr val="000000"/>
                </a:solidFill>
                <a:latin typeface="Aileron Regular Bold"/>
              </a:rPr>
              <a:t> South Lake Tahoe Women’s Center Opens</a:t>
            </a:r>
          </a:p>
          <a:p>
            <a:pPr algn="ctr">
              <a:lnSpc>
                <a:spcPts val="2981"/>
              </a:lnSpc>
            </a:pPr>
            <a:endParaRPr lang="en-US" sz="2310" spc="115" dirty="0">
              <a:solidFill>
                <a:srgbClr val="000000"/>
              </a:solidFill>
              <a:latin typeface="Aileron Regular Bold"/>
            </a:endParaRPr>
          </a:p>
          <a:p>
            <a:pPr algn="ctr">
              <a:lnSpc>
                <a:spcPts val="3234"/>
              </a:lnSpc>
            </a:pPr>
            <a:r>
              <a:rPr lang="en-US" sz="2310" spc="115" dirty="0">
                <a:solidFill>
                  <a:srgbClr val="FCB82F"/>
                </a:solidFill>
                <a:latin typeface="Aileron Regular Bold"/>
              </a:rPr>
              <a:t>1977-1981: </a:t>
            </a:r>
            <a:r>
              <a:rPr lang="en-US" sz="2310" spc="115" dirty="0">
                <a:solidFill>
                  <a:srgbClr val="000000"/>
                </a:solidFill>
                <a:latin typeface="Aileron Regular Bold"/>
              </a:rPr>
              <a:t>Expanded Services in Rape Crisis, Domestic Violence and Child Abuse</a:t>
            </a:r>
          </a:p>
          <a:p>
            <a:pPr algn="ctr">
              <a:lnSpc>
                <a:spcPts val="3234"/>
              </a:lnSpc>
            </a:pPr>
            <a:endParaRPr lang="en-US" sz="2310" spc="115" dirty="0">
              <a:solidFill>
                <a:srgbClr val="000000"/>
              </a:solidFill>
              <a:latin typeface="Aileron Regular Bold"/>
            </a:endParaRPr>
          </a:p>
          <a:p>
            <a:pPr algn="ctr">
              <a:lnSpc>
                <a:spcPts val="3234"/>
              </a:lnSpc>
            </a:pPr>
            <a:r>
              <a:rPr lang="en-US" sz="2310" spc="115" dirty="0">
                <a:solidFill>
                  <a:srgbClr val="FCB82F"/>
                </a:solidFill>
                <a:latin typeface="Aileron Regular Bold"/>
              </a:rPr>
              <a:t>1991-1995: </a:t>
            </a:r>
            <a:r>
              <a:rPr lang="en-US" sz="2310" spc="115" dirty="0">
                <a:solidFill>
                  <a:srgbClr val="000000"/>
                </a:solidFill>
                <a:latin typeface="Aileron Regular Bold"/>
              </a:rPr>
              <a:t>Emergency Shelter and Transitional Housing</a:t>
            </a:r>
          </a:p>
          <a:p>
            <a:pPr algn="ctr">
              <a:lnSpc>
                <a:spcPts val="3234"/>
              </a:lnSpc>
            </a:pPr>
            <a:endParaRPr lang="en-US" sz="2310" spc="115" dirty="0">
              <a:solidFill>
                <a:srgbClr val="000000"/>
              </a:solidFill>
              <a:latin typeface="Aileron Regular Bold"/>
            </a:endParaRPr>
          </a:p>
          <a:p>
            <a:pPr algn="ctr">
              <a:lnSpc>
                <a:spcPts val="3234"/>
              </a:lnSpc>
            </a:pPr>
            <a:r>
              <a:rPr lang="en-US" sz="2310" spc="115" dirty="0">
                <a:solidFill>
                  <a:srgbClr val="FCB82F"/>
                </a:solidFill>
                <a:latin typeface="Aileron Regular Bold"/>
              </a:rPr>
              <a:t>1999: </a:t>
            </a:r>
            <a:r>
              <a:rPr lang="en-US" sz="2310" spc="115" dirty="0">
                <a:solidFill>
                  <a:srgbClr val="000000"/>
                </a:solidFill>
                <a:latin typeface="Aileron Regular Bold"/>
              </a:rPr>
              <a:t>Expansion in Alpine County</a:t>
            </a:r>
          </a:p>
          <a:p>
            <a:pPr algn="ctr">
              <a:lnSpc>
                <a:spcPts val="3234"/>
              </a:lnSpc>
            </a:pPr>
            <a:endParaRPr lang="en-US" sz="2310" spc="115" dirty="0">
              <a:solidFill>
                <a:srgbClr val="000000"/>
              </a:solidFill>
              <a:latin typeface="Aileron Regular Bold"/>
            </a:endParaRPr>
          </a:p>
          <a:p>
            <a:pPr algn="ctr">
              <a:lnSpc>
                <a:spcPts val="3234"/>
              </a:lnSpc>
            </a:pPr>
            <a:r>
              <a:rPr lang="en-US" sz="2310" spc="115" dirty="0">
                <a:solidFill>
                  <a:srgbClr val="FCB82F"/>
                </a:solidFill>
                <a:latin typeface="Aileron Regular Bold"/>
              </a:rPr>
              <a:t>2005:</a:t>
            </a:r>
            <a:r>
              <a:rPr lang="en-US" sz="2310" spc="115" dirty="0">
                <a:solidFill>
                  <a:srgbClr val="000000"/>
                </a:solidFill>
                <a:latin typeface="Aileron Regular Bold"/>
              </a:rPr>
              <a:t> Provision of Legal Services</a:t>
            </a:r>
          </a:p>
          <a:p>
            <a:pPr algn="ctr">
              <a:lnSpc>
                <a:spcPts val="3234"/>
              </a:lnSpc>
            </a:pPr>
            <a:endParaRPr lang="en-US" sz="2310" spc="115" dirty="0">
              <a:solidFill>
                <a:srgbClr val="000000"/>
              </a:solidFill>
              <a:latin typeface="Aileron Regular Bold"/>
            </a:endParaRPr>
          </a:p>
          <a:p>
            <a:pPr algn="ctr">
              <a:lnSpc>
                <a:spcPts val="3234"/>
              </a:lnSpc>
            </a:pPr>
            <a:r>
              <a:rPr lang="en-US" sz="2310" spc="115" dirty="0">
                <a:solidFill>
                  <a:srgbClr val="FCB82F"/>
                </a:solidFill>
                <a:latin typeface="Aileron Regular Bold"/>
              </a:rPr>
              <a:t>2007:</a:t>
            </a:r>
            <a:r>
              <a:rPr lang="en-US" sz="2310" spc="115" dirty="0">
                <a:solidFill>
                  <a:srgbClr val="000000"/>
                </a:solidFill>
                <a:latin typeface="Aileron Regular Bold"/>
              </a:rPr>
              <a:t> Parent to Parent Program</a:t>
            </a:r>
          </a:p>
          <a:p>
            <a:pPr algn="ctr">
              <a:lnSpc>
                <a:spcPts val="3234"/>
              </a:lnSpc>
            </a:pPr>
            <a:endParaRPr lang="en-US" sz="2310" spc="115" dirty="0">
              <a:solidFill>
                <a:srgbClr val="000000"/>
              </a:solidFill>
              <a:latin typeface="Aileron Regular Bold"/>
            </a:endParaRPr>
          </a:p>
          <a:p>
            <a:pPr algn="ctr">
              <a:lnSpc>
                <a:spcPts val="3234"/>
              </a:lnSpc>
            </a:pPr>
            <a:r>
              <a:rPr lang="en-US" sz="2310" spc="115" dirty="0">
                <a:solidFill>
                  <a:srgbClr val="FCB82F"/>
                </a:solidFill>
                <a:latin typeface="Aileron Regular Bold"/>
              </a:rPr>
              <a:t>2012: </a:t>
            </a:r>
            <a:r>
              <a:rPr lang="en-US" sz="2310" spc="115" dirty="0">
                <a:solidFill>
                  <a:srgbClr val="000000"/>
                </a:solidFill>
                <a:latin typeface="Aileron Regular Bold"/>
              </a:rPr>
              <a:t>Name Change to Live Violence Free</a:t>
            </a:r>
          </a:p>
          <a:p>
            <a:pPr algn="ctr">
              <a:lnSpc>
                <a:spcPts val="3234"/>
              </a:lnSpc>
            </a:pPr>
            <a:endParaRPr lang="en-US" sz="2310" spc="115" dirty="0">
              <a:solidFill>
                <a:srgbClr val="000000"/>
              </a:solidFill>
              <a:latin typeface="Aileron Regular Bold"/>
            </a:endParaRPr>
          </a:p>
          <a:p>
            <a:pPr algn="ctr">
              <a:lnSpc>
                <a:spcPts val="3234"/>
              </a:lnSpc>
            </a:pPr>
            <a:r>
              <a:rPr lang="en-US" sz="2310" spc="115" dirty="0">
                <a:solidFill>
                  <a:srgbClr val="FCB82F"/>
                </a:solidFill>
                <a:latin typeface="Aileron Regular Bold"/>
              </a:rPr>
              <a:t>2017: </a:t>
            </a:r>
            <a:r>
              <a:rPr lang="en-US" sz="2310" spc="115" dirty="0">
                <a:solidFill>
                  <a:srgbClr val="000000"/>
                </a:solidFill>
                <a:latin typeface="Aileron Regular Bold"/>
              </a:rPr>
              <a:t>40th Anniversary</a:t>
            </a:r>
          </a:p>
          <a:p>
            <a:pPr algn="ctr">
              <a:lnSpc>
                <a:spcPts val="3234"/>
              </a:lnSpc>
            </a:pPr>
            <a:endParaRPr lang="en-US" sz="2310" spc="115" dirty="0">
              <a:solidFill>
                <a:srgbClr val="000000"/>
              </a:solidFill>
              <a:latin typeface="Aileron Regular Bold"/>
            </a:endParaRPr>
          </a:p>
          <a:p>
            <a:pPr algn="ctr">
              <a:lnSpc>
                <a:spcPts val="3234"/>
              </a:lnSpc>
            </a:pPr>
            <a:r>
              <a:rPr lang="en-US" sz="2310" spc="115" dirty="0">
                <a:solidFill>
                  <a:srgbClr val="FCB82F"/>
                </a:solidFill>
                <a:latin typeface="Aileron Regular Bold"/>
              </a:rPr>
              <a:t>2019:</a:t>
            </a:r>
            <a:r>
              <a:rPr lang="en-US" sz="2310" spc="115" dirty="0">
                <a:solidFill>
                  <a:srgbClr val="000000"/>
                </a:solidFill>
                <a:latin typeface="Aileron Regular Bold"/>
              </a:rPr>
              <a:t> Expanded Housing Services</a:t>
            </a:r>
          </a:p>
          <a:p>
            <a:pPr marL="0" lvl="0" indent="0">
              <a:lnSpc>
                <a:spcPts val="3794"/>
              </a:lnSpc>
            </a:pPr>
            <a:endParaRPr lang="en-US" sz="2310" spc="115" dirty="0">
              <a:solidFill>
                <a:srgbClr val="000000"/>
              </a:solidFill>
              <a:latin typeface="Aileron Regular Bold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2132735" y="2462229"/>
            <a:ext cx="7323741" cy="3900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AutoShape 7"/>
          <p:cNvSpPr/>
          <p:nvPr/>
        </p:nvSpPr>
        <p:spPr>
          <a:xfrm>
            <a:off x="0" y="0"/>
            <a:ext cx="538442" cy="10287000"/>
          </a:xfrm>
          <a:prstGeom prst="rect">
            <a:avLst/>
          </a:prstGeom>
          <a:solidFill>
            <a:srgbClr val="FCB82F"/>
          </a:solidFill>
        </p:spPr>
      </p:sp>
      <p:sp>
        <p:nvSpPr>
          <p:cNvPr id="8" name="TextBox 8"/>
          <p:cNvSpPr txBox="1"/>
          <p:nvPr/>
        </p:nvSpPr>
        <p:spPr>
          <a:xfrm>
            <a:off x="1998091" y="1158554"/>
            <a:ext cx="11068284" cy="851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5"/>
              </a:lnSpc>
            </a:pPr>
            <a:r>
              <a:rPr lang="en-US" sz="5499" spc="329">
                <a:solidFill>
                  <a:srgbClr val="FFFFFF"/>
                </a:solidFill>
                <a:latin typeface="Aileron Heavy Bold"/>
              </a:rPr>
              <a:t>OUR STORY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29517" y="902691"/>
            <a:ext cx="8428965" cy="1176178"/>
            <a:chOff x="0" y="-47625"/>
            <a:chExt cx="11238620" cy="1568237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11238620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63"/>
                </a:lnSpc>
                <a:spcBef>
                  <a:spcPct val="0"/>
                </a:spcBef>
              </a:pPr>
              <a:r>
                <a:rPr lang="en-US" sz="6000" spc="131" dirty="0">
                  <a:solidFill>
                    <a:srgbClr val="2E2F2C"/>
                  </a:solidFill>
                  <a:latin typeface="Aileron Heavy"/>
                </a:rPr>
                <a:t>Programs &amp; Services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40034"/>
              <a:ext cx="11238620" cy="58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028700" y="3392195"/>
            <a:ext cx="3194627" cy="5866105"/>
          </a:xfrm>
          <a:prstGeom prst="rect">
            <a:avLst/>
          </a:prstGeom>
          <a:solidFill>
            <a:srgbClr val="007985"/>
          </a:solidFill>
        </p:spPr>
      </p:sp>
      <p:sp>
        <p:nvSpPr>
          <p:cNvPr id="6" name="AutoShape 6"/>
          <p:cNvSpPr/>
          <p:nvPr/>
        </p:nvSpPr>
        <p:spPr>
          <a:xfrm>
            <a:off x="14064673" y="3392195"/>
            <a:ext cx="3194627" cy="5866105"/>
          </a:xfrm>
          <a:prstGeom prst="rect">
            <a:avLst/>
          </a:prstGeom>
          <a:solidFill>
            <a:srgbClr val="54085B"/>
          </a:solidFill>
        </p:spPr>
      </p:sp>
      <p:sp>
        <p:nvSpPr>
          <p:cNvPr id="7" name="AutoShape 7"/>
          <p:cNvSpPr/>
          <p:nvPr/>
        </p:nvSpPr>
        <p:spPr>
          <a:xfrm>
            <a:off x="10837863" y="3392194"/>
            <a:ext cx="3194627" cy="5866105"/>
          </a:xfrm>
          <a:prstGeom prst="rect">
            <a:avLst/>
          </a:prstGeom>
          <a:solidFill>
            <a:srgbClr val="FCB82F"/>
          </a:solidFill>
        </p:spPr>
      </p:sp>
      <p:sp>
        <p:nvSpPr>
          <p:cNvPr id="8" name="AutoShape 8"/>
          <p:cNvSpPr/>
          <p:nvPr/>
        </p:nvSpPr>
        <p:spPr>
          <a:xfrm>
            <a:off x="7546686" y="3392195"/>
            <a:ext cx="3194627" cy="5866105"/>
          </a:xfrm>
          <a:prstGeom prst="rect">
            <a:avLst/>
          </a:prstGeom>
          <a:solidFill>
            <a:srgbClr val="E85442"/>
          </a:solidFill>
        </p:spPr>
      </p:sp>
      <p:sp>
        <p:nvSpPr>
          <p:cNvPr id="9" name="AutoShape 9"/>
          <p:cNvSpPr/>
          <p:nvPr/>
        </p:nvSpPr>
        <p:spPr>
          <a:xfrm>
            <a:off x="4287693" y="3392195"/>
            <a:ext cx="3194627" cy="5866105"/>
          </a:xfrm>
          <a:prstGeom prst="rect">
            <a:avLst/>
          </a:prstGeom>
          <a:solidFill>
            <a:srgbClr val="354463"/>
          </a:solidFill>
        </p:spPr>
      </p:sp>
      <p:sp>
        <p:nvSpPr>
          <p:cNvPr id="10" name="AutoShape 10"/>
          <p:cNvSpPr/>
          <p:nvPr/>
        </p:nvSpPr>
        <p:spPr>
          <a:xfrm>
            <a:off x="1028700" y="5143500"/>
            <a:ext cx="31946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1348146" y="4042465"/>
            <a:ext cx="255573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3"/>
              </a:lnSpc>
              <a:spcBef>
                <a:spcPct val="0"/>
              </a:spcBef>
            </a:pPr>
            <a:r>
              <a:rPr lang="en-US" sz="3200" spc="101" dirty="0">
                <a:solidFill>
                  <a:srgbClr val="FFFFFF"/>
                </a:solidFill>
                <a:latin typeface="Aileron Regular Bold"/>
              </a:rPr>
              <a:t>ADV</a:t>
            </a:r>
            <a:r>
              <a:rPr lang="en-US" sz="3200" u="none" spc="101" dirty="0">
                <a:solidFill>
                  <a:srgbClr val="FFFFFF"/>
                </a:solidFill>
                <a:latin typeface="Aileron Regular Bold"/>
              </a:rPr>
              <a:t>OCACY</a:t>
            </a:r>
            <a:r>
              <a:rPr lang="en-US" sz="2599" u="none" spc="101" dirty="0">
                <a:solidFill>
                  <a:srgbClr val="FFFFFF"/>
                </a:solidFill>
                <a:latin typeface="Aileron Regular Bold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04010" y="5978809"/>
            <a:ext cx="2244006" cy="1486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 dirty="0">
                <a:solidFill>
                  <a:srgbClr val="2E2F2C"/>
                </a:solidFill>
                <a:latin typeface="Aileron Regular"/>
              </a:rPr>
              <a:t>Empowerment, support, resource connection and peer </a:t>
            </a:r>
          </a:p>
        </p:txBody>
      </p:sp>
      <p:grpSp>
        <p:nvGrpSpPr>
          <p:cNvPr id="13" name="Group 13"/>
          <p:cNvGrpSpPr/>
          <p:nvPr/>
        </p:nvGrpSpPr>
        <p:grpSpPr>
          <a:xfrm rot="-2700000">
            <a:off x="2376650" y="4894535"/>
            <a:ext cx="498728" cy="497930"/>
            <a:chOff x="0" y="0"/>
            <a:chExt cx="6350000" cy="63398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85"/>
            </a:solidFill>
          </p:spPr>
        </p:sp>
      </p:grpSp>
      <p:sp>
        <p:nvSpPr>
          <p:cNvPr id="15" name="AutoShape 15"/>
          <p:cNvSpPr/>
          <p:nvPr/>
        </p:nvSpPr>
        <p:spPr>
          <a:xfrm>
            <a:off x="4287693" y="5143500"/>
            <a:ext cx="31946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id="16" name="TextBox 16"/>
          <p:cNvSpPr txBox="1"/>
          <p:nvPr/>
        </p:nvSpPr>
        <p:spPr>
          <a:xfrm>
            <a:off x="4607139" y="3830798"/>
            <a:ext cx="255573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4"/>
              </a:lnSpc>
              <a:spcBef>
                <a:spcPct val="0"/>
              </a:spcBef>
            </a:pPr>
            <a:r>
              <a:rPr lang="en-US" sz="3200" spc="101" dirty="0">
                <a:solidFill>
                  <a:srgbClr val="FFFFFF"/>
                </a:solidFill>
                <a:latin typeface="Aileron Regular Bold"/>
              </a:rPr>
              <a:t>SUPPORT GROUPS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63004" y="5978809"/>
            <a:ext cx="2244006" cy="111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2E2F2C"/>
                </a:solidFill>
                <a:latin typeface="Aileron Regular"/>
              </a:rPr>
              <a:t>Support groups in spanish and english.</a:t>
            </a:r>
          </a:p>
        </p:txBody>
      </p:sp>
      <p:grpSp>
        <p:nvGrpSpPr>
          <p:cNvPr id="18" name="Group 18"/>
          <p:cNvGrpSpPr/>
          <p:nvPr/>
        </p:nvGrpSpPr>
        <p:grpSpPr>
          <a:xfrm rot="-2700000">
            <a:off x="5635643" y="4894535"/>
            <a:ext cx="498728" cy="497930"/>
            <a:chOff x="0" y="0"/>
            <a:chExt cx="6350000" cy="63398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4463"/>
            </a:solidFill>
          </p:spPr>
        </p:sp>
      </p:grpSp>
      <p:sp>
        <p:nvSpPr>
          <p:cNvPr id="20" name="AutoShape 20"/>
          <p:cNvSpPr/>
          <p:nvPr/>
        </p:nvSpPr>
        <p:spPr>
          <a:xfrm>
            <a:off x="7546686" y="5143500"/>
            <a:ext cx="31946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id="21" name="TextBox 21"/>
          <p:cNvSpPr txBox="1"/>
          <p:nvPr/>
        </p:nvSpPr>
        <p:spPr>
          <a:xfrm>
            <a:off x="7706408" y="3993357"/>
            <a:ext cx="287518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54"/>
              </a:lnSpc>
              <a:spcBef>
                <a:spcPct val="0"/>
              </a:spcBef>
            </a:pPr>
            <a:r>
              <a:rPr lang="en-US" sz="3200" spc="101" dirty="0">
                <a:solidFill>
                  <a:srgbClr val="FFFFFF"/>
                </a:solidFill>
                <a:latin typeface="Aileron Regular Bold"/>
              </a:rPr>
              <a:t>C</a:t>
            </a:r>
            <a:r>
              <a:rPr lang="en-US" sz="3200" u="none" spc="101" dirty="0">
                <a:solidFill>
                  <a:srgbClr val="FFFFFF"/>
                </a:solidFill>
                <a:latin typeface="Aileron Regular Bold"/>
              </a:rPr>
              <a:t>OUNSELING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21997" y="5978809"/>
            <a:ext cx="2244006" cy="1486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2E2F2C"/>
                </a:solidFill>
                <a:latin typeface="Aileron Regular"/>
              </a:rPr>
              <a:t>Individual therapy that focuses on trauma.</a:t>
            </a:r>
          </a:p>
        </p:txBody>
      </p:sp>
      <p:grpSp>
        <p:nvGrpSpPr>
          <p:cNvPr id="23" name="Group 23"/>
          <p:cNvGrpSpPr/>
          <p:nvPr/>
        </p:nvGrpSpPr>
        <p:grpSpPr>
          <a:xfrm rot="-2700000">
            <a:off x="8894636" y="4894535"/>
            <a:ext cx="498728" cy="497930"/>
            <a:chOff x="0" y="0"/>
            <a:chExt cx="6350000" cy="63398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5442"/>
            </a:solidFill>
          </p:spPr>
        </p:sp>
      </p:grpSp>
      <p:sp>
        <p:nvSpPr>
          <p:cNvPr id="25" name="AutoShape 25"/>
          <p:cNvSpPr/>
          <p:nvPr/>
        </p:nvSpPr>
        <p:spPr>
          <a:xfrm>
            <a:off x="10805680" y="5143500"/>
            <a:ext cx="31946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id="26" name="TextBox 26"/>
          <p:cNvSpPr txBox="1"/>
          <p:nvPr/>
        </p:nvSpPr>
        <p:spPr>
          <a:xfrm>
            <a:off x="11125125" y="3619132"/>
            <a:ext cx="2555736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4"/>
              </a:lnSpc>
              <a:spcBef>
                <a:spcPct val="0"/>
              </a:spcBef>
            </a:pPr>
            <a:r>
              <a:rPr lang="en-US" sz="3200" spc="101" dirty="0">
                <a:solidFill>
                  <a:srgbClr val="FFFFFF"/>
                </a:solidFill>
                <a:latin typeface="Aileron Regular Bold"/>
              </a:rPr>
              <a:t>SHELT</a:t>
            </a:r>
            <a:r>
              <a:rPr lang="en-US" sz="3200" u="none" spc="101" dirty="0">
                <a:solidFill>
                  <a:srgbClr val="FFFFFF"/>
                </a:solidFill>
                <a:latin typeface="Aileron Regular Bold"/>
              </a:rPr>
              <a:t>ER/</a:t>
            </a:r>
          </a:p>
          <a:p>
            <a:pPr marL="0" lvl="0" indent="0" algn="ctr">
              <a:lnSpc>
                <a:spcPts val="3354"/>
              </a:lnSpc>
              <a:spcBef>
                <a:spcPct val="0"/>
              </a:spcBef>
            </a:pPr>
            <a:r>
              <a:rPr lang="en-US" sz="3200" u="none" spc="101" dirty="0">
                <a:solidFill>
                  <a:srgbClr val="FFFFFF"/>
                </a:solidFill>
                <a:latin typeface="Aileron Regular Bold"/>
              </a:rPr>
              <a:t>HOUSING PROGRAM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280990" y="5978809"/>
            <a:ext cx="2244006" cy="1860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2E2F2C"/>
                </a:solidFill>
                <a:latin typeface="Aileron Regular"/>
              </a:rPr>
              <a:t>Emergency shelter, up to 90 day shelter and transisitonal housing.</a:t>
            </a:r>
          </a:p>
        </p:txBody>
      </p:sp>
      <p:grpSp>
        <p:nvGrpSpPr>
          <p:cNvPr id="28" name="Group 28"/>
          <p:cNvGrpSpPr/>
          <p:nvPr/>
        </p:nvGrpSpPr>
        <p:grpSpPr>
          <a:xfrm rot="-2700000">
            <a:off x="12153629" y="4894535"/>
            <a:ext cx="498728" cy="497930"/>
            <a:chOff x="0" y="0"/>
            <a:chExt cx="6350000" cy="63398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82F"/>
            </a:solidFill>
          </p:spPr>
        </p:sp>
      </p:grpSp>
      <p:sp>
        <p:nvSpPr>
          <p:cNvPr id="30" name="AutoShape 30"/>
          <p:cNvSpPr/>
          <p:nvPr/>
        </p:nvSpPr>
        <p:spPr>
          <a:xfrm>
            <a:off x="14064673" y="5143500"/>
            <a:ext cx="31946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id="31" name="TextBox 31"/>
          <p:cNvSpPr txBox="1"/>
          <p:nvPr/>
        </p:nvSpPr>
        <p:spPr>
          <a:xfrm>
            <a:off x="14384118" y="3830798"/>
            <a:ext cx="2684681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54"/>
              </a:lnSpc>
              <a:spcBef>
                <a:spcPct val="0"/>
              </a:spcBef>
            </a:pPr>
            <a:r>
              <a:rPr lang="en-US" sz="3200" spc="101" dirty="0">
                <a:solidFill>
                  <a:srgbClr val="FFFFFF"/>
                </a:solidFill>
                <a:latin typeface="Aileron Regular Bold"/>
              </a:rPr>
              <a:t>LEGA</a:t>
            </a:r>
            <a:r>
              <a:rPr lang="en-US" sz="3200" u="none" spc="101" dirty="0">
                <a:solidFill>
                  <a:srgbClr val="FFFFFF"/>
                </a:solidFill>
                <a:latin typeface="Aileron Regular Bold"/>
              </a:rPr>
              <a:t>L ASSISTANCE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539983" y="5978809"/>
            <a:ext cx="2244006" cy="73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2E2F2C"/>
                </a:solidFill>
                <a:latin typeface="Aileron Regular"/>
              </a:rPr>
              <a:t>Legal support and aid.</a:t>
            </a:r>
          </a:p>
        </p:txBody>
      </p:sp>
      <p:grpSp>
        <p:nvGrpSpPr>
          <p:cNvPr id="33" name="Group 33"/>
          <p:cNvGrpSpPr/>
          <p:nvPr/>
        </p:nvGrpSpPr>
        <p:grpSpPr>
          <a:xfrm rot="-2700000">
            <a:off x="15412623" y="4894535"/>
            <a:ext cx="498728" cy="497930"/>
            <a:chOff x="0" y="0"/>
            <a:chExt cx="6350000" cy="633984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85B"/>
            </a:solidFill>
          </p:spPr>
        </p:sp>
      </p:grpSp>
      <p:sp>
        <p:nvSpPr>
          <p:cNvPr id="35" name="AutoShape 35"/>
          <p:cNvSpPr/>
          <p:nvPr/>
        </p:nvSpPr>
        <p:spPr>
          <a:xfrm>
            <a:off x="0" y="0"/>
            <a:ext cx="538442" cy="10287000"/>
          </a:xfrm>
          <a:prstGeom prst="rect">
            <a:avLst/>
          </a:prstGeom>
          <a:solidFill>
            <a:srgbClr val="FCB82F"/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29517" y="902691"/>
            <a:ext cx="8428965" cy="1196312"/>
            <a:chOff x="0" y="-47625"/>
            <a:chExt cx="11238620" cy="1595082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11238620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63"/>
                </a:lnSpc>
                <a:spcBef>
                  <a:spcPct val="0"/>
                </a:spcBef>
              </a:pPr>
              <a:r>
                <a:rPr lang="en-US" sz="6000" spc="131" dirty="0">
                  <a:solidFill>
                    <a:srgbClr val="2E2F2C"/>
                  </a:solidFill>
                  <a:latin typeface="Aileron Heavy"/>
                </a:rPr>
                <a:t>Program &amp; Services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66879"/>
              <a:ext cx="11238620" cy="58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9144000" y="3080548"/>
            <a:ext cx="9144000" cy="3287249"/>
          </a:xfrm>
          <a:prstGeom prst="rect">
            <a:avLst/>
          </a:prstGeom>
          <a:solidFill>
            <a:srgbClr val="354463"/>
          </a:solidFill>
        </p:spPr>
      </p:sp>
      <p:sp>
        <p:nvSpPr>
          <p:cNvPr id="6" name="AutoShape 6"/>
          <p:cNvSpPr/>
          <p:nvPr/>
        </p:nvSpPr>
        <p:spPr>
          <a:xfrm>
            <a:off x="9144000" y="6367798"/>
            <a:ext cx="9144000" cy="3287249"/>
          </a:xfrm>
          <a:prstGeom prst="rect">
            <a:avLst/>
          </a:prstGeom>
          <a:solidFill>
            <a:srgbClr val="54085B"/>
          </a:solidFill>
        </p:spPr>
      </p:sp>
      <p:sp>
        <p:nvSpPr>
          <p:cNvPr id="7" name="AutoShape 7"/>
          <p:cNvSpPr/>
          <p:nvPr/>
        </p:nvSpPr>
        <p:spPr>
          <a:xfrm>
            <a:off x="0" y="3080548"/>
            <a:ext cx="9144000" cy="3287249"/>
          </a:xfrm>
          <a:prstGeom prst="rect">
            <a:avLst/>
          </a:prstGeom>
          <a:solidFill>
            <a:srgbClr val="007985"/>
          </a:solidFill>
        </p:spPr>
      </p:sp>
      <p:sp>
        <p:nvSpPr>
          <p:cNvPr id="8" name="AutoShape 8"/>
          <p:cNvSpPr/>
          <p:nvPr/>
        </p:nvSpPr>
        <p:spPr>
          <a:xfrm>
            <a:off x="0" y="6367798"/>
            <a:ext cx="9144000" cy="3287249"/>
          </a:xfrm>
          <a:prstGeom prst="rect">
            <a:avLst/>
          </a:prstGeom>
          <a:solidFill>
            <a:srgbClr val="E85442"/>
          </a:solidFill>
        </p:spPr>
      </p:sp>
      <p:grpSp>
        <p:nvGrpSpPr>
          <p:cNvPr id="10" name="Group 10"/>
          <p:cNvGrpSpPr/>
          <p:nvPr/>
        </p:nvGrpSpPr>
        <p:grpSpPr>
          <a:xfrm>
            <a:off x="2711049" y="3696599"/>
            <a:ext cx="4879540" cy="2033718"/>
            <a:chOff x="0" y="-28575"/>
            <a:chExt cx="6506053" cy="271162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726614"/>
              <a:ext cx="6506053" cy="1956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100" dirty="0">
                  <a:solidFill>
                    <a:srgbClr val="FFFFFF"/>
                  </a:solidFill>
                  <a:latin typeface="Aileron Regular"/>
                </a:rPr>
                <a:t>Education specifically for students to prevent child abuse, teen dating violence and etc.</a:t>
              </a:r>
            </a:p>
            <a:p>
              <a:pPr>
                <a:lnSpc>
                  <a:spcPts val="3000"/>
                </a:lnSpc>
              </a:pPr>
              <a:endParaRPr lang="en-US" sz="2000" spc="100" dirty="0">
                <a:solidFill>
                  <a:srgbClr val="FFFFFF"/>
                </a:solidFill>
                <a:latin typeface="Aileron Regular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6506053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3200" spc="101" dirty="0">
                  <a:solidFill>
                    <a:srgbClr val="FFFFFF"/>
                  </a:solidFill>
                  <a:latin typeface="Aileron Regular Bold"/>
                </a:rPr>
                <a:t>PREVENTION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082624" y="3696599"/>
            <a:ext cx="4879540" cy="2033718"/>
            <a:chOff x="0" y="-28575"/>
            <a:chExt cx="6506053" cy="2711624"/>
          </a:xfrm>
        </p:grpSpPr>
        <p:sp>
          <p:nvSpPr>
            <p:cNvPr id="14" name="TextBox 14"/>
            <p:cNvSpPr txBox="1"/>
            <p:nvPr/>
          </p:nvSpPr>
          <p:spPr>
            <a:xfrm>
              <a:off x="0" y="726614"/>
              <a:ext cx="6506053" cy="1956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100" dirty="0">
                  <a:solidFill>
                    <a:srgbClr val="FFFFFF"/>
                  </a:solidFill>
                  <a:latin typeface="Aileron Regular"/>
                </a:rPr>
                <a:t>Promote awareness on DV, SA, &amp; CA to the community. </a:t>
              </a:r>
            </a:p>
            <a:p>
              <a:pPr>
                <a:lnSpc>
                  <a:spcPts val="3000"/>
                </a:lnSpc>
              </a:pPr>
              <a:endParaRPr lang="en-US" sz="2000" spc="100" dirty="0">
                <a:solidFill>
                  <a:srgbClr val="FFFFFF"/>
                </a:solidFill>
                <a:latin typeface="Aileron Regular"/>
              </a:endParaRPr>
            </a:p>
            <a:p>
              <a:pPr>
                <a:lnSpc>
                  <a:spcPts val="3000"/>
                </a:lnSpc>
              </a:pPr>
              <a:endParaRPr lang="en-US" sz="2000" spc="100" dirty="0">
                <a:solidFill>
                  <a:srgbClr val="FFFFFF"/>
                </a:solidFill>
                <a:latin typeface="Aileron Regular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6506053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3200" spc="101" dirty="0">
                  <a:solidFill>
                    <a:srgbClr val="FFFFFF"/>
                  </a:solidFill>
                  <a:latin typeface="Aileron Regular Bold"/>
                </a:rPr>
                <a:t>OUTREACH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720574" y="6584484"/>
            <a:ext cx="3100253" cy="2528607"/>
            <a:chOff x="0" y="-28575"/>
            <a:chExt cx="4133670" cy="337147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291058"/>
              <a:ext cx="4133670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100" dirty="0">
                  <a:solidFill>
                    <a:srgbClr val="FFFFFF"/>
                  </a:solidFill>
                  <a:latin typeface="Aileron Regular"/>
                </a:rPr>
                <a:t>Episodes in Spanish &amp; English that cover important conversations.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4133670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3200" spc="101" dirty="0">
                  <a:solidFill>
                    <a:srgbClr val="FFFFFF"/>
                  </a:solidFill>
                  <a:latin typeface="Aileron Regular Bold"/>
                </a:rPr>
                <a:t>PODCAST PLATFORM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 rot="-8100000">
            <a:off x="8894728" y="4475208"/>
            <a:ext cx="498728" cy="497930"/>
            <a:chOff x="0" y="0"/>
            <a:chExt cx="6350000" cy="63398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85"/>
            </a:solidFill>
          </p:spPr>
        </p:sp>
      </p:grpSp>
      <p:grpSp>
        <p:nvGrpSpPr>
          <p:cNvPr id="27" name="Group 27"/>
          <p:cNvGrpSpPr/>
          <p:nvPr/>
        </p:nvGrpSpPr>
        <p:grpSpPr>
          <a:xfrm rot="-8100000">
            <a:off x="8894636" y="7593706"/>
            <a:ext cx="498728" cy="497930"/>
            <a:chOff x="0" y="0"/>
            <a:chExt cx="6350000" cy="633984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5442"/>
            </a:solidFill>
          </p:spPr>
        </p:sp>
      </p:grpSp>
      <p:sp>
        <p:nvSpPr>
          <p:cNvPr id="31" name="AutoShape 31"/>
          <p:cNvSpPr/>
          <p:nvPr/>
        </p:nvSpPr>
        <p:spPr>
          <a:xfrm>
            <a:off x="0" y="0"/>
            <a:ext cx="538442" cy="10287000"/>
          </a:xfrm>
          <a:prstGeom prst="rect">
            <a:avLst/>
          </a:prstGeom>
          <a:solidFill>
            <a:srgbClr val="FCB82F"/>
          </a:solidFill>
        </p:spPr>
      </p:sp>
      <p:grpSp>
        <p:nvGrpSpPr>
          <p:cNvPr id="32" name="Group 16"/>
          <p:cNvGrpSpPr/>
          <p:nvPr/>
        </p:nvGrpSpPr>
        <p:grpSpPr>
          <a:xfrm>
            <a:off x="11277600" y="6578367"/>
            <a:ext cx="3962400" cy="2143886"/>
            <a:chOff x="0" y="-28575"/>
            <a:chExt cx="5283199" cy="2858515"/>
          </a:xfrm>
        </p:grpSpPr>
        <p:sp>
          <p:nvSpPr>
            <p:cNvPr id="33" name="TextBox 17"/>
            <p:cNvSpPr txBox="1"/>
            <p:nvPr/>
          </p:nvSpPr>
          <p:spPr>
            <a:xfrm>
              <a:off x="0" y="1291057"/>
              <a:ext cx="4133670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100" dirty="0">
                  <a:solidFill>
                    <a:srgbClr val="FFFFFF"/>
                  </a:solidFill>
                  <a:latin typeface="Aileron Regular"/>
                </a:rPr>
                <a:t>Weekly food and clothing distribution, open to the community.</a:t>
              </a:r>
            </a:p>
          </p:txBody>
        </p:sp>
        <p:sp>
          <p:nvSpPr>
            <p:cNvPr id="34" name="TextBox 18"/>
            <p:cNvSpPr txBox="1"/>
            <p:nvPr/>
          </p:nvSpPr>
          <p:spPr>
            <a:xfrm>
              <a:off x="0" y="-28575"/>
              <a:ext cx="5283199" cy="11627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3200" spc="101" dirty="0">
                  <a:solidFill>
                    <a:srgbClr val="FFFFFF"/>
                  </a:solidFill>
                  <a:latin typeface="Aileron Regular Bold"/>
                </a:rPr>
                <a:t>FOOD &amp; CLOTHING ASSISTANCE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4299" y="800100"/>
            <a:ext cx="8120621" cy="83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5763"/>
              </a:lnSpc>
              <a:spcBef>
                <a:spcPct val="0"/>
              </a:spcBef>
            </a:pPr>
            <a:r>
              <a:rPr lang="en-US" sz="6000" spc="131" dirty="0">
                <a:solidFill>
                  <a:srgbClr val="2E2F2C"/>
                </a:solidFill>
                <a:latin typeface="Aileron Heavy"/>
              </a:rPr>
              <a:t>Programs &amp; Services</a:t>
            </a:r>
          </a:p>
        </p:txBody>
      </p:sp>
      <p:sp>
        <p:nvSpPr>
          <p:cNvPr id="3" name="AutoShape 6"/>
          <p:cNvSpPr/>
          <p:nvPr/>
        </p:nvSpPr>
        <p:spPr>
          <a:xfrm>
            <a:off x="1219200" y="3588593"/>
            <a:ext cx="9144000" cy="4046535"/>
          </a:xfrm>
          <a:prstGeom prst="rect">
            <a:avLst/>
          </a:prstGeom>
          <a:solidFill>
            <a:srgbClr val="54085B"/>
          </a:solidFill>
        </p:spPr>
      </p:sp>
      <p:grpSp>
        <p:nvGrpSpPr>
          <p:cNvPr id="4" name="Group 22"/>
          <p:cNvGrpSpPr/>
          <p:nvPr/>
        </p:nvGrpSpPr>
        <p:grpSpPr>
          <a:xfrm>
            <a:off x="2743269" y="4129952"/>
            <a:ext cx="6095861" cy="3026469"/>
            <a:chOff x="-4195247" y="1150368"/>
            <a:chExt cx="4133671" cy="4035293"/>
          </a:xfrm>
        </p:grpSpPr>
        <p:sp>
          <p:nvSpPr>
            <p:cNvPr id="5" name="TextBox 23"/>
            <p:cNvSpPr txBox="1"/>
            <p:nvPr/>
          </p:nvSpPr>
          <p:spPr>
            <a:xfrm>
              <a:off x="-4195247" y="2654711"/>
              <a:ext cx="4133670" cy="2530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 spc="100" dirty="0">
                  <a:solidFill>
                    <a:srgbClr val="FFFFFF"/>
                  </a:solidFill>
                  <a:latin typeface="Aileron Regular"/>
                </a:rPr>
                <a:t>“One conversation can change a life”</a:t>
              </a:r>
            </a:p>
            <a:p>
              <a:pPr>
                <a:lnSpc>
                  <a:spcPts val="3000"/>
                </a:lnSpc>
              </a:pPr>
              <a:endParaRPr lang="en-US" sz="2400" spc="100" dirty="0">
                <a:solidFill>
                  <a:srgbClr val="FFFFFF"/>
                </a:solidFill>
                <a:latin typeface="Aileron Regular"/>
              </a:endParaRPr>
            </a:p>
            <a:p>
              <a:pPr>
                <a:lnSpc>
                  <a:spcPts val="3000"/>
                </a:lnSpc>
              </a:pPr>
              <a:r>
                <a:rPr lang="en-US" sz="2400" spc="100" dirty="0">
                  <a:solidFill>
                    <a:srgbClr val="FFFFFF"/>
                  </a:solidFill>
                  <a:latin typeface="Aileron Regular"/>
                </a:rPr>
                <a:t>Educational initiative to spread awareness and empower the community to support survivors</a:t>
              </a:r>
            </a:p>
          </p:txBody>
        </p:sp>
        <p:sp>
          <p:nvSpPr>
            <p:cNvPr id="6" name="TextBox 24"/>
            <p:cNvSpPr txBox="1"/>
            <p:nvPr/>
          </p:nvSpPr>
          <p:spPr>
            <a:xfrm>
              <a:off x="-4195246" y="1150368"/>
              <a:ext cx="4133670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3200" spc="101" dirty="0">
                  <a:solidFill>
                    <a:srgbClr val="FFFFFF"/>
                  </a:solidFill>
                  <a:latin typeface="Aileron Regular Bold"/>
                </a:rPr>
                <a:t>ONE CONVERSATION CAMPAIGN</a:t>
              </a:r>
            </a:p>
          </p:txBody>
        </p:sp>
      </p:grpSp>
      <p:sp>
        <p:nvSpPr>
          <p:cNvPr id="7" name="AutoShape 31"/>
          <p:cNvSpPr/>
          <p:nvPr/>
        </p:nvSpPr>
        <p:spPr>
          <a:xfrm>
            <a:off x="0" y="0"/>
            <a:ext cx="538442" cy="10287000"/>
          </a:xfrm>
          <a:prstGeom prst="rect">
            <a:avLst/>
          </a:prstGeom>
          <a:solidFill>
            <a:srgbClr val="FCB82F"/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10" y="3906252"/>
            <a:ext cx="6533921" cy="3411216"/>
          </a:xfrm>
          <a:prstGeom prst="rect">
            <a:avLst/>
          </a:prstGeom>
        </p:spPr>
      </p:pic>
      <p:grpSp>
        <p:nvGrpSpPr>
          <p:cNvPr id="11" name="Group 27"/>
          <p:cNvGrpSpPr/>
          <p:nvPr/>
        </p:nvGrpSpPr>
        <p:grpSpPr>
          <a:xfrm rot="-8100000">
            <a:off x="10113834" y="5246907"/>
            <a:ext cx="498728" cy="497930"/>
            <a:chOff x="0" y="0"/>
            <a:chExt cx="6350000" cy="6339840"/>
          </a:xfrm>
          <a:solidFill>
            <a:srgbClr val="4F2270"/>
          </a:solidFill>
        </p:grpSpPr>
        <p:sp>
          <p:nvSpPr>
            <p:cNvPr id="12" name="Freeform 2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409199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563863"/>
            <a:ext cx="4554551" cy="1159273"/>
            <a:chOff x="0" y="0"/>
            <a:chExt cx="6072735" cy="1545698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6072735" cy="770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716"/>
                </a:lnSpc>
                <a:spcBef>
                  <a:spcPct val="0"/>
                </a:spcBef>
              </a:pPr>
              <a:r>
                <a:rPr lang="en-US" sz="3600" spc="107" dirty="0">
                  <a:solidFill>
                    <a:srgbClr val="2E2F2C"/>
                  </a:solidFill>
                  <a:latin typeface="Aileron Heavy"/>
                </a:rPr>
                <a:t>WHY WE'RE HERE...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65120"/>
              <a:ext cx="6072735" cy="58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40"/>
                </a:lnSpc>
              </a:pPr>
              <a:r>
                <a:rPr lang="en-US" sz="2600" spc="130" dirty="0">
                  <a:solidFill>
                    <a:srgbClr val="2E2F2C"/>
                  </a:solidFill>
                  <a:latin typeface="Aileron Regular"/>
                </a:rPr>
                <a:t>LIVE VIOLENCE FREE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6494574" y="972022"/>
            <a:ext cx="10764726" cy="1644902"/>
          </a:xfrm>
          <a:prstGeom prst="rect">
            <a:avLst/>
          </a:prstGeom>
          <a:solidFill>
            <a:srgbClr val="007985">
              <a:alpha val="29804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12327114" y="1257263"/>
            <a:ext cx="4695369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spc="89">
                <a:solidFill>
                  <a:srgbClr val="2E2F2C"/>
                </a:solidFill>
                <a:latin typeface="Aileron Regular"/>
              </a:rPr>
              <a:t>Violence and abuse happen! It can happen regardless of ethnicity, gender, age, or socioeconomic status</a:t>
            </a:r>
          </a:p>
        </p:txBody>
      </p:sp>
      <p:sp>
        <p:nvSpPr>
          <p:cNvPr id="7" name="AutoShape 7"/>
          <p:cNvSpPr/>
          <p:nvPr/>
        </p:nvSpPr>
        <p:spPr>
          <a:xfrm>
            <a:off x="6494574" y="972022"/>
            <a:ext cx="4777276" cy="1644902"/>
          </a:xfrm>
          <a:prstGeom prst="rect">
            <a:avLst/>
          </a:prstGeom>
          <a:solidFill>
            <a:srgbClr val="007985"/>
          </a:solidFill>
        </p:spPr>
      </p:sp>
      <p:grpSp>
        <p:nvGrpSpPr>
          <p:cNvPr id="8" name="Group 8"/>
          <p:cNvGrpSpPr/>
          <p:nvPr/>
        </p:nvGrpSpPr>
        <p:grpSpPr>
          <a:xfrm rot="-8100000">
            <a:off x="10685819" y="1213378"/>
            <a:ext cx="1164053" cy="1162190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85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6494574" y="2645263"/>
            <a:ext cx="10764726" cy="1644902"/>
          </a:xfrm>
          <a:prstGeom prst="rect">
            <a:avLst/>
          </a:prstGeom>
          <a:solidFill>
            <a:srgbClr val="354463">
              <a:alpha val="29804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12327114" y="3073374"/>
            <a:ext cx="4932186" cy="1004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spc="90">
                <a:solidFill>
                  <a:srgbClr val="2E2F2C"/>
                </a:solidFill>
                <a:latin typeface="Aileron Regular"/>
              </a:rPr>
              <a:t>On a</a:t>
            </a:r>
            <a:r>
              <a:rPr lang="en-US" sz="1800" spc="89">
                <a:solidFill>
                  <a:srgbClr val="2E2F2C"/>
                </a:solidFill>
                <a:latin typeface="Aileron Regular"/>
              </a:rPr>
              <a:t>verage, nearly 20 people per minute are physically abused by an intimate partner in the United States. </a:t>
            </a:r>
          </a:p>
        </p:txBody>
      </p:sp>
      <p:sp>
        <p:nvSpPr>
          <p:cNvPr id="12" name="AutoShape 12"/>
          <p:cNvSpPr/>
          <p:nvPr/>
        </p:nvSpPr>
        <p:spPr>
          <a:xfrm>
            <a:off x="6494574" y="2645263"/>
            <a:ext cx="4777276" cy="1644902"/>
          </a:xfrm>
          <a:prstGeom prst="rect">
            <a:avLst/>
          </a:prstGeom>
          <a:solidFill>
            <a:srgbClr val="354463"/>
          </a:solidFill>
        </p:spPr>
      </p:sp>
      <p:grpSp>
        <p:nvGrpSpPr>
          <p:cNvPr id="13" name="Group 13"/>
          <p:cNvGrpSpPr/>
          <p:nvPr/>
        </p:nvGrpSpPr>
        <p:grpSpPr>
          <a:xfrm rot="-8100000">
            <a:off x="10685819" y="2886619"/>
            <a:ext cx="1164053" cy="1162190"/>
            <a:chOff x="0" y="0"/>
            <a:chExt cx="6350000" cy="63398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4463"/>
            </a:solidFill>
          </p:spPr>
        </p:sp>
      </p:grpSp>
      <p:sp>
        <p:nvSpPr>
          <p:cNvPr id="15" name="AutoShape 15"/>
          <p:cNvSpPr/>
          <p:nvPr/>
        </p:nvSpPr>
        <p:spPr>
          <a:xfrm>
            <a:off x="6494574" y="4318505"/>
            <a:ext cx="10764726" cy="1644902"/>
          </a:xfrm>
          <a:prstGeom prst="rect">
            <a:avLst/>
          </a:prstGeom>
          <a:solidFill>
            <a:srgbClr val="E85442">
              <a:alpha val="29804"/>
            </a:srgbClr>
          </a:solidFill>
        </p:spPr>
      </p:sp>
      <p:sp>
        <p:nvSpPr>
          <p:cNvPr id="16" name="TextBox 16"/>
          <p:cNvSpPr txBox="1"/>
          <p:nvPr/>
        </p:nvSpPr>
        <p:spPr>
          <a:xfrm>
            <a:off x="12327114" y="4738436"/>
            <a:ext cx="4695369" cy="73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spc="100">
                <a:solidFill>
                  <a:srgbClr val="2E2F2C"/>
                </a:solidFill>
                <a:latin typeface="Aileron Regular"/>
              </a:rPr>
              <a:t>One in 3 women have experienced some form of abuse in their lifetime</a:t>
            </a:r>
          </a:p>
        </p:txBody>
      </p:sp>
      <p:sp>
        <p:nvSpPr>
          <p:cNvPr id="17" name="AutoShape 17"/>
          <p:cNvSpPr/>
          <p:nvPr/>
        </p:nvSpPr>
        <p:spPr>
          <a:xfrm>
            <a:off x="6494574" y="4318505"/>
            <a:ext cx="4777276" cy="1644902"/>
          </a:xfrm>
          <a:prstGeom prst="rect">
            <a:avLst/>
          </a:prstGeom>
          <a:solidFill>
            <a:srgbClr val="E85442"/>
          </a:solidFill>
        </p:spPr>
      </p:sp>
      <p:grpSp>
        <p:nvGrpSpPr>
          <p:cNvPr id="18" name="Group 18"/>
          <p:cNvGrpSpPr/>
          <p:nvPr/>
        </p:nvGrpSpPr>
        <p:grpSpPr>
          <a:xfrm rot="-8100000">
            <a:off x="10685819" y="4559861"/>
            <a:ext cx="1164053" cy="1162190"/>
            <a:chOff x="0" y="0"/>
            <a:chExt cx="6350000" cy="63398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5442"/>
            </a:solidFill>
          </p:spPr>
        </p:sp>
      </p:grpSp>
      <p:sp>
        <p:nvSpPr>
          <p:cNvPr id="20" name="AutoShape 20"/>
          <p:cNvSpPr/>
          <p:nvPr/>
        </p:nvSpPr>
        <p:spPr>
          <a:xfrm>
            <a:off x="6494574" y="5991746"/>
            <a:ext cx="10764726" cy="1644902"/>
          </a:xfrm>
          <a:prstGeom prst="rect">
            <a:avLst/>
          </a:prstGeom>
          <a:solidFill>
            <a:srgbClr val="FCB82F">
              <a:alpha val="29804"/>
            </a:srgbClr>
          </a:solidFill>
        </p:spPr>
      </p:sp>
      <p:sp>
        <p:nvSpPr>
          <p:cNvPr id="21" name="TextBox 21"/>
          <p:cNvSpPr txBox="1"/>
          <p:nvPr/>
        </p:nvSpPr>
        <p:spPr>
          <a:xfrm>
            <a:off x="12327114" y="6224705"/>
            <a:ext cx="4695369" cy="111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spc="100">
                <a:solidFill>
                  <a:srgbClr val="2E2F2C"/>
                </a:solidFill>
                <a:latin typeface="Aileron Regular"/>
              </a:rPr>
              <a:t>On average, more than 3 women and 1 man are murdered by their intimate partner everyday in the U.S. </a:t>
            </a:r>
          </a:p>
        </p:txBody>
      </p:sp>
      <p:sp>
        <p:nvSpPr>
          <p:cNvPr id="22" name="AutoShape 22"/>
          <p:cNvSpPr/>
          <p:nvPr/>
        </p:nvSpPr>
        <p:spPr>
          <a:xfrm>
            <a:off x="6494574" y="5991746"/>
            <a:ext cx="4777276" cy="1644902"/>
          </a:xfrm>
          <a:prstGeom prst="rect">
            <a:avLst/>
          </a:prstGeom>
          <a:solidFill>
            <a:srgbClr val="FCB82F"/>
          </a:solidFill>
        </p:spPr>
      </p:sp>
      <p:grpSp>
        <p:nvGrpSpPr>
          <p:cNvPr id="23" name="Group 23"/>
          <p:cNvGrpSpPr/>
          <p:nvPr/>
        </p:nvGrpSpPr>
        <p:grpSpPr>
          <a:xfrm rot="-8100000">
            <a:off x="10685819" y="6233102"/>
            <a:ext cx="1164053" cy="1162190"/>
            <a:chOff x="0" y="0"/>
            <a:chExt cx="6350000" cy="63398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82F"/>
            </a:solidFill>
          </p:spPr>
        </p:sp>
      </p:grpSp>
      <p:sp>
        <p:nvSpPr>
          <p:cNvPr id="25" name="AutoShape 25"/>
          <p:cNvSpPr/>
          <p:nvPr/>
        </p:nvSpPr>
        <p:spPr>
          <a:xfrm>
            <a:off x="6494574" y="7670075"/>
            <a:ext cx="10764726" cy="1644902"/>
          </a:xfrm>
          <a:prstGeom prst="rect">
            <a:avLst/>
          </a:prstGeom>
          <a:solidFill>
            <a:srgbClr val="54085B">
              <a:alpha val="29804"/>
            </a:srgbClr>
          </a:solidFill>
        </p:spPr>
      </p:sp>
      <p:sp>
        <p:nvSpPr>
          <p:cNvPr id="26" name="TextBox 26"/>
          <p:cNvSpPr txBox="1"/>
          <p:nvPr/>
        </p:nvSpPr>
        <p:spPr>
          <a:xfrm>
            <a:off x="12327114" y="7903035"/>
            <a:ext cx="4695369" cy="111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spc="100">
                <a:solidFill>
                  <a:srgbClr val="2E2F2C"/>
                </a:solidFill>
                <a:latin typeface="Aileron Regular"/>
              </a:rPr>
              <a:t>Every 2 minutes, someone (male or female) in the U.S. is sexually assaulted</a:t>
            </a:r>
          </a:p>
        </p:txBody>
      </p:sp>
      <p:sp>
        <p:nvSpPr>
          <p:cNvPr id="27" name="AutoShape 27"/>
          <p:cNvSpPr/>
          <p:nvPr/>
        </p:nvSpPr>
        <p:spPr>
          <a:xfrm>
            <a:off x="6494574" y="7670075"/>
            <a:ext cx="4777276" cy="1644902"/>
          </a:xfrm>
          <a:prstGeom prst="rect">
            <a:avLst/>
          </a:prstGeom>
          <a:solidFill>
            <a:srgbClr val="54085B"/>
          </a:solidFill>
        </p:spPr>
      </p:sp>
      <p:grpSp>
        <p:nvGrpSpPr>
          <p:cNvPr id="28" name="Group 28"/>
          <p:cNvGrpSpPr/>
          <p:nvPr/>
        </p:nvGrpSpPr>
        <p:grpSpPr>
          <a:xfrm rot="-8100000">
            <a:off x="10685819" y="7911431"/>
            <a:ext cx="1164053" cy="1162190"/>
            <a:chOff x="0" y="0"/>
            <a:chExt cx="6350000" cy="63398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85B"/>
            </a:solidFill>
          </p:spPr>
        </p:sp>
      </p:grpSp>
      <p:sp>
        <p:nvSpPr>
          <p:cNvPr id="30" name="AutoShape 30"/>
          <p:cNvSpPr/>
          <p:nvPr/>
        </p:nvSpPr>
        <p:spPr>
          <a:xfrm>
            <a:off x="0" y="0"/>
            <a:ext cx="538442" cy="10287000"/>
          </a:xfrm>
          <a:prstGeom prst="rect">
            <a:avLst/>
          </a:prstGeom>
          <a:solidFill>
            <a:srgbClr val="FCB82F"/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8602" y="-8063147"/>
            <a:ext cx="18674481" cy="116715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52101" y="3029332"/>
            <a:ext cx="7323741" cy="562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54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743496" y="3983144"/>
            <a:ext cx="15300787" cy="6711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 spc="184" dirty="0">
                <a:solidFill>
                  <a:srgbClr val="2E2F2C"/>
                </a:solidFill>
                <a:latin typeface="Aileron Regular"/>
              </a:rPr>
              <a:t>In Barton Health's recent community health needs assessment, 22% of residents reported experiencing intimate partner violence. </a:t>
            </a:r>
          </a:p>
          <a:p>
            <a:pPr>
              <a:lnSpc>
                <a:spcPts val="5179"/>
              </a:lnSpc>
            </a:pPr>
            <a:endParaRPr lang="en-US" sz="3699" spc="184" dirty="0">
              <a:solidFill>
                <a:srgbClr val="2E2F2C"/>
              </a:solidFill>
              <a:latin typeface="Aileron Regular"/>
            </a:endParaRPr>
          </a:p>
          <a:p>
            <a:pPr>
              <a:lnSpc>
                <a:spcPts val="5179"/>
              </a:lnSpc>
            </a:pPr>
            <a:r>
              <a:rPr lang="en-US" sz="3699" spc="184" dirty="0">
                <a:solidFill>
                  <a:srgbClr val="2E2F2C"/>
                </a:solidFill>
                <a:latin typeface="Aileron Regular"/>
              </a:rPr>
              <a:t>Risk factors for violence and abuse are at much higher rates as compared to California and the U.S. </a:t>
            </a:r>
          </a:p>
          <a:p>
            <a:pPr>
              <a:lnSpc>
                <a:spcPts val="5179"/>
              </a:lnSpc>
            </a:pPr>
            <a:endParaRPr lang="en-US" sz="3699" spc="184" dirty="0">
              <a:solidFill>
                <a:srgbClr val="2E2F2C"/>
              </a:solidFill>
              <a:latin typeface="Aileron Regular"/>
            </a:endParaRPr>
          </a:p>
          <a:p>
            <a:pPr>
              <a:lnSpc>
                <a:spcPts val="5179"/>
              </a:lnSpc>
            </a:pPr>
            <a:r>
              <a:rPr lang="en-US" sz="3699" spc="184" dirty="0">
                <a:solidFill>
                  <a:srgbClr val="2E2F2C"/>
                </a:solidFill>
                <a:latin typeface="Aileron Regular"/>
              </a:rPr>
              <a:t>Last year, LVF served 4,950 community members through our programs and services. </a:t>
            </a:r>
          </a:p>
          <a:p>
            <a:pPr>
              <a:lnSpc>
                <a:spcPts val="5879"/>
              </a:lnSpc>
            </a:pPr>
            <a:endParaRPr lang="en-US" sz="3699" spc="184" dirty="0">
              <a:solidFill>
                <a:srgbClr val="2E2F2C"/>
              </a:solidFill>
              <a:latin typeface="Aileron Regular"/>
            </a:endParaRPr>
          </a:p>
          <a:p>
            <a:pPr marL="0" lvl="0" indent="0">
              <a:lnSpc>
                <a:spcPts val="5879"/>
              </a:lnSpc>
            </a:pPr>
            <a:endParaRPr lang="en-US" sz="3699" spc="184" dirty="0">
              <a:solidFill>
                <a:srgbClr val="2E2F2C"/>
              </a:solidFill>
              <a:latin typeface="Aileron Regular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2352101" y="3076957"/>
            <a:ext cx="7323741" cy="3900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47559" y="8841749"/>
            <a:ext cx="7540441" cy="1445251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0" y="0"/>
            <a:ext cx="538442" cy="10287000"/>
          </a:xfrm>
          <a:prstGeom prst="rect">
            <a:avLst/>
          </a:prstGeom>
          <a:solidFill>
            <a:srgbClr val="FCB82F"/>
          </a:solidFill>
        </p:spPr>
      </p:sp>
      <p:sp>
        <p:nvSpPr>
          <p:cNvPr id="8" name="TextBox 8"/>
          <p:cNvSpPr txBox="1"/>
          <p:nvPr/>
        </p:nvSpPr>
        <p:spPr>
          <a:xfrm>
            <a:off x="2352101" y="1231612"/>
            <a:ext cx="11068284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5"/>
              </a:lnSpc>
            </a:pPr>
            <a:r>
              <a:rPr lang="en-US" sz="5499" spc="329">
                <a:solidFill>
                  <a:srgbClr val="FFFFFF"/>
                </a:solidFill>
                <a:latin typeface="Aileron Heavy Bold"/>
              </a:rPr>
              <a:t>VIOLENCE AND ABUSE IN SOUTH LAKE TAHOE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8602" y="-8063147"/>
            <a:ext cx="18674481" cy="116715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52101" y="3029332"/>
            <a:ext cx="7323741" cy="562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54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981200" y="4146918"/>
            <a:ext cx="12373549" cy="661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buFont typeface="Arial"/>
              <a:buChar char="•"/>
            </a:pPr>
            <a:r>
              <a:rPr lang="en-US" sz="2400" spc="150" dirty="0">
                <a:latin typeface="Aileron Regular"/>
              </a:rPr>
              <a:t>With natural disasters and societal shifts, there's an increase in the likelihood and intensity of domestic violence, sexual assault, and child abuse. </a:t>
            </a:r>
          </a:p>
          <a:p>
            <a:pPr marL="323850" lvl="1"/>
            <a:endParaRPr lang="en-US" sz="2400" spc="150" dirty="0">
              <a:latin typeface="Aileron Regular"/>
            </a:endParaRPr>
          </a:p>
          <a:p>
            <a:pPr marL="647700" lvl="1" indent="-323850">
              <a:buFont typeface="Arial"/>
              <a:buChar char="•"/>
            </a:pPr>
            <a:r>
              <a:rPr lang="en-US" sz="2400" spc="150" dirty="0">
                <a:latin typeface="Aileron Regular"/>
              </a:rPr>
              <a:t>In the last few years, the COVID-19 pandemic and regional wildfires impacted the need for our services and programs. </a:t>
            </a:r>
          </a:p>
          <a:p>
            <a:pPr marL="323850" lvl="1"/>
            <a:endParaRPr lang="en-US" sz="2400" spc="150" dirty="0">
              <a:latin typeface="Aileron Regular"/>
            </a:endParaRPr>
          </a:p>
          <a:p>
            <a:pPr marL="647700" lvl="1" indent="-323850">
              <a:buFont typeface="Arial"/>
              <a:buChar char="•"/>
            </a:pPr>
            <a:r>
              <a:rPr lang="en-US" sz="2400" spc="150" dirty="0">
                <a:latin typeface="Aileron Regular"/>
              </a:rPr>
              <a:t>As our community reopened during the pandemic and resettles after the Caldor Fire, we saw a significant increase in need and the intensity of need. </a:t>
            </a:r>
          </a:p>
          <a:p>
            <a:pPr marL="323850" lvl="1"/>
            <a:endParaRPr lang="en-US" sz="2400" spc="150" dirty="0">
              <a:latin typeface="Aileron Regular"/>
            </a:endParaRPr>
          </a:p>
          <a:p>
            <a:pPr marL="647700" lvl="1" indent="-323850">
              <a:buFont typeface="Arial"/>
              <a:buChar char="•"/>
            </a:pPr>
            <a:r>
              <a:rPr lang="en-US" sz="2400" spc="150" dirty="0">
                <a:latin typeface="Aileron Regular"/>
              </a:rPr>
              <a:t>This winter, we are experiencing the same trends with the severe winter storms.</a:t>
            </a:r>
          </a:p>
          <a:p>
            <a:pPr marL="323850" lvl="1"/>
            <a:endParaRPr lang="en-US" sz="2400" spc="150" dirty="0">
              <a:latin typeface="Aileron Regular"/>
            </a:endParaRPr>
          </a:p>
          <a:p>
            <a:pPr marL="647700" lvl="1" indent="-323850">
              <a:buFont typeface="Arial"/>
              <a:buChar char="•"/>
            </a:pPr>
            <a:r>
              <a:rPr lang="en-US" sz="2400" spc="150" dirty="0">
                <a:latin typeface="Aileron Regular"/>
              </a:rPr>
              <a:t>We have had to adapt in how we reach the community, collaborate with our partners to leverage resources, and provide services.</a:t>
            </a:r>
          </a:p>
          <a:p>
            <a:pPr>
              <a:lnSpc>
                <a:spcPts val="4200"/>
              </a:lnSpc>
            </a:pPr>
            <a:endParaRPr lang="en-US" sz="3000" spc="150" dirty="0">
              <a:solidFill>
                <a:srgbClr val="2E2F2C"/>
              </a:solidFill>
              <a:latin typeface="Aileron Regular"/>
            </a:endParaRPr>
          </a:p>
          <a:p>
            <a:pPr>
              <a:lnSpc>
                <a:spcPts val="4200"/>
              </a:lnSpc>
            </a:pPr>
            <a:endParaRPr lang="en-US" sz="3000" spc="150" dirty="0">
              <a:solidFill>
                <a:srgbClr val="2E2F2C"/>
              </a:solidFill>
              <a:latin typeface="Aileron Regular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2352101" y="3076957"/>
            <a:ext cx="7323741" cy="3900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>
            <a:off x="0" y="0"/>
            <a:ext cx="538442" cy="10287000"/>
          </a:xfrm>
          <a:prstGeom prst="rect">
            <a:avLst/>
          </a:prstGeom>
          <a:solidFill>
            <a:srgbClr val="FCB82F"/>
          </a:solidFill>
        </p:spPr>
      </p:sp>
      <p:sp>
        <p:nvSpPr>
          <p:cNvPr id="7" name="TextBox 7"/>
          <p:cNvSpPr txBox="1"/>
          <p:nvPr/>
        </p:nvSpPr>
        <p:spPr>
          <a:xfrm>
            <a:off x="2352101" y="1658332"/>
            <a:ext cx="11068284" cy="851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5"/>
              </a:lnSpc>
            </a:pPr>
            <a:r>
              <a:rPr lang="en-US" sz="5499" spc="329" dirty="0">
                <a:solidFill>
                  <a:srgbClr val="FFFFFF"/>
                </a:solidFill>
                <a:latin typeface="Aileron Heavy Bold"/>
              </a:rPr>
              <a:t>LOCAL TRENDS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bfa356-6fa5-4942-86fa-5560eeb35371" xsi:nil="true"/>
    <lcf76f155ced4ddcb4097134ff3c332f xmlns="2d2fd336-3fe5-4eda-bfc8-9ef6486d844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8739937B5F78408ECA5A70BD671EC0" ma:contentTypeVersion="16" ma:contentTypeDescription="Create a new document." ma:contentTypeScope="" ma:versionID="a1f6d33eec86d7ec5aef4286c66bb049">
  <xsd:schema xmlns:xsd="http://www.w3.org/2001/XMLSchema" xmlns:xs="http://www.w3.org/2001/XMLSchema" xmlns:p="http://schemas.microsoft.com/office/2006/metadata/properties" xmlns:ns2="2d2fd336-3fe5-4eda-bfc8-9ef6486d8447" xmlns:ns3="b6bfa356-6fa5-4942-86fa-5560eeb35371" targetNamespace="http://schemas.microsoft.com/office/2006/metadata/properties" ma:root="true" ma:fieldsID="71411cdd2c30da200a5d77f1a9df98ff" ns2:_="" ns3:_="">
    <xsd:import namespace="2d2fd336-3fe5-4eda-bfc8-9ef6486d8447"/>
    <xsd:import namespace="b6bfa356-6fa5-4942-86fa-5560eeb353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fd336-3fe5-4eda-bfc8-9ef6486d84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91c469d-bfe9-47fd-8753-b70ad7daf3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fa356-6fa5-4942-86fa-5560eeb3537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fd7450d-75bc-41df-b292-f1a2f528744c}" ma:internalName="TaxCatchAll" ma:showField="CatchAllData" ma:web="b6bfa356-6fa5-4942-86fa-5560eeb353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4A33CC-E88B-43C9-A148-DF0E3EA7A642}">
  <ds:schemaRefs>
    <ds:schemaRef ds:uri="http://schemas.microsoft.com/office/infopath/2007/PartnerControls"/>
    <ds:schemaRef ds:uri="http://www.w3.org/XML/1998/namespace"/>
    <ds:schemaRef ds:uri="b6bfa356-6fa5-4942-86fa-5560eeb35371"/>
    <ds:schemaRef ds:uri="http://schemas.openxmlformats.org/package/2006/metadata/core-properties"/>
    <ds:schemaRef ds:uri="2d2fd336-3fe5-4eda-bfc8-9ef6486d8447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C64DD4B-8F14-4ECC-A6B0-BEE1CFF6AD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2fd336-3fe5-4eda-bfc8-9ef6486d8447"/>
    <ds:schemaRef ds:uri="b6bfa356-6fa5-4942-86fa-5560eeb353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B8C852-4163-4CFE-A102-BB43EA1C51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575</Words>
  <Application>Microsoft Office PowerPoint</Application>
  <PresentationFormat>Custom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Aileron Regular</vt:lpstr>
      <vt:lpstr>Aileron Heavy</vt:lpstr>
      <vt:lpstr>Arial</vt:lpstr>
      <vt:lpstr>Calibri</vt:lpstr>
      <vt:lpstr>Aileron Regular Bold</vt:lpstr>
      <vt:lpstr>Aileron Heavy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LVF for SISLT</dc:title>
  <dc:creator>Chelcee Thomas</dc:creator>
  <cp:lastModifiedBy>Mandy Kendall</cp:lastModifiedBy>
  <cp:revision>17</cp:revision>
  <dcterms:created xsi:type="dcterms:W3CDTF">2006-08-16T00:00:00Z</dcterms:created>
  <dcterms:modified xsi:type="dcterms:W3CDTF">2023-03-23T00:16:13Z</dcterms:modified>
  <dc:identifier>DAEv7R0dt0Y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0x010100A58739937B5F78408ECA5A70BD671EC0</vt:lpwstr>
  </property>
  <property fmtid="{D5CDD505-2E9C-101B-9397-08002B2CF9AE}" pid="3" name="MediaServiceImageTags">
    <vt:lpwstr/>
  </property>
</Properties>
</file>