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54"/>
  </p:notesMasterIdLst>
  <p:handoutMasterIdLst>
    <p:handoutMasterId r:id="rId55"/>
  </p:handoutMasterIdLst>
  <p:sldIdLst>
    <p:sldId id="322" r:id="rId5"/>
    <p:sldId id="320" r:id="rId6"/>
    <p:sldId id="351" r:id="rId7"/>
    <p:sldId id="375" r:id="rId8"/>
    <p:sldId id="412" r:id="rId9"/>
    <p:sldId id="413" r:id="rId10"/>
    <p:sldId id="362" r:id="rId11"/>
    <p:sldId id="401" r:id="rId12"/>
    <p:sldId id="402" r:id="rId13"/>
    <p:sldId id="414" r:id="rId14"/>
    <p:sldId id="415" r:id="rId15"/>
    <p:sldId id="330" r:id="rId16"/>
    <p:sldId id="378" r:id="rId17"/>
    <p:sldId id="379" r:id="rId18"/>
    <p:sldId id="380" r:id="rId19"/>
    <p:sldId id="318" r:id="rId20"/>
    <p:sldId id="381" r:id="rId21"/>
    <p:sldId id="382" r:id="rId22"/>
    <p:sldId id="356" r:id="rId23"/>
    <p:sldId id="357" r:id="rId24"/>
    <p:sldId id="420" r:id="rId25"/>
    <p:sldId id="421" r:id="rId26"/>
    <p:sldId id="422" r:id="rId27"/>
    <p:sldId id="332" r:id="rId28"/>
    <p:sldId id="387" r:id="rId29"/>
    <p:sldId id="388" r:id="rId30"/>
    <p:sldId id="334" r:id="rId31"/>
    <p:sldId id="391" r:id="rId32"/>
    <p:sldId id="392" r:id="rId33"/>
    <p:sldId id="393" r:id="rId34"/>
    <p:sldId id="335" r:id="rId35"/>
    <p:sldId id="394" r:id="rId36"/>
    <p:sldId id="395" r:id="rId37"/>
    <p:sldId id="369" r:id="rId38"/>
    <p:sldId id="396" r:id="rId39"/>
    <p:sldId id="432" r:id="rId40"/>
    <p:sldId id="363" r:id="rId41"/>
    <p:sldId id="403" r:id="rId42"/>
    <p:sldId id="404" r:id="rId43"/>
    <p:sldId id="348" r:id="rId44"/>
    <p:sldId id="405" r:id="rId45"/>
    <p:sldId id="406" r:id="rId46"/>
    <p:sldId id="342" r:id="rId47"/>
    <p:sldId id="407" r:id="rId48"/>
    <p:sldId id="408" r:id="rId49"/>
    <p:sldId id="409" r:id="rId50"/>
    <p:sldId id="349" r:id="rId51"/>
    <p:sldId id="410" r:id="rId52"/>
    <p:sldId id="411" r:id="rId5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96B"/>
    <a:srgbClr val="95B8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388" autoAdjust="0"/>
  </p:normalViewPr>
  <p:slideViewPr>
    <p:cSldViewPr snapToGrid="0">
      <p:cViewPr varScale="1">
        <p:scale>
          <a:sx n="86" d="100"/>
          <a:sy n="86" d="100"/>
        </p:scale>
        <p:origin x="738" y="96"/>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13026"/>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 R. Rabouin" userId="00c732b9-3db8-4890-b722-677c1a83a989" providerId="ADAL" clId="{C9C778A7-9EEA-4005-8964-AD1FA682A144}"/>
    <pc:docChg chg="custSel delSld modSld">
      <pc:chgData name="Kara R. Rabouin" userId="00c732b9-3db8-4890-b722-677c1a83a989" providerId="ADAL" clId="{C9C778A7-9EEA-4005-8964-AD1FA682A144}" dt="2026-01-16T22:15:23.589" v="11" actId="2696"/>
      <pc:docMkLst>
        <pc:docMk/>
      </pc:docMkLst>
      <pc:sldChg chg="del">
        <pc:chgData name="Kara R. Rabouin" userId="00c732b9-3db8-4890-b722-677c1a83a989" providerId="ADAL" clId="{C9C778A7-9EEA-4005-8964-AD1FA682A144}" dt="2026-01-15T22:29:29.722" v="1" actId="2696"/>
        <pc:sldMkLst>
          <pc:docMk/>
          <pc:sldMk cId="704370842" sldId="310"/>
        </pc:sldMkLst>
      </pc:sldChg>
      <pc:sldChg chg="delSp modSp mod">
        <pc:chgData name="Kara R. Rabouin" userId="00c732b9-3db8-4890-b722-677c1a83a989" providerId="ADAL" clId="{C9C778A7-9EEA-4005-8964-AD1FA682A144}" dt="2026-01-15T22:29:52.668" v="10" actId="1076"/>
        <pc:sldMkLst>
          <pc:docMk/>
          <pc:sldMk cId="3378822495" sldId="322"/>
        </pc:sldMkLst>
        <pc:spChg chg="mod">
          <ac:chgData name="Kara R. Rabouin" userId="00c732b9-3db8-4890-b722-677c1a83a989" providerId="ADAL" clId="{C9C778A7-9EEA-4005-8964-AD1FA682A144}" dt="2026-01-15T22:29:52.668" v="10" actId="1076"/>
          <ac:spMkLst>
            <pc:docMk/>
            <pc:sldMk cId="3378822495" sldId="322"/>
            <ac:spMk id="2" creationId="{75454C9E-20FB-B999-9303-C71D1334BAD7}"/>
          </ac:spMkLst>
        </pc:spChg>
        <pc:spChg chg="del mod">
          <ac:chgData name="Kara R. Rabouin" userId="00c732b9-3db8-4890-b722-677c1a83a989" providerId="ADAL" clId="{C9C778A7-9EEA-4005-8964-AD1FA682A144}" dt="2026-01-15T22:29:42.307" v="6" actId="478"/>
          <ac:spMkLst>
            <pc:docMk/>
            <pc:sldMk cId="3378822495" sldId="322"/>
            <ac:spMk id="5" creationId="{D2AB2387-9653-1308-680F-CA7495830772}"/>
          </ac:spMkLst>
        </pc:spChg>
        <pc:picChg chg="mod">
          <ac:chgData name="Kara R. Rabouin" userId="00c732b9-3db8-4890-b722-677c1a83a989" providerId="ADAL" clId="{C9C778A7-9EEA-4005-8964-AD1FA682A144}" dt="2026-01-15T22:29:50.471" v="9" actId="1076"/>
          <ac:picMkLst>
            <pc:docMk/>
            <pc:sldMk cId="3378822495" sldId="322"/>
            <ac:picMk id="4" creationId="{4FDBB57B-49B8-FF39-5B47-F4C6A5E54E94}"/>
          </ac:picMkLst>
        </pc:picChg>
      </pc:sldChg>
      <pc:sldChg chg="del">
        <pc:chgData name="Kara R. Rabouin" userId="00c732b9-3db8-4890-b722-677c1a83a989" providerId="ADAL" clId="{C9C778A7-9EEA-4005-8964-AD1FA682A144}" dt="2026-01-16T22:15:23.589" v="11" actId="2696"/>
        <pc:sldMkLst>
          <pc:docMk/>
          <pc:sldMk cId="1176158092" sldId="350"/>
        </pc:sldMkLst>
      </pc:sldChg>
      <pc:sldChg chg="del">
        <pc:chgData name="Kara R. Rabouin" userId="00c732b9-3db8-4890-b722-677c1a83a989" providerId="ADAL" clId="{C9C778A7-9EEA-4005-8964-AD1FA682A144}" dt="2026-01-16T22:15:23.589" v="11" actId="2696"/>
        <pc:sldMkLst>
          <pc:docMk/>
          <pc:sldMk cId="3690789554" sldId="371"/>
        </pc:sldMkLst>
      </pc:sldChg>
      <pc:sldChg chg="del">
        <pc:chgData name="Kara R. Rabouin" userId="00c732b9-3db8-4890-b722-677c1a83a989" providerId="ADAL" clId="{C9C778A7-9EEA-4005-8964-AD1FA682A144}" dt="2026-01-16T22:15:23.589" v="11" actId="2696"/>
        <pc:sldMkLst>
          <pc:docMk/>
          <pc:sldMk cId="3760364316" sldId="372"/>
        </pc:sldMkLst>
      </pc:sldChg>
      <pc:sldChg chg="del">
        <pc:chgData name="Kara R. Rabouin" userId="00c732b9-3db8-4890-b722-677c1a83a989" providerId="ADAL" clId="{C9C778A7-9EEA-4005-8964-AD1FA682A144}" dt="2026-01-16T22:15:23.589" v="11" actId="2696"/>
        <pc:sldMkLst>
          <pc:docMk/>
          <pc:sldMk cId="1949573518" sldId="416"/>
        </pc:sldMkLst>
      </pc:sldChg>
      <pc:sldChg chg="del">
        <pc:chgData name="Kara R. Rabouin" userId="00c732b9-3db8-4890-b722-677c1a83a989" providerId="ADAL" clId="{C9C778A7-9EEA-4005-8964-AD1FA682A144}" dt="2026-01-16T22:15:23.589" v="11" actId="2696"/>
        <pc:sldMkLst>
          <pc:docMk/>
          <pc:sldMk cId="3725761931" sldId="417"/>
        </pc:sldMkLst>
      </pc:sldChg>
      <pc:sldChg chg="del">
        <pc:chgData name="Kara R. Rabouin" userId="00c732b9-3db8-4890-b722-677c1a83a989" providerId="ADAL" clId="{C9C778A7-9EEA-4005-8964-AD1FA682A144}" dt="2026-01-16T22:15:23.589" v="11" actId="2696"/>
        <pc:sldMkLst>
          <pc:docMk/>
          <pc:sldMk cId="480376920" sldId="418"/>
        </pc:sldMkLst>
      </pc:sldChg>
      <pc:sldChg chg="del">
        <pc:chgData name="Kara R. Rabouin" userId="00c732b9-3db8-4890-b722-677c1a83a989" providerId="ADAL" clId="{C9C778A7-9EEA-4005-8964-AD1FA682A144}" dt="2026-01-15T22:29:28.055" v="0" actId="2696"/>
        <pc:sldMkLst>
          <pc:docMk/>
          <pc:sldMk cId="967718123" sldId="423"/>
        </pc:sldMkLst>
      </pc:sldChg>
      <pc:sldChg chg="del">
        <pc:chgData name="Kara R. Rabouin" userId="00c732b9-3db8-4890-b722-677c1a83a989" providerId="ADAL" clId="{C9C778A7-9EEA-4005-8964-AD1FA682A144}" dt="2026-01-16T22:15:23.589" v="11" actId="2696"/>
        <pc:sldMkLst>
          <pc:docMk/>
          <pc:sldMk cId="1774026844" sldId="424"/>
        </pc:sldMkLst>
      </pc:sldChg>
      <pc:sldChg chg="del">
        <pc:chgData name="Kara R. Rabouin" userId="00c732b9-3db8-4890-b722-677c1a83a989" providerId="ADAL" clId="{C9C778A7-9EEA-4005-8964-AD1FA682A144}" dt="2026-01-16T22:15:23.589" v="11" actId="2696"/>
        <pc:sldMkLst>
          <pc:docMk/>
          <pc:sldMk cId="1104623304" sldId="425"/>
        </pc:sldMkLst>
      </pc:sldChg>
      <pc:sldChg chg="del">
        <pc:chgData name="Kara R. Rabouin" userId="00c732b9-3db8-4890-b722-677c1a83a989" providerId="ADAL" clId="{C9C778A7-9EEA-4005-8964-AD1FA682A144}" dt="2026-01-16T22:15:23.589" v="11" actId="2696"/>
        <pc:sldMkLst>
          <pc:docMk/>
          <pc:sldMk cId="3900033668" sldId="426"/>
        </pc:sldMkLst>
      </pc:sldChg>
      <pc:sldChg chg="del">
        <pc:chgData name="Kara R. Rabouin" userId="00c732b9-3db8-4890-b722-677c1a83a989" providerId="ADAL" clId="{C9C778A7-9EEA-4005-8964-AD1FA682A144}" dt="2026-01-16T22:15:23.589" v="11" actId="2696"/>
        <pc:sldMkLst>
          <pc:docMk/>
          <pc:sldMk cId="3489680257" sldId="427"/>
        </pc:sldMkLst>
      </pc:sldChg>
      <pc:sldChg chg="del">
        <pc:chgData name="Kara R. Rabouin" userId="00c732b9-3db8-4890-b722-677c1a83a989" providerId="ADAL" clId="{C9C778A7-9EEA-4005-8964-AD1FA682A144}" dt="2026-01-16T22:15:23.589" v="11" actId="2696"/>
        <pc:sldMkLst>
          <pc:docMk/>
          <pc:sldMk cId="2972559624" sldId="428"/>
        </pc:sldMkLst>
      </pc:sldChg>
      <pc:sldChg chg="del">
        <pc:chgData name="Kara R. Rabouin" userId="00c732b9-3db8-4890-b722-677c1a83a989" providerId="ADAL" clId="{C9C778A7-9EEA-4005-8964-AD1FA682A144}" dt="2026-01-16T22:15:23.589" v="11" actId="2696"/>
        <pc:sldMkLst>
          <pc:docMk/>
          <pc:sldMk cId="59155517" sldId="429"/>
        </pc:sldMkLst>
      </pc:sldChg>
      <pc:sldChg chg="del">
        <pc:chgData name="Kara R. Rabouin" userId="00c732b9-3db8-4890-b722-677c1a83a989" providerId="ADAL" clId="{C9C778A7-9EEA-4005-8964-AD1FA682A144}" dt="2026-01-16T22:15:23.589" v="11" actId="2696"/>
        <pc:sldMkLst>
          <pc:docMk/>
          <pc:sldMk cId="4186062497" sldId="430"/>
        </pc:sldMkLst>
      </pc:sldChg>
      <pc:sldMasterChg chg="delSldLayout">
        <pc:chgData name="Kara R. Rabouin" userId="00c732b9-3db8-4890-b722-677c1a83a989" providerId="ADAL" clId="{C9C778A7-9EEA-4005-8964-AD1FA682A144}" dt="2026-01-15T22:29:29.722" v="1" actId="2696"/>
        <pc:sldMasterMkLst>
          <pc:docMk/>
          <pc:sldMasterMk cId="2773599537" sldId="2147483762"/>
        </pc:sldMasterMkLst>
        <pc:sldLayoutChg chg="del">
          <pc:chgData name="Kara R. Rabouin" userId="00c732b9-3db8-4890-b722-677c1a83a989" providerId="ADAL" clId="{C9C778A7-9EEA-4005-8964-AD1FA682A144}" dt="2026-01-15T22:29:29.722" v="1" actId="2696"/>
          <pc:sldLayoutMkLst>
            <pc:docMk/>
            <pc:sldMasterMk cId="2773599537" sldId="2147483762"/>
            <pc:sldLayoutMk cId="3316660233" sldId="214748378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BE6205E-B305-4B90-9534-3C5E99A0275E}" type="datetimeFigureOut">
              <a:rPr lang="en-US" smtClean="0"/>
              <a:t>1/16/2026</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3722F1-E430-42A1-A473-1759336AECCE}" type="datetimeFigureOut">
              <a:rPr lang="en-US" smtClean="0"/>
              <a:t>1/16/2026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18D65601-5AE2-46FC-B138-694DDD2B510D}"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1130650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2098335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63274089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3734814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303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995501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367239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8793385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80187812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009058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D65601-5AE2-46FC-B138-694DDD2B510D}" type="slidenum">
              <a:rPr lang="en-US" smtClean="0"/>
              <a:pPr/>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648950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D65601-5AE2-46FC-B138-694DDD2B510D}" type="slidenum">
              <a:rPr lang="en-US" smtClean="0"/>
              <a:pPr/>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58432034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18701389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997899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18D65601-5AE2-46FC-B138-694DDD2B510D}" type="slidenum">
              <a:rPr lang="en-US" smtClean="0"/>
              <a:pPr/>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72959276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7735995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7" r:id="rId13"/>
    <p:sldLayoutId id="2147483778" r:id="rId14"/>
    <p:sldLayoutId id="2147483779" r:id="rId15"/>
    <p:sldLayoutId id="2147483691" r:id="rId16"/>
    <p:sldLayoutId id="2147483689" r:id="rId17"/>
    <p:sldLayoutId id="2147483687" r:id="rId18"/>
    <p:sldLayoutId id="2147483685" r:id="rId19"/>
    <p:sldLayoutId id="2147483684" r:id="rId20"/>
    <p:sldLayoutId id="2147483682" r:id="rId21"/>
  </p:sldLayoutIdLst>
  <p:hf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s://leginfo.legislature.ca.gov/faces/billCompareClient.xhtml?bill_id=202520260AB246&amp;showamends=false"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s://leginfo.legislature.ca.gov/faces/billCompareClient.xhtml?bill_id=202520260AB414&amp;showamends=false"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hyperlink" Target="https://leginfo.legislature.ca.gov/faces/billCompareClient.xhtml?bill_id=202520260AB456&amp;showamends=false"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hyperlink" Target="https://leginfo.legislature.ca.gov/faces/billCompareClient.xhtml?bill_id=202520260AB806&amp;showamends=false"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leginfo.legislature.ca.gov/faces/billCompareClient.xhtml?bill_id=202520260AB36&amp;showamends=false"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hyperlink" Target="https://leginfo.legislature.ca.gov/faces/billCompareClient.xhtml?bill_id=202520260AB863&amp;showamends=false"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leginfo.legislature.ca.gov/faces/billCompareClient.xhtml?bill_id=202520260AB1170&amp;showamends=false"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hyperlink" Target="https://leginfo.legislature.ca.gov/faces/billCompareClient.xhtml?bill_id=202520260SB340&amp;showamends=false"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hyperlink" Target="https://leginfo.legislature.ca.gov/faces/billCompareClient.xhtml?bill_id=202520260SB525&amp;showamends=false"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hyperlink" Target="https://leginfo.legislature.ca.gov/faces/billCompareClient.xhtml?bill_id=202520260SB610&amp;showamends=false" TargetMode="Externa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hyperlink" Target="https://leginfo.legislature.ca.gov/faces/billCompareClient.xhtml?bill_id=202520260SB748&amp;showamends=false" TargetMode="Externa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s://leginfo.legislature.ca.gov/faces/billCompareClient.xhtml?bill_id=202520260SB262&amp;showamends=false"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208753" y="3429000"/>
            <a:ext cx="10526350" cy="1200329"/>
          </a:xfrm>
        </p:spPr>
        <p:txBody>
          <a:bodyPr>
            <a:normAutofit/>
          </a:bodyPr>
          <a:lstStyle/>
          <a:p>
            <a:pPr algn="ctr"/>
            <a:r>
              <a:rPr lang="en-US" dirty="0"/>
              <a:t>New Laws in 2026</a:t>
            </a:r>
          </a:p>
        </p:txBody>
      </p:sp>
      <p:pic>
        <p:nvPicPr>
          <p:cNvPr id="4" name="Picture 3" descr="A black and white logo">
            <a:extLst>
              <a:ext uri="{FF2B5EF4-FFF2-40B4-BE49-F238E27FC236}">
                <a16:creationId xmlns:a16="http://schemas.microsoft.com/office/drawing/2014/main" id="{4FDBB57B-49B8-FF39-5B47-F4C6A5E54E94}"/>
              </a:ext>
            </a:extLst>
          </p:cNvPr>
          <p:cNvPicPr>
            <a:picLocks noChangeAspect="1"/>
          </p:cNvPicPr>
          <p:nvPr/>
        </p:nvPicPr>
        <p:blipFill>
          <a:blip r:embed="rId2"/>
          <a:stretch>
            <a:fillRect/>
          </a:stretch>
        </p:blipFill>
        <p:spPr>
          <a:xfrm>
            <a:off x="1345487" y="869037"/>
            <a:ext cx="10252882" cy="2273263"/>
          </a:xfrm>
          <a:prstGeom prst="rect">
            <a:avLst/>
          </a:prstGeom>
        </p:spPr>
      </p:pic>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0D425-B085-8F15-6ADF-CC1415EDAB7C}"/>
              </a:ext>
            </a:extLst>
          </p:cNvPr>
          <p:cNvSpPr>
            <a:spLocks noGrp="1"/>
          </p:cNvSpPr>
          <p:nvPr>
            <p:ph type="title"/>
          </p:nvPr>
        </p:nvSpPr>
        <p:spPr>
          <a:xfrm>
            <a:off x="1468814" y="135862"/>
            <a:ext cx="9808773" cy="789689"/>
          </a:xfrm>
        </p:spPr>
        <p:txBody>
          <a:bodyPr/>
          <a:lstStyle/>
          <a:p>
            <a:pPr algn="ctr"/>
            <a:r>
              <a:rPr lang="en-US" dirty="0"/>
              <a:t>AB 36 vs. SB 262</a:t>
            </a:r>
          </a:p>
        </p:txBody>
      </p:sp>
      <p:sp>
        <p:nvSpPr>
          <p:cNvPr id="3" name="Content Placeholder 2">
            <a:extLst>
              <a:ext uri="{FF2B5EF4-FFF2-40B4-BE49-F238E27FC236}">
                <a16:creationId xmlns:a16="http://schemas.microsoft.com/office/drawing/2014/main" id="{FEE8D5B0-F973-5E56-1B15-26E97EA32721}"/>
              </a:ext>
            </a:extLst>
          </p:cNvPr>
          <p:cNvSpPr>
            <a:spLocks noGrp="1"/>
          </p:cNvSpPr>
          <p:nvPr>
            <p:ph sz="quarter" idx="12"/>
          </p:nvPr>
        </p:nvSpPr>
        <p:spPr>
          <a:xfrm>
            <a:off x="1316121" y="2150094"/>
            <a:ext cx="4627186" cy="4119463"/>
          </a:xfrm>
        </p:spPr>
        <p:txBody>
          <a:bodyPr>
            <a:normAutofit lnSpcReduction="10000"/>
          </a:bodyPr>
          <a:lstStyle/>
          <a:p>
            <a:r>
              <a:rPr lang="en-US" b="1" dirty="0"/>
              <a:t>Focus:</a:t>
            </a:r>
          </a:p>
          <a:p>
            <a:pPr marL="571500" lvl="1" indent="-342900"/>
            <a:r>
              <a:rPr lang="en-US" sz="1800" b="1" dirty="0"/>
              <a:t>AB 36: </a:t>
            </a:r>
            <a:r>
              <a:rPr lang="en-US" sz="1800" dirty="0"/>
              <a:t>Broadly strengthens </a:t>
            </a:r>
            <a:r>
              <a:rPr lang="en-US" sz="1800" dirty="0" err="1"/>
              <a:t>prohousing</a:t>
            </a:r>
            <a:r>
              <a:rPr lang="en-US" sz="1800" dirty="0"/>
              <a:t> incentives.</a:t>
            </a:r>
          </a:p>
          <a:p>
            <a:pPr marL="571500" lvl="1" indent="-342900"/>
            <a:r>
              <a:rPr lang="en-US" sz="1800" b="1" dirty="0"/>
              <a:t>SB 262: </a:t>
            </a:r>
            <a:r>
              <a:rPr lang="en-US" sz="1800" dirty="0"/>
              <a:t>Adds clarity, expands qualifying policies, and makes the process easier for small rural jurisdictions</a:t>
            </a:r>
          </a:p>
          <a:p>
            <a:pPr marL="342900" indent="-342900"/>
            <a:r>
              <a:rPr lang="en-US" b="1" dirty="0"/>
              <a:t>Qualifying Policies:</a:t>
            </a:r>
          </a:p>
          <a:p>
            <a:pPr marL="571500" lvl="1" indent="-342900"/>
            <a:r>
              <a:rPr lang="en-US" sz="1800" b="1" dirty="0"/>
              <a:t>AB 36 </a:t>
            </a:r>
            <a:r>
              <a:rPr lang="en-US" sz="1800" dirty="0"/>
              <a:t>lists policies like reduced parking, faster permitting, ADUs, zoning changes, and adaptive </a:t>
            </a:r>
            <a:r>
              <a:rPr lang="en-US" sz="1800" dirty="0" err="1"/>
              <a:t>resuse</a:t>
            </a:r>
            <a:r>
              <a:rPr lang="en-US" sz="1800" dirty="0"/>
              <a:t>.</a:t>
            </a:r>
          </a:p>
        </p:txBody>
      </p:sp>
      <p:sp>
        <p:nvSpPr>
          <p:cNvPr id="4" name="Content Placeholder 3">
            <a:extLst>
              <a:ext uri="{FF2B5EF4-FFF2-40B4-BE49-F238E27FC236}">
                <a16:creationId xmlns:a16="http://schemas.microsoft.com/office/drawing/2014/main" id="{00DE3FC8-C610-A79B-D180-36AB7F7AD818}"/>
              </a:ext>
            </a:extLst>
          </p:cNvPr>
          <p:cNvSpPr>
            <a:spLocks noGrp="1"/>
          </p:cNvSpPr>
          <p:nvPr>
            <p:ph sz="quarter" idx="11"/>
          </p:nvPr>
        </p:nvSpPr>
        <p:spPr>
          <a:xfrm>
            <a:off x="6847292" y="2633798"/>
            <a:ext cx="4609399" cy="4119463"/>
          </a:xfrm>
        </p:spPr>
        <p:txBody>
          <a:bodyPr/>
          <a:lstStyle/>
          <a:p>
            <a:pPr marL="571500" lvl="1" indent="-342900"/>
            <a:r>
              <a:rPr lang="en-US" sz="1800" b="1" dirty="0"/>
              <a:t>SB 262 </a:t>
            </a:r>
            <a:r>
              <a:rPr lang="en-US" sz="1800" dirty="0"/>
              <a:t>adds policies that keep people housed (ex: safe parking/camping programs) and expands adaptive reuse rules.</a:t>
            </a:r>
          </a:p>
          <a:p>
            <a:pPr marL="342900" indent="-342900"/>
            <a:r>
              <a:rPr lang="en-US" b="1" dirty="0"/>
              <a:t>Small Rural Jurisdictions:</a:t>
            </a:r>
          </a:p>
          <a:p>
            <a:pPr marL="571500" lvl="1" indent="-342900"/>
            <a:r>
              <a:rPr lang="en-US" sz="1800" b="1" dirty="0"/>
              <a:t>AB 36 </a:t>
            </a:r>
            <a:r>
              <a:rPr lang="en-US" sz="1800" dirty="0"/>
              <a:t>references them generally.</a:t>
            </a:r>
          </a:p>
          <a:p>
            <a:pPr marL="571500" lvl="1" indent="-342900"/>
            <a:r>
              <a:rPr lang="en-US" sz="1800" b="1" dirty="0"/>
              <a:t>SB 262 </a:t>
            </a:r>
            <a:r>
              <a:rPr lang="en-US" sz="1800" dirty="0"/>
              <a:t>creates a simpler designation process and exempts them from reapplying for 4 years.</a:t>
            </a:r>
          </a:p>
        </p:txBody>
      </p:sp>
      <p:sp>
        <p:nvSpPr>
          <p:cNvPr id="6" name="TextBox 5">
            <a:extLst>
              <a:ext uri="{FF2B5EF4-FFF2-40B4-BE49-F238E27FC236}">
                <a16:creationId xmlns:a16="http://schemas.microsoft.com/office/drawing/2014/main" id="{48400989-4A4F-9CF8-B50B-4F233D50538E}"/>
              </a:ext>
            </a:extLst>
          </p:cNvPr>
          <p:cNvSpPr txBox="1"/>
          <p:nvPr/>
        </p:nvSpPr>
        <p:spPr>
          <a:xfrm>
            <a:off x="1316121" y="881155"/>
            <a:ext cx="10114157" cy="1477328"/>
          </a:xfrm>
          <a:prstGeom prst="rect">
            <a:avLst/>
          </a:prstGeom>
          <a:noFill/>
        </p:spPr>
        <p:txBody>
          <a:bodyPr wrap="square" rtlCol="0">
            <a:spAutoFit/>
          </a:bodyPr>
          <a:lstStyle/>
          <a:p>
            <a:r>
              <a:rPr lang="en-US" dirty="0"/>
              <a:t>Both AB 36 and SB 262 update </a:t>
            </a:r>
            <a:r>
              <a:rPr lang="en-US" b="1" dirty="0"/>
              <a:t>Government Code §65589.9</a:t>
            </a:r>
            <a:r>
              <a:rPr lang="en-US" dirty="0"/>
              <a:t> to strengthen California’s </a:t>
            </a:r>
            <a:r>
              <a:rPr lang="en-US" i="1" dirty="0" err="1"/>
              <a:t>prohousing</a:t>
            </a:r>
            <a:r>
              <a:rPr lang="en-US" i="1" dirty="0"/>
              <a:t> designation</a:t>
            </a:r>
            <a:r>
              <a:rPr lang="en-US" dirty="0"/>
              <a:t> program — rewarding cities and counties that adopt housing-friendly policies and giving them priority points when competing for state housing and infrastructure funds.</a:t>
            </a:r>
          </a:p>
          <a:p>
            <a:endParaRPr lang="en-US" dirty="0"/>
          </a:p>
          <a:p>
            <a:pPr algn="ctr"/>
            <a:r>
              <a:rPr lang="en-US" b="1" dirty="0">
                <a:highlight>
                  <a:srgbClr val="FFFF00"/>
                </a:highlight>
              </a:rPr>
              <a:t>Key Differences</a:t>
            </a:r>
          </a:p>
        </p:txBody>
      </p:sp>
    </p:spTree>
    <p:extLst>
      <p:ext uri="{BB962C8B-B14F-4D97-AF65-F5344CB8AC3E}">
        <p14:creationId xmlns:p14="http://schemas.microsoft.com/office/powerpoint/2010/main" val="231739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58408-7C15-4815-16FA-C6E1C625C6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F00FB-F0C8-8FD7-F9D6-B25C12E8C5FC}"/>
              </a:ext>
            </a:extLst>
          </p:cNvPr>
          <p:cNvSpPr>
            <a:spLocks noGrp="1"/>
          </p:cNvSpPr>
          <p:nvPr>
            <p:ph type="title"/>
          </p:nvPr>
        </p:nvSpPr>
        <p:spPr>
          <a:xfrm>
            <a:off x="1091252" y="262487"/>
            <a:ext cx="9808773" cy="689328"/>
          </a:xfrm>
        </p:spPr>
        <p:txBody>
          <a:bodyPr/>
          <a:lstStyle/>
          <a:p>
            <a:r>
              <a:rPr lang="en-US" dirty="0"/>
              <a:t>What These Bills Mean For MHPs</a:t>
            </a:r>
          </a:p>
        </p:txBody>
      </p:sp>
      <p:sp>
        <p:nvSpPr>
          <p:cNvPr id="3" name="Content Placeholder 2">
            <a:extLst>
              <a:ext uri="{FF2B5EF4-FFF2-40B4-BE49-F238E27FC236}">
                <a16:creationId xmlns:a16="http://schemas.microsoft.com/office/drawing/2014/main" id="{B2161B94-FEA2-E2EF-53C9-70D92E8F64CF}"/>
              </a:ext>
            </a:extLst>
          </p:cNvPr>
          <p:cNvSpPr>
            <a:spLocks noGrp="1"/>
          </p:cNvSpPr>
          <p:nvPr>
            <p:ph sz="quarter" idx="11"/>
          </p:nvPr>
        </p:nvSpPr>
        <p:spPr>
          <a:xfrm>
            <a:off x="1002043" y="951815"/>
            <a:ext cx="11000387" cy="1112549"/>
          </a:xfrm>
        </p:spPr>
        <p:txBody>
          <a:bodyPr>
            <a:noAutofit/>
          </a:bodyPr>
          <a:lstStyle/>
          <a:p>
            <a:r>
              <a:rPr lang="en-US" b="1" dirty="0"/>
              <a:t>Impact on Mobilehome Park Owners and Buyers</a:t>
            </a:r>
            <a:endParaRPr lang="en-US" dirty="0"/>
          </a:p>
          <a:p>
            <a:pPr marL="571500" lvl="1" indent="-342900"/>
            <a:r>
              <a:rPr lang="en-US" dirty="0"/>
              <a:t>More Funding &amp; Development: Cities designated as </a:t>
            </a:r>
            <a:r>
              <a:rPr lang="en-US" dirty="0" err="1"/>
              <a:t>prohousing</a:t>
            </a:r>
            <a:r>
              <a:rPr lang="en-US" dirty="0"/>
              <a:t> will have access to more state dollars — which can accelerate new housing projects near or around parks.</a:t>
            </a:r>
          </a:p>
          <a:p>
            <a:pPr marL="571500" lvl="1" indent="-342900"/>
            <a:r>
              <a:rPr lang="en-US" dirty="0"/>
              <a:t>Zoning &amp; Redevelopment Pressure: </a:t>
            </a:r>
            <a:r>
              <a:rPr lang="en-US" dirty="0" err="1"/>
              <a:t>Prohousing</a:t>
            </a:r>
            <a:r>
              <a:rPr lang="en-US" dirty="0"/>
              <a:t> policies may encourage rezoning or higher-density development, impacting land use decisions involving mobilehome parks.</a:t>
            </a:r>
          </a:p>
          <a:p>
            <a:pPr marL="571500" lvl="1" indent="-342900"/>
            <a:r>
              <a:rPr lang="en-US" dirty="0"/>
              <a:t>Due Diligence Tip: If you’re buying or planning changes to a park, check if the jurisdiction is </a:t>
            </a:r>
            <a:r>
              <a:rPr lang="en-US" dirty="0" err="1"/>
              <a:t>prohousing</a:t>
            </a:r>
            <a:r>
              <a:rPr lang="en-US" dirty="0"/>
              <a:t> — it can significantly influence permitting timelines, redevelopment opportunities, and nearby infrastructure upgrades.</a:t>
            </a:r>
          </a:p>
          <a:p>
            <a:pPr lvl="1" indent="0">
              <a:buNone/>
            </a:pPr>
            <a:r>
              <a:rPr lang="en-US" b="1" dirty="0"/>
              <a:t>Note:</a:t>
            </a:r>
            <a:r>
              <a:rPr lang="en-US" dirty="0"/>
              <a:t> AB 36 becomes operative only if SB 262 is not enacted first — and vice versa — so one version of §65589.9 will ultimately take effect based on which bill is signed later.</a:t>
            </a:r>
          </a:p>
        </p:txBody>
      </p:sp>
    </p:spTree>
    <p:extLst>
      <p:ext uri="{BB962C8B-B14F-4D97-AF65-F5344CB8AC3E}">
        <p14:creationId xmlns:p14="http://schemas.microsoft.com/office/powerpoint/2010/main" val="20766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381119" y="200607"/>
            <a:ext cx="9150675" cy="513072"/>
          </a:xfrm>
        </p:spPr>
        <p:txBody>
          <a:bodyPr>
            <a:normAutofit fontScale="90000"/>
          </a:bodyPr>
          <a:lstStyle/>
          <a:p>
            <a:r>
              <a:rPr lang="en-US" dirty="0"/>
              <a:t>AB 246</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225002" y="804367"/>
            <a:ext cx="10550686" cy="4245426"/>
          </a:xfrm>
        </p:spPr>
        <p:txBody>
          <a:bodyPr>
            <a:noAutofit/>
          </a:bodyPr>
          <a:lstStyle/>
          <a:p>
            <a:r>
              <a:rPr lang="en-US" b="1" dirty="0"/>
              <a:t>Social Security Tenant Protection Act of 2025</a:t>
            </a:r>
          </a:p>
          <a:p>
            <a:pPr algn="just"/>
            <a:r>
              <a:rPr lang="en-US" sz="1600" dirty="0"/>
              <a:t>Current law provides that a tenant is guilty of unlawful detainer if the tenant continues to possess the property without permission of the landlord after the tenant defaults on rent or fails to perform a condition or covenant of the lease under which the property is held, among other reasons. Current law requires a tenant be served a 3 days’ notice in writing to cure a default or perform a condition of the lease, or return possession of the property to the landlord, as specified. Current law, until January 1, 2030, prohibits an owner of residential real property from terminating a tenancy without just cause, as specified. This bill would, until January 20, 2029, enact the Social Security Tenant Protection Act of 2025 (the Act). The Act would authorize a tenant of residential real property to assert Social Security hardship as an affirmative defense in an unlawful detainer proceeding based on the nonpayment of rent. The Act would define “Social Security hardship” as a loss of income due to an interruption in the payment of Social Security benefits due to the action or inaction of the federal government. The Act would require a tenant asserting Social Security hardship as an affirmative defense to provide, to the satisfaction of the court, evidence that Social Security payments typically received by the tenant’s household have been terminated, delayed, or reduced due to no fault of the tenant and that the hardship prevented the tenant from paying the rent. If the tenant successfully provides this evidence, the Act would require the court to issue a stay of the unlawful detainer action, as specified. The Act would not relieve a tenant of their obligation to pay past due rent, and it would require a tenant, within 14 days of the Social Security benefits being restored, to either pay all past due rent or enter into a mutually agreed upon payment plan with the owner of the residential real property. </a:t>
            </a:r>
          </a:p>
        </p:txBody>
      </p:sp>
      <p:sp>
        <p:nvSpPr>
          <p:cNvPr id="6" name="TextBox 5">
            <a:extLst>
              <a:ext uri="{FF2B5EF4-FFF2-40B4-BE49-F238E27FC236}">
                <a16:creationId xmlns:a16="http://schemas.microsoft.com/office/drawing/2014/main" id="{F20B66B0-23DB-1BF1-0E83-D081F5AF4ED3}"/>
              </a:ext>
            </a:extLst>
          </p:cNvPr>
          <p:cNvSpPr txBox="1"/>
          <p:nvPr/>
        </p:nvSpPr>
        <p:spPr>
          <a:xfrm>
            <a:off x="1017662" y="6315287"/>
            <a:ext cx="10965365" cy="338554"/>
          </a:xfrm>
          <a:prstGeom prst="rect">
            <a:avLst/>
          </a:prstGeom>
          <a:noFill/>
        </p:spPr>
        <p:txBody>
          <a:bodyPr wrap="square">
            <a:spAutoFit/>
          </a:bodyPr>
          <a:lstStyle/>
          <a:p>
            <a:r>
              <a:rPr lang="en-US" sz="1600" dirty="0">
                <a:solidFill>
                  <a:schemeClr val="bg1"/>
                </a:solidFill>
                <a:hlinkClick r:id="rId2">
                  <a:extLst>
                    <a:ext uri="{A12FA001-AC4F-418D-AE19-62706E023703}">
                      <ahyp:hlinkClr xmlns:ahyp="http://schemas.microsoft.com/office/drawing/2018/hyperlinkcolor" val="tx"/>
                    </a:ext>
                  </a:extLst>
                </a:hlinkClick>
              </a:rPr>
              <a:t>https://leginfo.legislature.ca.gov/faces/billCompareClient.xhtml?bill_id=202520260AB246&amp;showamends=false</a:t>
            </a:r>
            <a:r>
              <a:rPr lang="en-US" sz="1600" dirty="0">
                <a:solidFill>
                  <a:schemeClr val="bg1"/>
                </a:solidFill>
              </a:rPr>
              <a:t> </a:t>
            </a:r>
          </a:p>
        </p:txBody>
      </p:sp>
    </p:spTree>
    <p:extLst>
      <p:ext uri="{BB962C8B-B14F-4D97-AF65-F5344CB8AC3E}">
        <p14:creationId xmlns:p14="http://schemas.microsoft.com/office/powerpoint/2010/main" val="58822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FDBF7-FA79-F02E-A529-A618FC370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29A42-17F0-CAA6-F768-CB1A45798FFC}"/>
              </a:ext>
            </a:extLst>
          </p:cNvPr>
          <p:cNvSpPr>
            <a:spLocks noGrp="1"/>
          </p:cNvSpPr>
          <p:nvPr>
            <p:ph type="title"/>
          </p:nvPr>
        </p:nvSpPr>
        <p:spPr>
          <a:xfrm>
            <a:off x="1191613" y="160738"/>
            <a:ext cx="9808773" cy="689328"/>
          </a:xfrm>
        </p:spPr>
        <p:txBody>
          <a:bodyPr/>
          <a:lstStyle/>
          <a:p>
            <a:r>
              <a:rPr lang="en-US" dirty="0"/>
              <a:t>What AB 246 Means For MHPs</a:t>
            </a:r>
          </a:p>
        </p:txBody>
      </p:sp>
      <p:sp>
        <p:nvSpPr>
          <p:cNvPr id="3" name="Content Placeholder 2">
            <a:extLst>
              <a:ext uri="{FF2B5EF4-FFF2-40B4-BE49-F238E27FC236}">
                <a16:creationId xmlns:a16="http://schemas.microsoft.com/office/drawing/2014/main" id="{DBC02351-1B27-8B6F-1DC5-7B0982E36313}"/>
              </a:ext>
            </a:extLst>
          </p:cNvPr>
          <p:cNvSpPr>
            <a:spLocks noGrp="1"/>
          </p:cNvSpPr>
          <p:nvPr>
            <p:ph sz="quarter" idx="11"/>
          </p:nvPr>
        </p:nvSpPr>
        <p:spPr>
          <a:xfrm>
            <a:off x="1191613" y="975303"/>
            <a:ext cx="10160328" cy="4119463"/>
          </a:xfrm>
        </p:spPr>
        <p:txBody>
          <a:bodyPr>
            <a:noAutofit/>
          </a:bodyPr>
          <a:lstStyle/>
          <a:p>
            <a:pPr>
              <a:spcBef>
                <a:spcPts val="0"/>
              </a:spcBef>
              <a:spcAft>
                <a:spcPts val="0"/>
              </a:spcAft>
            </a:pPr>
            <a:r>
              <a:rPr lang="en-US" dirty="0"/>
              <a:t>Civil Code §1946.3 – Effective 2025 – Expires Jan. 20, 2029</a:t>
            </a:r>
          </a:p>
          <a:p>
            <a:pPr>
              <a:spcBef>
                <a:spcPts val="0"/>
              </a:spcBef>
              <a:spcAft>
                <a:spcPts val="0"/>
              </a:spcAft>
            </a:pPr>
            <a:endParaRPr lang="en-US" sz="1000" b="1" dirty="0"/>
          </a:p>
          <a:p>
            <a:pPr>
              <a:spcBef>
                <a:spcPts val="0"/>
              </a:spcBef>
              <a:spcAft>
                <a:spcPts val="0"/>
              </a:spcAft>
            </a:pPr>
            <a:r>
              <a:rPr lang="en-US" sz="1800" b="1" dirty="0"/>
              <a:t>What It Does:</a:t>
            </a:r>
            <a:endParaRPr lang="en-US" sz="1800" dirty="0"/>
          </a:p>
          <a:p>
            <a:pPr marL="342900" indent="-342900">
              <a:spcBef>
                <a:spcPts val="0"/>
              </a:spcBef>
              <a:spcAft>
                <a:spcPts val="0"/>
              </a:spcAft>
              <a:buFont typeface="Arial" panose="020B0604020202020204" pitchFamily="34" charset="0"/>
              <a:buChar char="•"/>
            </a:pPr>
            <a:r>
              <a:rPr lang="en-US" sz="1800" dirty="0"/>
              <a:t>Creates new tenant protections for individuals who lose income due to delays, reductions, or interruptions of Social Security benefits.</a:t>
            </a:r>
          </a:p>
          <a:p>
            <a:pPr marL="342900" indent="-342900">
              <a:spcBef>
                <a:spcPts val="0"/>
              </a:spcBef>
              <a:spcAft>
                <a:spcPts val="0"/>
              </a:spcAft>
              <a:buFont typeface="Arial" panose="020B0604020202020204" pitchFamily="34" charset="0"/>
              <a:buChar char="•"/>
            </a:pPr>
            <a:r>
              <a:rPr lang="en-US" sz="1800" dirty="0"/>
              <a:t>Applies to all residential property, including mobilehome park spaces and units.</a:t>
            </a:r>
          </a:p>
          <a:p>
            <a:pPr>
              <a:spcBef>
                <a:spcPts val="0"/>
              </a:spcBef>
              <a:spcAft>
                <a:spcPts val="0"/>
              </a:spcAft>
            </a:pPr>
            <a:endParaRPr lang="en-US" sz="1800" b="1" dirty="0"/>
          </a:p>
          <a:p>
            <a:pPr>
              <a:spcBef>
                <a:spcPts val="0"/>
              </a:spcBef>
              <a:spcAft>
                <a:spcPts val="0"/>
              </a:spcAft>
            </a:pPr>
            <a:r>
              <a:rPr lang="en-US" sz="1800" b="1" dirty="0"/>
              <a:t>Key Provisions:</a:t>
            </a:r>
            <a:endParaRPr lang="en-US" sz="1800" dirty="0"/>
          </a:p>
          <a:p>
            <a:pPr marL="514350" lvl="1" indent="-285750">
              <a:spcAft>
                <a:spcPts val="0"/>
              </a:spcAft>
            </a:pPr>
            <a:r>
              <a:rPr lang="en-US" sz="1800" dirty="0"/>
              <a:t>Tenants may claim “Social Security hardship” as an affirmative defense in nonpayment eviction cases if they prove:</a:t>
            </a:r>
          </a:p>
          <a:p>
            <a:pPr marL="1257300" lvl="3" indent="-342900">
              <a:lnSpc>
                <a:spcPct val="100000"/>
              </a:lnSpc>
              <a:spcBef>
                <a:spcPts val="0"/>
              </a:spcBef>
              <a:spcAft>
                <a:spcPts val="0"/>
              </a:spcAft>
              <a:buFont typeface="+mj-lt"/>
              <a:buAutoNum type="arabicPeriod"/>
            </a:pPr>
            <a:r>
              <a:rPr lang="en-US" sz="1600" dirty="0"/>
              <a:t>Their Social Security benefits were terminated, delayed, or reduced through no fault of their own.</a:t>
            </a:r>
          </a:p>
          <a:p>
            <a:pPr marL="1257300" lvl="3" indent="-342900">
              <a:lnSpc>
                <a:spcPct val="100000"/>
              </a:lnSpc>
              <a:spcBef>
                <a:spcPts val="0"/>
              </a:spcBef>
              <a:spcAft>
                <a:spcPts val="0"/>
              </a:spcAft>
              <a:buFont typeface="+mj-lt"/>
              <a:buAutoNum type="arabicPeriod"/>
            </a:pPr>
            <a:r>
              <a:rPr lang="en-US" sz="1600" dirty="0"/>
              <a:t>That loss of income caused their inability to pay rent.</a:t>
            </a:r>
          </a:p>
          <a:p>
            <a:pPr marL="514350" lvl="1" indent="-285750">
              <a:spcAft>
                <a:spcPts val="0"/>
              </a:spcAft>
            </a:pPr>
            <a:r>
              <a:rPr lang="en-US" sz="1800" dirty="0"/>
              <a:t>If the court accepts the defense, the eviction is paused (“stayed”) until the earlier of:</a:t>
            </a:r>
          </a:p>
          <a:p>
            <a:pPr lvl="3">
              <a:lnSpc>
                <a:spcPct val="100000"/>
              </a:lnSpc>
              <a:spcBef>
                <a:spcPts val="0"/>
              </a:spcBef>
              <a:spcAft>
                <a:spcPts val="0"/>
              </a:spcAft>
            </a:pPr>
            <a:r>
              <a:rPr lang="en-US" sz="1600" dirty="0"/>
              <a:t>14 days after benefits are restored, </a:t>
            </a:r>
            <a:r>
              <a:rPr lang="en-US" sz="1600" u="sng" dirty="0"/>
              <a:t>OR</a:t>
            </a:r>
          </a:p>
          <a:p>
            <a:pPr lvl="3">
              <a:lnSpc>
                <a:spcPct val="100000"/>
              </a:lnSpc>
              <a:spcBef>
                <a:spcPts val="0"/>
              </a:spcBef>
              <a:spcAft>
                <a:spcPts val="0"/>
              </a:spcAft>
            </a:pPr>
            <a:r>
              <a:rPr lang="en-US" sz="1600" dirty="0"/>
              <a:t> 6 months after the stay is issued.</a:t>
            </a:r>
            <a:endParaRPr lang="en-US" dirty="0"/>
          </a:p>
        </p:txBody>
      </p:sp>
    </p:spTree>
    <p:extLst>
      <p:ext uri="{BB962C8B-B14F-4D97-AF65-F5344CB8AC3E}">
        <p14:creationId xmlns:p14="http://schemas.microsoft.com/office/powerpoint/2010/main" val="135852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E91E4-F5DC-E892-350D-44F22B0C11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023EA-AC76-B005-9D44-B1A751DB7096}"/>
              </a:ext>
            </a:extLst>
          </p:cNvPr>
          <p:cNvSpPr>
            <a:spLocks noGrp="1"/>
          </p:cNvSpPr>
          <p:nvPr>
            <p:ph type="title"/>
          </p:nvPr>
        </p:nvSpPr>
        <p:spPr>
          <a:xfrm>
            <a:off x="1191613" y="457181"/>
            <a:ext cx="9808773" cy="689328"/>
          </a:xfrm>
        </p:spPr>
        <p:txBody>
          <a:bodyPr/>
          <a:lstStyle/>
          <a:p>
            <a:r>
              <a:rPr lang="en-US" dirty="0"/>
              <a:t>What AB 246 Means For MHPs</a:t>
            </a:r>
          </a:p>
        </p:txBody>
      </p:sp>
      <p:sp>
        <p:nvSpPr>
          <p:cNvPr id="3" name="Content Placeholder 2">
            <a:extLst>
              <a:ext uri="{FF2B5EF4-FFF2-40B4-BE49-F238E27FC236}">
                <a16:creationId xmlns:a16="http://schemas.microsoft.com/office/drawing/2014/main" id="{E78FA496-8DEB-2F88-4F02-A7D61D54B232}"/>
              </a:ext>
            </a:extLst>
          </p:cNvPr>
          <p:cNvSpPr>
            <a:spLocks noGrp="1"/>
          </p:cNvSpPr>
          <p:nvPr>
            <p:ph sz="quarter" idx="11"/>
          </p:nvPr>
        </p:nvSpPr>
        <p:spPr>
          <a:xfrm>
            <a:off x="1191613" y="1767458"/>
            <a:ext cx="9357441" cy="3323084"/>
          </a:xfrm>
        </p:spPr>
        <p:txBody>
          <a:bodyPr>
            <a:noAutofit/>
          </a:bodyPr>
          <a:lstStyle/>
          <a:p>
            <a:r>
              <a:rPr lang="en-US" b="1" dirty="0"/>
              <a:t>Why It Matters to Park Owners:</a:t>
            </a:r>
          </a:p>
          <a:p>
            <a:r>
              <a:rPr lang="en-US" dirty="0"/>
              <a:t>Directly affects nonpayment eviction timelines - cases involving tenants on Social Security may be delayed for up to 6 months.</a:t>
            </a:r>
          </a:p>
          <a:p>
            <a:r>
              <a:rPr lang="en-US" dirty="0"/>
              <a:t>Impacts cash flow and rent collection strategies, particularly in senior or fixed-income communities.</a:t>
            </a:r>
          </a:p>
          <a:p>
            <a:r>
              <a:rPr lang="en-US" dirty="0"/>
              <a:t>Applies to mobilehome spaces and units, so parks are fully subject to this law.</a:t>
            </a:r>
          </a:p>
        </p:txBody>
      </p:sp>
    </p:spTree>
    <p:extLst>
      <p:ext uri="{BB962C8B-B14F-4D97-AF65-F5344CB8AC3E}">
        <p14:creationId xmlns:p14="http://schemas.microsoft.com/office/powerpoint/2010/main" val="15355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7F1C6-46E5-004A-5DBC-12315D266C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ED965-4E88-5D76-C1C6-35EC21A3F5BF}"/>
              </a:ext>
            </a:extLst>
          </p:cNvPr>
          <p:cNvSpPr>
            <a:spLocks noGrp="1"/>
          </p:cNvSpPr>
          <p:nvPr>
            <p:ph type="title"/>
          </p:nvPr>
        </p:nvSpPr>
        <p:spPr>
          <a:xfrm>
            <a:off x="1191613" y="160738"/>
            <a:ext cx="9808773" cy="689328"/>
          </a:xfrm>
        </p:spPr>
        <p:txBody>
          <a:bodyPr/>
          <a:lstStyle/>
          <a:p>
            <a:r>
              <a:rPr lang="en-US" dirty="0"/>
              <a:t>What AB 246 Means For MHPs</a:t>
            </a:r>
          </a:p>
        </p:txBody>
      </p:sp>
      <p:sp>
        <p:nvSpPr>
          <p:cNvPr id="3" name="Content Placeholder 2">
            <a:extLst>
              <a:ext uri="{FF2B5EF4-FFF2-40B4-BE49-F238E27FC236}">
                <a16:creationId xmlns:a16="http://schemas.microsoft.com/office/drawing/2014/main" id="{C9F38033-C0E3-E26F-F801-29171A786133}"/>
              </a:ext>
            </a:extLst>
          </p:cNvPr>
          <p:cNvSpPr>
            <a:spLocks noGrp="1"/>
          </p:cNvSpPr>
          <p:nvPr>
            <p:ph sz="quarter" idx="11"/>
          </p:nvPr>
        </p:nvSpPr>
        <p:spPr>
          <a:xfrm>
            <a:off x="1191613" y="1061939"/>
            <a:ext cx="11000387" cy="4119463"/>
          </a:xfrm>
        </p:spPr>
        <p:txBody>
          <a:bodyPr>
            <a:noAutofit/>
          </a:bodyPr>
          <a:lstStyle/>
          <a:p>
            <a:r>
              <a:rPr lang="en-US" sz="1800" b="1" dirty="0"/>
              <a:t>Action Steps:</a:t>
            </a:r>
          </a:p>
          <a:p>
            <a:pPr marL="571500" lvl="1" indent="-342900"/>
            <a:r>
              <a:rPr lang="en-US" sz="1800" dirty="0"/>
              <a:t>Verify tenant claims: Request documentation proving the Social Security hardship.</a:t>
            </a:r>
          </a:p>
          <a:p>
            <a:pPr marL="571500" lvl="1" indent="-342900"/>
            <a:r>
              <a:rPr lang="en-US" sz="1800" dirty="0"/>
              <a:t>Adjust expectations for unlawful detainer timelines if hardship is claimed and validated.</a:t>
            </a:r>
          </a:p>
          <a:p>
            <a:pPr marL="571500" lvl="1" indent="-342900"/>
            <a:r>
              <a:rPr lang="en-US" sz="1800" dirty="0"/>
              <a:t>Plan for repayment: Be prepared to negotiate payment plans once benefits resume.</a:t>
            </a:r>
          </a:p>
          <a:p>
            <a:pPr marL="571500" lvl="1" indent="-342900"/>
            <a:r>
              <a:rPr lang="en-US" sz="1800" dirty="0"/>
              <a:t>Monitor key dates:</a:t>
            </a:r>
          </a:p>
          <a:p>
            <a:pPr lvl="3">
              <a:lnSpc>
                <a:spcPct val="100000"/>
              </a:lnSpc>
            </a:pPr>
            <a:r>
              <a:rPr lang="en-US" sz="1800" dirty="0"/>
              <a:t>Jan. 1, 2027: Judicial Council must release updated court forms.</a:t>
            </a:r>
          </a:p>
          <a:p>
            <a:pPr lvl="3">
              <a:lnSpc>
                <a:spcPct val="100000"/>
              </a:lnSpc>
            </a:pPr>
            <a:r>
              <a:rPr lang="en-US" sz="1800" dirty="0"/>
              <a:t>Jan. 20, 2029: Law sunsets unless extended.</a:t>
            </a:r>
          </a:p>
          <a:p>
            <a:r>
              <a:rPr lang="en-US" sz="1800" b="1" u="sng" dirty="0"/>
              <a:t>Bottom line: </a:t>
            </a:r>
            <a:r>
              <a:rPr lang="en-US" sz="1800" dirty="0"/>
              <a:t>This temporary law changes how nonpayment evictions work for tenants reliant on Social Security, requiring owners to navigate longer timelines and potential repayment plans before regaining possession.</a:t>
            </a:r>
          </a:p>
        </p:txBody>
      </p:sp>
    </p:spTree>
    <p:extLst>
      <p:ext uri="{BB962C8B-B14F-4D97-AF65-F5344CB8AC3E}">
        <p14:creationId xmlns:p14="http://schemas.microsoft.com/office/powerpoint/2010/main" val="374942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218027" y="76281"/>
            <a:ext cx="9150675" cy="722782"/>
          </a:xfrm>
        </p:spPr>
        <p:txBody>
          <a:bodyPr/>
          <a:lstStyle/>
          <a:p>
            <a:r>
              <a:rPr lang="en-US" dirty="0"/>
              <a:t>AB 391</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218027" y="869796"/>
            <a:ext cx="10561837" cy="5550532"/>
          </a:xfrm>
        </p:spPr>
        <p:txBody>
          <a:bodyPr>
            <a:normAutofit/>
          </a:bodyPr>
          <a:lstStyle/>
          <a:p>
            <a:r>
              <a:rPr lang="en-US" b="1" dirty="0"/>
              <a:t>Mobilehome parks: notices to homeowners and residents </a:t>
            </a:r>
          </a:p>
          <a:p>
            <a:pPr algn="just"/>
            <a:r>
              <a:rPr lang="en-US" sz="1700" dirty="0"/>
              <a:t>The Mobilehome Residency Law governs the terms and conditions of residency in mobilehome parks and prescribes the content of a rental agreement for a tenancy. Current law requires that a copy of the Mobilehome Residency Law be provided as an exhibit and incorporated into the rental agreement by reference, as specified. Current law also requires that a copy of a specified notice containing the rights and responsibilities of homeowners and park managers be included in the rental agreement and requires management to provide a copy of the notice to all homeowners each year, as specified. Current law requires these and other notices required by the Mobilehome Residency Law to be either personally delivered to the homeowner or sent by mail, as specified, to the homeowner, unless otherwise provided. Current law allows all notices required by the Mobilehome Residency Law to be delivered before February 1 of each year to be combined into one notice, as specified. This bill would, instead, require notices required by the Mobilehome Residency Law to be delivered to both the homeowner and resident of the mobilehome. The bill would also authorize the notices required by the Mobilehome Residency Law to be delivered prior to February 1 of each year to be delivered by electronic mail if the homeowner or resident has provided affirmative, written consent, as defined. The bill would allow a homeowner or resident to revoke their consent to receive notices by electronic mail at any time, without any fee, charge, or penalty, and without any impact to the terms of their tenancy, as specified. </a:t>
            </a:r>
          </a:p>
        </p:txBody>
      </p:sp>
      <p:sp>
        <p:nvSpPr>
          <p:cNvPr id="7" name="TextBox 6">
            <a:extLst>
              <a:ext uri="{FF2B5EF4-FFF2-40B4-BE49-F238E27FC236}">
                <a16:creationId xmlns:a16="http://schemas.microsoft.com/office/drawing/2014/main" id="{FA3A40F6-49C4-4718-A572-576974342842}"/>
              </a:ext>
            </a:extLst>
          </p:cNvPr>
          <p:cNvSpPr txBox="1"/>
          <p:nvPr/>
        </p:nvSpPr>
        <p:spPr>
          <a:xfrm>
            <a:off x="680225" y="6251051"/>
            <a:ext cx="11244605" cy="338554"/>
          </a:xfrm>
          <a:prstGeom prst="rect">
            <a:avLst/>
          </a:prstGeom>
          <a:noFill/>
        </p:spPr>
        <p:txBody>
          <a:bodyPr wrap="square">
            <a:spAutoFit/>
          </a:bodyPr>
          <a:lstStyle/>
          <a:p>
            <a:r>
              <a:rPr lang="en-US" sz="1600" dirty="0">
                <a:solidFill>
                  <a:schemeClr val="bg1"/>
                </a:solidFill>
              </a:rPr>
              <a:t>https://leginfo.legislature.ca.gov/faces/billCompareClient.xhtml?bill_id=202520260AB391&amp;showamends=false</a:t>
            </a:r>
          </a:p>
        </p:txBody>
      </p:sp>
    </p:spTree>
    <p:extLst>
      <p:ext uri="{BB962C8B-B14F-4D97-AF65-F5344CB8AC3E}">
        <p14:creationId xmlns:p14="http://schemas.microsoft.com/office/powerpoint/2010/main" val="290615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8B7C8-A75B-9D53-37D4-AC9963761D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AE1E2-580A-FB98-7120-F8326CF5A8F0}"/>
              </a:ext>
            </a:extLst>
          </p:cNvPr>
          <p:cNvSpPr>
            <a:spLocks noGrp="1"/>
          </p:cNvSpPr>
          <p:nvPr>
            <p:ph type="title"/>
          </p:nvPr>
        </p:nvSpPr>
        <p:spPr>
          <a:xfrm>
            <a:off x="1191613" y="160738"/>
            <a:ext cx="9808773" cy="689328"/>
          </a:xfrm>
        </p:spPr>
        <p:txBody>
          <a:bodyPr/>
          <a:lstStyle/>
          <a:p>
            <a:r>
              <a:rPr lang="en-US" dirty="0"/>
              <a:t>What AB 391 Means For MHPs</a:t>
            </a:r>
          </a:p>
        </p:txBody>
      </p:sp>
      <p:sp>
        <p:nvSpPr>
          <p:cNvPr id="3" name="Content Placeholder 2">
            <a:extLst>
              <a:ext uri="{FF2B5EF4-FFF2-40B4-BE49-F238E27FC236}">
                <a16:creationId xmlns:a16="http://schemas.microsoft.com/office/drawing/2014/main" id="{75378E39-8820-1BCF-CBFD-2263E329EA24}"/>
              </a:ext>
            </a:extLst>
          </p:cNvPr>
          <p:cNvSpPr>
            <a:spLocks noGrp="1"/>
          </p:cNvSpPr>
          <p:nvPr>
            <p:ph sz="quarter" idx="11"/>
          </p:nvPr>
        </p:nvSpPr>
        <p:spPr>
          <a:xfrm>
            <a:off x="1191613" y="1058321"/>
            <a:ext cx="11000387" cy="4119463"/>
          </a:xfrm>
        </p:spPr>
        <p:txBody>
          <a:bodyPr>
            <a:noAutofit/>
          </a:bodyPr>
          <a:lstStyle/>
          <a:p>
            <a:pPr>
              <a:spcBef>
                <a:spcPts val="0"/>
              </a:spcBef>
              <a:spcAft>
                <a:spcPts val="0"/>
              </a:spcAft>
            </a:pPr>
            <a:r>
              <a:rPr lang="en-US" dirty="0"/>
              <a:t>Civil Code §798.14 – Effective 2025</a:t>
            </a:r>
          </a:p>
          <a:p>
            <a:pPr>
              <a:spcBef>
                <a:spcPts val="0"/>
              </a:spcBef>
              <a:spcAft>
                <a:spcPts val="0"/>
              </a:spcAft>
            </a:pPr>
            <a:endParaRPr lang="en-US" dirty="0"/>
          </a:p>
          <a:p>
            <a:pPr>
              <a:spcBef>
                <a:spcPts val="0"/>
              </a:spcBef>
              <a:spcAft>
                <a:spcPts val="0"/>
              </a:spcAft>
            </a:pPr>
            <a:r>
              <a:rPr lang="en-US" b="1" dirty="0"/>
              <a:t>Overview: </a:t>
            </a:r>
            <a:r>
              <a:rPr lang="en-US" dirty="0"/>
              <a:t>Allows annual required notices (e.g., under §§ 798.15(c),(</a:t>
            </a:r>
            <a:r>
              <a:rPr lang="en-US" dirty="0" err="1"/>
              <a:t>i</a:t>
            </a:r>
            <a:r>
              <a:rPr lang="en-US" dirty="0"/>
              <a:t>) and 798.43.1) to be delivered by email, only if the resident gives affirmative, written consent.</a:t>
            </a:r>
          </a:p>
          <a:p>
            <a:pPr>
              <a:spcBef>
                <a:spcPts val="0"/>
              </a:spcBef>
              <a:spcAft>
                <a:spcPts val="0"/>
              </a:spcAft>
            </a:pPr>
            <a:endParaRPr lang="en-US" dirty="0"/>
          </a:p>
          <a:p>
            <a:pPr>
              <a:spcBef>
                <a:spcPts val="0"/>
              </a:spcBef>
              <a:spcAft>
                <a:spcPts val="0"/>
              </a:spcAft>
            </a:pPr>
            <a:r>
              <a:rPr lang="en-US" b="1" dirty="0"/>
              <a:t>Key Points:</a:t>
            </a:r>
          </a:p>
          <a:p>
            <a:pPr marL="571500" lvl="1" indent="-342900">
              <a:spcAft>
                <a:spcPts val="0"/>
              </a:spcAft>
            </a:pPr>
            <a:r>
              <a:rPr lang="en-US" dirty="0"/>
              <a:t>Consent must be:</a:t>
            </a:r>
          </a:p>
          <a:p>
            <a:pPr marL="1028700" lvl="2" indent="-342900">
              <a:spcAft>
                <a:spcPts val="0"/>
              </a:spcAft>
            </a:pPr>
            <a:r>
              <a:rPr lang="en-US" dirty="0"/>
              <a:t>Separate from the lease and not a condition of tenancy</a:t>
            </a:r>
          </a:p>
          <a:p>
            <a:pPr marL="1028700" lvl="2" indent="-342900">
              <a:lnSpc>
                <a:spcPct val="150000"/>
              </a:lnSpc>
              <a:spcAft>
                <a:spcPts val="0"/>
              </a:spcAft>
            </a:pPr>
            <a:r>
              <a:rPr lang="en-US" dirty="0"/>
              <a:t>Clear and conspicuous, including the resident’s email address</a:t>
            </a:r>
          </a:p>
          <a:p>
            <a:pPr marL="571500" lvl="1" indent="-342900">
              <a:lnSpc>
                <a:spcPct val="150000"/>
              </a:lnSpc>
              <a:spcAft>
                <a:spcPts val="0"/>
              </a:spcAft>
            </a:pPr>
            <a:r>
              <a:rPr lang="en-US" dirty="0"/>
              <a:t>Revocable anytime in writing, with no fee or penalty</a:t>
            </a:r>
          </a:p>
          <a:p>
            <a:pPr marL="571500" lvl="1" indent="-342900">
              <a:lnSpc>
                <a:spcPct val="150000"/>
              </a:lnSpc>
              <a:spcAft>
                <a:spcPts val="0"/>
              </a:spcAft>
            </a:pPr>
            <a:r>
              <a:rPr lang="en-US" dirty="0"/>
              <a:t>Without proper consent, email notices are invalid</a:t>
            </a:r>
          </a:p>
        </p:txBody>
      </p:sp>
    </p:spTree>
    <p:extLst>
      <p:ext uri="{BB962C8B-B14F-4D97-AF65-F5344CB8AC3E}">
        <p14:creationId xmlns:p14="http://schemas.microsoft.com/office/powerpoint/2010/main" val="263149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2A816-EF09-4602-B30B-395120A8CB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91C3C-BDFA-E745-A266-53938B8F1F60}"/>
              </a:ext>
            </a:extLst>
          </p:cNvPr>
          <p:cNvSpPr>
            <a:spLocks noGrp="1"/>
          </p:cNvSpPr>
          <p:nvPr>
            <p:ph type="title"/>
          </p:nvPr>
        </p:nvSpPr>
        <p:spPr>
          <a:xfrm>
            <a:off x="1191613" y="160738"/>
            <a:ext cx="9808773" cy="689328"/>
          </a:xfrm>
        </p:spPr>
        <p:txBody>
          <a:bodyPr/>
          <a:lstStyle/>
          <a:p>
            <a:r>
              <a:rPr lang="en-US" dirty="0"/>
              <a:t>What AB 391 Means For MHPs</a:t>
            </a:r>
          </a:p>
        </p:txBody>
      </p:sp>
      <p:sp>
        <p:nvSpPr>
          <p:cNvPr id="3" name="Content Placeholder 2">
            <a:extLst>
              <a:ext uri="{FF2B5EF4-FFF2-40B4-BE49-F238E27FC236}">
                <a16:creationId xmlns:a16="http://schemas.microsoft.com/office/drawing/2014/main" id="{1DC6F45C-70E4-A749-36FC-A43E1AE695FB}"/>
              </a:ext>
            </a:extLst>
          </p:cNvPr>
          <p:cNvSpPr>
            <a:spLocks noGrp="1"/>
          </p:cNvSpPr>
          <p:nvPr>
            <p:ph sz="quarter" idx="11"/>
          </p:nvPr>
        </p:nvSpPr>
        <p:spPr>
          <a:xfrm>
            <a:off x="1191613" y="850066"/>
            <a:ext cx="11000387" cy="1112549"/>
          </a:xfrm>
        </p:spPr>
        <p:txBody>
          <a:bodyPr>
            <a:noAutofit/>
          </a:bodyPr>
          <a:lstStyle/>
          <a:p>
            <a:pPr marL="342900" indent="-342900">
              <a:spcAft>
                <a:spcPts val="0"/>
              </a:spcAft>
            </a:pPr>
            <a:r>
              <a:rPr lang="en-US" b="1" dirty="0"/>
              <a:t>Why It Matters:</a:t>
            </a:r>
          </a:p>
          <a:p>
            <a:pPr marL="571500" lvl="1" indent="-342900">
              <a:spcAft>
                <a:spcPts val="0"/>
              </a:spcAft>
            </a:pPr>
            <a:r>
              <a:rPr lang="en-US" dirty="0"/>
              <a:t>Speeds up notice delivery and reduces mailing costs</a:t>
            </a:r>
          </a:p>
          <a:p>
            <a:pPr marL="571500" lvl="1" indent="-342900">
              <a:spcAft>
                <a:spcPts val="0"/>
              </a:spcAft>
            </a:pPr>
            <a:r>
              <a:rPr lang="en-US" dirty="0"/>
              <a:t>Requires strict compliance — improper consent could create legal issues</a:t>
            </a:r>
          </a:p>
          <a:p>
            <a:pPr marL="571500" lvl="1" indent="-342900">
              <a:spcAft>
                <a:spcPts val="0"/>
              </a:spcAft>
            </a:pPr>
            <a:endParaRPr lang="en-US" b="1" dirty="0"/>
          </a:p>
          <a:p>
            <a:pPr lvl="0" eaLnBrk="0" fontAlgn="base" hangingPunct="0">
              <a:spcBef>
                <a:spcPct val="0"/>
              </a:spcBef>
              <a:spcAft>
                <a:spcPct val="0"/>
              </a:spcAft>
            </a:pPr>
            <a:r>
              <a:rPr lang="en-US" altLang="en-US" sz="1800" b="1" dirty="0"/>
              <a:t>Action Steps:</a:t>
            </a:r>
          </a:p>
          <a:p>
            <a:pPr marL="514350" lvl="1" indent="-285750" eaLnBrk="0" fontAlgn="base" hangingPunct="0">
              <a:spcBef>
                <a:spcPct val="0"/>
              </a:spcBef>
              <a:spcAft>
                <a:spcPct val="0"/>
              </a:spcAft>
            </a:pPr>
            <a:r>
              <a:rPr lang="en-US" altLang="en-US" sz="1800" dirty="0"/>
              <a:t>Get Proper Consent – Use a separate consent form that clearly states agreement to email notices.</a:t>
            </a:r>
          </a:p>
          <a:p>
            <a:pPr marL="514350" lvl="1" indent="-285750" eaLnBrk="0" fontAlgn="base" hangingPunct="0">
              <a:spcBef>
                <a:spcPct val="0"/>
              </a:spcBef>
              <a:spcAft>
                <a:spcPct val="0"/>
              </a:spcAft>
            </a:pPr>
            <a:r>
              <a:rPr lang="en-US" altLang="en-US" sz="1800" dirty="0"/>
              <a:t>Send Follow-Up Notice (within 5 days) – Must include a clear disclosure that:</a:t>
            </a:r>
          </a:p>
          <a:p>
            <a:pPr marL="1200150" lvl="2" indent="-285750" eaLnBrk="0" fontAlgn="base" hangingPunct="0">
              <a:lnSpc>
                <a:spcPct val="100000"/>
              </a:lnSpc>
              <a:spcBef>
                <a:spcPct val="0"/>
              </a:spcBef>
              <a:spcAft>
                <a:spcPct val="0"/>
              </a:spcAft>
            </a:pPr>
            <a:r>
              <a:rPr lang="en-US" altLang="en-US" dirty="0"/>
              <a:t>“You have agreed to receive only electronic copies of notices… You may revoke this agreement at any time without penalty.”</a:t>
            </a:r>
          </a:p>
          <a:p>
            <a:pPr marL="514350" lvl="1" indent="-285750" eaLnBrk="0" fontAlgn="base" hangingPunct="0">
              <a:spcBef>
                <a:spcPct val="0"/>
              </a:spcBef>
              <a:spcAft>
                <a:spcPct val="0"/>
              </a:spcAft>
            </a:pPr>
            <a:r>
              <a:rPr lang="en-US" altLang="en-US" sz="1800" dirty="0"/>
              <a:t>Honor Revocations Immediately – Stop email delivery once revoked.</a:t>
            </a:r>
          </a:p>
          <a:p>
            <a:pPr marL="285750" indent="-285750" eaLnBrk="0" fontAlgn="base" hangingPunct="0">
              <a:spcBef>
                <a:spcPct val="0"/>
              </a:spcBef>
              <a:spcAft>
                <a:spcPct val="0"/>
              </a:spcAft>
            </a:pPr>
            <a:endParaRPr lang="en-US" altLang="en-US" sz="1800" b="1" u="sng" dirty="0"/>
          </a:p>
          <a:p>
            <a:pPr marL="285750" indent="-285750" eaLnBrk="0" fontAlgn="base" hangingPunct="0">
              <a:spcBef>
                <a:spcPct val="0"/>
              </a:spcBef>
              <a:spcAft>
                <a:spcPct val="0"/>
              </a:spcAft>
            </a:pPr>
            <a:r>
              <a:rPr lang="en-US" altLang="en-US" sz="1800" b="1" u="sng" dirty="0"/>
              <a:t>Bottom line: </a:t>
            </a:r>
            <a:r>
              <a:rPr lang="en-US" altLang="en-US" sz="1800" dirty="0"/>
              <a:t>AB 391 modernizes notice delivery but only if consent and revocation procedures are</a:t>
            </a:r>
          </a:p>
          <a:p>
            <a:pPr marL="285750" indent="-285750" eaLnBrk="0" fontAlgn="base" hangingPunct="0">
              <a:spcBef>
                <a:spcPct val="0"/>
              </a:spcBef>
              <a:spcAft>
                <a:spcPct val="0"/>
              </a:spcAft>
            </a:pPr>
            <a:r>
              <a:rPr lang="en-US" altLang="en-US" sz="1800" dirty="0"/>
              <a:t>carefully followed.</a:t>
            </a:r>
          </a:p>
          <a:p>
            <a:pPr marL="285750" indent="-285750" eaLnBrk="0" fontAlgn="base" hangingPunct="0">
              <a:lnSpc>
                <a:spcPct val="150000"/>
              </a:lnSpc>
              <a:spcBef>
                <a:spcPct val="0"/>
              </a:spcBef>
              <a:spcAft>
                <a:spcPct val="0"/>
              </a:spcAft>
            </a:pPr>
            <a:endParaRPr lang="en-US" altLang="en-US" sz="1800" dirty="0"/>
          </a:p>
          <a:p>
            <a:pPr marL="571500" lvl="1" indent="-342900">
              <a:spcAft>
                <a:spcPts val="0"/>
              </a:spcAft>
            </a:pPr>
            <a:endParaRPr lang="en-US" b="1" dirty="0"/>
          </a:p>
          <a:p>
            <a:pPr marL="342900" indent="-342900">
              <a:spcAft>
                <a:spcPts val="0"/>
              </a:spcAft>
            </a:pPr>
            <a:endParaRPr lang="en-US" dirty="0"/>
          </a:p>
        </p:txBody>
      </p:sp>
    </p:spTree>
    <p:extLst>
      <p:ext uri="{BB962C8B-B14F-4D97-AF65-F5344CB8AC3E}">
        <p14:creationId xmlns:p14="http://schemas.microsoft.com/office/powerpoint/2010/main" val="1073051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191548" y="179102"/>
            <a:ext cx="9150675" cy="713793"/>
          </a:xfrm>
        </p:spPr>
        <p:txBody>
          <a:bodyPr/>
          <a:lstStyle/>
          <a:p>
            <a:r>
              <a:rPr lang="en-US" dirty="0"/>
              <a:t>AB 414</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191548" y="1161322"/>
            <a:ext cx="10550686" cy="4245426"/>
          </a:xfrm>
        </p:spPr>
        <p:txBody>
          <a:bodyPr>
            <a:noAutofit/>
          </a:bodyPr>
          <a:lstStyle/>
          <a:p>
            <a:r>
              <a:rPr lang="en-US" b="1" dirty="0"/>
              <a:t>Residential tenancies: return of security </a:t>
            </a:r>
          </a:p>
          <a:p>
            <a:pPr algn="just"/>
            <a:r>
              <a:rPr lang="en-US" dirty="0"/>
              <a:t>Current law regulates the terms and conditions of residential tenancies, including generally limiting the amount of security that a landlord may demand or receive to an amount or value equivalent to one month’s rent, as provided, and allowing a landlord to claim of the security only those amounts as are reasonably necessary for specified purposes. Current law defines a security for these purposes as any payment, fee, deposit, or charge, including any payment, fee, deposit, or charge, except as specified, that is imposed at a tenancy’s beginning to reimburse a landlord for costs associated with processing a new tenant or that is imposed as an advance payment of rent, used for any purpose. Current law requires a landlord to provide a tenant a copy of an itemized statement, as specified, and return the security’s remaining portion to the tenant by personal delivery or by first-class mail, postage prepaid, no later than 21 calendar days after the tenant has vacated the premises, as specified. (continued on next slide)</a:t>
            </a:r>
            <a:endParaRPr lang="en-US" dirty="0">
              <a:highlight>
                <a:srgbClr val="FFFF00"/>
              </a:highlight>
            </a:endParaRPr>
          </a:p>
        </p:txBody>
      </p:sp>
    </p:spTree>
    <p:extLst>
      <p:ext uri="{BB962C8B-B14F-4D97-AF65-F5344CB8AC3E}">
        <p14:creationId xmlns:p14="http://schemas.microsoft.com/office/powerpoint/2010/main" val="215106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1376129" y="2421292"/>
            <a:ext cx="5000318" cy="1007706"/>
          </a:xfrm>
        </p:spPr>
        <p:txBody>
          <a:bodyPr>
            <a:normAutofit fontScale="90000"/>
          </a:bodyPr>
          <a:lstStyle/>
          <a:p>
            <a:pPr algn="ctr"/>
            <a:r>
              <a:rPr lang="en-US" dirty="0"/>
              <a:t>New Mobilehome Laws in 2026 </a:t>
            </a:r>
          </a:p>
        </p:txBody>
      </p:sp>
      <p:pic>
        <p:nvPicPr>
          <p:cNvPr id="4" name="Picture Placeholder 17">
            <a:extLst>
              <a:ext uri="{FF2B5EF4-FFF2-40B4-BE49-F238E27FC236}">
                <a16:creationId xmlns:a16="http://schemas.microsoft.com/office/drawing/2014/main" id="{5E6D83BB-8C90-A74A-7CB5-59884B99448A}"/>
              </a:ext>
            </a:extLst>
          </p:cNvPr>
          <p:cNvPicPr>
            <a:picLocks noGrp="1" noChangeAspect="1"/>
          </p:cNvPicPr>
          <p:nvPr>
            <p:ph type="pic" sz="quarter" idx="13"/>
          </p:nvPr>
        </p:nvPicPr>
        <p:blipFill>
          <a:blip r:embed="rId2"/>
          <a:srcRect t="701" b="701"/>
          <a:stretch/>
        </p:blipFill>
        <p:spPr>
          <a:xfrm>
            <a:off x="6642169" y="-1"/>
            <a:ext cx="5549831" cy="6857999"/>
          </a:xfrm>
        </p:spPr>
      </p:pic>
    </p:spTree>
    <p:extLst>
      <p:ext uri="{BB962C8B-B14F-4D97-AF65-F5344CB8AC3E}">
        <p14:creationId xmlns:p14="http://schemas.microsoft.com/office/powerpoint/2010/main" val="3752118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358817" y="324753"/>
            <a:ext cx="9150675" cy="656556"/>
          </a:xfrm>
        </p:spPr>
        <p:txBody>
          <a:bodyPr/>
          <a:lstStyle/>
          <a:p>
            <a:r>
              <a:rPr lang="en-US" dirty="0"/>
              <a:t>AB 414 - continued</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225002" y="1306287"/>
            <a:ext cx="10550686" cy="4245426"/>
          </a:xfrm>
        </p:spPr>
        <p:txBody>
          <a:bodyPr>
            <a:noAutofit/>
          </a:bodyPr>
          <a:lstStyle/>
          <a:p>
            <a:pPr algn="just"/>
            <a:r>
              <a:rPr lang="en-US" dirty="0"/>
              <a:t>Current law authorizes a landlord and tenant to mutually agree to have the landlord deposit electronically the security’s remaining portion to a bank account or other financial institution designated by the tenant or provide a copy of the itemized statement to an email account provided by the tenant. This bill would revise these provisions to generally require the landlord to return the security by personal delivery or by check made payable to the tenant. If the landlord received the security or rental payments from the tenant electronically, the bill would instead require the landlord to return the remainder of the security electronically, as specified, unless the landlord and tenant designated another method of return, by written agreement. If the landlord received the security or rental payments from the tenant electronically, the bill would require the landlord to notify the tenant in writing of the tenant’s right to receive the security electronically pursuant to these provisions, as specified. </a:t>
            </a:r>
          </a:p>
        </p:txBody>
      </p:sp>
      <p:sp>
        <p:nvSpPr>
          <p:cNvPr id="6" name="TextBox 5">
            <a:extLst>
              <a:ext uri="{FF2B5EF4-FFF2-40B4-BE49-F238E27FC236}">
                <a16:creationId xmlns:a16="http://schemas.microsoft.com/office/drawing/2014/main" id="{BE09CCD7-A409-3861-BBFF-05B18B52200E}"/>
              </a:ext>
            </a:extLst>
          </p:cNvPr>
          <p:cNvSpPr txBox="1"/>
          <p:nvPr/>
        </p:nvSpPr>
        <p:spPr>
          <a:xfrm>
            <a:off x="325244" y="6328343"/>
            <a:ext cx="11541511" cy="338554"/>
          </a:xfrm>
          <a:prstGeom prst="rect">
            <a:avLst/>
          </a:prstGeom>
          <a:noFill/>
        </p:spPr>
        <p:txBody>
          <a:bodyPr wrap="square">
            <a:spAutoFit/>
          </a:bodyPr>
          <a:lstStyle/>
          <a:p>
            <a:r>
              <a:rPr lang="en-US" sz="1600" dirty="0">
                <a:solidFill>
                  <a:schemeClr val="bg1"/>
                </a:solidFill>
                <a:hlinkClick r:id="rId2">
                  <a:extLst>
                    <a:ext uri="{A12FA001-AC4F-418D-AE19-62706E023703}">
                      <ahyp:hlinkClr xmlns:ahyp="http://schemas.microsoft.com/office/drawing/2018/hyperlinkcolor" val="tx"/>
                    </a:ext>
                  </a:extLst>
                </a:hlinkClick>
              </a:rPr>
              <a:t>https://leginfo.legislature.ca.gov/faces/billCompareClient.xhtml?bill_id=202520260AB414&amp;showamends=false</a:t>
            </a:r>
            <a:r>
              <a:rPr lang="en-US" sz="1600" dirty="0">
                <a:solidFill>
                  <a:schemeClr val="bg1"/>
                </a:solidFill>
              </a:rPr>
              <a:t> </a:t>
            </a:r>
          </a:p>
        </p:txBody>
      </p:sp>
    </p:spTree>
    <p:extLst>
      <p:ext uri="{BB962C8B-B14F-4D97-AF65-F5344CB8AC3E}">
        <p14:creationId xmlns:p14="http://schemas.microsoft.com/office/powerpoint/2010/main" val="91018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56E0A-ECCA-48E3-4DD4-F67DCC3F7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01375-6CF2-420E-7505-A06E3213CC50}"/>
              </a:ext>
            </a:extLst>
          </p:cNvPr>
          <p:cNvSpPr>
            <a:spLocks noGrp="1"/>
          </p:cNvSpPr>
          <p:nvPr>
            <p:ph type="title"/>
          </p:nvPr>
        </p:nvSpPr>
        <p:spPr>
          <a:xfrm>
            <a:off x="1191613" y="160738"/>
            <a:ext cx="9808773" cy="689328"/>
          </a:xfrm>
        </p:spPr>
        <p:txBody>
          <a:bodyPr/>
          <a:lstStyle/>
          <a:p>
            <a:r>
              <a:rPr lang="en-US" dirty="0"/>
              <a:t>What AB 414 Means For MHPs</a:t>
            </a:r>
          </a:p>
        </p:txBody>
      </p:sp>
      <p:sp>
        <p:nvSpPr>
          <p:cNvPr id="3" name="Content Placeholder 2">
            <a:extLst>
              <a:ext uri="{FF2B5EF4-FFF2-40B4-BE49-F238E27FC236}">
                <a16:creationId xmlns:a16="http://schemas.microsoft.com/office/drawing/2014/main" id="{EC50232C-7F59-609A-8763-31605280FA46}"/>
              </a:ext>
            </a:extLst>
          </p:cNvPr>
          <p:cNvSpPr>
            <a:spLocks noGrp="1"/>
          </p:cNvSpPr>
          <p:nvPr>
            <p:ph sz="quarter" idx="11"/>
          </p:nvPr>
        </p:nvSpPr>
        <p:spPr>
          <a:xfrm>
            <a:off x="1191613" y="850066"/>
            <a:ext cx="11000387" cy="5205046"/>
          </a:xfrm>
        </p:spPr>
        <p:txBody>
          <a:bodyPr>
            <a:noAutofit/>
          </a:bodyPr>
          <a:lstStyle/>
          <a:p>
            <a:r>
              <a:rPr lang="en-US" b="1" dirty="0"/>
              <a:t>Overview: </a:t>
            </a:r>
            <a:r>
              <a:rPr lang="en-US" sz="1800" dirty="0"/>
              <a:t>AB 414 updates how landlords and park owners handle security deposits for residential rentals, including mobilehome spaces. It sets stricter deposit limits, adds new documentation rules, and boosts tenant protections. This law does not change the MRL 798.39, which allows 2 months’ rent deposit.</a:t>
            </a:r>
          </a:p>
          <a:p>
            <a:r>
              <a:rPr lang="en-US" b="1" dirty="0"/>
              <a:t>Deposit Limits and Key Rules: </a:t>
            </a:r>
          </a:p>
          <a:p>
            <a:pPr marL="571500" lvl="1" indent="-342900"/>
            <a:r>
              <a:rPr lang="en-US" sz="1800" dirty="0"/>
              <a:t>Max 1 month’s rent for most rentals.</a:t>
            </a:r>
          </a:p>
          <a:p>
            <a:pPr marL="571500" lvl="1" indent="-342900"/>
            <a:r>
              <a:rPr lang="en-US" sz="1800" dirty="0"/>
              <a:t>Small landlords (≤ 2 properties / ≤ 4 units) can collect up to 2 months’ rent.</a:t>
            </a:r>
          </a:p>
          <a:p>
            <a:pPr marL="571500" lvl="1" indent="-342900"/>
            <a:r>
              <a:rPr lang="en-US" sz="1800" dirty="0"/>
              <a:t>No higher deposit allowed for service members.</a:t>
            </a:r>
          </a:p>
          <a:p>
            <a:pPr marL="1028700" lvl="2" indent="-342900"/>
            <a:r>
              <a:rPr lang="en-US" sz="1800" dirty="0"/>
              <a:t>If a higher deposit is charged to a service member due to credit history, you must:</a:t>
            </a:r>
          </a:p>
          <a:p>
            <a:pPr marL="1028700" lvl="2" indent="-342900"/>
            <a:r>
              <a:rPr lang="en-US" sz="1800" dirty="0"/>
              <a:t>Provide a written explanation before lease signing.</a:t>
            </a:r>
          </a:p>
          <a:p>
            <a:pPr marL="1028700" lvl="2" indent="-342900"/>
            <a:r>
              <a:rPr lang="en-US" sz="1800" dirty="0"/>
              <a:t>Refund the extra amount after 6 months if rent is current.</a:t>
            </a:r>
          </a:p>
          <a:p>
            <a:endParaRPr lang="en-US" dirty="0"/>
          </a:p>
          <a:p>
            <a:pPr marL="571500" lvl="1" indent="-342900">
              <a:spcAft>
                <a:spcPts val="0"/>
              </a:spcAft>
            </a:pPr>
            <a:endParaRPr lang="en-US" b="1" dirty="0"/>
          </a:p>
          <a:p>
            <a:pPr marL="342900" indent="-342900">
              <a:spcAft>
                <a:spcPts val="0"/>
              </a:spcAft>
            </a:pPr>
            <a:endParaRPr lang="en-US" dirty="0"/>
          </a:p>
        </p:txBody>
      </p:sp>
    </p:spTree>
    <p:extLst>
      <p:ext uri="{BB962C8B-B14F-4D97-AF65-F5344CB8AC3E}">
        <p14:creationId xmlns:p14="http://schemas.microsoft.com/office/powerpoint/2010/main" val="338543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61E01-3974-19FE-7140-3F8ABA2D10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61D5-B7AC-6853-C009-33B574B09B9C}"/>
              </a:ext>
            </a:extLst>
          </p:cNvPr>
          <p:cNvSpPr>
            <a:spLocks noGrp="1"/>
          </p:cNvSpPr>
          <p:nvPr>
            <p:ph type="title"/>
          </p:nvPr>
        </p:nvSpPr>
        <p:spPr>
          <a:xfrm>
            <a:off x="1191613" y="145990"/>
            <a:ext cx="9808773" cy="689328"/>
          </a:xfrm>
        </p:spPr>
        <p:txBody>
          <a:bodyPr/>
          <a:lstStyle/>
          <a:p>
            <a:r>
              <a:rPr lang="en-US" dirty="0"/>
              <a:t>What AB 414 Means For MHPs</a:t>
            </a:r>
          </a:p>
        </p:txBody>
      </p:sp>
      <p:sp>
        <p:nvSpPr>
          <p:cNvPr id="3" name="Content Placeholder 2">
            <a:extLst>
              <a:ext uri="{FF2B5EF4-FFF2-40B4-BE49-F238E27FC236}">
                <a16:creationId xmlns:a16="http://schemas.microsoft.com/office/drawing/2014/main" id="{75A7EC83-772B-AE96-5B0A-30B2B29DA40A}"/>
              </a:ext>
            </a:extLst>
          </p:cNvPr>
          <p:cNvSpPr>
            <a:spLocks noGrp="1"/>
          </p:cNvSpPr>
          <p:nvPr>
            <p:ph sz="quarter" idx="11"/>
          </p:nvPr>
        </p:nvSpPr>
        <p:spPr>
          <a:xfrm>
            <a:off x="1191613" y="916973"/>
            <a:ext cx="11000387" cy="5205046"/>
          </a:xfrm>
        </p:spPr>
        <p:txBody>
          <a:bodyPr>
            <a:noAutofit/>
          </a:bodyPr>
          <a:lstStyle/>
          <a:p>
            <a:r>
              <a:rPr lang="en-US" b="1" dirty="0"/>
              <a:t>Move-In / Move-Out Requirements: </a:t>
            </a:r>
          </a:p>
          <a:p>
            <a:pPr marL="571500" lvl="1" indent="-342900"/>
            <a:r>
              <a:rPr lang="en-US" sz="1800" dirty="0"/>
              <a:t>Offer tenants a pre-move-out inspection so they can address issues before deductions.</a:t>
            </a:r>
          </a:p>
          <a:p>
            <a:pPr marL="571500" lvl="1" indent="-342900"/>
            <a:r>
              <a:rPr lang="en-US" sz="1800" dirty="0"/>
              <a:t>Take photos before move-in and before/after repairs or cleaning if using deposit funds.</a:t>
            </a:r>
          </a:p>
          <a:p>
            <a:r>
              <a:rPr lang="en-US" sz="1800" b="1" dirty="0"/>
              <a:t>Return and Documentation Rules:</a:t>
            </a:r>
          </a:p>
          <a:p>
            <a:pPr marL="514350" lvl="1" indent="-285750"/>
            <a:r>
              <a:rPr lang="en-US" sz="1800" dirty="0"/>
              <a:t>21-Day Deadline: Return unused deposit and provide itemized statement within 21 days of move-out.</a:t>
            </a:r>
          </a:p>
          <a:p>
            <a:pPr marL="514350" lvl="1" indent="-285750"/>
            <a:r>
              <a:rPr lang="en-US" sz="1800" dirty="0"/>
              <a:t>Include receipts, invoices, and before-and-after photos for all deductions (unless ≤ $125 or tenant waives).</a:t>
            </a:r>
          </a:p>
          <a:p>
            <a:pPr marL="514350" lvl="1" indent="-285750"/>
            <a:r>
              <a:rPr lang="en-US" sz="1800" dirty="0"/>
              <a:t>Electronic refunds allowed if agreed to in writing.</a:t>
            </a:r>
          </a:p>
          <a:p>
            <a:pPr marL="514350" lvl="1" indent="-285750"/>
            <a:r>
              <a:rPr lang="en-US" sz="1800" dirty="0"/>
              <a:t>Security deposits cannot be labeled “nonrefundable.”</a:t>
            </a:r>
          </a:p>
          <a:p>
            <a:pPr marL="514350" lvl="1" indent="-285750"/>
            <a:endParaRPr lang="en-US" sz="1800" dirty="0"/>
          </a:p>
          <a:p>
            <a:endParaRPr lang="en-US" dirty="0"/>
          </a:p>
          <a:p>
            <a:pPr marL="571500" lvl="1" indent="-342900">
              <a:spcAft>
                <a:spcPts val="0"/>
              </a:spcAft>
            </a:pPr>
            <a:endParaRPr lang="en-US" b="1" dirty="0"/>
          </a:p>
          <a:p>
            <a:pPr marL="342900" indent="-342900">
              <a:spcAft>
                <a:spcPts val="0"/>
              </a:spcAft>
            </a:pPr>
            <a:endParaRPr lang="en-US" dirty="0"/>
          </a:p>
        </p:txBody>
      </p:sp>
    </p:spTree>
    <p:extLst>
      <p:ext uri="{BB962C8B-B14F-4D97-AF65-F5344CB8AC3E}">
        <p14:creationId xmlns:p14="http://schemas.microsoft.com/office/powerpoint/2010/main" val="2679338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715F3-3D69-31B0-06A6-0873C5545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81509-DF78-E0D9-786A-0C2CD529B17D}"/>
              </a:ext>
            </a:extLst>
          </p:cNvPr>
          <p:cNvSpPr>
            <a:spLocks noGrp="1"/>
          </p:cNvSpPr>
          <p:nvPr>
            <p:ph type="title"/>
          </p:nvPr>
        </p:nvSpPr>
        <p:spPr>
          <a:xfrm>
            <a:off x="1191613" y="145990"/>
            <a:ext cx="9808773" cy="689328"/>
          </a:xfrm>
        </p:spPr>
        <p:txBody>
          <a:bodyPr/>
          <a:lstStyle/>
          <a:p>
            <a:r>
              <a:rPr lang="en-US" dirty="0"/>
              <a:t>What AB 414 Means For MHPs</a:t>
            </a:r>
          </a:p>
        </p:txBody>
      </p:sp>
      <p:sp>
        <p:nvSpPr>
          <p:cNvPr id="3" name="Content Placeholder 2">
            <a:extLst>
              <a:ext uri="{FF2B5EF4-FFF2-40B4-BE49-F238E27FC236}">
                <a16:creationId xmlns:a16="http://schemas.microsoft.com/office/drawing/2014/main" id="{516DD179-665C-CE72-B5E8-42A3AC1CC4DB}"/>
              </a:ext>
            </a:extLst>
          </p:cNvPr>
          <p:cNvSpPr>
            <a:spLocks noGrp="1"/>
          </p:cNvSpPr>
          <p:nvPr>
            <p:ph sz="quarter" idx="11"/>
          </p:nvPr>
        </p:nvSpPr>
        <p:spPr>
          <a:xfrm>
            <a:off x="1191613" y="950427"/>
            <a:ext cx="11000387" cy="5205046"/>
          </a:xfrm>
        </p:spPr>
        <p:txBody>
          <a:bodyPr>
            <a:noAutofit/>
          </a:bodyPr>
          <a:lstStyle/>
          <a:p>
            <a:r>
              <a:rPr lang="en-US" b="1" dirty="0"/>
              <a:t>Why This Matters for Park Owners: </a:t>
            </a:r>
          </a:p>
          <a:p>
            <a:pPr marL="971550" lvl="2" indent="-285750"/>
            <a:r>
              <a:rPr lang="en-US" sz="1800" dirty="0"/>
              <a:t>Applies to park-owned homes only.</a:t>
            </a:r>
          </a:p>
          <a:p>
            <a:pPr marL="971550" lvl="2" indent="-285750"/>
            <a:r>
              <a:rPr lang="en-US" sz="1800" dirty="0"/>
              <a:t>Non-compliance risks statutory damages up to 2× the deposit plus actual damages.</a:t>
            </a:r>
          </a:p>
          <a:p>
            <a:pPr marL="971550" lvl="2" indent="-285750"/>
            <a:r>
              <a:rPr lang="en-US" sz="1800" dirty="0"/>
              <a:t>Review and update your:</a:t>
            </a:r>
          </a:p>
          <a:p>
            <a:pPr marL="1428750" lvl="3" indent="-285750"/>
            <a:r>
              <a:rPr lang="en-US" sz="1800" dirty="0"/>
              <a:t>Residential lease templates</a:t>
            </a:r>
          </a:p>
          <a:p>
            <a:pPr marL="1428750" lvl="3" indent="-285750"/>
            <a:r>
              <a:rPr lang="en-US" sz="1800" dirty="0"/>
              <a:t>Move-in / move-out procedures</a:t>
            </a:r>
          </a:p>
          <a:p>
            <a:pPr marL="1428750" lvl="3" indent="-285750"/>
            <a:r>
              <a:rPr lang="en-US" sz="1800" dirty="0"/>
              <a:t>Deposit documentation practices</a:t>
            </a:r>
          </a:p>
          <a:p>
            <a:pPr lvl="1" indent="0">
              <a:buNone/>
            </a:pPr>
            <a:r>
              <a:rPr lang="en-US" sz="1800" b="1" dirty="0"/>
              <a:t>Bottom line:</a:t>
            </a:r>
            <a:r>
              <a:rPr lang="en-US" sz="1800" dirty="0"/>
              <a:t> Begin updating lease forms and inspection checklists now to avoid liability once AB 414 takes effect.</a:t>
            </a:r>
          </a:p>
          <a:p>
            <a:pPr marL="971550" lvl="2" indent="-285750"/>
            <a:endParaRPr lang="en-US" sz="1800" dirty="0"/>
          </a:p>
          <a:p>
            <a:endParaRPr lang="en-US" dirty="0"/>
          </a:p>
          <a:p>
            <a:pPr marL="571500" lvl="1" indent="-342900">
              <a:spcAft>
                <a:spcPts val="0"/>
              </a:spcAft>
            </a:pPr>
            <a:endParaRPr lang="en-US" b="1" dirty="0"/>
          </a:p>
          <a:p>
            <a:pPr marL="342900" indent="-342900">
              <a:spcAft>
                <a:spcPts val="0"/>
              </a:spcAft>
            </a:pPr>
            <a:endParaRPr lang="en-US" dirty="0"/>
          </a:p>
        </p:txBody>
      </p:sp>
    </p:spTree>
    <p:extLst>
      <p:ext uri="{BB962C8B-B14F-4D97-AF65-F5344CB8AC3E}">
        <p14:creationId xmlns:p14="http://schemas.microsoft.com/office/powerpoint/2010/main" val="1578962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258456" y="262488"/>
            <a:ext cx="9150675" cy="808972"/>
          </a:xfrm>
        </p:spPr>
        <p:txBody>
          <a:bodyPr/>
          <a:lstStyle/>
          <a:p>
            <a:r>
              <a:rPr lang="en-US" dirty="0"/>
              <a:t>AB 456</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258456" y="1384817"/>
            <a:ext cx="10673349" cy="4245426"/>
          </a:xfrm>
        </p:spPr>
        <p:txBody>
          <a:bodyPr>
            <a:noAutofit/>
          </a:bodyPr>
          <a:lstStyle/>
          <a:p>
            <a:r>
              <a:rPr lang="en-US" b="1" dirty="0"/>
              <a:t>Mobilehome parks: sales or transfers: prospective purchasers of mobilehomes</a:t>
            </a:r>
          </a:p>
          <a:p>
            <a:pPr algn="just"/>
            <a:r>
              <a:rPr lang="en-US" dirty="0"/>
              <a:t>Current law, in the case of a sale or transfer of a mobilehome that will remain in the park, authorizes the management of a mobilehome park to only require repairs or improvements to, among other structures, a mobilehome, if specified conditions are met. Current law requires the management to provide a homeowner with a written summary of repairs or improvements that management requires to, among other structures, the mobilehome no later than 10 business days following the receipt of a request for this information, as specified. This bill would instead require the management to provide a homeowner with the written summary of repairs or improvements no later than 15 days following receipt of a request. The bill would deem the management to have voluntarily waived any and all rights to require repairs or improvements if the management fails or refuses to provide a homeowner the written summary, except as specified. </a:t>
            </a:r>
          </a:p>
        </p:txBody>
      </p:sp>
      <p:sp>
        <p:nvSpPr>
          <p:cNvPr id="6" name="TextBox 5">
            <a:extLst>
              <a:ext uri="{FF2B5EF4-FFF2-40B4-BE49-F238E27FC236}">
                <a16:creationId xmlns:a16="http://schemas.microsoft.com/office/drawing/2014/main" id="{0FC85FFF-D1BF-F71A-6225-8AA7EC8BB8FD}"/>
              </a:ext>
            </a:extLst>
          </p:cNvPr>
          <p:cNvSpPr txBox="1"/>
          <p:nvPr/>
        </p:nvSpPr>
        <p:spPr>
          <a:xfrm>
            <a:off x="524108" y="6256958"/>
            <a:ext cx="11407697" cy="338554"/>
          </a:xfrm>
          <a:prstGeom prst="rect">
            <a:avLst/>
          </a:prstGeom>
          <a:noFill/>
        </p:spPr>
        <p:txBody>
          <a:bodyPr wrap="square">
            <a:spAutoFit/>
          </a:bodyPr>
          <a:lstStyle/>
          <a:p>
            <a:r>
              <a:rPr lang="en-US" sz="1600" dirty="0">
                <a:solidFill>
                  <a:schemeClr val="bg1"/>
                </a:solidFill>
                <a:hlinkClick r:id="rId2">
                  <a:extLst>
                    <a:ext uri="{A12FA001-AC4F-418D-AE19-62706E023703}">
                      <ahyp:hlinkClr xmlns:ahyp="http://schemas.microsoft.com/office/drawing/2018/hyperlinkcolor" val="tx"/>
                    </a:ext>
                  </a:extLst>
                </a:hlinkClick>
              </a:rPr>
              <a:t>https://leginfo.legislature.ca.gov/faces/billCompareClient.xhtml?bill_id=202520260AB456&amp;showamends=false</a:t>
            </a:r>
            <a:r>
              <a:rPr lang="en-US" sz="1600" dirty="0">
                <a:solidFill>
                  <a:schemeClr val="bg1"/>
                </a:solidFill>
              </a:rPr>
              <a:t> </a:t>
            </a:r>
          </a:p>
        </p:txBody>
      </p:sp>
    </p:spTree>
    <p:extLst>
      <p:ext uri="{BB962C8B-B14F-4D97-AF65-F5344CB8AC3E}">
        <p14:creationId xmlns:p14="http://schemas.microsoft.com/office/powerpoint/2010/main" val="497474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880C8-2FF8-28C4-E265-AE4A71D7E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C48C49-185E-C4D1-69B3-BB77BAACEBF3}"/>
              </a:ext>
            </a:extLst>
          </p:cNvPr>
          <p:cNvSpPr>
            <a:spLocks noGrp="1"/>
          </p:cNvSpPr>
          <p:nvPr>
            <p:ph type="title"/>
          </p:nvPr>
        </p:nvSpPr>
        <p:spPr>
          <a:xfrm>
            <a:off x="1191613" y="160738"/>
            <a:ext cx="9808773" cy="689328"/>
          </a:xfrm>
        </p:spPr>
        <p:txBody>
          <a:bodyPr/>
          <a:lstStyle/>
          <a:p>
            <a:r>
              <a:rPr lang="en-US" dirty="0"/>
              <a:t>What AB 456 Means For MHPs</a:t>
            </a:r>
          </a:p>
        </p:txBody>
      </p:sp>
      <p:sp>
        <p:nvSpPr>
          <p:cNvPr id="3" name="Content Placeholder 2">
            <a:extLst>
              <a:ext uri="{FF2B5EF4-FFF2-40B4-BE49-F238E27FC236}">
                <a16:creationId xmlns:a16="http://schemas.microsoft.com/office/drawing/2014/main" id="{B03EAF6D-F059-8C77-DBB8-B1FCC6AD937F}"/>
              </a:ext>
            </a:extLst>
          </p:cNvPr>
          <p:cNvSpPr>
            <a:spLocks noGrp="1"/>
          </p:cNvSpPr>
          <p:nvPr>
            <p:ph sz="quarter" idx="11"/>
          </p:nvPr>
        </p:nvSpPr>
        <p:spPr>
          <a:xfrm>
            <a:off x="1191613" y="1061939"/>
            <a:ext cx="11000387" cy="1112549"/>
          </a:xfrm>
        </p:spPr>
        <p:txBody>
          <a:bodyPr>
            <a:noAutofit/>
          </a:bodyPr>
          <a:lstStyle/>
          <a:p>
            <a:r>
              <a:rPr lang="en-US" b="1" dirty="0"/>
              <a:t>Key Changes:</a:t>
            </a:r>
          </a:p>
          <a:p>
            <a:pPr marL="342900" indent="-342900">
              <a:buFont typeface="Arial" panose="020B0604020202020204" pitchFamily="34" charset="0"/>
              <a:buChar char="•"/>
            </a:pPr>
            <a:r>
              <a:rPr lang="en-US" dirty="0"/>
              <a:t>Modifies MRL Sections 798.73.5, 798.74 (c)(3), 798.74.4,  and 798.75 (d) ((2) (B)</a:t>
            </a:r>
          </a:p>
          <a:p>
            <a:pPr marL="342900" indent="-342900">
              <a:buFont typeface="Arial" panose="020B0604020202020204" pitchFamily="34" charset="0"/>
              <a:buChar char="•"/>
            </a:pPr>
            <a:r>
              <a:rPr lang="en-US" dirty="0"/>
              <a:t>Repairs: Management must give written repair list within 15 business days (was 10) with legal citations; failure = waiver (except health/safety).</a:t>
            </a:r>
          </a:p>
          <a:p>
            <a:pPr marL="342900" indent="-342900">
              <a:buFont typeface="Arial" panose="020B0604020202020204" pitchFamily="34" charset="0"/>
              <a:buChar char="•"/>
            </a:pPr>
            <a:r>
              <a:rPr lang="en-US" dirty="0"/>
              <a:t>Automatic Approval: If no decision within 15 business days after all info received → buyer is approved.</a:t>
            </a:r>
          </a:p>
          <a:p>
            <a:pPr marL="342900" indent="-342900">
              <a:buFont typeface="Arial" panose="020B0604020202020204" pitchFamily="34" charset="0"/>
              <a:buChar char="•"/>
            </a:pPr>
            <a:r>
              <a:rPr lang="en-US" dirty="0"/>
              <a:t>Disclosure: Sale must include the Selling Homeowner’s supplied Manufactured Home Transfer Disclosure Statement; copy must be provided to management on request.</a:t>
            </a:r>
          </a:p>
        </p:txBody>
      </p:sp>
    </p:spTree>
    <p:extLst>
      <p:ext uri="{BB962C8B-B14F-4D97-AF65-F5344CB8AC3E}">
        <p14:creationId xmlns:p14="http://schemas.microsoft.com/office/powerpoint/2010/main" val="2177229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B6A1A-9C83-78D7-6B3F-C62614953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AD8D6-3453-1553-6E94-165AECAE2B02}"/>
              </a:ext>
            </a:extLst>
          </p:cNvPr>
          <p:cNvSpPr>
            <a:spLocks noGrp="1"/>
          </p:cNvSpPr>
          <p:nvPr>
            <p:ph type="title"/>
          </p:nvPr>
        </p:nvSpPr>
        <p:spPr>
          <a:xfrm>
            <a:off x="1191613" y="160738"/>
            <a:ext cx="9808773" cy="689328"/>
          </a:xfrm>
        </p:spPr>
        <p:txBody>
          <a:bodyPr/>
          <a:lstStyle/>
          <a:p>
            <a:r>
              <a:rPr lang="en-US" dirty="0"/>
              <a:t>What AB 456 Means For MHPs</a:t>
            </a:r>
          </a:p>
        </p:txBody>
      </p:sp>
      <p:sp>
        <p:nvSpPr>
          <p:cNvPr id="3" name="Content Placeholder 2">
            <a:extLst>
              <a:ext uri="{FF2B5EF4-FFF2-40B4-BE49-F238E27FC236}">
                <a16:creationId xmlns:a16="http://schemas.microsoft.com/office/drawing/2014/main" id="{397BA218-C7A6-A8F4-8716-02CF682451B5}"/>
              </a:ext>
            </a:extLst>
          </p:cNvPr>
          <p:cNvSpPr>
            <a:spLocks noGrp="1"/>
          </p:cNvSpPr>
          <p:nvPr>
            <p:ph sz="quarter" idx="11"/>
          </p:nvPr>
        </p:nvSpPr>
        <p:spPr>
          <a:xfrm>
            <a:off x="1191613" y="1229206"/>
            <a:ext cx="11000387" cy="1112549"/>
          </a:xfrm>
        </p:spPr>
        <p:txBody>
          <a:bodyPr>
            <a:noAutofit/>
          </a:bodyPr>
          <a:lstStyle/>
          <a:p>
            <a:r>
              <a:rPr lang="en-US" b="1" dirty="0"/>
              <a:t>Key Changes:</a:t>
            </a:r>
          </a:p>
          <a:p>
            <a:pPr marL="342900" indent="-342900">
              <a:buFont typeface="Arial" panose="020B0604020202020204" pitchFamily="34" charset="0"/>
              <a:buChar char="•"/>
            </a:pPr>
            <a:r>
              <a:rPr lang="en-US" dirty="0"/>
              <a:t>Repairs that might be required by Rules will be waived if timely written summary of repairs not given.  Exempts repairs required by state and local laws and health and safety.</a:t>
            </a:r>
          </a:p>
          <a:p>
            <a:pPr marL="342900" indent="-342900">
              <a:buFont typeface="Arial" panose="020B0604020202020204" pitchFamily="34" charset="0"/>
              <a:buChar char="•"/>
            </a:pPr>
            <a:r>
              <a:rPr lang="en-US" dirty="0"/>
              <a:t>Unlawful Occupants: After 5-day demand, non-tenants may face eviction unless they’re registered owners and management failed to respond or offer a lease.</a:t>
            </a:r>
          </a:p>
          <a:p>
            <a:r>
              <a:rPr lang="en-US" b="1" u="sng" dirty="0"/>
              <a:t>Bottom line:</a:t>
            </a:r>
            <a:r>
              <a:rPr lang="en-US" dirty="0"/>
              <a:t> AB 456 increases transparency, extends deadlines, gives buyers more ways to qualify, and penalizes management for missed deadlines or incomplete notices.</a:t>
            </a:r>
          </a:p>
        </p:txBody>
      </p:sp>
    </p:spTree>
    <p:extLst>
      <p:ext uri="{BB962C8B-B14F-4D97-AF65-F5344CB8AC3E}">
        <p14:creationId xmlns:p14="http://schemas.microsoft.com/office/powerpoint/2010/main" val="2406896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381119" y="200607"/>
            <a:ext cx="9150675" cy="691492"/>
          </a:xfrm>
        </p:spPr>
        <p:txBody>
          <a:bodyPr/>
          <a:lstStyle/>
          <a:p>
            <a:r>
              <a:rPr lang="en-US" dirty="0"/>
              <a:t>AB 806</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165998" y="892099"/>
            <a:ext cx="10662199" cy="4538545"/>
          </a:xfrm>
        </p:spPr>
        <p:txBody>
          <a:bodyPr>
            <a:noAutofit/>
          </a:bodyPr>
          <a:lstStyle/>
          <a:p>
            <a:r>
              <a:rPr lang="en-US" b="1" dirty="0"/>
              <a:t>Mobilehomes: cooling systems </a:t>
            </a:r>
          </a:p>
          <a:p>
            <a:pPr algn="just"/>
            <a:r>
              <a:rPr lang="en-US" sz="1800" dirty="0"/>
              <a:t>The Mobilehome Residency Law governs tenancies in mobilehome parks and includes provisions that are applicable to those who have an ownership interest in a subdivision, cooperative, or condominium for mobilehomes, or a resident-owned mobilehome park, as specified. Among other things, these provisions set forth the rights of residents and homeowners regarding the use of the property. This bill would make any covenant, restriction, or condition contained in any rental agreement or other instrument affecting the tenancy of a homeowner or resident in a mobilehome park, in a subdivision, cooperative, or condominium for mobilehomes, or in a resident-owned mobilehome park that effectively prohibits or restricts the installation, upgrade, replacement, or use of a cooling system, as defined, in a mobilehome void and unenforceable. The bill would make it unlawful for the management or the ownership to prohibit or restrict a homeowner or resident from installing, upgrading, replacing, or using a cooling system in their mobilehome or to take other specified actions in connection with the installation, upgrade, replacement, or use of a cooling system, subject to specified exceptions. This bill would prohibit the termination of tenancy for the installation, upgrade, replacement, or use of a cooling system. </a:t>
            </a:r>
          </a:p>
        </p:txBody>
      </p:sp>
      <p:sp>
        <p:nvSpPr>
          <p:cNvPr id="6" name="TextBox 5">
            <a:extLst>
              <a:ext uri="{FF2B5EF4-FFF2-40B4-BE49-F238E27FC236}">
                <a16:creationId xmlns:a16="http://schemas.microsoft.com/office/drawing/2014/main" id="{79C61671-31E5-9D41-6C2F-F639EA8E64CE}"/>
              </a:ext>
            </a:extLst>
          </p:cNvPr>
          <p:cNvSpPr txBox="1"/>
          <p:nvPr/>
        </p:nvSpPr>
        <p:spPr>
          <a:xfrm>
            <a:off x="348475" y="6315287"/>
            <a:ext cx="11784052" cy="338554"/>
          </a:xfrm>
          <a:prstGeom prst="rect">
            <a:avLst/>
          </a:prstGeom>
          <a:noFill/>
        </p:spPr>
        <p:txBody>
          <a:bodyPr wrap="square">
            <a:spAutoFit/>
          </a:bodyPr>
          <a:lstStyle/>
          <a:p>
            <a:pPr algn="ctr"/>
            <a:r>
              <a:rPr lang="en-US" sz="1600" dirty="0">
                <a:solidFill>
                  <a:schemeClr val="bg1"/>
                </a:solidFill>
                <a:hlinkClick r:id="rId2">
                  <a:extLst>
                    <a:ext uri="{A12FA001-AC4F-418D-AE19-62706E023703}">
                      <ahyp:hlinkClr xmlns:ahyp="http://schemas.microsoft.com/office/drawing/2018/hyperlinkcolor" val="tx"/>
                    </a:ext>
                  </a:extLst>
                </a:hlinkClick>
              </a:rPr>
              <a:t>https://leginfo.legislature.ca.gov/faces/billCompareClient.xhtml?bill_id=202520260AB806&amp;showamends=false</a:t>
            </a:r>
            <a:r>
              <a:rPr lang="en-US" sz="1600" dirty="0">
                <a:solidFill>
                  <a:schemeClr val="bg1"/>
                </a:solidFill>
              </a:rPr>
              <a:t> </a:t>
            </a:r>
          </a:p>
        </p:txBody>
      </p:sp>
    </p:spTree>
    <p:extLst>
      <p:ext uri="{BB962C8B-B14F-4D97-AF65-F5344CB8AC3E}">
        <p14:creationId xmlns:p14="http://schemas.microsoft.com/office/powerpoint/2010/main" val="2829067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9F0C4-6A2E-3135-0032-E2EFC6BD5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51271-1DB6-1A76-2943-309522DE623B}"/>
              </a:ext>
            </a:extLst>
          </p:cNvPr>
          <p:cNvSpPr>
            <a:spLocks noGrp="1"/>
          </p:cNvSpPr>
          <p:nvPr>
            <p:ph type="title"/>
          </p:nvPr>
        </p:nvSpPr>
        <p:spPr>
          <a:xfrm>
            <a:off x="1191613" y="450670"/>
            <a:ext cx="9808773" cy="689328"/>
          </a:xfrm>
        </p:spPr>
        <p:txBody>
          <a:bodyPr/>
          <a:lstStyle/>
          <a:p>
            <a:r>
              <a:rPr lang="en-US" dirty="0"/>
              <a:t>What AB 806 Means For MHPs</a:t>
            </a:r>
          </a:p>
        </p:txBody>
      </p:sp>
      <p:sp>
        <p:nvSpPr>
          <p:cNvPr id="3" name="Content Placeholder 2">
            <a:extLst>
              <a:ext uri="{FF2B5EF4-FFF2-40B4-BE49-F238E27FC236}">
                <a16:creationId xmlns:a16="http://schemas.microsoft.com/office/drawing/2014/main" id="{789AFAB4-C7F9-3CCB-EEFD-85451A89F46B}"/>
              </a:ext>
            </a:extLst>
          </p:cNvPr>
          <p:cNvSpPr>
            <a:spLocks noGrp="1"/>
          </p:cNvSpPr>
          <p:nvPr>
            <p:ph sz="quarter" idx="11"/>
          </p:nvPr>
        </p:nvSpPr>
        <p:spPr>
          <a:xfrm>
            <a:off x="1191613" y="1608348"/>
            <a:ext cx="11000387" cy="1112549"/>
          </a:xfrm>
        </p:spPr>
        <p:txBody>
          <a:bodyPr>
            <a:noAutofit/>
          </a:bodyPr>
          <a:lstStyle/>
          <a:p>
            <a:r>
              <a:rPr lang="en-US" dirty="0"/>
              <a:t>Civ. Code §§798.44.2 &amp; 799.13 – Effective 2025</a:t>
            </a:r>
          </a:p>
          <a:p>
            <a:r>
              <a:rPr lang="en-US" b="1" dirty="0"/>
              <a:t>What’s New:</a:t>
            </a:r>
            <a:endParaRPr lang="en-US" dirty="0"/>
          </a:p>
          <a:p>
            <a:pPr marL="342900" indent="-342900">
              <a:buFont typeface="Arial" panose="020B0604020202020204" pitchFamily="34" charset="0"/>
              <a:buChar char="•"/>
            </a:pPr>
            <a:r>
              <a:rPr lang="en-US" dirty="0"/>
              <a:t>Cooling System Protections – Brand New Section:</a:t>
            </a:r>
          </a:p>
          <a:p>
            <a:pPr lvl="2"/>
            <a:r>
              <a:rPr lang="en-US" dirty="0"/>
              <a:t>Any lease clause or rule that prohibits or restricts cooling systems (e.g., A/C units, swamp coolers, heat pumps, fans) is now void and unenforceable.</a:t>
            </a:r>
          </a:p>
          <a:p>
            <a:pPr lvl="2"/>
            <a:r>
              <a:rPr lang="en-US" dirty="0"/>
              <a:t>Applies to mobilehome parks, resident-owned parks, subdivisions, cooperatives, and condominiums.</a:t>
            </a:r>
          </a:p>
        </p:txBody>
      </p:sp>
    </p:spTree>
    <p:extLst>
      <p:ext uri="{BB962C8B-B14F-4D97-AF65-F5344CB8AC3E}">
        <p14:creationId xmlns:p14="http://schemas.microsoft.com/office/powerpoint/2010/main" val="2985737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69BA5-CFF4-D0F0-D5BA-70B1C5692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99B00F-7818-23F2-23BE-6F75FAB3D018}"/>
              </a:ext>
            </a:extLst>
          </p:cNvPr>
          <p:cNvSpPr>
            <a:spLocks noGrp="1"/>
          </p:cNvSpPr>
          <p:nvPr>
            <p:ph type="title"/>
          </p:nvPr>
        </p:nvSpPr>
        <p:spPr>
          <a:xfrm>
            <a:off x="1191613" y="149587"/>
            <a:ext cx="9808773" cy="689328"/>
          </a:xfrm>
        </p:spPr>
        <p:txBody>
          <a:bodyPr/>
          <a:lstStyle/>
          <a:p>
            <a:r>
              <a:rPr lang="en-US" sz="3200" dirty="0"/>
              <a:t>What</a:t>
            </a:r>
            <a:r>
              <a:rPr lang="en-US" dirty="0"/>
              <a:t> AB 806 Means For MHPs</a:t>
            </a:r>
          </a:p>
        </p:txBody>
      </p:sp>
      <p:sp>
        <p:nvSpPr>
          <p:cNvPr id="3" name="Content Placeholder 2">
            <a:extLst>
              <a:ext uri="{FF2B5EF4-FFF2-40B4-BE49-F238E27FC236}">
                <a16:creationId xmlns:a16="http://schemas.microsoft.com/office/drawing/2014/main" id="{E7198DA6-5D9A-242E-5105-D05DF82D1C2F}"/>
              </a:ext>
            </a:extLst>
          </p:cNvPr>
          <p:cNvSpPr>
            <a:spLocks noGrp="1"/>
          </p:cNvSpPr>
          <p:nvPr>
            <p:ph sz="quarter" idx="11"/>
          </p:nvPr>
        </p:nvSpPr>
        <p:spPr>
          <a:xfrm>
            <a:off x="1191613" y="939276"/>
            <a:ext cx="11000387" cy="1112549"/>
          </a:xfrm>
        </p:spPr>
        <p:txBody>
          <a:bodyPr>
            <a:noAutofit/>
          </a:bodyPr>
          <a:lstStyle/>
          <a:p>
            <a:r>
              <a:rPr lang="en-US" b="1" dirty="0"/>
              <a:t>Key Prohibitions for Management:</a:t>
            </a:r>
            <a:endParaRPr lang="en-US" dirty="0"/>
          </a:p>
          <a:p>
            <a:pPr marL="571500" lvl="1" indent="-342900"/>
            <a:r>
              <a:rPr lang="en-US" sz="1800" dirty="0"/>
              <a:t>Cannot ban installation, upgrades, or use of cooling systems.</a:t>
            </a:r>
          </a:p>
          <a:p>
            <a:pPr marL="571500" lvl="1" indent="-342900"/>
            <a:r>
              <a:rPr lang="en-US" sz="1800" dirty="0"/>
              <a:t>Cannot charge fees, require specific products/contractors, or collect rebates/commissions.</a:t>
            </a:r>
          </a:p>
          <a:p>
            <a:pPr marL="571500" lvl="1" indent="-342900"/>
            <a:r>
              <a:rPr lang="en-US" sz="1800" dirty="0"/>
              <a:t>Cannot demand removal of existing cooling systems or block upgrades.</a:t>
            </a:r>
          </a:p>
          <a:p>
            <a:pPr marL="571500" lvl="1" indent="-342900"/>
            <a:r>
              <a:rPr lang="en-US" sz="1800" dirty="0"/>
              <a:t>Cannot terminate tenancy for installing or using a permitted cooling system.</a:t>
            </a:r>
          </a:p>
          <a:p>
            <a:r>
              <a:rPr lang="en-US" b="1" dirty="0"/>
              <a:t>Exceptions:</a:t>
            </a:r>
            <a:endParaRPr lang="en-US" dirty="0"/>
          </a:p>
          <a:p>
            <a:pPr marL="571500" lvl="1" indent="-342900"/>
            <a:r>
              <a:rPr lang="en-US" sz="1800" dirty="0"/>
              <a:t>If installation would violate federal/state/local law,</a:t>
            </a:r>
          </a:p>
          <a:p>
            <a:pPr marL="571500" lvl="1" indent="-342900"/>
            <a:r>
              <a:rPr lang="en-US" sz="1800" dirty="0"/>
              <a:t>If a permit is required and not granted, or</a:t>
            </a:r>
          </a:p>
          <a:p>
            <a:pPr marL="571500" lvl="1" indent="-342900"/>
            <a:r>
              <a:rPr lang="en-US" sz="1800" dirty="0"/>
              <a:t>If power supply cannot safely support the system (must be verified in writing by an authority).</a:t>
            </a:r>
          </a:p>
        </p:txBody>
      </p:sp>
    </p:spTree>
    <p:extLst>
      <p:ext uri="{BB962C8B-B14F-4D97-AF65-F5344CB8AC3E}">
        <p14:creationId xmlns:p14="http://schemas.microsoft.com/office/powerpoint/2010/main" val="317036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381119" y="147759"/>
            <a:ext cx="9150675" cy="596157"/>
          </a:xfrm>
        </p:spPr>
        <p:txBody>
          <a:bodyPr/>
          <a:lstStyle/>
          <a:p>
            <a:r>
              <a:rPr lang="en-US" dirty="0"/>
              <a:t>AB 36</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236155" y="743916"/>
            <a:ext cx="10550686" cy="4245426"/>
          </a:xfrm>
        </p:spPr>
        <p:txBody>
          <a:bodyPr>
            <a:noAutofit/>
          </a:bodyPr>
          <a:lstStyle/>
          <a:p>
            <a:r>
              <a:rPr lang="en-US" b="1" dirty="0"/>
              <a:t>Housing elements: </a:t>
            </a:r>
            <a:r>
              <a:rPr lang="en-US" b="1" dirty="0" err="1"/>
              <a:t>prohousing</a:t>
            </a:r>
            <a:r>
              <a:rPr lang="en-US" b="1" dirty="0"/>
              <a:t> designation</a:t>
            </a:r>
          </a:p>
          <a:p>
            <a:pPr algn="just"/>
            <a:r>
              <a:rPr lang="en-US" sz="1800" dirty="0"/>
              <a:t>The Planning and Zoning Law requires the Department of Housing and Community Development (HCD) to determine whether the housing element is in substantial compliance with specified provisions of that law. Existing law requires HCD to designate jurisdictions as </a:t>
            </a:r>
            <a:r>
              <a:rPr lang="en-US" sz="1800" dirty="0" err="1"/>
              <a:t>prohousing</a:t>
            </a:r>
            <a:r>
              <a:rPr lang="en-US" sz="1800" dirty="0"/>
              <a:t> pursuant to emergency regulations adopted by HCD, as prescribed, and to report those designations to the Office of Land Use and Climate Innovation. Current law specifies that these emergency regulations will remain in effect until HCD promulgates permanent </a:t>
            </a:r>
            <a:r>
              <a:rPr lang="en-US" sz="1800" dirty="0" err="1"/>
              <a:t>prohousing</a:t>
            </a:r>
            <a:r>
              <a:rPr lang="en-US" sz="1800" dirty="0"/>
              <a:t> regulations. This bill would instead require HCD to designate jurisdictions as </a:t>
            </a:r>
            <a:r>
              <a:rPr lang="en-US" sz="1800" dirty="0" err="1"/>
              <a:t>prohousing</a:t>
            </a:r>
            <a:r>
              <a:rPr lang="en-US" sz="1800" dirty="0"/>
              <a:t> pursuant to permanent regulations adopted by HCD to implement these provisions, as specified. Beginning with the 7th housing element cycle, upon request by a small rural jurisdiction, to the extent feasible, the bill would require HCD to evaluate materials from the small rural jurisdiction’s housing element submission when determining whether the jurisdiction qualifies as </a:t>
            </a:r>
            <a:r>
              <a:rPr lang="en-US" sz="1800" dirty="0" err="1"/>
              <a:t>prohousing</a:t>
            </a:r>
            <a:r>
              <a:rPr lang="en-US" sz="1800" dirty="0"/>
              <a:t>, but only with respect to those small rural jurisdictions that have a compliant housing element. The bill would also prohibit HCD from requiring small rural jurisdictions to renew their </a:t>
            </a:r>
            <a:r>
              <a:rPr lang="en-US" sz="1800" dirty="0" err="1"/>
              <a:t>prohousing</a:t>
            </a:r>
            <a:r>
              <a:rPr lang="en-US" sz="1800" dirty="0"/>
              <a:t> designation for at least 4 years. The bill would define “small rural jurisdiction” for these purposes to mean either a city with a population of fewer than 25,000 persons or a county with a population of fewer than 200,000 persons. </a:t>
            </a:r>
          </a:p>
        </p:txBody>
      </p:sp>
      <p:sp>
        <p:nvSpPr>
          <p:cNvPr id="6" name="TextBox 5">
            <a:extLst>
              <a:ext uri="{FF2B5EF4-FFF2-40B4-BE49-F238E27FC236}">
                <a16:creationId xmlns:a16="http://schemas.microsoft.com/office/drawing/2014/main" id="{FC5567B0-01FC-1E7E-7EAA-308C9A0C57A0}"/>
              </a:ext>
            </a:extLst>
          </p:cNvPr>
          <p:cNvSpPr txBox="1"/>
          <p:nvPr/>
        </p:nvSpPr>
        <p:spPr>
          <a:xfrm>
            <a:off x="1070517" y="6371687"/>
            <a:ext cx="11708782" cy="338554"/>
          </a:xfrm>
          <a:prstGeom prst="rect">
            <a:avLst/>
          </a:prstGeom>
          <a:noFill/>
        </p:spPr>
        <p:txBody>
          <a:bodyPr wrap="square">
            <a:spAutoFit/>
          </a:bodyPr>
          <a:lstStyle/>
          <a:p>
            <a:r>
              <a:rPr lang="en-US" sz="1600" dirty="0">
                <a:solidFill>
                  <a:schemeClr val="bg1"/>
                </a:solidFill>
                <a:hlinkClick r:id="rId2">
                  <a:extLst>
                    <a:ext uri="{A12FA001-AC4F-418D-AE19-62706E023703}">
                      <ahyp:hlinkClr xmlns:ahyp="http://schemas.microsoft.com/office/drawing/2018/hyperlinkcolor" val="tx"/>
                    </a:ext>
                  </a:extLst>
                </a:hlinkClick>
              </a:rPr>
              <a:t>https://leginfo.legislature.ca.gov/faces/billCompareClient.xhtml?bill_id=202520260AB36&amp;showamends=false</a:t>
            </a:r>
            <a:r>
              <a:rPr lang="en-US" sz="1600" dirty="0">
                <a:solidFill>
                  <a:schemeClr val="bg1"/>
                </a:solidFill>
              </a:rPr>
              <a:t> </a:t>
            </a:r>
          </a:p>
        </p:txBody>
      </p:sp>
    </p:spTree>
    <p:extLst>
      <p:ext uri="{BB962C8B-B14F-4D97-AF65-F5344CB8AC3E}">
        <p14:creationId xmlns:p14="http://schemas.microsoft.com/office/powerpoint/2010/main" val="2455137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FE6F0-F40A-C876-C01E-0C71917B3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1C351-3F21-7947-8552-A2EBFBEA188C}"/>
              </a:ext>
            </a:extLst>
          </p:cNvPr>
          <p:cNvSpPr>
            <a:spLocks noGrp="1"/>
          </p:cNvSpPr>
          <p:nvPr>
            <p:ph type="title"/>
          </p:nvPr>
        </p:nvSpPr>
        <p:spPr>
          <a:xfrm>
            <a:off x="1191613" y="262487"/>
            <a:ext cx="9808773" cy="689328"/>
          </a:xfrm>
        </p:spPr>
        <p:txBody>
          <a:bodyPr/>
          <a:lstStyle/>
          <a:p>
            <a:r>
              <a:rPr lang="en-US" dirty="0"/>
              <a:t>What AB 806 Means For MHPs</a:t>
            </a:r>
          </a:p>
        </p:txBody>
      </p:sp>
      <p:sp>
        <p:nvSpPr>
          <p:cNvPr id="3" name="Content Placeholder 2">
            <a:extLst>
              <a:ext uri="{FF2B5EF4-FFF2-40B4-BE49-F238E27FC236}">
                <a16:creationId xmlns:a16="http://schemas.microsoft.com/office/drawing/2014/main" id="{AA022798-54EA-9C93-BED0-5DB6436C8B96}"/>
              </a:ext>
            </a:extLst>
          </p:cNvPr>
          <p:cNvSpPr>
            <a:spLocks noGrp="1"/>
          </p:cNvSpPr>
          <p:nvPr>
            <p:ph sz="quarter" idx="11"/>
          </p:nvPr>
        </p:nvSpPr>
        <p:spPr>
          <a:xfrm>
            <a:off x="1113554" y="951815"/>
            <a:ext cx="11000387" cy="1112549"/>
          </a:xfrm>
        </p:spPr>
        <p:txBody>
          <a:bodyPr>
            <a:noAutofit/>
          </a:bodyPr>
          <a:lstStyle/>
          <a:p>
            <a:r>
              <a:rPr lang="en-US" b="1" dirty="0"/>
              <a:t>Key Additions for 2026</a:t>
            </a:r>
          </a:p>
          <a:p>
            <a:pPr marL="342900" indent="-342900">
              <a:buFont typeface="Arial" panose="020B0604020202020204" pitchFamily="34" charset="0"/>
              <a:buChar char="•"/>
            </a:pPr>
            <a:r>
              <a:rPr lang="en-US" dirty="0"/>
              <a:t> Extended to Resident-Owned Communities (§799.13): Same protections now apply beyond rental parks — to co-ops, condominiums, and subdivisions.</a:t>
            </a:r>
          </a:p>
          <a:p>
            <a:pPr marL="342900" indent="-342900">
              <a:buFont typeface="Arial" panose="020B0604020202020204" pitchFamily="34" charset="0"/>
              <a:buChar char="•"/>
            </a:pPr>
            <a:r>
              <a:rPr lang="en-US" dirty="0"/>
              <a:t>Enforcement &amp; Penalties:</a:t>
            </a:r>
          </a:p>
          <a:p>
            <a:pPr lvl="2"/>
            <a:r>
              <a:rPr lang="en-US" dirty="0"/>
              <a:t>Willful violations: up to $2,000 civil penalty.</a:t>
            </a:r>
          </a:p>
          <a:p>
            <a:pPr lvl="2"/>
            <a:r>
              <a:rPr lang="en-US" dirty="0"/>
              <a:t>Attorney’s fees awarded to the prevailing party in enforcement actions.</a:t>
            </a:r>
          </a:p>
          <a:p>
            <a:r>
              <a:rPr lang="en-US" b="1" u="sng" dirty="0"/>
              <a:t>Bottom line: </a:t>
            </a:r>
            <a:r>
              <a:rPr lang="en-US" dirty="0"/>
              <a:t>New law ensures residents can install and use cooling systems freely — expanding protections statewide and adding penalties for violations. Management must update leases, rules, and policies to stay compliant.</a:t>
            </a:r>
          </a:p>
        </p:txBody>
      </p:sp>
    </p:spTree>
    <p:extLst>
      <p:ext uri="{BB962C8B-B14F-4D97-AF65-F5344CB8AC3E}">
        <p14:creationId xmlns:p14="http://schemas.microsoft.com/office/powerpoint/2010/main" val="699073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381119" y="200606"/>
            <a:ext cx="9150675" cy="524223"/>
          </a:xfrm>
        </p:spPr>
        <p:txBody>
          <a:bodyPr>
            <a:normAutofit fontScale="90000"/>
          </a:bodyPr>
          <a:lstStyle/>
          <a:p>
            <a:r>
              <a:rPr lang="en-US" dirty="0"/>
              <a:t>AB 863</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202699" y="970185"/>
            <a:ext cx="10550686" cy="4245426"/>
          </a:xfrm>
        </p:spPr>
        <p:txBody>
          <a:bodyPr>
            <a:noAutofit/>
          </a:bodyPr>
          <a:lstStyle/>
          <a:p>
            <a:r>
              <a:rPr lang="en-US" b="1" dirty="0"/>
              <a:t>Residential rental properties: language requirements </a:t>
            </a:r>
          </a:p>
          <a:p>
            <a:pPr algn="just"/>
            <a:r>
              <a:rPr lang="en-US" dirty="0"/>
              <a:t>Current law outlines requirements for civil actions for unlawful detainer filed by landlords to remove tenants from their properties. Current law also requires plaintiffs to ensure service of a summons and complaint to defendants in civil suits, as specified. Current law requires a summons to contain, among other things, (1) a direction that the defendant file with the court a written pleading in response to the complaint within 30 days after service on the defendant, (2) a notice that, unless the defendant responds, default will be entered upon application of the plaintiff, (3) a statement advising the defendant of their right to seek an attorney, and (4) an introductory legend at the top of the summons, in English and Spanish, notifying the defendant that they have been sued. This bill would require the Judicial Council to create, by January 1, 2027, a single summons form for mandatory use in an action for unlawful detainer to remove a tenant from a residential property that includes the information specified above in English, Spanish, Chinese, Tagalog, Vietnamese, and Korean.  </a:t>
            </a:r>
          </a:p>
        </p:txBody>
      </p:sp>
      <p:sp>
        <p:nvSpPr>
          <p:cNvPr id="6" name="TextBox 5">
            <a:extLst>
              <a:ext uri="{FF2B5EF4-FFF2-40B4-BE49-F238E27FC236}">
                <a16:creationId xmlns:a16="http://schemas.microsoft.com/office/drawing/2014/main" id="{414E3254-AD78-899B-C5EE-4A6E47B24EC9}"/>
              </a:ext>
            </a:extLst>
          </p:cNvPr>
          <p:cNvSpPr txBox="1"/>
          <p:nvPr/>
        </p:nvSpPr>
        <p:spPr>
          <a:xfrm>
            <a:off x="684645" y="6315287"/>
            <a:ext cx="11135648" cy="338554"/>
          </a:xfrm>
          <a:prstGeom prst="rect">
            <a:avLst/>
          </a:prstGeom>
          <a:noFill/>
        </p:spPr>
        <p:txBody>
          <a:bodyPr wrap="square">
            <a:spAutoFit/>
          </a:bodyPr>
          <a:lstStyle/>
          <a:p>
            <a:r>
              <a:rPr lang="en-US" sz="1600" dirty="0">
                <a:solidFill>
                  <a:schemeClr val="bg1"/>
                </a:solidFill>
                <a:hlinkClick r:id="rId2">
                  <a:extLst>
                    <a:ext uri="{A12FA001-AC4F-418D-AE19-62706E023703}">
                      <ahyp:hlinkClr xmlns:ahyp="http://schemas.microsoft.com/office/drawing/2018/hyperlinkcolor" val="tx"/>
                    </a:ext>
                  </a:extLst>
                </a:hlinkClick>
              </a:rPr>
              <a:t>https://leginfo.legislature.ca.gov/faces/billCompareClient.xhtml?bill_id=202520260AB863&amp;showamends=false</a:t>
            </a:r>
            <a:r>
              <a:rPr lang="en-US" sz="1600" dirty="0">
                <a:solidFill>
                  <a:schemeClr val="bg1"/>
                </a:solidFill>
              </a:rPr>
              <a:t> </a:t>
            </a:r>
          </a:p>
        </p:txBody>
      </p:sp>
    </p:spTree>
    <p:extLst>
      <p:ext uri="{BB962C8B-B14F-4D97-AF65-F5344CB8AC3E}">
        <p14:creationId xmlns:p14="http://schemas.microsoft.com/office/powerpoint/2010/main" val="1410806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5258-BF47-CCEF-E9D2-2A046772E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9EEF9-528B-5FDB-51CC-33A2F0CCC960}"/>
              </a:ext>
            </a:extLst>
          </p:cNvPr>
          <p:cNvSpPr>
            <a:spLocks noGrp="1"/>
          </p:cNvSpPr>
          <p:nvPr>
            <p:ph type="title"/>
          </p:nvPr>
        </p:nvSpPr>
        <p:spPr>
          <a:xfrm>
            <a:off x="1013194" y="84068"/>
            <a:ext cx="9808773" cy="689328"/>
          </a:xfrm>
        </p:spPr>
        <p:txBody>
          <a:bodyPr/>
          <a:lstStyle/>
          <a:p>
            <a:r>
              <a:rPr lang="en-US" dirty="0"/>
              <a:t>What AB 863 Means For MHPs</a:t>
            </a:r>
          </a:p>
        </p:txBody>
      </p:sp>
      <p:sp>
        <p:nvSpPr>
          <p:cNvPr id="3" name="Content Placeholder 2">
            <a:extLst>
              <a:ext uri="{FF2B5EF4-FFF2-40B4-BE49-F238E27FC236}">
                <a16:creationId xmlns:a16="http://schemas.microsoft.com/office/drawing/2014/main" id="{8C2629F6-F280-0B1A-498B-11A3B6892C60}"/>
              </a:ext>
            </a:extLst>
          </p:cNvPr>
          <p:cNvSpPr>
            <a:spLocks noGrp="1"/>
          </p:cNvSpPr>
          <p:nvPr>
            <p:ph sz="quarter" idx="11"/>
          </p:nvPr>
        </p:nvSpPr>
        <p:spPr>
          <a:xfrm>
            <a:off x="1013194" y="682798"/>
            <a:ext cx="11000387" cy="1112549"/>
          </a:xfrm>
        </p:spPr>
        <p:txBody>
          <a:bodyPr>
            <a:noAutofit/>
          </a:bodyPr>
          <a:lstStyle/>
          <a:p>
            <a:r>
              <a:rPr lang="en-US" b="1" dirty="0"/>
              <a:t>Key Changes from Prior Law:</a:t>
            </a:r>
            <a:endParaRPr lang="en-US" dirty="0"/>
          </a:p>
          <a:p>
            <a:pPr marL="342900" indent="-342900">
              <a:buFont typeface="Arial" panose="020B0604020202020204" pitchFamily="34" charset="0"/>
              <a:buChar char="•"/>
            </a:pPr>
            <a:r>
              <a:rPr lang="en-US" dirty="0"/>
              <a:t>Modernized Language: Summons text updated to use gender-neutral language (“the defendant” / “their”) instead of “him or her.”</a:t>
            </a:r>
          </a:p>
          <a:p>
            <a:pPr marL="342900" indent="-342900">
              <a:buFont typeface="Arial" panose="020B0604020202020204" pitchFamily="34" charset="0"/>
              <a:buChar char="•"/>
            </a:pPr>
            <a:r>
              <a:rPr lang="en-US" b="1" dirty="0"/>
              <a:t>New Multilingual Summons Requirement:</a:t>
            </a:r>
            <a:endParaRPr lang="en-US" dirty="0"/>
          </a:p>
          <a:p>
            <a:pPr lvl="2"/>
            <a:r>
              <a:rPr lang="en-US" dirty="0"/>
              <a:t>Judicial Council must create a single, mandatory summons form for residential property (eviction) actions under §1161 by January 1, 2027.</a:t>
            </a:r>
          </a:p>
          <a:p>
            <a:pPr lvl="2"/>
            <a:r>
              <a:rPr lang="en-US" dirty="0"/>
              <a:t>Form must include key summons information in six languages: English, Spanish, Chinese, Tagalog, Vietnamese, Korean</a:t>
            </a:r>
          </a:p>
          <a:p>
            <a:pPr lvl="2"/>
            <a:r>
              <a:rPr lang="en-US" dirty="0"/>
              <a:t>Form will be published on the Judicial Council’s website.</a:t>
            </a:r>
          </a:p>
          <a:p>
            <a:pPr lvl="1"/>
            <a:r>
              <a:rPr lang="en-US" b="1" dirty="0"/>
              <a:t>County Option for Additional Languages: </a:t>
            </a:r>
            <a:r>
              <a:rPr lang="en-US" dirty="0"/>
              <a:t>Counties may still pass ordinances requiring the summons legend in other languages as well.</a:t>
            </a:r>
          </a:p>
          <a:p>
            <a:pPr lvl="1"/>
            <a:endParaRPr lang="en-US" dirty="0"/>
          </a:p>
        </p:txBody>
      </p:sp>
    </p:spTree>
    <p:extLst>
      <p:ext uri="{BB962C8B-B14F-4D97-AF65-F5344CB8AC3E}">
        <p14:creationId xmlns:p14="http://schemas.microsoft.com/office/powerpoint/2010/main" val="1880768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0BBD4-7D67-8739-8897-4BCE91881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DE19-F0DF-53F0-2D1B-95D1F8F89A75}"/>
              </a:ext>
            </a:extLst>
          </p:cNvPr>
          <p:cNvSpPr>
            <a:spLocks noGrp="1"/>
          </p:cNvSpPr>
          <p:nvPr>
            <p:ph type="title"/>
          </p:nvPr>
        </p:nvSpPr>
        <p:spPr>
          <a:xfrm>
            <a:off x="1091252" y="262487"/>
            <a:ext cx="9808773" cy="689328"/>
          </a:xfrm>
        </p:spPr>
        <p:txBody>
          <a:bodyPr/>
          <a:lstStyle/>
          <a:p>
            <a:r>
              <a:rPr lang="en-US" dirty="0"/>
              <a:t>What AB 863 Means For MHPs</a:t>
            </a:r>
          </a:p>
        </p:txBody>
      </p:sp>
      <p:sp>
        <p:nvSpPr>
          <p:cNvPr id="3" name="Content Placeholder 2">
            <a:extLst>
              <a:ext uri="{FF2B5EF4-FFF2-40B4-BE49-F238E27FC236}">
                <a16:creationId xmlns:a16="http://schemas.microsoft.com/office/drawing/2014/main" id="{60DBBCB2-F934-EBCC-249B-7E0C51112368}"/>
              </a:ext>
            </a:extLst>
          </p:cNvPr>
          <p:cNvSpPr>
            <a:spLocks noGrp="1"/>
          </p:cNvSpPr>
          <p:nvPr>
            <p:ph sz="quarter" idx="11"/>
          </p:nvPr>
        </p:nvSpPr>
        <p:spPr>
          <a:xfrm>
            <a:off x="1191613" y="1778884"/>
            <a:ext cx="11000387" cy="1112549"/>
          </a:xfrm>
        </p:spPr>
        <p:txBody>
          <a:bodyPr>
            <a:noAutofit/>
          </a:bodyPr>
          <a:lstStyle/>
          <a:p>
            <a:endParaRPr lang="en-US" dirty="0"/>
          </a:p>
          <a:p>
            <a:r>
              <a:rPr lang="en-US" sz="2400" b="1" dirty="0"/>
              <a:t>Bottom line: </a:t>
            </a:r>
            <a:r>
              <a:rPr lang="en-US" sz="2400" dirty="0"/>
              <a:t>AB 863 improves clarity and language access in eviction proceedings by requiring a standard multilingual summons form by 2027 and updating statutory language to be more inclusive.</a:t>
            </a:r>
          </a:p>
        </p:txBody>
      </p:sp>
    </p:spTree>
    <p:extLst>
      <p:ext uri="{BB962C8B-B14F-4D97-AF65-F5344CB8AC3E}">
        <p14:creationId xmlns:p14="http://schemas.microsoft.com/office/powerpoint/2010/main" val="141589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13A4E-86E3-7906-4C5B-9252AD656F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F320B-8DB3-A919-4564-5B65AAEF083E}"/>
              </a:ext>
            </a:extLst>
          </p:cNvPr>
          <p:cNvSpPr>
            <a:spLocks noGrp="1"/>
          </p:cNvSpPr>
          <p:nvPr>
            <p:ph type="title"/>
          </p:nvPr>
        </p:nvSpPr>
        <p:spPr>
          <a:xfrm>
            <a:off x="1381119" y="200606"/>
            <a:ext cx="9150675" cy="1427585"/>
          </a:xfrm>
        </p:spPr>
        <p:txBody>
          <a:bodyPr/>
          <a:lstStyle/>
          <a:p>
            <a:r>
              <a:rPr lang="en-US" dirty="0"/>
              <a:t>AB 1170</a:t>
            </a:r>
            <a:endParaRPr lang="en-ZA" dirty="0"/>
          </a:p>
        </p:txBody>
      </p:sp>
      <p:sp>
        <p:nvSpPr>
          <p:cNvPr id="3" name="Content Placeholder 2">
            <a:extLst>
              <a:ext uri="{FF2B5EF4-FFF2-40B4-BE49-F238E27FC236}">
                <a16:creationId xmlns:a16="http://schemas.microsoft.com/office/drawing/2014/main" id="{4F41F502-77FB-6BAD-C51E-19545D205859}"/>
              </a:ext>
            </a:extLst>
          </p:cNvPr>
          <p:cNvSpPr>
            <a:spLocks noGrp="1"/>
          </p:cNvSpPr>
          <p:nvPr>
            <p:ph sz="quarter" idx="12"/>
          </p:nvPr>
        </p:nvSpPr>
        <p:spPr>
          <a:xfrm>
            <a:off x="1229178" y="1493906"/>
            <a:ext cx="10550686" cy="4245426"/>
          </a:xfrm>
        </p:spPr>
        <p:txBody>
          <a:bodyPr>
            <a:noAutofit/>
          </a:bodyPr>
          <a:lstStyle/>
          <a:p>
            <a:r>
              <a:rPr lang="en-US" b="1" dirty="0"/>
              <a:t>Maintenance of the codes</a:t>
            </a:r>
          </a:p>
          <a:p>
            <a:r>
              <a:rPr lang="en-US" dirty="0"/>
              <a:t>Current law directs the Legislative Counsel to advise the Legislature from time to time as to legislation necessary to maintain the codes. This bill would make </a:t>
            </a:r>
            <a:r>
              <a:rPr lang="en-US" dirty="0" err="1"/>
              <a:t>nonsubstantive</a:t>
            </a:r>
            <a:r>
              <a:rPr lang="en-US" dirty="0"/>
              <a:t> changes in various provisions of the law to effectuate the recommendations made by the Legislative Counsel to the Legislature. </a:t>
            </a:r>
          </a:p>
        </p:txBody>
      </p:sp>
      <p:sp>
        <p:nvSpPr>
          <p:cNvPr id="6" name="TextBox 5">
            <a:extLst>
              <a:ext uri="{FF2B5EF4-FFF2-40B4-BE49-F238E27FC236}">
                <a16:creationId xmlns:a16="http://schemas.microsoft.com/office/drawing/2014/main" id="{F476B94B-BBCB-204A-7E43-0859CF64C3C6}"/>
              </a:ext>
            </a:extLst>
          </p:cNvPr>
          <p:cNvSpPr txBox="1"/>
          <p:nvPr/>
        </p:nvSpPr>
        <p:spPr>
          <a:xfrm>
            <a:off x="412595" y="6318840"/>
            <a:ext cx="11367269" cy="338554"/>
          </a:xfrm>
          <a:prstGeom prst="rect">
            <a:avLst/>
          </a:prstGeom>
          <a:noFill/>
        </p:spPr>
        <p:txBody>
          <a:bodyPr wrap="square">
            <a:spAutoFit/>
          </a:bodyPr>
          <a:lstStyle/>
          <a:p>
            <a:r>
              <a:rPr lang="en-US" sz="1600" dirty="0">
                <a:solidFill>
                  <a:schemeClr val="bg1"/>
                </a:solidFill>
                <a:hlinkClick r:id="rId2">
                  <a:extLst>
                    <a:ext uri="{A12FA001-AC4F-418D-AE19-62706E023703}">
                      <ahyp:hlinkClr xmlns:ahyp="http://schemas.microsoft.com/office/drawing/2018/hyperlinkcolor" val="tx"/>
                    </a:ext>
                  </a:extLst>
                </a:hlinkClick>
              </a:rPr>
              <a:t>https://leginfo.legislature.ca.gov/faces/billCompareClient.xhtml?bill_id=202520260AB1170&amp;showamends=false</a:t>
            </a:r>
            <a:r>
              <a:rPr lang="en-US" sz="1600" dirty="0">
                <a:solidFill>
                  <a:schemeClr val="bg1"/>
                </a:solidFill>
              </a:rPr>
              <a:t> </a:t>
            </a:r>
          </a:p>
        </p:txBody>
      </p:sp>
    </p:spTree>
    <p:extLst>
      <p:ext uri="{BB962C8B-B14F-4D97-AF65-F5344CB8AC3E}">
        <p14:creationId xmlns:p14="http://schemas.microsoft.com/office/powerpoint/2010/main" val="3794502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50635-43EB-0625-E357-2E5F7382A5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EC933-FDE4-6BF2-35E2-DAEEEE7736A7}"/>
              </a:ext>
            </a:extLst>
          </p:cNvPr>
          <p:cNvSpPr>
            <a:spLocks noGrp="1"/>
          </p:cNvSpPr>
          <p:nvPr>
            <p:ph type="title"/>
          </p:nvPr>
        </p:nvSpPr>
        <p:spPr>
          <a:xfrm>
            <a:off x="1002042" y="95219"/>
            <a:ext cx="9808773" cy="689328"/>
          </a:xfrm>
        </p:spPr>
        <p:txBody>
          <a:bodyPr/>
          <a:lstStyle/>
          <a:p>
            <a:r>
              <a:rPr lang="en-US" dirty="0"/>
              <a:t>What AB 1170 Means For MHPs</a:t>
            </a:r>
          </a:p>
        </p:txBody>
      </p:sp>
      <p:sp>
        <p:nvSpPr>
          <p:cNvPr id="3" name="Content Placeholder 2">
            <a:extLst>
              <a:ext uri="{FF2B5EF4-FFF2-40B4-BE49-F238E27FC236}">
                <a16:creationId xmlns:a16="http://schemas.microsoft.com/office/drawing/2014/main" id="{B11626A2-EEEC-F6E0-E637-804D2C96D1F4}"/>
              </a:ext>
            </a:extLst>
          </p:cNvPr>
          <p:cNvSpPr>
            <a:spLocks noGrp="1"/>
          </p:cNvSpPr>
          <p:nvPr>
            <p:ph sz="quarter" idx="11"/>
          </p:nvPr>
        </p:nvSpPr>
        <p:spPr>
          <a:xfrm>
            <a:off x="1091252" y="784547"/>
            <a:ext cx="11000387" cy="1112549"/>
          </a:xfrm>
        </p:spPr>
        <p:txBody>
          <a:bodyPr>
            <a:noAutofit/>
          </a:bodyPr>
          <a:lstStyle/>
          <a:p>
            <a:r>
              <a:rPr lang="en-US" sz="1600" b="1" dirty="0"/>
              <a:t>Purpose:</a:t>
            </a:r>
            <a:r>
              <a:rPr lang="en-US" sz="1600" dirty="0"/>
              <a:t> Routine “clean-up” legislation implementing the Legislative Counsel’s recommendations to keep California’s codes accurate, consistent, and up to date.</a:t>
            </a:r>
          </a:p>
          <a:p>
            <a:r>
              <a:rPr lang="en-US" sz="1600" b="1" dirty="0"/>
              <a:t>What It Does:</a:t>
            </a:r>
            <a:endParaRPr lang="en-US" sz="1600" dirty="0"/>
          </a:p>
          <a:p>
            <a:pPr lvl="2">
              <a:lnSpc>
                <a:spcPct val="100000"/>
              </a:lnSpc>
            </a:pPr>
            <a:r>
              <a:rPr lang="en-US" sz="1600" dirty="0"/>
              <a:t>Makes </a:t>
            </a:r>
            <a:r>
              <a:rPr lang="en-US" sz="1600" dirty="0" err="1"/>
              <a:t>nonsubstantive</a:t>
            </a:r>
            <a:r>
              <a:rPr lang="en-US" sz="1600" dirty="0"/>
              <a:t> edits across various statutes — e.g., correcting grammar, updating cross-references, renumbering sections, and clarifying outdated language.</a:t>
            </a:r>
          </a:p>
          <a:p>
            <a:pPr lvl="2">
              <a:lnSpc>
                <a:spcPct val="100000"/>
              </a:lnSpc>
            </a:pPr>
            <a:r>
              <a:rPr lang="en-US" sz="1600" dirty="0"/>
              <a:t>Does not create new rights, obligations, or regulatory requirements.</a:t>
            </a:r>
          </a:p>
          <a:p>
            <a:r>
              <a:rPr lang="en-US" sz="1600" b="1" dirty="0"/>
              <a:t>Key Takeaways:</a:t>
            </a:r>
            <a:endParaRPr lang="en-US" sz="1600" dirty="0"/>
          </a:p>
          <a:p>
            <a:pPr marL="571500" lvl="1" indent="-342900"/>
            <a:r>
              <a:rPr lang="en-US" sz="1600" dirty="0"/>
              <a:t>No substantive policy changes — existing legal requirements remain the same.</a:t>
            </a:r>
          </a:p>
          <a:p>
            <a:pPr marL="571500" lvl="1" indent="-342900"/>
            <a:r>
              <a:rPr lang="en-US" sz="1600" dirty="0"/>
              <a:t>Helps ensure clarity, consistency, and usability of California law for courts, agencies, and the public.</a:t>
            </a:r>
          </a:p>
          <a:p>
            <a:r>
              <a:rPr lang="en-US" sz="1600" b="1" dirty="0"/>
              <a:t>Bottom line: </a:t>
            </a:r>
            <a:r>
              <a:rPr lang="en-US" sz="1600" dirty="0"/>
              <a:t>AB 1170 is part of the Legislature’s regular code-maintenance process — it keeps statutes current and coherent but does not impact park operations or owner responsibilities.</a:t>
            </a:r>
          </a:p>
          <a:p>
            <a:pPr lvl="1"/>
            <a:endParaRPr lang="en-US" dirty="0"/>
          </a:p>
        </p:txBody>
      </p:sp>
    </p:spTree>
    <p:extLst>
      <p:ext uri="{BB962C8B-B14F-4D97-AF65-F5344CB8AC3E}">
        <p14:creationId xmlns:p14="http://schemas.microsoft.com/office/powerpoint/2010/main" val="1777436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FCB4E-60AB-433B-2290-C74F910D2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D7ED04-7DF8-4127-B61B-06E45A48C0D5}"/>
              </a:ext>
            </a:extLst>
          </p:cNvPr>
          <p:cNvSpPr>
            <a:spLocks noGrp="1"/>
          </p:cNvSpPr>
          <p:nvPr>
            <p:ph type="title"/>
          </p:nvPr>
        </p:nvSpPr>
        <p:spPr>
          <a:xfrm>
            <a:off x="1002042" y="95219"/>
            <a:ext cx="9808773" cy="689328"/>
          </a:xfrm>
        </p:spPr>
        <p:txBody>
          <a:bodyPr/>
          <a:lstStyle/>
          <a:p>
            <a:r>
              <a:rPr lang="en-US" dirty="0"/>
              <a:t>What AB 1170 Means For MHPs</a:t>
            </a:r>
          </a:p>
        </p:txBody>
      </p:sp>
      <p:sp>
        <p:nvSpPr>
          <p:cNvPr id="3" name="Content Placeholder 2">
            <a:extLst>
              <a:ext uri="{FF2B5EF4-FFF2-40B4-BE49-F238E27FC236}">
                <a16:creationId xmlns:a16="http://schemas.microsoft.com/office/drawing/2014/main" id="{35016BCF-DE56-C6D6-2B47-66E1CEF8B8C4}"/>
              </a:ext>
            </a:extLst>
          </p:cNvPr>
          <p:cNvSpPr>
            <a:spLocks noGrp="1"/>
          </p:cNvSpPr>
          <p:nvPr>
            <p:ph sz="quarter" idx="11"/>
          </p:nvPr>
        </p:nvSpPr>
        <p:spPr>
          <a:xfrm>
            <a:off x="1002042" y="1018722"/>
            <a:ext cx="11000387" cy="1112549"/>
          </a:xfrm>
        </p:spPr>
        <p:txBody>
          <a:bodyPr>
            <a:noAutofit/>
          </a:bodyPr>
          <a:lstStyle/>
          <a:p>
            <a:pPr marL="0" lvl="1" indent="0">
              <a:buNone/>
            </a:pPr>
            <a:r>
              <a:rPr lang="en-US" sz="2400" dirty="0" err="1"/>
              <a:t>Eshagian</a:t>
            </a:r>
            <a:r>
              <a:rPr lang="en-US" sz="2400" dirty="0"/>
              <a:t> v. Cepeda &amp; MRL Changes</a:t>
            </a:r>
          </a:p>
          <a:p>
            <a:pPr lvl="1"/>
            <a:r>
              <a:rPr lang="en-US" sz="1800" dirty="0"/>
              <a:t>Court invalidated a 3-day notice for failing to clearly state when the notice period began and ended</a:t>
            </a:r>
          </a:p>
          <a:p>
            <a:pPr lvl="1"/>
            <a:r>
              <a:rPr lang="en-US" sz="1800" dirty="0"/>
              <a:t>Standard: An 'ordinary tenant' must be able to reasonably understand their payment deadline</a:t>
            </a:r>
          </a:p>
          <a:p>
            <a:pPr lvl="1"/>
            <a:r>
              <a:rPr lang="en-US" sz="1800" dirty="0"/>
              <a:t>Key holding: Notices must specify the exact service date starting the notice period.</a:t>
            </a:r>
          </a:p>
          <a:p>
            <a:pPr lvl="1"/>
            <a:r>
              <a:rPr lang="en-US" sz="1800" dirty="0"/>
              <a:t>Notices must be served on the signature date or re-dated prior to service.</a:t>
            </a:r>
          </a:p>
          <a:p>
            <a:pPr lvl="1"/>
            <a:r>
              <a:rPr lang="en-US" sz="1800" dirty="0"/>
              <a:t>2026 MRL Update: AB 1170 renumbered Civil Code § 798.56.</a:t>
            </a:r>
          </a:p>
          <a:p>
            <a:pPr lvl="1"/>
            <a:r>
              <a:rPr lang="en-US" sz="1800" dirty="0"/>
              <a:t>All notices citing § 798.56 should be reviewed and updated accordingly.</a:t>
            </a:r>
          </a:p>
          <a:p>
            <a:pPr lvl="1"/>
            <a:endParaRPr lang="en-US" sz="2400" dirty="0"/>
          </a:p>
        </p:txBody>
      </p:sp>
    </p:spTree>
    <p:extLst>
      <p:ext uri="{BB962C8B-B14F-4D97-AF65-F5344CB8AC3E}">
        <p14:creationId xmlns:p14="http://schemas.microsoft.com/office/powerpoint/2010/main" val="3250284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258456" y="140798"/>
            <a:ext cx="9150675" cy="763425"/>
          </a:xfrm>
        </p:spPr>
        <p:txBody>
          <a:bodyPr/>
          <a:lstStyle/>
          <a:p>
            <a:r>
              <a:rPr lang="en-US" dirty="0"/>
              <a:t>SB 340</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249010" y="904223"/>
            <a:ext cx="10550686" cy="4245426"/>
          </a:xfrm>
        </p:spPr>
        <p:txBody>
          <a:bodyPr>
            <a:noAutofit/>
          </a:bodyPr>
          <a:lstStyle/>
          <a:p>
            <a:r>
              <a:rPr lang="en-US" sz="1800" b="1" dirty="0"/>
              <a:t>General plans: housing element: emergency shelter</a:t>
            </a:r>
            <a:endParaRPr lang="en-US" sz="1800" dirty="0"/>
          </a:p>
          <a:p>
            <a:pPr algn="just"/>
            <a:r>
              <a:rPr lang="en-US" sz="1800" dirty="0"/>
              <a:t>Current law requires a city or county to prepare and adopt a general plan for its jurisdiction that contains certain mandatory elements, including a housing element. Current law requires the housing element to identify adequate sites for housing, including rental housing, factory-built housing, mobilehomes, and emergency shelters, among other things. Current law requires the housing element to contain an assessment of housing needs and an inventory of resources and constraints relevant to the meeting of these needs, including by identifying one or more zoning designations that allow residential uses, including mixed uses, where emergency shelters are allowed as a permitted use without a conditional use or other discretionary permit and that are suitable for residential uses. Current law requires an emergency shelter to include other interim interventions, including, but not limited to, a navigation center, bridge housing, and respite or recuperative care. This bill would additionally require an emergency shelter to include all services provided onsite, including the addition or expansion of services that are consistent with certain written, objective standards.  </a:t>
            </a:r>
          </a:p>
        </p:txBody>
      </p:sp>
      <p:sp>
        <p:nvSpPr>
          <p:cNvPr id="6" name="TextBox 5">
            <a:extLst>
              <a:ext uri="{FF2B5EF4-FFF2-40B4-BE49-F238E27FC236}">
                <a16:creationId xmlns:a16="http://schemas.microsoft.com/office/drawing/2014/main" id="{4DF97E6C-33C4-5890-A29E-C05EB3E445A0}"/>
              </a:ext>
            </a:extLst>
          </p:cNvPr>
          <p:cNvSpPr txBox="1"/>
          <p:nvPr/>
        </p:nvSpPr>
        <p:spPr>
          <a:xfrm>
            <a:off x="524109" y="6258406"/>
            <a:ext cx="11556380" cy="338554"/>
          </a:xfrm>
          <a:prstGeom prst="rect">
            <a:avLst/>
          </a:prstGeom>
          <a:noFill/>
        </p:spPr>
        <p:txBody>
          <a:bodyPr wrap="square">
            <a:spAutoFit/>
          </a:bodyPr>
          <a:lstStyle/>
          <a:p>
            <a:r>
              <a:rPr lang="en-US" sz="1600" dirty="0">
                <a:solidFill>
                  <a:schemeClr val="bg1"/>
                </a:solidFill>
                <a:hlinkClick r:id="rId2">
                  <a:extLst>
                    <a:ext uri="{A12FA001-AC4F-418D-AE19-62706E023703}">
                      <ahyp:hlinkClr xmlns:ahyp="http://schemas.microsoft.com/office/drawing/2018/hyperlinkcolor" val="tx"/>
                    </a:ext>
                  </a:extLst>
                </a:hlinkClick>
              </a:rPr>
              <a:t>https://leginfo.legislature.ca.gov/faces/billCompareClient.xhtml?bill_id=202520260SB340&amp;showamends=false</a:t>
            </a:r>
            <a:r>
              <a:rPr lang="en-US" sz="1600" dirty="0">
                <a:solidFill>
                  <a:schemeClr val="bg1"/>
                </a:solidFill>
              </a:rPr>
              <a:t> </a:t>
            </a:r>
          </a:p>
        </p:txBody>
      </p:sp>
    </p:spTree>
    <p:extLst>
      <p:ext uri="{BB962C8B-B14F-4D97-AF65-F5344CB8AC3E}">
        <p14:creationId xmlns:p14="http://schemas.microsoft.com/office/powerpoint/2010/main" val="929128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863E7-BBF7-7154-F77D-36391B3C5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0F008B-2370-8ED6-86AA-41BD89BD06A5}"/>
              </a:ext>
            </a:extLst>
          </p:cNvPr>
          <p:cNvSpPr>
            <a:spLocks noGrp="1"/>
          </p:cNvSpPr>
          <p:nvPr>
            <p:ph type="title"/>
          </p:nvPr>
        </p:nvSpPr>
        <p:spPr>
          <a:xfrm>
            <a:off x="1091252" y="262487"/>
            <a:ext cx="9808773" cy="689328"/>
          </a:xfrm>
        </p:spPr>
        <p:txBody>
          <a:bodyPr/>
          <a:lstStyle/>
          <a:p>
            <a:r>
              <a:rPr lang="en-US" dirty="0"/>
              <a:t>What SB 340 Means For MHPs</a:t>
            </a:r>
          </a:p>
        </p:txBody>
      </p:sp>
      <p:sp>
        <p:nvSpPr>
          <p:cNvPr id="3" name="Content Placeholder 2">
            <a:extLst>
              <a:ext uri="{FF2B5EF4-FFF2-40B4-BE49-F238E27FC236}">
                <a16:creationId xmlns:a16="http://schemas.microsoft.com/office/drawing/2014/main" id="{49F6E849-8E6A-21A6-6517-5FA02EF6D612}"/>
              </a:ext>
            </a:extLst>
          </p:cNvPr>
          <p:cNvSpPr>
            <a:spLocks noGrp="1"/>
          </p:cNvSpPr>
          <p:nvPr>
            <p:ph sz="quarter" idx="11"/>
          </p:nvPr>
        </p:nvSpPr>
        <p:spPr>
          <a:xfrm>
            <a:off x="1091252" y="1330956"/>
            <a:ext cx="11000387" cy="1112549"/>
          </a:xfrm>
        </p:spPr>
        <p:txBody>
          <a:bodyPr>
            <a:noAutofit/>
          </a:bodyPr>
          <a:lstStyle/>
          <a:p>
            <a:r>
              <a:rPr lang="en-US" b="1" dirty="0"/>
              <a:t>What the Law Does:</a:t>
            </a:r>
          </a:p>
          <a:p>
            <a:pPr marL="571500" lvl="1" indent="-342900"/>
            <a:r>
              <a:rPr lang="en-US" dirty="0"/>
              <a:t>Strengthens housing element law by requiring local governments to zone and plan for emergency shelters as part of their housing plans.</a:t>
            </a:r>
          </a:p>
          <a:p>
            <a:pPr marL="571500" lvl="1" indent="-342900"/>
            <a:r>
              <a:rPr lang="en-US" dirty="0"/>
              <a:t>Expands the definition of “emergency shelter” to include navigation centers, bridge housing, and recuperative care facilities.</a:t>
            </a:r>
          </a:p>
          <a:p>
            <a:pPr marL="571500" lvl="1" indent="-342900"/>
            <a:r>
              <a:rPr lang="en-US" dirty="0"/>
              <a:t>Requires at least one year-round emergency shelter zoning designation per jurisdiction.</a:t>
            </a:r>
          </a:p>
          <a:p>
            <a:pPr marL="571500" lvl="1" indent="-342900"/>
            <a:r>
              <a:rPr lang="en-US" dirty="0"/>
              <a:t>Standards for shelters must be objective, written, and non-restrictive, covering things like bed capacity, parking, lighting, and safety.</a:t>
            </a:r>
          </a:p>
        </p:txBody>
      </p:sp>
    </p:spTree>
    <p:extLst>
      <p:ext uri="{BB962C8B-B14F-4D97-AF65-F5344CB8AC3E}">
        <p14:creationId xmlns:p14="http://schemas.microsoft.com/office/powerpoint/2010/main" val="3398781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DC1D3-D394-ACD0-4307-BCDDDA43E6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3E285-D835-8E36-8EFB-77E55214E4C0}"/>
              </a:ext>
            </a:extLst>
          </p:cNvPr>
          <p:cNvSpPr>
            <a:spLocks noGrp="1"/>
          </p:cNvSpPr>
          <p:nvPr>
            <p:ph type="title"/>
          </p:nvPr>
        </p:nvSpPr>
        <p:spPr>
          <a:xfrm>
            <a:off x="1091252" y="340546"/>
            <a:ext cx="9808773" cy="689328"/>
          </a:xfrm>
        </p:spPr>
        <p:txBody>
          <a:bodyPr/>
          <a:lstStyle/>
          <a:p>
            <a:r>
              <a:rPr lang="en-US" dirty="0"/>
              <a:t>What SB 340 Means For MHPs</a:t>
            </a:r>
          </a:p>
        </p:txBody>
      </p:sp>
      <p:sp>
        <p:nvSpPr>
          <p:cNvPr id="3" name="Content Placeholder 2">
            <a:extLst>
              <a:ext uri="{FF2B5EF4-FFF2-40B4-BE49-F238E27FC236}">
                <a16:creationId xmlns:a16="http://schemas.microsoft.com/office/drawing/2014/main" id="{C9F2C301-F7D3-A931-2255-41703175CDF5}"/>
              </a:ext>
            </a:extLst>
          </p:cNvPr>
          <p:cNvSpPr>
            <a:spLocks noGrp="1"/>
          </p:cNvSpPr>
          <p:nvPr>
            <p:ph sz="quarter" idx="11"/>
          </p:nvPr>
        </p:nvSpPr>
        <p:spPr>
          <a:xfrm>
            <a:off x="1091252" y="1553981"/>
            <a:ext cx="11000387" cy="1112549"/>
          </a:xfrm>
        </p:spPr>
        <p:txBody>
          <a:bodyPr>
            <a:noAutofit/>
          </a:bodyPr>
          <a:lstStyle/>
          <a:p>
            <a:r>
              <a:rPr lang="en-US" b="1" dirty="0"/>
              <a:t>Why It Matters to Park Owners &amp; Managers:</a:t>
            </a:r>
            <a:endParaRPr lang="en-US" dirty="0"/>
          </a:p>
          <a:p>
            <a:pPr marL="571500" lvl="1" indent="-342900"/>
            <a:r>
              <a:rPr lang="en-US" dirty="0"/>
              <a:t>Cities and counties must plan for shelters and services near existing housing — including mobilehome parks — which may affect nearby zoning, development, and community dynamics.</a:t>
            </a:r>
          </a:p>
          <a:p>
            <a:pPr marL="571500" lvl="1" indent="-342900"/>
            <a:r>
              <a:rPr lang="en-US" dirty="0"/>
              <a:t>Could influence land use, available services, and local planning decisions around mobilehome communities.</a:t>
            </a:r>
          </a:p>
          <a:p>
            <a:pPr marL="571500" lvl="1" indent="-342900"/>
            <a:r>
              <a:rPr lang="en-US" dirty="0"/>
              <a:t>Ensures jurisdictions are addressing homelessness comprehensively, potentially impacting future development approvals and property values.</a:t>
            </a:r>
          </a:p>
        </p:txBody>
      </p:sp>
    </p:spTree>
    <p:extLst>
      <p:ext uri="{BB962C8B-B14F-4D97-AF65-F5344CB8AC3E}">
        <p14:creationId xmlns:p14="http://schemas.microsoft.com/office/powerpoint/2010/main" val="272391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15680-5B4B-7377-8AE8-25DCA5224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190290-3808-8FC7-F72A-78285E8E05E7}"/>
              </a:ext>
            </a:extLst>
          </p:cNvPr>
          <p:cNvSpPr>
            <a:spLocks noGrp="1"/>
          </p:cNvSpPr>
          <p:nvPr>
            <p:ph type="title"/>
          </p:nvPr>
        </p:nvSpPr>
        <p:spPr>
          <a:xfrm>
            <a:off x="1208618" y="493964"/>
            <a:ext cx="9808773" cy="689328"/>
          </a:xfrm>
        </p:spPr>
        <p:txBody>
          <a:bodyPr/>
          <a:lstStyle/>
          <a:p>
            <a:r>
              <a:rPr lang="en-US" dirty="0"/>
              <a:t>What AB 36 Means For MHPs</a:t>
            </a:r>
          </a:p>
        </p:txBody>
      </p:sp>
      <p:sp>
        <p:nvSpPr>
          <p:cNvPr id="3" name="Content Placeholder 2">
            <a:extLst>
              <a:ext uri="{FF2B5EF4-FFF2-40B4-BE49-F238E27FC236}">
                <a16:creationId xmlns:a16="http://schemas.microsoft.com/office/drawing/2014/main" id="{3809222E-6592-6EA8-AB3F-1D1295DE75F2}"/>
              </a:ext>
            </a:extLst>
          </p:cNvPr>
          <p:cNvSpPr>
            <a:spLocks noGrp="1"/>
          </p:cNvSpPr>
          <p:nvPr>
            <p:ph sz="quarter" idx="11"/>
          </p:nvPr>
        </p:nvSpPr>
        <p:spPr>
          <a:xfrm>
            <a:off x="1208618" y="1269539"/>
            <a:ext cx="10054113" cy="4119463"/>
          </a:xfrm>
        </p:spPr>
        <p:txBody>
          <a:bodyPr>
            <a:noAutofit/>
          </a:bodyPr>
          <a:lstStyle/>
          <a:p>
            <a:r>
              <a:rPr lang="en-US" dirty="0"/>
              <a:t>Government Code §65589.9</a:t>
            </a:r>
          </a:p>
          <a:p>
            <a:r>
              <a:rPr lang="en-US" b="1" dirty="0"/>
              <a:t>What It Does:</a:t>
            </a:r>
            <a:endParaRPr lang="en-US" dirty="0"/>
          </a:p>
          <a:p>
            <a:pPr marL="571500" lvl="1" indent="-342900"/>
            <a:r>
              <a:rPr lang="en-US" dirty="0"/>
              <a:t>Expands the state’s “</a:t>
            </a:r>
            <a:r>
              <a:rPr lang="en-US" dirty="0" err="1"/>
              <a:t>prohousing</a:t>
            </a:r>
            <a:r>
              <a:rPr lang="en-US" dirty="0"/>
              <a:t> designation” program — rewarding cities and counties that adopt policies to make housing easier to plan, approve, and build.</a:t>
            </a:r>
          </a:p>
          <a:p>
            <a:pPr marL="571500" lvl="1" indent="-342900"/>
            <a:r>
              <a:rPr lang="en-US" dirty="0"/>
              <a:t>Jurisdictions with a compliant housing element and </a:t>
            </a:r>
            <a:r>
              <a:rPr lang="en-US" dirty="0" err="1"/>
              <a:t>prohousing</a:t>
            </a:r>
            <a:r>
              <a:rPr lang="en-US" dirty="0"/>
              <a:t> policies receive priority points for state housing and infrastructure funding, including programs that directly affect community development.</a:t>
            </a:r>
          </a:p>
          <a:p>
            <a:pPr marL="571500" lvl="1" indent="-342900"/>
            <a:r>
              <a:rPr lang="en-US" dirty="0"/>
              <a:t>Clarifies how rural jurisdictions can qualify and reduces administrative burdens (e.g., small rural cities/counties won’t have to renew designations for 4+ years).</a:t>
            </a:r>
          </a:p>
        </p:txBody>
      </p:sp>
    </p:spTree>
    <p:extLst>
      <p:ext uri="{BB962C8B-B14F-4D97-AF65-F5344CB8AC3E}">
        <p14:creationId xmlns:p14="http://schemas.microsoft.com/office/powerpoint/2010/main" val="2691056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381119" y="262487"/>
            <a:ext cx="9150675" cy="1427585"/>
          </a:xfrm>
        </p:spPr>
        <p:txBody>
          <a:bodyPr/>
          <a:lstStyle/>
          <a:p>
            <a:r>
              <a:rPr lang="en-US" dirty="0"/>
              <a:t>SB 525</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334304" y="1116718"/>
            <a:ext cx="10550686" cy="4245426"/>
          </a:xfrm>
        </p:spPr>
        <p:txBody>
          <a:bodyPr>
            <a:noAutofit/>
          </a:bodyPr>
          <a:lstStyle/>
          <a:p>
            <a:r>
              <a:rPr lang="en-US" b="1" dirty="0"/>
              <a:t>California FAIR Plan: manufactured homes</a:t>
            </a:r>
            <a:endParaRPr lang="en-US" dirty="0"/>
          </a:p>
          <a:p>
            <a:pPr algn="just"/>
            <a:r>
              <a:rPr lang="en-US" dirty="0"/>
              <a:t>Current law creates the California FAIR Plan Association, a joint reinsurance association formed by insurers licensed to write and engaged in writing basic property insurance within this state, to assist persons in securing basic property insurance, and to formulate and administer a program for the equitable apportionment among insurers of basic property insurance. Current law defines “basic property insurance” for these purposes. This bill would define “basic property insurance” offered through the FAIR Plan to include insurance for manufactured homes and mobilehomes under the same terms and conditions as basic property insurance sold for other residential dwellings.</a:t>
            </a:r>
          </a:p>
        </p:txBody>
      </p:sp>
      <p:sp>
        <p:nvSpPr>
          <p:cNvPr id="6" name="TextBox 5">
            <a:extLst>
              <a:ext uri="{FF2B5EF4-FFF2-40B4-BE49-F238E27FC236}">
                <a16:creationId xmlns:a16="http://schemas.microsoft.com/office/drawing/2014/main" id="{16043F11-FB5F-0D43-3A1F-3818BA6349CF}"/>
              </a:ext>
            </a:extLst>
          </p:cNvPr>
          <p:cNvSpPr txBox="1"/>
          <p:nvPr/>
        </p:nvSpPr>
        <p:spPr>
          <a:xfrm>
            <a:off x="680224" y="6256959"/>
            <a:ext cx="11204766" cy="338554"/>
          </a:xfrm>
          <a:prstGeom prst="rect">
            <a:avLst/>
          </a:prstGeom>
          <a:noFill/>
        </p:spPr>
        <p:txBody>
          <a:bodyPr wrap="square">
            <a:spAutoFit/>
          </a:bodyPr>
          <a:lstStyle/>
          <a:p>
            <a:r>
              <a:rPr lang="en-US" sz="1600" dirty="0">
                <a:solidFill>
                  <a:schemeClr val="bg1"/>
                </a:solidFill>
                <a:hlinkClick r:id="rId2">
                  <a:extLst>
                    <a:ext uri="{A12FA001-AC4F-418D-AE19-62706E023703}">
                      <ahyp:hlinkClr xmlns:ahyp="http://schemas.microsoft.com/office/drawing/2018/hyperlinkcolor" val="tx"/>
                    </a:ext>
                  </a:extLst>
                </a:hlinkClick>
              </a:rPr>
              <a:t>https://leginfo.legislature.ca.gov/faces/billCompareClient.xhtml?bill_id=202520260SB525&amp;showamends=false</a:t>
            </a:r>
            <a:r>
              <a:rPr lang="en-US" sz="1600" dirty="0">
                <a:solidFill>
                  <a:schemeClr val="bg1"/>
                </a:solidFill>
              </a:rPr>
              <a:t> </a:t>
            </a:r>
          </a:p>
        </p:txBody>
      </p:sp>
    </p:spTree>
    <p:extLst>
      <p:ext uri="{BB962C8B-B14F-4D97-AF65-F5344CB8AC3E}">
        <p14:creationId xmlns:p14="http://schemas.microsoft.com/office/powerpoint/2010/main" val="1266806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F8FC3-8D1E-B219-1C9D-243A0BA9D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EB969-3651-5CE3-922B-9D115EA7DB07}"/>
              </a:ext>
            </a:extLst>
          </p:cNvPr>
          <p:cNvSpPr>
            <a:spLocks noGrp="1"/>
          </p:cNvSpPr>
          <p:nvPr>
            <p:ph type="title"/>
          </p:nvPr>
        </p:nvSpPr>
        <p:spPr>
          <a:xfrm>
            <a:off x="990891" y="206731"/>
            <a:ext cx="9808773" cy="689328"/>
          </a:xfrm>
        </p:spPr>
        <p:txBody>
          <a:bodyPr/>
          <a:lstStyle/>
          <a:p>
            <a:r>
              <a:rPr lang="en-US" dirty="0"/>
              <a:t>What SB 525 Means For MHPs</a:t>
            </a:r>
          </a:p>
        </p:txBody>
      </p:sp>
      <p:sp>
        <p:nvSpPr>
          <p:cNvPr id="3" name="Content Placeholder 2">
            <a:extLst>
              <a:ext uri="{FF2B5EF4-FFF2-40B4-BE49-F238E27FC236}">
                <a16:creationId xmlns:a16="http://schemas.microsoft.com/office/drawing/2014/main" id="{3B6226A3-91B8-77F5-EBCF-B30224BC47CD}"/>
              </a:ext>
            </a:extLst>
          </p:cNvPr>
          <p:cNvSpPr>
            <a:spLocks noGrp="1"/>
          </p:cNvSpPr>
          <p:nvPr>
            <p:ph sz="quarter" idx="11"/>
          </p:nvPr>
        </p:nvSpPr>
        <p:spPr>
          <a:xfrm>
            <a:off x="990891" y="1107932"/>
            <a:ext cx="11000387" cy="1112549"/>
          </a:xfrm>
        </p:spPr>
        <p:txBody>
          <a:bodyPr>
            <a:noAutofit/>
          </a:bodyPr>
          <a:lstStyle/>
          <a:p>
            <a:r>
              <a:rPr lang="en-US" b="1" dirty="0"/>
              <a:t>What the Law Does:</a:t>
            </a:r>
          </a:p>
          <a:p>
            <a:pPr marL="571500" lvl="1" indent="-342900"/>
            <a:r>
              <a:rPr lang="en-US" dirty="0"/>
              <a:t>Updates definitions and clarifies the role of the California FAIR Plan Association — a joint reinsurance program created to ensure availability of basic property insurance in high-risk areas.</a:t>
            </a:r>
          </a:p>
          <a:p>
            <a:pPr marL="571500" lvl="1" indent="-342900"/>
            <a:r>
              <a:rPr lang="en-US" dirty="0"/>
              <a:t>Expands the definition of “basic property insurance” to explicitly include manufactured homes and mobilehomes under the same terms and conditions as other residential dwellings.</a:t>
            </a:r>
          </a:p>
          <a:p>
            <a:pPr marL="571500" lvl="1" indent="-342900"/>
            <a:r>
              <a:rPr lang="en-US" dirty="0"/>
              <a:t>Confirms that earthquake coverage, if included, must follow the policy terms in Insurance Code §10089 and comply with notice requirements under §10086.</a:t>
            </a:r>
          </a:p>
          <a:p>
            <a:pPr marL="571500" lvl="1" indent="-342900"/>
            <a:r>
              <a:rPr lang="en-US" dirty="0"/>
              <a:t>Changes from cash value for mobilehomes.</a:t>
            </a:r>
          </a:p>
          <a:p>
            <a:pPr marL="571500" lvl="1" indent="-342900"/>
            <a:r>
              <a:rPr lang="en-US" dirty="0"/>
              <a:t>Allows replacement cost of mobilehomes which does not impact park insurance.</a:t>
            </a:r>
          </a:p>
        </p:txBody>
      </p:sp>
    </p:spTree>
    <p:extLst>
      <p:ext uri="{BB962C8B-B14F-4D97-AF65-F5344CB8AC3E}">
        <p14:creationId xmlns:p14="http://schemas.microsoft.com/office/powerpoint/2010/main" val="2213886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57127-997D-CDBF-59E1-B3D39EAD8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7C851-C7DE-6832-DA93-F03989B98156}"/>
              </a:ext>
            </a:extLst>
          </p:cNvPr>
          <p:cNvSpPr>
            <a:spLocks noGrp="1"/>
          </p:cNvSpPr>
          <p:nvPr>
            <p:ph type="title"/>
          </p:nvPr>
        </p:nvSpPr>
        <p:spPr>
          <a:xfrm>
            <a:off x="1091252" y="340546"/>
            <a:ext cx="9808773" cy="689328"/>
          </a:xfrm>
        </p:spPr>
        <p:txBody>
          <a:bodyPr/>
          <a:lstStyle/>
          <a:p>
            <a:r>
              <a:rPr lang="en-US" dirty="0"/>
              <a:t>What SB 525 Means For MHPs</a:t>
            </a:r>
          </a:p>
        </p:txBody>
      </p:sp>
      <p:sp>
        <p:nvSpPr>
          <p:cNvPr id="3" name="Content Placeholder 2">
            <a:extLst>
              <a:ext uri="{FF2B5EF4-FFF2-40B4-BE49-F238E27FC236}">
                <a16:creationId xmlns:a16="http://schemas.microsoft.com/office/drawing/2014/main" id="{0D1B2FEC-9062-2650-6427-1F01B3A35D6D}"/>
              </a:ext>
            </a:extLst>
          </p:cNvPr>
          <p:cNvSpPr>
            <a:spLocks noGrp="1"/>
          </p:cNvSpPr>
          <p:nvPr>
            <p:ph sz="quarter" idx="11"/>
          </p:nvPr>
        </p:nvSpPr>
        <p:spPr>
          <a:xfrm>
            <a:off x="1091252" y="1553981"/>
            <a:ext cx="11000387" cy="1112549"/>
          </a:xfrm>
        </p:spPr>
        <p:txBody>
          <a:bodyPr>
            <a:noAutofit/>
          </a:bodyPr>
          <a:lstStyle/>
          <a:p>
            <a:r>
              <a:rPr lang="en-US" b="1" dirty="0"/>
              <a:t>Why It Matters to Park Owners &amp; Managers:</a:t>
            </a:r>
            <a:endParaRPr lang="en-US" dirty="0"/>
          </a:p>
          <a:p>
            <a:pPr marL="571500" lvl="1" indent="-342900"/>
            <a:r>
              <a:rPr lang="en-US" dirty="0"/>
              <a:t>More insurance options: Ensures mobilehome parks and individual mobilehomes qualify for FAIR Plan basic property coverage, especially important in wildfire-prone or high-risk areas.</a:t>
            </a:r>
          </a:p>
          <a:p>
            <a:pPr marL="571500" lvl="1" indent="-342900"/>
            <a:r>
              <a:rPr lang="en-US" dirty="0"/>
              <a:t>Better protection: Clarifies that coverage applies to mobilehomes on the same basis as traditional homes, reducing gaps in protection.</a:t>
            </a:r>
          </a:p>
          <a:p>
            <a:pPr marL="571500" lvl="1" indent="-342900"/>
            <a:r>
              <a:rPr lang="en-US" dirty="0"/>
              <a:t>Compliance awareness: Park owners should review policies to ensure proper coverage and understand earthquake coverage requirements.</a:t>
            </a:r>
          </a:p>
        </p:txBody>
      </p:sp>
    </p:spTree>
    <p:extLst>
      <p:ext uri="{BB962C8B-B14F-4D97-AF65-F5344CB8AC3E}">
        <p14:creationId xmlns:p14="http://schemas.microsoft.com/office/powerpoint/2010/main" val="34403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124641" y="0"/>
            <a:ext cx="9150675" cy="779902"/>
          </a:xfrm>
        </p:spPr>
        <p:txBody>
          <a:bodyPr/>
          <a:lstStyle/>
          <a:p>
            <a:r>
              <a:rPr lang="en-US" dirty="0"/>
              <a:t>SB 610</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124641" y="769092"/>
            <a:ext cx="10550686" cy="4245426"/>
          </a:xfrm>
        </p:spPr>
        <p:txBody>
          <a:bodyPr>
            <a:noAutofit/>
          </a:bodyPr>
          <a:lstStyle/>
          <a:p>
            <a:r>
              <a:rPr lang="en-US" b="1" dirty="0"/>
              <a:t>Disaster assistance: tenants, mobilehome parks, and mortgages</a:t>
            </a:r>
          </a:p>
          <a:p>
            <a:pPr algn="just"/>
            <a:r>
              <a:rPr lang="en-US" dirty="0"/>
              <a:t>The Mobilehome Residency Law prescribes various terms and conditions of tenancies in mobilehome parks. The Planning and Zoning Law requires a person or entity proposing a change in use of a mobilehome park to file a report on the impact of the conversion, closure, or cessation of use of the mobilehome park that includes a replacement and relocation plan, as specified. Existing law requires the legislative body or advisory agency to review the report before any change of use, as provided. Current law establishes the Department of Housing and Community Development and requires it to administer various programs intended to promote the development of housing. This bill would require, if a closure, cessation, or change of use is the result of damage or destruction of the mobilehome park by a disaster, as defined, the person or entity proposing that closure, cessation, or change of use to file an impact report, as described in the paragraph above, which also includes a technical service inspection report from the Department of Housing and Community Development that identifies the observed conditions within the park.  </a:t>
            </a:r>
          </a:p>
        </p:txBody>
      </p:sp>
      <p:sp>
        <p:nvSpPr>
          <p:cNvPr id="6" name="TextBox 5">
            <a:extLst>
              <a:ext uri="{FF2B5EF4-FFF2-40B4-BE49-F238E27FC236}">
                <a16:creationId xmlns:a16="http://schemas.microsoft.com/office/drawing/2014/main" id="{A0FEF238-9747-489E-DD44-8F6B7059A577}"/>
              </a:ext>
            </a:extLst>
          </p:cNvPr>
          <p:cNvSpPr txBox="1"/>
          <p:nvPr/>
        </p:nvSpPr>
        <p:spPr>
          <a:xfrm>
            <a:off x="646772" y="6287081"/>
            <a:ext cx="11704360" cy="338554"/>
          </a:xfrm>
          <a:prstGeom prst="rect">
            <a:avLst/>
          </a:prstGeom>
          <a:noFill/>
        </p:spPr>
        <p:txBody>
          <a:bodyPr wrap="square">
            <a:spAutoFit/>
          </a:bodyPr>
          <a:lstStyle/>
          <a:p>
            <a:r>
              <a:rPr lang="en-US" sz="1600" dirty="0">
                <a:solidFill>
                  <a:schemeClr val="bg1"/>
                </a:solidFill>
                <a:hlinkClick r:id="rId2">
                  <a:extLst>
                    <a:ext uri="{A12FA001-AC4F-418D-AE19-62706E023703}">
                      <ahyp:hlinkClr xmlns:ahyp="http://schemas.microsoft.com/office/drawing/2018/hyperlinkcolor" val="tx"/>
                    </a:ext>
                  </a:extLst>
                </a:hlinkClick>
              </a:rPr>
              <a:t>https://leginfo.legislature.ca.gov/faces/billCompareClient.xhtml?bill_id=202520260SB610&amp;showamends=false</a:t>
            </a:r>
            <a:r>
              <a:rPr lang="en-US" sz="1600" dirty="0">
                <a:solidFill>
                  <a:schemeClr val="bg1"/>
                </a:solidFill>
              </a:rPr>
              <a:t> </a:t>
            </a:r>
          </a:p>
        </p:txBody>
      </p:sp>
    </p:spTree>
    <p:extLst>
      <p:ext uri="{BB962C8B-B14F-4D97-AF65-F5344CB8AC3E}">
        <p14:creationId xmlns:p14="http://schemas.microsoft.com/office/powerpoint/2010/main" val="3252646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D933E-00CC-0D00-1BD1-5C6EA2806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89F4F-A9D5-4BE1-0BFC-AC06E8377610}"/>
              </a:ext>
            </a:extLst>
          </p:cNvPr>
          <p:cNvSpPr>
            <a:spLocks noGrp="1"/>
          </p:cNvSpPr>
          <p:nvPr>
            <p:ph type="title"/>
          </p:nvPr>
        </p:nvSpPr>
        <p:spPr>
          <a:xfrm>
            <a:off x="1091252" y="106370"/>
            <a:ext cx="9808773" cy="689328"/>
          </a:xfrm>
        </p:spPr>
        <p:txBody>
          <a:bodyPr/>
          <a:lstStyle/>
          <a:p>
            <a:r>
              <a:rPr lang="en-US" dirty="0"/>
              <a:t>What SB 610 Means For MHPs</a:t>
            </a:r>
          </a:p>
        </p:txBody>
      </p:sp>
      <p:sp>
        <p:nvSpPr>
          <p:cNvPr id="3" name="Content Placeholder 2">
            <a:extLst>
              <a:ext uri="{FF2B5EF4-FFF2-40B4-BE49-F238E27FC236}">
                <a16:creationId xmlns:a16="http://schemas.microsoft.com/office/drawing/2014/main" id="{D3E0ECB9-7AD8-3366-6EC3-2F8377C50D81}"/>
              </a:ext>
            </a:extLst>
          </p:cNvPr>
          <p:cNvSpPr>
            <a:spLocks noGrp="1"/>
          </p:cNvSpPr>
          <p:nvPr>
            <p:ph sz="quarter" idx="11"/>
          </p:nvPr>
        </p:nvSpPr>
        <p:spPr>
          <a:xfrm>
            <a:off x="1091252" y="673034"/>
            <a:ext cx="11000387" cy="1112549"/>
          </a:xfrm>
        </p:spPr>
        <p:txBody>
          <a:bodyPr>
            <a:noAutofit/>
          </a:bodyPr>
          <a:lstStyle/>
          <a:p>
            <a:r>
              <a:rPr lang="en-US" sz="1800" dirty="0"/>
              <a:t>Civil Code §§798.64, 1941.8, 1941.9; Financial Code §338; Gov. Code §65863.7</a:t>
            </a:r>
          </a:p>
          <a:p>
            <a:r>
              <a:rPr lang="en-US" sz="1800" b="1" dirty="0"/>
              <a:t>What It Does:</a:t>
            </a:r>
            <a:endParaRPr lang="en-US" sz="1800" dirty="0"/>
          </a:p>
          <a:p>
            <a:pPr marL="571500" lvl="1" indent="-342900"/>
            <a:r>
              <a:rPr lang="en-US" sz="1800" dirty="0"/>
              <a:t>Rent relief during disasters:</a:t>
            </a:r>
          </a:p>
          <a:p>
            <a:pPr marL="1028700" lvl="2" indent="-342900">
              <a:lnSpc>
                <a:spcPct val="100000"/>
              </a:lnSpc>
            </a:pPr>
            <a:r>
              <a:rPr lang="en-US" sz="1800" dirty="0"/>
              <a:t>Park owners must refund prepaid rent for any period after tenancy ends due to disaster damage/destruction.</a:t>
            </a:r>
          </a:p>
          <a:p>
            <a:pPr marL="1028700" lvl="2" indent="-342900">
              <a:lnSpc>
                <a:spcPct val="100000"/>
              </a:lnSpc>
            </a:pPr>
            <a:r>
              <a:rPr lang="en-US" sz="1800" dirty="0"/>
              <a:t>If residents are under a mandatory evacuation, rent obligations are suspended for that period.</a:t>
            </a:r>
          </a:p>
          <a:p>
            <a:pPr marL="571500" lvl="1" indent="-342900"/>
            <a:r>
              <a:rPr lang="en-US" sz="1800" dirty="0"/>
              <a:t>Landlord responsibilities after disasters:</a:t>
            </a:r>
          </a:p>
          <a:p>
            <a:pPr marL="1028700" lvl="2" indent="-342900">
              <a:lnSpc>
                <a:spcPct val="100000"/>
              </a:lnSpc>
            </a:pPr>
            <a:r>
              <a:rPr lang="en-US" sz="1800" dirty="0"/>
              <a:t>Must remove debris and mitigate hazards (e.g., mold, smoke, ash) in a timely manner before units are habitable again.</a:t>
            </a:r>
          </a:p>
          <a:p>
            <a:pPr marL="1028700" lvl="2" indent="-342900">
              <a:lnSpc>
                <a:spcPct val="100000"/>
              </a:lnSpc>
            </a:pPr>
            <a:r>
              <a:rPr lang="en-US" sz="1800" dirty="0"/>
              <a:t>Units with disaster debris are presumed untenantable until cleared.</a:t>
            </a:r>
          </a:p>
        </p:txBody>
      </p:sp>
    </p:spTree>
    <p:extLst>
      <p:ext uri="{BB962C8B-B14F-4D97-AF65-F5344CB8AC3E}">
        <p14:creationId xmlns:p14="http://schemas.microsoft.com/office/powerpoint/2010/main" val="667998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B91C9-1ED6-428E-B884-5D6225EC6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A478F2-3D39-2FBB-8BEE-F61D8992E308}"/>
              </a:ext>
            </a:extLst>
          </p:cNvPr>
          <p:cNvSpPr>
            <a:spLocks noGrp="1"/>
          </p:cNvSpPr>
          <p:nvPr>
            <p:ph type="title"/>
          </p:nvPr>
        </p:nvSpPr>
        <p:spPr>
          <a:xfrm>
            <a:off x="1091252" y="139823"/>
            <a:ext cx="9808773" cy="689328"/>
          </a:xfrm>
        </p:spPr>
        <p:txBody>
          <a:bodyPr/>
          <a:lstStyle/>
          <a:p>
            <a:r>
              <a:rPr lang="en-US" dirty="0"/>
              <a:t>What SB 610 Means For MHPs</a:t>
            </a:r>
          </a:p>
        </p:txBody>
      </p:sp>
      <p:sp>
        <p:nvSpPr>
          <p:cNvPr id="3" name="Content Placeholder 2">
            <a:extLst>
              <a:ext uri="{FF2B5EF4-FFF2-40B4-BE49-F238E27FC236}">
                <a16:creationId xmlns:a16="http://schemas.microsoft.com/office/drawing/2014/main" id="{FB45A7FC-FF73-618F-E87B-A6311A7BE748}"/>
              </a:ext>
            </a:extLst>
          </p:cNvPr>
          <p:cNvSpPr>
            <a:spLocks noGrp="1"/>
          </p:cNvSpPr>
          <p:nvPr>
            <p:ph sz="quarter" idx="11"/>
          </p:nvPr>
        </p:nvSpPr>
        <p:spPr>
          <a:xfrm>
            <a:off x="1091252" y="829151"/>
            <a:ext cx="11000387" cy="1112549"/>
          </a:xfrm>
        </p:spPr>
        <p:txBody>
          <a:bodyPr>
            <a:noAutofit/>
          </a:bodyPr>
          <a:lstStyle/>
          <a:p>
            <a:r>
              <a:rPr lang="en-US" sz="1800" dirty="0"/>
              <a:t>Civil Code §§798.64, 1941.8, 1941.9; Financial Code §338; Gov. Code §65863.7</a:t>
            </a:r>
          </a:p>
          <a:p>
            <a:r>
              <a:rPr lang="en-US" sz="1800" b="1" dirty="0"/>
              <a:t>What It Does (continued):</a:t>
            </a:r>
            <a:endParaRPr lang="en-US" sz="1800" dirty="0"/>
          </a:p>
          <a:p>
            <a:pPr marL="571500" lvl="1" indent="-342900"/>
            <a:r>
              <a:rPr lang="en-US" sz="1800" dirty="0"/>
              <a:t>Mortgage and foreclosure relief:</a:t>
            </a:r>
          </a:p>
          <a:p>
            <a:pPr marL="1028700" lvl="2" indent="-342900"/>
            <a:r>
              <a:rPr lang="en-US" sz="1800" dirty="0"/>
              <a:t>Commissioner must coordinate with lenders, including mobilehome loan servicers, to offer forbearance and loss-mitigation programs during wildfire emergencies.</a:t>
            </a:r>
          </a:p>
          <a:p>
            <a:pPr marL="571500" lvl="1" indent="-342900"/>
            <a:r>
              <a:rPr lang="en-US" sz="1800" dirty="0"/>
              <a:t>Park closure rules after disasters:</a:t>
            </a:r>
          </a:p>
          <a:p>
            <a:pPr marL="1028700" lvl="2" indent="-342900"/>
            <a:r>
              <a:rPr lang="en-US" sz="1800" dirty="0"/>
              <a:t>Impact reports for park closures due to disasters must include technical inspection reports from HCD.</a:t>
            </a:r>
          </a:p>
          <a:p>
            <a:pPr marL="1028700" lvl="2" indent="-342900"/>
            <a:r>
              <a:rPr lang="en-US" sz="1800" dirty="0"/>
              <a:t>If residents cannot find alternative housing, park owners must pay in-place market value for homes (except when closure is directly caused by a disaster).</a:t>
            </a:r>
          </a:p>
        </p:txBody>
      </p:sp>
    </p:spTree>
    <p:extLst>
      <p:ext uri="{BB962C8B-B14F-4D97-AF65-F5344CB8AC3E}">
        <p14:creationId xmlns:p14="http://schemas.microsoft.com/office/powerpoint/2010/main" val="4157401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4EE6-BC97-E87C-A539-BC729DB4C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07064-B8B8-DCA2-3EFE-CE4B069A02F6}"/>
              </a:ext>
            </a:extLst>
          </p:cNvPr>
          <p:cNvSpPr>
            <a:spLocks noGrp="1"/>
          </p:cNvSpPr>
          <p:nvPr>
            <p:ph type="title"/>
          </p:nvPr>
        </p:nvSpPr>
        <p:spPr>
          <a:xfrm>
            <a:off x="1091252" y="340546"/>
            <a:ext cx="9808773" cy="689328"/>
          </a:xfrm>
        </p:spPr>
        <p:txBody>
          <a:bodyPr/>
          <a:lstStyle/>
          <a:p>
            <a:r>
              <a:rPr lang="en-US" dirty="0"/>
              <a:t>What SB 610 Means For MHPs</a:t>
            </a:r>
          </a:p>
        </p:txBody>
      </p:sp>
      <p:sp>
        <p:nvSpPr>
          <p:cNvPr id="3" name="Content Placeholder 2">
            <a:extLst>
              <a:ext uri="{FF2B5EF4-FFF2-40B4-BE49-F238E27FC236}">
                <a16:creationId xmlns:a16="http://schemas.microsoft.com/office/drawing/2014/main" id="{71721B21-F305-F355-3A57-8F984EE44D41}"/>
              </a:ext>
            </a:extLst>
          </p:cNvPr>
          <p:cNvSpPr>
            <a:spLocks noGrp="1"/>
          </p:cNvSpPr>
          <p:nvPr>
            <p:ph sz="quarter" idx="11"/>
          </p:nvPr>
        </p:nvSpPr>
        <p:spPr>
          <a:xfrm>
            <a:off x="1091252" y="1553981"/>
            <a:ext cx="11000387" cy="1112549"/>
          </a:xfrm>
        </p:spPr>
        <p:txBody>
          <a:bodyPr>
            <a:noAutofit/>
          </a:bodyPr>
          <a:lstStyle/>
          <a:p>
            <a:r>
              <a:rPr lang="en-US" b="1" dirty="0"/>
              <a:t>Why It Matters to Park Owners &amp; Managers:</a:t>
            </a:r>
            <a:endParaRPr lang="en-US" dirty="0"/>
          </a:p>
          <a:p>
            <a:pPr marL="571500" lvl="1" indent="-342900"/>
            <a:r>
              <a:rPr lang="en-US" dirty="0"/>
              <a:t>New financial and legal responsibilities in disaster scenarios — refund rent, pause rent collection, and remediate hazards quickly.</a:t>
            </a:r>
          </a:p>
          <a:p>
            <a:pPr marL="571500" lvl="1" indent="-342900"/>
            <a:r>
              <a:rPr lang="en-US" dirty="0"/>
              <a:t>Must follow detailed reporting and mitigation requirements before park closure or land-use changes after a disaster.</a:t>
            </a:r>
          </a:p>
          <a:p>
            <a:pPr marL="571500" lvl="1" indent="-342900"/>
            <a:r>
              <a:rPr lang="en-US" dirty="0"/>
              <a:t>Proactive compliance can reduce liability and support recovery efforts for residents and communities.</a:t>
            </a:r>
          </a:p>
        </p:txBody>
      </p:sp>
    </p:spTree>
    <p:extLst>
      <p:ext uri="{BB962C8B-B14F-4D97-AF65-F5344CB8AC3E}">
        <p14:creationId xmlns:p14="http://schemas.microsoft.com/office/powerpoint/2010/main" val="1646704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381119" y="262488"/>
            <a:ext cx="9150675" cy="640762"/>
          </a:xfrm>
        </p:spPr>
        <p:txBody>
          <a:bodyPr/>
          <a:lstStyle/>
          <a:p>
            <a:r>
              <a:rPr lang="en-US" dirty="0"/>
              <a:t>SB 748</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271239" y="903250"/>
            <a:ext cx="10550686" cy="4245426"/>
          </a:xfrm>
        </p:spPr>
        <p:txBody>
          <a:bodyPr>
            <a:noAutofit/>
          </a:bodyPr>
          <a:lstStyle/>
          <a:p>
            <a:r>
              <a:rPr lang="en-US" b="1" dirty="0"/>
              <a:t>Encampment Resolution Funding program: safe parking sites: reporting</a:t>
            </a:r>
            <a:endParaRPr lang="en-US" dirty="0"/>
          </a:p>
          <a:p>
            <a:pPr algn="just"/>
            <a:r>
              <a:rPr lang="en-US" sz="1800" dirty="0"/>
              <a:t>Current law establishes the Encampment Resolution Funding program, administered by the Department of Housing and Community Development, to, upon appropriation of the Legislature, increase collaboration between the department, local jurisdictions, and continuums of care for, among other things, providing encampment resolution grants to local jurisdictions and continuums of care to resolve critical encampment concerns and transition individuals into safe and stable housing. Current law authorizes a continuum of care or a local jurisdiction to submit a specified application to the department for a program grant. Current law, for additional rounds moneys, defined as moneys appropriated for the program in or after the 2021–22 fiscal year, requires that an applicant submit an application for a program grant that includes a description of how the applicant intends to use the funds to connect all individuals living in encampments to services and housing, among other things. This bill would, as part of this description, additionally require the applicant to include specified information about safe parking sites, when the application includes operating safe parking sites while locating interim or permanent housing for people experiencing homelessness living in vehicles or recreational vehicles. </a:t>
            </a:r>
          </a:p>
        </p:txBody>
      </p:sp>
      <p:sp>
        <p:nvSpPr>
          <p:cNvPr id="6" name="TextBox 5">
            <a:extLst>
              <a:ext uri="{FF2B5EF4-FFF2-40B4-BE49-F238E27FC236}">
                <a16:creationId xmlns:a16="http://schemas.microsoft.com/office/drawing/2014/main" id="{28F3BFB6-C358-D4A5-51B6-C650BAB53F86}"/>
              </a:ext>
            </a:extLst>
          </p:cNvPr>
          <p:cNvSpPr txBox="1"/>
          <p:nvPr/>
        </p:nvSpPr>
        <p:spPr>
          <a:xfrm>
            <a:off x="570571" y="6256958"/>
            <a:ext cx="11050858" cy="338554"/>
          </a:xfrm>
          <a:prstGeom prst="rect">
            <a:avLst/>
          </a:prstGeom>
          <a:noFill/>
        </p:spPr>
        <p:txBody>
          <a:bodyPr wrap="square">
            <a:spAutoFit/>
          </a:bodyPr>
          <a:lstStyle/>
          <a:p>
            <a:r>
              <a:rPr lang="en-US" sz="1600" dirty="0">
                <a:solidFill>
                  <a:schemeClr val="bg1"/>
                </a:solidFill>
                <a:hlinkClick r:id="rId2">
                  <a:extLst>
                    <a:ext uri="{A12FA001-AC4F-418D-AE19-62706E023703}">
                      <ahyp:hlinkClr xmlns:ahyp="http://schemas.microsoft.com/office/drawing/2018/hyperlinkcolor" val="tx"/>
                    </a:ext>
                  </a:extLst>
                </a:hlinkClick>
              </a:rPr>
              <a:t>https://leginfo.legislature.ca.gov/faces/billCompareClient.xhtml?bill_id=202520260SB748&amp;showamends=false</a:t>
            </a:r>
            <a:r>
              <a:rPr lang="en-US" sz="1600" dirty="0">
                <a:solidFill>
                  <a:schemeClr val="bg1"/>
                </a:solidFill>
              </a:rPr>
              <a:t> </a:t>
            </a:r>
          </a:p>
        </p:txBody>
      </p:sp>
    </p:spTree>
    <p:extLst>
      <p:ext uri="{BB962C8B-B14F-4D97-AF65-F5344CB8AC3E}">
        <p14:creationId xmlns:p14="http://schemas.microsoft.com/office/powerpoint/2010/main" val="2668283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8AE6E-B5AF-EEF6-F0DA-3085BD590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5EC02-3C0C-7E51-CB5A-80BF1749BA25}"/>
              </a:ext>
            </a:extLst>
          </p:cNvPr>
          <p:cNvSpPr>
            <a:spLocks noGrp="1"/>
          </p:cNvSpPr>
          <p:nvPr>
            <p:ph type="title"/>
          </p:nvPr>
        </p:nvSpPr>
        <p:spPr>
          <a:xfrm>
            <a:off x="1091252" y="110330"/>
            <a:ext cx="9808773" cy="689328"/>
          </a:xfrm>
        </p:spPr>
        <p:txBody>
          <a:bodyPr/>
          <a:lstStyle/>
          <a:p>
            <a:r>
              <a:rPr lang="en-US" dirty="0"/>
              <a:t>What SB 748 Means For MHPs</a:t>
            </a:r>
          </a:p>
        </p:txBody>
      </p:sp>
      <p:sp>
        <p:nvSpPr>
          <p:cNvPr id="3" name="Content Placeholder 2">
            <a:extLst>
              <a:ext uri="{FF2B5EF4-FFF2-40B4-BE49-F238E27FC236}">
                <a16:creationId xmlns:a16="http://schemas.microsoft.com/office/drawing/2014/main" id="{D00054FB-9E1E-5D0E-26C1-AEF7A99E8C15}"/>
              </a:ext>
            </a:extLst>
          </p:cNvPr>
          <p:cNvSpPr>
            <a:spLocks noGrp="1"/>
          </p:cNvSpPr>
          <p:nvPr>
            <p:ph sz="quarter" idx="11"/>
          </p:nvPr>
        </p:nvSpPr>
        <p:spPr>
          <a:xfrm>
            <a:off x="1091252" y="799658"/>
            <a:ext cx="11000387" cy="1112549"/>
          </a:xfrm>
        </p:spPr>
        <p:txBody>
          <a:bodyPr>
            <a:noAutofit/>
          </a:bodyPr>
          <a:lstStyle/>
          <a:p>
            <a:r>
              <a:rPr lang="en-US" sz="1800" dirty="0"/>
              <a:t>Health &amp; Safety Code §§50252.1, 50254</a:t>
            </a:r>
          </a:p>
          <a:p>
            <a:r>
              <a:rPr lang="en-US" sz="1800" b="1" dirty="0"/>
              <a:t>What It Does:</a:t>
            </a:r>
            <a:endParaRPr lang="en-US" sz="1800" dirty="0"/>
          </a:p>
          <a:p>
            <a:pPr marL="571500" lvl="1" indent="-342900"/>
            <a:r>
              <a:rPr lang="en-US" sz="1800" dirty="0"/>
              <a:t>Expands and streamlines state grant programs aimed at reducing homelessness — particularly among people living in vehicles and RVs.</a:t>
            </a:r>
          </a:p>
          <a:p>
            <a:pPr marL="571500" lvl="1" indent="-342900"/>
            <a:r>
              <a:rPr lang="en-US" sz="1800" dirty="0"/>
              <a:t>Provides funding and support for local governments to:</a:t>
            </a:r>
          </a:p>
          <a:p>
            <a:pPr marL="1028700" lvl="2" indent="-342900">
              <a:lnSpc>
                <a:spcPct val="100000"/>
              </a:lnSpc>
            </a:pPr>
            <a:r>
              <a:rPr lang="en-US" sz="1800" dirty="0"/>
              <a:t>Resolve homeless encampments.</a:t>
            </a:r>
          </a:p>
          <a:p>
            <a:pPr marL="1028700" lvl="2" indent="-342900">
              <a:lnSpc>
                <a:spcPct val="100000"/>
              </a:lnSpc>
            </a:pPr>
            <a:r>
              <a:rPr lang="en-US" sz="1800" dirty="0"/>
              <a:t>Create and operate safe parking sites for individuals living in vehicles/RVs while they transition into housing.</a:t>
            </a:r>
          </a:p>
          <a:p>
            <a:pPr marL="1028700" lvl="2" indent="-342900">
              <a:lnSpc>
                <a:spcPct val="100000"/>
              </a:lnSpc>
            </a:pPr>
            <a:r>
              <a:rPr lang="en-US" sz="1800" dirty="0"/>
              <a:t>Connect people in encampments with services, interim shelters, and permanent housing.</a:t>
            </a:r>
          </a:p>
          <a:p>
            <a:pPr marL="571500" lvl="1" indent="-342900"/>
            <a:r>
              <a:rPr lang="en-US" sz="1800" dirty="0"/>
              <a:t>Prioritizes grant awards to jurisdictions showing cross-agency collaboration and innovative solutions.</a:t>
            </a:r>
          </a:p>
        </p:txBody>
      </p:sp>
    </p:spTree>
    <p:extLst>
      <p:ext uri="{BB962C8B-B14F-4D97-AF65-F5344CB8AC3E}">
        <p14:creationId xmlns:p14="http://schemas.microsoft.com/office/powerpoint/2010/main" val="2734842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EA124-EAED-BCDB-5647-853ABF55B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9D1FB-8EA8-A11A-C373-4A2086CF1A7E}"/>
              </a:ext>
            </a:extLst>
          </p:cNvPr>
          <p:cNvSpPr>
            <a:spLocks noGrp="1"/>
          </p:cNvSpPr>
          <p:nvPr>
            <p:ph type="title"/>
          </p:nvPr>
        </p:nvSpPr>
        <p:spPr>
          <a:xfrm>
            <a:off x="1091252" y="99179"/>
            <a:ext cx="9808773" cy="689328"/>
          </a:xfrm>
        </p:spPr>
        <p:txBody>
          <a:bodyPr/>
          <a:lstStyle/>
          <a:p>
            <a:r>
              <a:rPr lang="en-US" dirty="0"/>
              <a:t>What SB 748 Means For MHPs</a:t>
            </a:r>
          </a:p>
        </p:txBody>
      </p:sp>
      <p:sp>
        <p:nvSpPr>
          <p:cNvPr id="3" name="Content Placeholder 2">
            <a:extLst>
              <a:ext uri="{FF2B5EF4-FFF2-40B4-BE49-F238E27FC236}">
                <a16:creationId xmlns:a16="http://schemas.microsoft.com/office/drawing/2014/main" id="{EEEA2528-23E8-E890-E528-D57C183CA0CB}"/>
              </a:ext>
            </a:extLst>
          </p:cNvPr>
          <p:cNvSpPr>
            <a:spLocks noGrp="1"/>
          </p:cNvSpPr>
          <p:nvPr>
            <p:ph sz="quarter" idx="11"/>
          </p:nvPr>
        </p:nvSpPr>
        <p:spPr>
          <a:xfrm>
            <a:off x="1091252" y="788507"/>
            <a:ext cx="11000387" cy="1112549"/>
          </a:xfrm>
        </p:spPr>
        <p:txBody>
          <a:bodyPr>
            <a:noAutofit/>
          </a:bodyPr>
          <a:lstStyle/>
          <a:p>
            <a:r>
              <a:rPr lang="en-US" b="1" dirty="0"/>
              <a:t>Key Data and Reporting Requirements:</a:t>
            </a:r>
            <a:endParaRPr lang="en-US" dirty="0"/>
          </a:p>
          <a:p>
            <a:pPr marL="571500" lvl="1" indent="-342900"/>
            <a:r>
              <a:rPr lang="en-US" sz="1800" dirty="0"/>
              <a:t>Grant recipients must submit detailed data (including health information) to the statewide Homeless Data Integration System to track program outcomes and identify best practices.</a:t>
            </a:r>
          </a:p>
          <a:p>
            <a:pPr marL="571500" lvl="1" indent="-342900"/>
            <a:r>
              <a:rPr lang="en-US" sz="1800" dirty="0"/>
              <a:t>Certain contracts related to this program are exempt from standard state contracting rules, speeding up implementation.</a:t>
            </a:r>
          </a:p>
          <a:p>
            <a:r>
              <a:rPr lang="en-US" b="1" dirty="0"/>
              <a:t>Why It Matters to Park Owners &amp; Managers:</a:t>
            </a:r>
            <a:endParaRPr lang="en-US" dirty="0"/>
          </a:p>
          <a:p>
            <a:pPr marL="342900" indent="-342900">
              <a:buFont typeface="Arial" panose="020B0604020202020204" pitchFamily="34" charset="0"/>
              <a:buChar char="•"/>
            </a:pPr>
            <a:r>
              <a:rPr lang="en-US" sz="1800" dirty="0"/>
              <a:t>Communities may expand safe parking sites near or adjacent to parks, impacting local zoning, infrastructure, and public services.</a:t>
            </a:r>
          </a:p>
          <a:p>
            <a:pPr marL="342900" indent="-342900">
              <a:buFont typeface="Arial" panose="020B0604020202020204" pitchFamily="34" charset="0"/>
              <a:buChar char="•"/>
            </a:pPr>
            <a:r>
              <a:rPr lang="en-US" sz="1800" dirty="0"/>
              <a:t>Increased focus on vehicle-dwelling homelessness could influence enforcement, outreach, and development decisions around RV use on or near park property.</a:t>
            </a:r>
          </a:p>
          <a:p>
            <a:pPr marL="342900" indent="-342900">
              <a:buFont typeface="Arial" panose="020B0604020202020204" pitchFamily="34" charset="0"/>
              <a:buChar char="•"/>
            </a:pPr>
            <a:r>
              <a:rPr lang="en-US" sz="1800" dirty="0"/>
              <a:t>Understanding these programs can help park owners collaborate with local agencies or anticipate changes in how encampments and vehicle residents are addressed in their area.</a:t>
            </a:r>
          </a:p>
          <a:p>
            <a:pPr marL="571500" lvl="1" indent="-342900"/>
            <a:endParaRPr lang="en-US" dirty="0"/>
          </a:p>
        </p:txBody>
      </p:sp>
    </p:spTree>
    <p:extLst>
      <p:ext uri="{BB962C8B-B14F-4D97-AF65-F5344CB8AC3E}">
        <p14:creationId xmlns:p14="http://schemas.microsoft.com/office/powerpoint/2010/main" val="34259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1FE2D-08AE-1CD6-CC33-61C243305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685BB-BA25-E242-4FCA-961A84682A6C}"/>
              </a:ext>
            </a:extLst>
          </p:cNvPr>
          <p:cNvSpPr>
            <a:spLocks noGrp="1"/>
          </p:cNvSpPr>
          <p:nvPr>
            <p:ph type="title"/>
          </p:nvPr>
        </p:nvSpPr>
        <p:spPr>
          <a:xfrm>
            <a:off x="1208618" y="493964"/>
            <a:ext cx="9808773" cy="689328"/>
          </a:xfrm>
        </p:spPr>
        <p:txBody>
          <a:bodyPr/>
          <a:lstStyle/>
          <a:p>
            <a:r>
              <a:rPr lang="en-US" dirty="0"/>
              <a:t>What AB 36 Means For MHPs</a:t>
            </a:r>
          </a:p>
        </p:txBody>
      </p:sp>
      <p:sp>
        <p:nvSpPr>
          <p:cNvPr id="3" name="Content Placeholder 2">
            <a:extLst>
              <a:ext uri="{FF2B5EF4-FFF2-40B4-BE49-F238E27FC236}">
                <a16:creationId xmlns:a16="http://schemas.microsoft.com/office/drawing/2014/main" id="{74B3091C-3003-6C33-B435-4DE1D1950D74}"/>
              </a:ext>
            </a:extLst>
          </p:cNvPr>
          <p:cNvSpPr>
            <a:spLocks noGrp="1"/>
          </p:cNvSpPr>
          <p:nvPr>
            <p:ph sz="quarter" idx="11"/>
          </p:nvPr>
        </p:nvSpPr>
        <p:spPr>
          <a:xfrm>
            <a:off x="1208618" y="1503715"/>
            <a:ext cx="10054113" cy="4119463"/>
          </a:xfrm>
        </p:spPr>
        <p:txBody>
          <a:bodyPr>
            <a:noAutofit/>
          </a:bodyPr>
          <a:lstStyle/>
          <a:p>
            <a:r>
              <a:rPr lang="en-US" b="1" dirty="0"/>
              <a:t>Examples of </a:t>
            </a:r>
            <a:r>
              <a:rPr lang="en-US" b="1" dirty="0" err="1"/>
              <a:t>Prohousing</a:t>
            </a:r>
            <a:r>
              <a:rPr lang="en-US" b="1" dirty="0"/>
              <a:t> Policies:</a:t>
            </a:r>
            <a:endParaRPr lang="en-US" dirty="0"/>
          </a:p>
          <a:p>
            <a:pPr marL="571500" lvl="1" indent="-342900"/>
            <a:r>
              <a:rPr lang="en-US" dirty="0"/>
              <a:t>Reducing parking requirements and permit processing time.</a:t>
            </a:r>
          </a:p>
          <a:p>
            <a:pPr marL="571500" lvl="1" indent="-342900"/>
            <a:r>
              <a:rPr lang="en-US" dirty="0"/>
              <a:t>Increasing density or rezoning sites for housing.</a:t>
            </a:r>
          </a:p>
          <a:p>
            <a:pPr marL="571500" lvl="1" indent="-342900"/>
            <a:r>
              <a:rPr lang="en-US" dirty="0"/>
              <a:t>Supporting adaptive reuse (e.g., converting commercial property to housing).</a:t>
            </a:r>
          </a:p>
          <a:p>
            <a:pPr marL="571500" lvl="1" indent="-342900"/>
            <a:r>
              <a:rPr lang="en-US" dirty="0"/>
              <a:t>Encouraging accessory dwelling units (ADUs).</a:t>
            </a:r>
          </a:p>
          <a:p>
            <a:pPr marL="571500" lvl="1" indent="-342900"/>
            <a:r>
              <a:rPr lang="en-US" dirty="0"/>
              <a:t>Preserving existing affordable housing.</a:t>
            </a:r>
          </a:p>
          <a:p>
            <a:pPr marL="571500" lvl="1" indent="-342900"/>
            <a:r>
              <a:rPr lang="en-US" dirty="0"/>
              <a:t>Creating safe parking or safe camping programs.</a:t>
            </a:r>
          </a:p>
        </p:txBody>
      </p:sp>
    </p:spTree>
    <p:extLst>
      <p:ext uri="{BB962C8B-B14F-4D97-AF65-F5344CB8AC3E}">
        <p14:creationId xmlns:p14="http://schemas.microsoft.com/office/powerpoint/2010/main" val="246027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C491F-49A4-A7F3-59DA-E3CC99117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CF8703-C549-4987-6C28-9FDF8561BDB4}"/>
              </a:ext>
            </a:extLst>
          </p:cNvPr>
          <p:cNvSpPr>
            <a:spLocks noGrp="1"/>
          </p:cNvSpPr>
          <p:nvPr>
            <p:ph type="title"/>
          </p:nvPr>
        </p:nvSpPr>
        <p:spPr>
          <a:xfrm>
            <a:off x="1208618" y="493964"/>
            <a:ext cx="9808773" cy="689328"/>
          </a:xfrm>
        </p:spPr>
        <p:txBody>
          <a:bodyPr/>
          <a:lstStyle/>
          <a:p>
            <a:r>
              <a:rPr lang="en-US" dirty="0"/>
              <a:t>What AB 36 Means For MHPs</a:t>
            </a:r>
          </a:p>
        </p:txBody>
      </p:sp>
      <p:sp>
        <p:nvSpPr>
          <p:cNvPr id="3" name="Content Placeholder 2">
            <a:extLst>
              <a:ext uri="{FF2B5EF4-FFF2-40B4-BE49-F238E27FC236}">
                <a16:creationId xmlns:a16="http://schemas.microsoft.com/office/drawing/2014/main" id="{8B061EEE-EAA7-8671-670E-3DC253246055}"/>
              </a:ext>
            </a:extLst>
          </p:cNvPr>
          <p:cNvSpPr>
            <a:spLocks noGrp="1"/>
          </p:cNvSpPr>
          <p:nvPr>
            <p:ph sz="quarter" idx="11"/>
          </p:nvPr>
        </p:nvSpPr>
        <p:spPr>
          <a:xfrm>
            <a:off x="1208618" y="1503715"/>
            <a:ext cx="10054113" cy="4119463"/>
          </a:xfrm>
        </p:spPr>
        <p:txBody>
          <a:bodyPr>
            <a:noAutofit/>
          </a:bodyPr>
          <a:lstStyle/>
          <a:p>
            <a:r>
              <a:rPr lang="en-US" b="1" dirty="0"/>
              <a:t>Why It Matters to Park Owners &amp; Buyers:</a:t>
            </a:r>
            <a:endParaRPr lang="en-US" dirty="0"/>
          </a:p>
          <a:p>
            <a:pPr marL="571500" lvl="1" indent="-342900"/>
            <a:r>
              <a:rPr lang="en-US" dirty="0"/>
              <a:t>Local policies may shift to favor higher density housing, adaptive reuse, or redevelopment — potentially affecting zoning decisions around mobilehome and RV communities.</a:t>
            </a:r>
          </a:p>
          <a:p>
            <a:pPr marL="571500" lvl="1" indent="-342900"/>
            <a:r>
              <a:rPr lang="en-US" dirty="0"/>
              <a:t>Cities that become “</a:t>
            </a:r>
            <a:r>
              <a:rPr lang="en-US" dirty="0" err="1"/>
              <a:t>prohousing</a:t>
            </a:r>
            <a:r>
              <a:rPr lang="en-US" dirty="0"/>
              <a:t>” may fast-track nearby housing projects, increasing development pressure or opportunities around existing parks.</a:t>
            </a:r>
          </a:p>
          <a:p>
            <a:pPr marL="571500" lvl="1" indent="-342900"/>
            <a:r>
              <a:rPr lang="en-US" dirty="0"/>
              <a:t>Understanding a jurisdiction’s designation could influence investment, permitting, and long-term planning decisions for park owners and buyers.</a:t>
            </a:r>
          </a:p>
        </p:txBody>
      </p:sp>
    </p:spTree>
    <p:extLst>
      <p:ext uri="{BB962C8B-B14F-4D97-AF65-F5344CB8AC3E}">
        <p14:creationId xmlns:p14="http://schemas.microsoft.com/office/powerpoint/2010/main" val="269052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381119" y="96193"/>
            <a:ext cx="9150675" cy="763425"/>
          </a:xfrm>
        </p:spPr>
        <p:txBody>
          <a:bodyPr/>
          <a:lstStyle/>
          <a:p>
            <a:r>
              <a:rPr lang="en-US" dirty="0"/>
              <a:t>SB 262</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225002" y="859618"/>
            <a:ext cx="10550686" cy="4245426"/>
          </a:xfrm>
        </p:spPr>
        <p:txBody>
          <a:bodyPr>
            <a:noAutofit/>
          </a:bodyPr>
          <a:lstStyle/>
          <a:p>
            <a:r>
              <a:rPr lang="en-US" b="1" dirty="0"/>
              <a:t>Housing element: </a:t>
            </a:r>
            <a:r>
              <a:rPr lang="en-US" b="1" dirty="0" err="1"/>
              <a:t>prohousing</a:t>
            </a:r>
            <a:r>
              <a:rPr lang="en-US" b="1" dirty="0"/>
              <a:t> designations: </a:t>
            </a:r>
            <a:r>
              <a:rPr lang="en-US" b="1" dirty="0" err="1"/>
              <a:t>prohousing</a:t>
            </a:r>
            <a:r>
              <a:rPr lang="en-US" b="1" dirty="0"/>
              <a:t> local policies </a:t>
            </a:r>
            <a:endParaRPr lang="en-US" dirty="0"/>
          </a:p>
          <a:p>
            <a:pPr algn="just"/>
            <a:r>
              <a:rPr lang="en-US" sz="1800" dirty="0"/>
              <a:t>The Planning and Zoning Law requires each county and city to adopt a comprehensive, long-term general plan for the physical development of the county or city, and specified land outside its boundaries, that includes, among other specified mandatory elements, a housing element. Current law requires the Department of Housing and Community Development to determine whether the housing element is in substantial compliance with those provisions. Current law requires the department to designate jurisdictions as </a:t>
            </a:r>
            <a:r>
              <a:rPr lang="en-US" sz="1800" dirty="0" err="1"/>
              <a:t>prohousing</a:t>
            </a:r>
            <a:r>
              <a:rPr lang="en-US" sz="1800" dirty="0"/>
              <a:t> pursuant to emergency regulations adopted by the department, as prescribed. Current law requires that jurisdictions that are </a:t>
            </a:r>
            <a:r>
              <a:rPr lang="en-US" sz="1800" dirty="0" err="1"/>
              <a:t>prohousing</a:t>
            </a:r>
            <a:r>
              <a:rPr lang="en-US" sz="1800" dirty="0"/>
              <a:t> and that are in substantial compliance with specified provisions be awarded additional points or preference in the scoring of applications for specified state programs. Current law defines “</a:t>
            </a:r>
            <a:r>
              <a:rPr lang="en-US" sz="1800" dirty="0" err="1"/>
              <a:t>prohousing</a:t>
            </a:r>
            <a:r>
              <a:rPr lang="en-US" sz="1800" dirty="0"/>
              <a:t> local policies” for these purposes and specifies a </a:t>
            </a:r>
            <a:r>
              <a:rPr lang="en-US" sz="1800" dirty="0" err="1"/>
              <a:t>nonexhaustive</a:t>
            </a:r>
            <a:r>
              <a:rPr lang="en-US" sz="1800" dirty="0"/>
              <a:t> list of examples of those policies, including local financial incentives for housing and adoption of zoning allowing for use by right for residential and mixed-use development. This bill would include in the definition of “</a:t>
            </a:r>
            <a:r>
              <a:rPr lang="en-US" sz="1800" dirty="0" err="1"/>
              <a:t>prohousing</a:t>
            </a:r>
            <a:r>
              <a:rPr lang="en-US" sz="1800" dirty="0"/>
              <a:t> local policies” policies that keep people housed, and would include additional examples of </a:t>
            </a:r>
            <a:r>
              <a:rPr lang="en-US" sz="1800" dirty="0" err="1"/>
              <a:t>prohousing</a:t>
            </a:r>
            <a:r>
              <a:rPr lang="en-US" sz="1800" dirty="0"/>
              <a:t> local policies under the above-described provisions, as specified. </a:t>
            </a:r>
          </a:p>
        </p:txBody>
      </p:sp>
      <p:sp>
        <p:nvSpPr>
          <p:cNvPr id="6" name="TextBox 5">
            <a:extLst>
              <a:ext uri="{FF2B5EF4-FFF2-40B4-BE49-F238E27FC236}">
                <a16:creationId xmlns:a16="http://schemas.microsoft.com/office/drawing/2014/main" id="{DE175654-99E2-A97A-F3E3-11549A2CA609}"/>
              </a:ext>
            </a:extLst>
          </p:cNvPr>
          <p:cNvSpPr txBox="1"/>
          <p:nvPr/>
        </p:nvSpPr>
        <p:spPr>
          <a:xfrm>
            <a:off x="588403" y="6308152"/>
            <a:ext cx="11015194" cy="338554"/>
          </a:xfrm>
          <a:prstGeom prst="rect">
            <a:avLst/>
          </a:prstGeom>
          <a:noFill/>
        </p:spPr>
        <p:txBody>
          <a:bodyPr wrap="square">
            <a:spAutoFit/>
          </a:bodyPr>
          <a:lstStyle/>
          <a:p>
            <a:r>
              <a:rPr lang="en-US" sz="1600" dirty="0">
                <a:solidFill>
                  <a:schemeClr val="bg1"/>
                </a:solidFill>
                <a:hlinkClick r:id="rId2">
                  <a:extLst>
                    <a:ext uri="{A12FA001-AC4F-418D-AE19-62706E023703}">
                      <ahyp:hlinkClr xmlns:ahyp="http://schemas.microsoft.com/office/drawing/2018/hyperlinkcolor" val="tx"/>
                    </a:ext>
                  </a:extLst>
                </a:hlinkClick>
              </a:rPr>
              <a:t>https://leginfo.legislature.ca.gov/faces/billCompareClient.xhtml?bill_id=202520260SB262&amp;showamends=false</a:t>
            </a:r>
            <a:r>
              <a:rPr lang="en-US" sz="1600" dirty="0">
                <a:solidFill>
                  <a:schemeClr val="bg1"/>
                </a:solidFill>
              </a:rPr>
              <a:t> </a:t>
            </a:r>
          </a:p>
        </p:txBody>
      </p:sp>
    </p:spTree>
    <p:extLst>
      <p:ext uri="{BB962C8B-B14F-4D97-AF65-F5344CB8AC3E}">
        <p14:creationId xmlns:p14="http://schemas.microsoft.com/office/powerpoint/2010/main" val="110025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13484-2D7F-F8A4-4A44-74328B090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42EFE-887A-CE32-46CC-F27A7F882BF2}"/>
              </a:ext>
            </a:extLst>
          </p:cNvPr>
          <p:cNvSpPr>
            <a:spLocks noGrp="1"/>
          </p:cNvSpPr>
          <p:nvPr>
            <p:ph type="title"/>
          </p:nvPr>
        </p:nvSpPr>
        <p:spPr>
          <a:xfrm>
            <a:off x="946286" y="39462"/>
            <a:ext cx="9808773" cy="689328"/>
          </a:xfrm>
        </p:spPr>
        <p:txBody>
          <a:bodyPr/>
          <a:lstStyle/>
          <a:p>
            <a:r>
              <a:rPr lang="en-US" dirty="0"/>
              <a:t>What SB 262 Means For MHPs</a:t>
            </a:r>
          </a:p>
        </p:txBody>
      </p:sp>
      <p:sp>
        <p:nvSpPr>
          <p:cNvPr id="3" name="Content Placeholder 2">
            <a:extLst>
              <a:ext uri="{FF2B5EF4-FFF2-40B4-BE49-F238E27FC236}">
                <a16:creationId xmlns:a16="http://schemas.microsoft.com/office/drawing/2014/main" id="{63B414D4-D103-1166-0456-2D00B9359482}"/>
              </a:ext>
            </a:extLst>
          </p:cNvPr>
          <p:cNvSpPr>
            <a:spLocks noGrp="1"/>
          </p:cNvSpPr>
          <p:nvPr>
            <p:ph sz="quarter" idx="11"/>
          </p:nvPr>
        </p:nvSpPr>
        <p:spPr>
          <a:xfrm>
            <a:off x="1057799" y="628429"/>
            <a:ext cx="11000387" cy="453239"/>
          </a:xfrm>
        </p:spPr>
        <p:txBody>
          <a:bodyPr>
            <a:noAutofit/>
          </a:bodyPr>
          <a:lstStyle/>
          <a:p>
            <a:r>
              <a:rPr lang="en-US" dirty="0"/>
              <a:t>Amends: Gov. Code § 65589.9</a:t>
            </a:r>
          </a:p>
          <a:p>
            <a:r>
              <a:rPr lang="en-US" b="1" dirty="0"/>
              <a:t>What the Law Does:</a:t>
            </a:r>
          </a:p>
          <a:p>
            <a:pPr marL="571500" lvl="1" indent="-342900"/>
            <a:r>
              <a:rPr lang="en-US" sz="1600" dirty="0"/>
              <a:t>Expands California’s “</a:t>
            </a:r>
            <a:r>
              <a:rPr lang="en-US" sz="1600" dirty="0" err="1"/>
              <a:t>prohousing</a:t>
            </a:r>
            <a:r>
              <a:rPr lang="en-US" sz="1600" dirty="0"/>
              <a:t>” designation program to reward cities and counties that actively support housing development.</a:t>
            </a:r>
          </a:p>
          <a:p>
            <a:pPr marL="571500" lvl="1" indent="-342900"/>
            <a:r>
              <a:rPr lang="en-US" sz="1600" dirty="0"/>
              <a:t>Jurisdictions with a state-approved housing element and “</a:t>
            </a:r>
            <a:r>
              <a:rPr lang="en-US" sz="1600" dirty="0" err="1"/>
              <a:t>prohousing</a:t>
            </a:r>
            <a:r>
              <a:rPr lang="en-US" sz="1600" dirty="0"/>
              <a:t>” policies earn bonus points and priority access to state housing and infrastructure funding.</a:t>
            </a:r>
          </a:p>
          <a:p>
            <a:pPr marL="571500" lvl="1" indent="-342900">
              <a:spcAft>
                <a:spcPts val="0"/>
              </a:spcAft>
            </a:pPr>
            <a:r>
              <a:rPr lang="en-US" sz="1600" dirty="0"/>
              <a:t>Policies that count include:</a:t>
            </a:r>
          </a:p>
          <a:p>
            <a:pPr lvl="3">
              <a:lnSpc>
                <a:spcPct val="100000"/>
              </a:lnSpc>
              <a:spcAft>
                <a:spcPts val="0"/>
              </a:spcAft>
            </a:pPr>
            <a:r>
              <a:rPr lang="en-US" sz="1600" dirty="0"/>
              <a:t>Faster permit approvals</a:t>
            </a:r>
          </a:p>
          <a:p>
            <a:pPr lvl="3">
              <a:lnSpc>
                <a:spcPct val="100000"/>
              </a:lnSpc>
              <a:spcAft>
                <a:spcPts val="0"/>
              </a:spcAft>
            </a:pPr>
            <a:r>
              <a:rPr lang="en-US" sz="1600" dirty="0"/>
              <a:t>Reduced parking and fees</a:t>
            </a:r>
          </a:p>
          <a:p>
            <a:pPr lvl="3">
              <a:lnSpc>
                <a:spcPct val="100000"/>
              </a:lnSpc>
              <a:spcAft>
                <a:spcPts val="0"/>
              </a:spcAft>
            </a:pPr>
            <a:r>
              <a:rPr lang="en-US" sz="1600" dirty="0"/>
              <a:t>Zoning for higher density or by-right housing</a:t>
            </a:r>
          </a:p>
          <a:p>
            <a:pPr lvl="3">
              <a:lnSpc>
                <a:spcPct val="100000"/>
              </a:lnSpc>
              <a:spcAft>
                <a:spcPts val="0"/>
              </a:spcAft>
            </a:pPr>
            <a:r>
              <a:rPr lang="en-US" sz="1600" dirty="0"/>
              <a:t>Adaptive reuse of commercial buildings</a:t>
            </a:r>
          </a:p>
          <a:p>
            <a:pPr lvl="3">
              <a:lnSpc>
                <a:spcPct val="100000"/>
              </a:lnSpc>
              <a:spcAft>
                <a:spcPts val="0"/>
              </a:spcAft>
            </a:pPr>
            <a:r>
              <a:rPr lang="en-US" sz="1600" dirty="0"/>
              <a:t>Preserving existing affordable housing</a:t>
            </a:r>
          </a:p>
          <a:p>
            <a:pPr lvl="1"/>
            <a:r>
              <a:rPr lang="en-US" sz="1600" dirty="0"/>
              <a:t>Adds new recognition and flexibility for small rural jurisdictions and extends how long they keep their designation (minimum four years).</a:t>
            </a:r>
          </a:p>
        </p:txBody>
      </p:sp>
    </p:spTree>
    <p:extLst>
      <p:ext uri="{BB962C8B-B14F-4D97-AF65-F5344CB8AC3E}">
        <p14:creationId xmlns:p14="http://schemas.microsoft.com/office/powerpoint/2010/main" val="276144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8D6E9-1EE6-9D8D-9A66-9D7F77F63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0B72A-790A-60D0-62FB-02B5D6A8585A}"/>
              </a:ext>
            </a:extLst>
          </p:cNvPr>
          <p:cNvSpPr>
            <a:spLocks noGrp="1"/>
          </p:cNvSpPr>
          <p:nvPr>
            <p:ph type="title"/>
          </p:nvPr>
        </p:nvSpPr>
        <p:spPr>
          <a:xfrm>
            <a:off x="1091252" y="262487"/>
            <a:ext cx="9808773" cy="689328"/>
          </a:xfrm>
        </p:spPr>
        <p:txBody>
          <a:bodyPr/>
          <a:lstStyle/>
          <a:p>
            <a:r>
              <a:rPr lang="en-US" dirty="0"/>
              <a:t>What SB 262 Means For MHPs</a:t>
            </a:r>
          </a:p>
        </p:txBody>
      </p:sp>
      <p:sp>
        <p:nvSpPr>
          <p:cNvPr id="3" name="Content Placeholder 2">
            <a:extLst>
              <a:ext uri="{FF2B5EF4-FFF2-40B4-BE49-F238E27FC236}">
                <a16:creationId xmlns:a16="http://schemas.microsoft.com/office/drawing/2014/main" id="{D0C3AABF-10CF-855F-A033-0A5548BEE21E}"/>
              </a:ext>
            </a:extLst>
          </p:cNvPr>
          <p:cNvSpPr>
            <a:spLocks noGrp="1"/>
          </p:cNvSpPr>
          <p:nvPr>
            <p:ph sz="quarter" idx="11"/>
          </p:nvPr>
        </p:nvSpPr>
        <p:spPr>
          <a:xfrm>
            <a:off x="1091252" y="1206905"/>
            <a:ext cx="11000387" cy="1112549"/>
          </a:xfrm>
        </p:spPr>
        <p:txBody>
          <a:bodyPr>
            <a:noAutofit/>
          </a:bodyPr>
          <a:lstStyle/>
          <a:p>
            <a:r>
              <a:rPr lang="en-US" b="1" dirty="0"/>
              <a:t>Why It Matters for Park Owners and Buyers:</a:t>
            </a:r>
            <a:endParaRPr lang="en-US" dirty="0"/>
          </a:p>
          <a:p>
            <a:pPr marL="571500" lvl="1" indent="-342900"/>
            <a:r>
              <a:rPr lang="en-US" dirty="0"/>
              <a:t>Cities labeled “</a:t>
            </a:r>
            <a:r>
              <a:rPr lang="en-US" dirty="0" err="1"/>
              <a:t>prohousing</a:t>
            </a:r>
            <a:r>
              <a:rPr lang="en-US" dirty="0"/>
              <a:t>” are motivated to approve housing projects faster — including potential redevelopment projects involving mobilehome parks.</a:t>
            </a:r>
          </a:p>
          <a:p>
            <a:pPr marL="571500" lvl="1" indent="-342900"/>
            <a:r>
              <a:rPr lang="en-US" dirty="0"/>
              <a:t>Zoning and density rules could change nearby, making land more valuable or shifting market dynamics.</a:t>
            </a:r>
          </a:p>
          <a:p>
            <a:pPr marL="571500" lvl="1" indent="-342900"/>
            <a:r>
              <a:rPr lang="en-US" dirty="0"/>
              <a:t>Areas with </a:t>
            </a:r>
            <a:r>
              <a:rPr lang="en-US" dirty="0" err="1"/>
              <a:t>prohousing</a:t>
            </a:r>
            <a:r>
              <a:rPr lang="en-US" dirty="0"/>
              <a:t> policies may become hotter markets for investors and developers, influencing park sale prices and redevelopment potential.</a:t>
            </a:r>
          </a:p>
          <a:p>
            <a:pPr marL="571500" lvl="1" indent="-342900"/>
            <a:r>
              <a:rPr lang="en-US" dirty="0"/>
              <a:t>Staying informed about your city’s </a:t>
            </a:r>
            <a:r>
              <a:rPr lang="en-US" dirty="0" err="1"/>
              <a:t>prohousing</a:t>
            </a:r>
            <a:r>
              <a:rPr lang="en-US" dirty="0"/>
              <a:t> designation helps you anticipate policy changes that could affect your property value, permitting process, or strategic decisions.</a:t>
            </a:r>
          </a:p>
        </p:txBody>
      </p:sp>
    </p:spTree>
    <p:extLst>
      <p:ext uri="{BB962C8B-B14F-4D97-AF65-F5344CB8AC3E}">
        <p14:creationId xmlns:p14="http://schemas.microsoft.com/office/powerpoint/2010/main" val="290365199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DB7358-0BCB-4DEB-B717-C1D7CC555F05}">
  <ds:schemaRefs>
    <ds:schemaRef ds:uri="http://www.w3.org/XML/1998/namespace"/>
    <ds:schemaRef ds:uri="http://schemas.openxmlformats.org/package/2006/metadata/core-properties"/>
    <ds:schemaRef ds:uri="http://schemas.microsoft.com/sharepoint/v3"/>
    <ds:schemaRef ds:uri="71af3243-3dd4-4a8d-8c0d-dd76da1f02a5"/>
    <ds:schemaRef ds:uri="http://purl.org/dc/elements/1.1/"/>
    <ds:schemaRef ds:uri="http://schemas.microsoft.com/office/infopath/2007/PartnerControls"/>
    <ds:schemaRef ds:uri="http://schemas.microsoft.com/office/2006/documentManagement/types"/>
    <ds:schemaRef ds:uri="230e9df3-be65-4c73-a93b-d1236ebd677e"/>
    <ds:schemaRef ds:uri="16c05727-aa75-4e4a-9b5f-8a80a1165891"/>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6DE3707C-8CAB-4302-B7E1-D32E1543E05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Gallery</Template>
  <TotalTime>11994</TotalTime>
  <Words>6560</Words>
  <Application>Microsoft Office PowerPoint</Application>
  <PresentationFormat>Widescreen</PresentationFormat>
  <Paragraphs>321</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Century Gothic</vt:lpstr>
      <vt:lpstr>Gallery</vt:lpstr>
      <vt:lpstr>New Laws in 2026</vt:lpstr>
      <vt:lpstr>New Mobilehome Laws in 2026 </vt:lpstr>
      <vt:lpstr>AB 36</vt:lpstr>
      <vt:lpstr>What AB 36 Means For MHPs</vt:lpstr>
      <vt:lpstr>What AB 36 Means For MHPs</vt:lpstr>
      <vt:lpstr>What AB 36 Means For MHPs</vt:lpstr>
      <vt:lpstr>SB 262</vt:lpstr>
      <vt:lpstr>What SB 262 Means For MHPs</vt:lpstr>
      <vt:lpstr>What SB 262 Means For MHPs</vt:lpstr>
      <vt:lpstr>AB 36 vs. SB 262</vt:lpstr>
      <vt:lpstr>What These Bills Mean For MHPs</vt:lpstr>
      <vt:lpstr>AB 246</vt:lpstr>
      <vt:lpstr>What AB 246 Means For MHPs</vt:lpstr>
      <vt:lpstr>What AB 246 Means For MHPs</vt:lpstr>
      <vt:lpstr>What AB 246 Means For MHPs</vt:lpstr>
      <vt:lpstr>AB 391</vt:lpstr>
      <vt:lpstr>What AB 391 Means For MHPs</vt:lpstr>
      <vt:lpstr>What AB 391 Means For MHPs</vt:lpstr>
      <vt:lpstr>AB 414</vt:lpstr>
      <vt:lpstr>AB 414 - continued</vt:lpstr>
      <vt:lpstr>What AB 414 Means For MHPs</vt:lpstr>
      <vt:lpstr>What AB 414 Means For MHPs</vt:lpstr>
      <vt:lpstr>What AB 414 Means For MHPs</vt:lpstr>
      <vt:lpstr>AB 456</vt:lpstr>
      <vt:lpstr>What AB 456 Means For MHPs</vt:lpstr>
      <vt:lpstr>What AB 456 Means For MHPs</vt:lpstr>
      <vt:lpstr>AB 806</vt:lpstr>
      <vt:lpstr>What AB 806 Means For MHPs</vt:lpstr>
      <vt:lpstr>What AB 806 Means For MHPs</vt:lpstr>
      <vt:lpstr>What AB 806 Means For MHPs</vt:lpstr>
      <vt:lpstr>AB 863</vt:lpstr>
      <vt:lpstr>What AB 863 Means For MHPs</vt:lpstr>
      <vt:lpstr>What AB 863 Means For MHPs</vt:lpstr>
      <vt:lpstr>AB 1170</vt:lpstr>
      <vt:lpstr>What AB 1170 Means For MHPs</vt:lpstr>
      <vt:lpstr>What AB 1170 Means For MHPs</vt:lpstr>
      <vt:lpstr>SB 340</vt:lpstr>
      <vt:lpstr>What SB 340 Means For MHPs</vt:lpstr>
      <vt:lpstr>What SB 340 Means For MHPs</vt:lpstr>
      <vt:lpstr>SB 525</vt:lpstr>
      <vt:lpstr>What SB 525 Means For MHPs</vt:lpstr>
      <vt:lpstr>What SB 525 Means For MHPs</vt:lpstr>
      <vt:lpstr>SB 610</vt:lpstr>
      <vt:lpstr>What SB 610 Means For MHPs</vt:lpstr>
      <vt:lpstr>What SB 610 Means For MHPs</vt:lpstr>
      <vt:lpstr>What SB 610 Means For MHPs</vt:lpstr>
      <vt:lpstr>SB 748</vt:lpstr>
      <vt:lpstr>What SB 748 Means For MHPs</vt:lpstr>
      <vt:lpstr>What SB 748 Means For MHPs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Kara R. Rabouin</dc:creator>
  <cp:lastModifiedBy>Kara R. Rabouin</cp:lastModifiedBy>
  <cp:revision>10</cp:revision>
  <cp:lastPrinted>2025-10-22T14:41:48Z</cp:lastPrinted>
  <dcterms:created xsi:type="dcterms:W3CDTF">2025-06-17T16:55:55Z</dcterms:created>
  <dcterms:modified xsi:type="dcterms:W3CDTF">2026-01-16T22:15:29Z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