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14"/>
  </p:notesMasterIdLst>
  <p:sldIdLst>
    <p:sldId id="408" r:id="rId2"/>
    <p:sldId id="410" r:id="rId3"/>
    <p:sldId id="407" r:id="rId4"/>
    <p:sldId id="411" r:id="rId5"/>
    <p:sldId id="413" r:id="rId6"/>
    <p:sldId id="442" r:id="rId7"/>
    <p:sldId id="444" r:id="rId8"/>
    <p:sldId id="440" r:id="rId9"/>
    <p:sldId id="445" r:id="rId10"/>
    <p:sldId id="447" r:id="rId11"/>
    <p:sldId id="425" r:id="rId12"/>
    <p:sldId id="419" r:id="rId13"/>
  </p:sldIdLst>
  <p:sldSz cx="12192000" cy="6858000"/>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ktaylor326@gmail.com" initials="k" lastIdx="1" clrIdx="0">
    <p:extLst>
      <p:ext uri="{19B8F6BF-5375-455C-9EA6-DF929625EA0E}">
        <p15:presenceInfo xmlns:p15="http://schemas.microsoft.com/office/powerpoint/2012/main" userId="e89d2884bdf449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39232B"/>
    <a:srgbClr val="372528"/>
    <a:srgbClr val="3D1F25"/>
    <a:srgbClr val="404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26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6EEC2-F85D-48A8-B1F2-FF5585D6E109}"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EF095D6C-2CFC-4704-A81A-AB241EB447C1}">
      <dgm:prSet custT="1"/>
      <dgm:spPr/>
      <dgm:t>
        <a:bodyPr/>
        <a:lstStyle/>
        <a:p>
          <a:r>
            <a:rPr lang="en-US" sz="2000" b="1" dirty="0"/>
            <a:t>LISTEN</a:t>
          </a:r>
        </a:p>
      </dgm:t>
    </dgm:pt>
    <dgm:pt modelId="{C7B99531-898F-4D8D-BDC7-228E57C80EDC}" type="parTrans" cxnId="{9EB6F36A-458A-4ED7-BE9B-FC47A9372FE2}">
      <dgm:prSet/>
      <dgm:spPr/>
      <dgm:t>
        <a:bodyPr/>
        <a:lstStyle/>
        <a:p>
          <a:endParaRPr lang="en-US"/>
        </a:p>
      </dgm:t>
    </dgm:pt>
    <dgm:pt modelId="{5A953CB1-6976-45DC-B712-253CAA7DBF4A}" type="sibTrans" cxnId="{9EB6F36A-458A-4ED7-BE9B-FC47A9372FE2}">
      <dgm:prSet/>
      <dgm:spPr/>
      <dgm:t>
        <a:bodyPr/>
        <a:lstStyle/>
        <a:p>
          <a:endParaRPr lang="en-US"/>
        </a:p>
      </dgm:t>
    </dgm:pt>
    <dgm:pt modelId="{6E425248-A11A-4B3A-BC4B-21FC7A4EDBBC}">
      <dgm:prSet custT="1"/>
      <dgm:spPr/>
      <dgm:t>
        <a:bodyPr/>
        <a:lstStyle/>
        <a:p>
          <a:pPr algn="ctr"/>
          <a:r>
            <a:rPr lang="en-US" sz="1600" dirty="0">
              <a:latin typeface="Arial" panose="020B0604020202020204" pitchFamily="34" charset="0"/>
              <a:cs typeface="Arial" panose="020B0604020202020204" pitchFamily="34" charset="0"/>
            </a:rPr>
            <a:t>Be Present: Actively Listen  to what others are saying.</a:t>
          </a:r>
        </a:p>
      </dgm:t>
    </dgm:pt>
    <dgm:pt modelId="{8A7FF78F-6FB3-4726-AB7B-02C1D403D963}" type="parTrans" cxnId="{774245AE-78F0-4574-B88D-FDCF96D8700E}">
      <dgm:prSet/>
      <dgm:spPr/>
      <dgm:t>
        <a:bodyPr/>
        <a:lstStyle/>
        <a:p>
          <a:endParaRPr lang="en-US"/>
        </a:p>
      </dgm:t>
    </dgm:pt>
    <dgm:pt modelId="{FD4708A8-88A4-4897-840F-F7995D82390E}" type="sibTrans" cxnId="{774245AE-78F0-4574-B88D-FDCF96D8700E}">
      <dgm:prSet/>
      <dgm:spPr/>
      <dgm:t>
        <a:bodyPr/>
        <a:lstStyle/>
        <a:p>
          <a:endParaRPr lang="en-US"/>
        </a:p>
      </dgm:t>
    </dgm:pt>
    <dgm:pt modelId="{50D6CAF1-D32D-4E89-BAB1-75F4A8E335D1}">
      <dgm:prSet custT="1"/>
      <dgm:spPr/>
      <dgm:t>
        <a:bodyPr/>
        <a:lstStyle/>
        <a:p>
          <a:r>
            <a:rPr lang="en-US" sz="2000" b="1"/>
            <a:t>REFLECT</a:t>
          </a:r>
          <a:endParaRPr lang="en-US" sz="2000" b="1" dirty="0"/>
        </a:p>
      </dgm:t>
    </dgm:pt>
    <dgm:pt modelId="{F04C7B10-F821-41DC-9BBC-C341C48046A0}" type="parTrans" cxnId="{E1BE2CAF-068E-4092-8BA9-522B6E6D7867}">
      <dgm:prSet/>
      <dgm:spPr/>
      <dgm:t>
        <a:bodyPr/>
        <a:lstStyle/>
        <a:p>
          <a:endParaRPr lang="en-US"/>
        </a:p>
      </dgm:t>
    </dgm:pt>
    <dgm:pt modelId="{CD1ABEFE-F062-4144-9C3C-121359BC053B}" type="sibTrans" cxnId="{E1BE2CAF-068E-4092-8BA9-522B6E6D7867}">
      <dgm:prSet/>
      <dgm:spPr/>
      <dgm:t>
        <a:bodyPr/>
        <a:lstStyle/>
        <a:p>
          <a:endParaRPr lang="en-US"/>
        </a:p>
      </dgm:t>
    </dgm:pt>
    <dgm:pt modelId="{4FB3CEF7-680F-48AC-AA26-5CADBD704023}">
      <dgm:prSet custT="1"/>
      <dgm:spPr/>
      <dgm:t>
        <a:bodyPr/>
        <a:lstStyle/>
        <a:p>
          <a:pPr algn="ctr"/>
          <a:r>
            <a:rPr lang="en-US" sz="1600" dirty="0">
              <a:latin typeface="Arial" panose="020B0604020202020204" pitchFamily="34" charset="0"/>
              <a:cs typeface="Arial" panose="020B0604020202020204" pitchFamily="34" charset="0"/>
            </a:rPr>
            <a:t>Reserve Judgment: Seek to understand before responding and reacting.</a:t>
          </a:r>
        </a:p>
      </dgm:t>
    </dgm:pt>
    <dgm:pt modelId="{BA227462-A44B-4694-86B9-86D316DD1FB7}" type="parTrans" cxnId="{4282005A-13BB-43BC-89B7-933DAF92D17C}">
      <dgm:prSet/>
      <dgm:spPr/>
      <dgm:t>
        <a:bodyPr/>
        <a:lstStyle/>
        <a:p>
          <a:endParaRPr lang="en-US"/>
        </a:p>
      </dgm:t>
    </dgm:pt>
    <dgm:pt modelId="{F76B4A64-8955-413E-8011-51C315CB670B}" type="sibTrans" cxnId="{4282005A-13BB-43BC-89B7-933DAF92D17C}">
      <dgm:prSet/>
      <dgm:spPr/>
      <dgm:t>
        <a:bodyPr/>
        <a:lstStyle/>
        <a:p>
          <a:endParaRPr lang="en-US"/>
        </a:p>
      </dgm:t>
    </dgm:pt>
    <dgm:pt modelId="{51FAA35B-AD24-4F0C-BEF7-95264219BCDB}">
      <dgm:prSet custT="1"/>
      <dgm:spPr/>
      <dgm:t>
        <a:bodyPr/>
        <a:lstStyle/>
        <a:p>
          <a:r>
            <a:rPr lang="en-US" sz="2000" b="1"/>
            <a:t>SHARE</a:t>
          </a:r>
          <a:endParaRPr lang="en-US" sz="2000" b="1" dirty="0"/>
        </a:p>
      </dgm:t>
    </dgm:pt>
    <dgm:pt modelId="{35863ED0-D26A-43F5-8D74-D4E41B8A9784}" type="parTrans" cxnId="{740F5229-3871-4D49-A460-D41374CDC8C5}">
      <dgm:prSet/>
      <dgm:spPr/>
      <dgm:t>
        <a:bodyPr/>
        <a:lstStyle/>
        <a:p>
          <a:endParaRPr lang="en-US"/>
        </a:p>
      </dgm:t>
    </dgm:pt>
    <dgm:pt modelId="{7173CFDA-7359-4B8F-874E-9E39BED156C5}" type="sibTrans" cxnId="{740F5229-3871-4D49-A460-D41374CDC8C5}">
      <dgm:prSet/>
      <dgm:spPr/>
      <dgm:t>
        <a:bodyPr/>
        <a:lstStyle/>
        <a:p>
          <a:endParaRPr lang="en-US"/>
        </a:p>
      </dgm:t>
    </dgm:pt>
    <dgm:pt modelId="{A8DCEFE6-AB65-47B5-9A50-9DF98A630A8E}">
      <dgm:prSet custT="1"/>
      <dgm:spPr/>
      <dgm:t>
        <a:bodyPr/>
        <a:lstStyle/>
        <a:p>
          <a:pPr algn="ctr"/>
          <a:r>
            <a:rPr lang="en-US" sz="1600" dirty="0">
              <a:latin typeface="Arial" panose="020B0604020202020204" pitchFamily="34" charset="0"/>
              <a:cs typeface="Arial" panose="020B0604020202020204" pitchFamily="34" charset="0"/>
            </a:rPr>
            <a:t>Share the Air</a:t>
          </a:r>
        </a:p>
      </dgm:t>
    </dgm:pt>
    <dgm:pt modelId="{D9578B2E-DE75-413F-ADFC-D866C2FC315C}" type="parTrans" cxnId="{CBBCA655-AABF-4438-AF03-1D1DC66FE40B}">
      <dgm:prSet/>
      <dgm:spPr/>
      <dgm:t>
        <a:bodyPr/>
        <a:lstStyle/>
        <a:p>
          <a:endParaRPr lang="en-US"/>
        </a:p>
      </dgm:t>
    </dgm:pt>
    <dgm:pt modelId="{D75022A1-89E9-4724-9EDB-DBCF3596081F}" type="sibTrans" cxnId="{CBBCA655-AABF-4438-AF03-1D1DC66FE40B}">
      <dgm:prSet/>
      <dgm:spPr/>
      <dgm:t>
        <a:bodyPr/>
        <a:lstStyle/>
        <a:p>
          <a:endParaRPr lang="en-US"/>
        </a:p>
      </dgm:t>
    </dgm:pt>
    <dgm:pt modelId="{909CF5E8-4285-4B41-A236-04DB27453CDF}">
      <dgm:prSet custT="1"/>
      <dgm:spPr/>
      <dgm:t>
        <a:bodyPr/>
        <a:lstStyle/>
        <a:p>
          <a:r>
            <a:rPr lang="en-US" sz="2000" b="1"/>
            <a:t>OWN</a:t>
          </a:r>
          <a:endParaRPr lang="en-US" sz="2000" b="1" dirty="0"/>
        </a:p>
      </dgm:t>
    </dgm:pt>
    <dgm:pt modelId="{F536B066-8DF1-49FD-BD00-7CDE968E8920}" type="parTrans" cxnId="{7F2BB17E-FD78-49E6-8F64-4388742E1B32}">
      <dgm:prSet/>
      <dgm:spPr/>
      <dgm:t>
        <a:bodyPr/>
        <a:lstStyle/>
        <a:p>
          <a:endParaRPr lang="en-US"/>
        </a:p>
      </dgm:t>
    </dgm:pt>
    <dgm:pt modelId="{2753D355-5C95-47AE-96D9-1C26EFAA8D92}" type="sibTrans" cxnId="{7F2BB17E-FD78-49E6-8F64-4388742E1B32}">
      <dgm:prSet/>
      <dgm:spPr/>
      <dgm:t>
        <a:bodyPr/>
        <a:lstStyle/>
        <a:p>
          <a:endParaRPr lang="en-US"/>
        </a:p>
      </dgm:t>
    </dgm:pt>
    <dgm:pt modelId="{9C3BD991-E48E-4766-B3FD-8239D626A7AA}">
      <dgm:prSet custT="1"/>
      <dgm:spPr/>
      <dgm:t>
        <a:bodyPr/>
        <a:lstStyle/>
        <a:p>
          <a:pPr algn="ctr"/>
          <a:r>
            <a:rPr lang="en-US" sz="1600" dirty="0">
              <a:latin typeface="Arial" panose="020B0604020202020204" pitchFamily="34" charset="0"/>
              <a:cs typeface="Arial" panose="020B0604020202020204" pitchFamily="34" charset="0"/>
            </a:rPr>
            <a:t>OWN Impact: Assume positive intent but OWN impact of our own words.</a:t>
          </a:r>
        </a:p>
      </dgm:t>
    </dgm:pt>
    <dgm:pt modelId="{6B27A3F3-0E7E-4C34-BC1F-E18B5B19E392}" type="parTrans" cxnId="{9EAA9433-2DB2-4AC5-9B99-8A6AF977A126}">
      <dgm:prSet/>
      <dgm:spPr/>
      <dgm:t>
        <a:bodyPr/>
        <a:lstStyle/>
        <a:p>
          <a:endParaRPr lang="en-US"/>
        </a:p>
      </dgm:t>
    </dgm:pt>
    <dgm:pt modelId="{33E1899F-2BAC-4A18-A7CC-4B9943B78108}" type="sibTrans" cxnId="{9EAA9433-2DB2-4AC5-9B99-8A6AF977A126}">
      <dgm:prSet/>
      <dgm:spPr/>
      <dgm:t>
        <a:bodyPr/>
        <a:lstStyle/>
        <a:p>
          <a:endParaRPr lang="en-US"/>
        </a:p>
      </dgm:t>
    </dgm:pt>
    <dgm:pt modelId="{2938BE7D-21BF-4B63-AE45-F31C595E490A}">
      <dgm:prSet custT="1"/>
      <dgm:spPr/>
      <dgm:t>
        <a:bodyPr/>
        <a:lstStyle/>
        <a:p>
          <a:r>
            <a:rPr lang="en-US" sz="2000" b="1"/>
            <a:t>COMMIT</a:t>
          </a:r>
          <a:endParaRPr lang="en-US" sz="2000" b="1" dirty="0"/>
        </a:p>
      </dgm:t>
    </dgm:pt>
    <dgm:pt modelId="{6E59B6A5-D915-4DC1-A93E-18394B85D547}" type="parTrans" cxnId="{C0224D77-2990-46D3-8119-B5039F2BA932}">
      <dgm:prSet/>
      <dgm:spPr/>
      <dgm:t>
        <a:bodyPr/>
        <a:lstStyle/>
        <a:p>
          <a:endParaRPr lang="en-US"/>
        </a:p>
      </dgm:t>
    </dgm:pt>
    <dgm:pt modelId="{BF7233D5-B167-451A-B039-E2F626F2D129}" type="sibTrans" cxnId="{C0224D77-2990-46D3-8119-B5039F2BA932}">
      <dgm:prSet/>
      <dgm:spPr/>
      <dgm:t>
        <a:bodyPr/>
        <a:lstStyle/>
        <a:p>
          <a:endParaRPr lang="en-US"/>
        </a:p>
      </dgm:t>
    </dgm:pt>
    <dgm:pt modelId="{7A0E7D5B-3905-46DB-AC1D-6495B64193D8}">
      <dgm:prSet custT="1"/>
      <dgm:spPr/>
      <dgm:t>
        <a:bodyPr/>
        <a:lstStyle/>
        <a:p>
          <a:pPr algn="ctr"/>
          <a:r>
            <a:rPr lang="en-US" sz="1600" dirty="0">
              <a:latin typeface="Arial" panose="020B0604020202020204" pitchFamily="34" charset="0"/>
              <a:cs typeface="Arial" panose="020B0604020202020204" pitchFamily="34" charset="0"/>
            </a:rPr>
            <a:t>Push through Discomfort: Despite any unease, commit to the dialogue.</a:t>
          </a:r>
        </a:p>
      </dgm:t>
    </dgm:pt>
    <dgm:pt modelId="{CBAFFCF9-71B9-4AC1-84C6-13885BCCEBE3}" type="parTrans" cxnId="{D6867D7E-D41E-4883-A99D-3822BB9434EB}">
      <dgm:prSet/>
      <dgm:spPr/>
      <dgm:t>
        <a:bodyPr/>
        <a:lstStyle/>
        <a:p>
          <a:endParaRPr lang="en-US"/>
        </a:p>
      </dgm:t>
    </dgm:pt>
    <dgm:pt modelId="{A5C0B387-21EF-46AF-AA7B-8D43797301FF}" type="sibTrans" cxnId="{D6867D7E-D41E-4883-A99D-3822BB9434EB}">
      <dgm:prSet/>
      <dgm:spPr/>
      <dgm:t>
        <a:bodyPr/>
        <a:lstStyle/>
        <a:p>
          <a:endParaRPr lang="en-US"/>
        </a:p>
      </dgm:t>
    </dgm:pt>
    <dgm:pt modelId="{30897EAB-CB9A-46D2-BB29-BDB18E8FEFE1}">
      <dgm:prSet custT="1"/>
      <dgm:spPr/>
      <dgm:t>
        <a:bodyPr/>
        <a:lstStyle/>
        <a:p>
          <a:r>
            <a:rPr lang="en-US" sz="2000" b="1"/>
            <a:t>NOTICE</a:t>
          </a:r>
          <a:endParaRPr lang="en-US" sz="2000" b="1" dirty="0"/>
        </a:p>
      </dgm:t>
    </dgm:pt>
    <dgm:pt modelId="{BBC8A2C0-5E09-4BF6-B489-1A287BCAFD12}" type="parTrans" cxnId="{9D6FBDDE-7A68-408A-88A3-10D5402145F3}">
      <dgm:prSet/>
      <dgm:spPr/>
      <dgm:t>
        <a:bodyPr/>
        <a:lstStyle/>
        <a:p>
          <a:endParaRPr lang="en-US"/>
        </a:p>
      </dgm:t>
    </dgm:pt>
    <dgm:pt modelId="{FAF78A77-DA21-45AF-A2F0-8801CAC3C58D}" type="sibTrans" cxnId="{9D6FBDDE-7A68-408A-88A3-10D5402145F3}">
      <dgm:prSet/>
      <dgm:spPr/>
      <dgm:t>
        <a:bodyPr/>
        <a:lstStyle/>
        <a:p>
          <a:endParaRPr lang="en-US"/>
        </a:p>
      </dgm:t>
    </dgm:pt>
    <dgm:pt modelId="{6EFF90B8-768B-4F29-A060-E4C203D66FDF}">
      <dgm:prSet custT="1"/>
      <dgm:spPr/>
      <dgm:t>
        <a:bodyPr/>
        <a:lstStyle/>
        <a:p>
          <a:pPr algn="ctr"/>
          <a:r>
            <a:rPr lang="en-US" sz="1600" dirty="0">
              <a:latin typeface="Arial" panose="020B0604020202020204" pitchFamily="34" charset="0"/>
              <a:cs typeface="Arial" panose="020B0604020202020204" pitchFamily="34" charset="0"/>
            </a:rPr>
            <a:t>Notice Assumptions: Play close attention to your thoughts and any assumptions you begin to make</a:t>
          </a:r>
          <a:r>
            <a:rPr lang="en-US" sz="1200" dirty="0">
              <a:latin typeface="Arial" panose="020B0604020202020204" pitchFamily="34" charset="0"/>
              <a:cs typeface="Arial" panose="020B0604020202020204" pitchFamily="34" charset="0"/>
            </a:rPr>
            <a:t>.  </a:t>
          </a:r>
        </a:p>
      </dgm:t>
    </dgm:pt>
    <dgm:pt modelId="{BF4353BD-9E95-4D17-ABBC-23E25B7331F9}" type="parTrans" cxnId="{6A36C4E1-4CA3-4F12-974D-3E24A7CD47FB}">
      <dgm:prSet/>
      <dgm:spPr/>
      <dgm:t>
        <a:bodyPr/>
        <a:lstStyle/>
        <a:p>
          <a:endParaRPr lang="en-US"/>
        </a:p>
      </dgm:t>
    </dgm:pt>
    <dgm:pt modelId="{EAF918D3-5530-4C45-804D-7033521BAE9D}" type="sibTrans" cxnId="{6A36C4E1-4CA3-4F12-974D-3E24A7CD47FB}">
      <dgm:prSet/>
      <dgm:spPr/>
      <dgm:t>
        <a:bodyPr/>
        <a:lstStyle/>
        <a:p>
          <a:endParaRPr lang="en-US"/>
        </a:p>
      </dgm:t>
    </dgm:pt>
    <dgm:pt modelId="{BDB2E15C-CA86-4299-81E0-0FF69AE07FF5}">
      <dgm:prSet custT="1"/>
      <dgm:spPr/>
      <dgm:t>
        <a:bodyPr/>
        <a:lstStyle/>
        <a:p>
          <a:pPr algn="ctr"/>
          <a:r>
            <a:rPr lang="en-US" sz="1600" dirty="0">
              <a:latin typeface="Arial" panose="020B0604020202020204" pitchFamily="34" charset="0"/>
              <a:cs typeface="Arial" panose="020B0604020202020204" pitchFamily="34" charset="0"/>
            </a:rPr>
            <a:t>Where We Are: Learning is not linear.</a:t>
          </a:r>
        </a:p>
      </dgm:t>
    </dgm:pt>
    <dgm:pt modelId="{0FBDE2B0-E9A9-4552-9325-8177397DBC44}" type="parTrans" cxnId="{B729E236-1B4F-41BA-860C-12AE81F06635}">
      <dgm:prSet/>
      <dgm:spPr/>
      <dgm:t>
        <a:bodyPr/>
        <a:lstStyle/>
        <a:p>
          <a:endParaRPr lang="en-US"/>
        </a:p>
      </dgm:t>
    </dgm:pt>
    <dgm:pt modelId="{AF4BBAAD-5A69-4A04-AFA2-CA38955B4EC6}" type="sibTrans" cxnId="{B729E236-1B4F-41BA-860C-12AE81F06635}">
      <dgm:prSet/>
      <dgm:spPr/>
      <dgm:t>
        <a:bodyPr/>
        <a:lstStyle/>
        <a:p>
          <a:endParaRPr lang="en-US"/>
        </a:p>
      </dgm:t>
    </dgm:pt>
    <dgm:pt modelId="{38B6233F-4313-4FCF-B802-C3E4DCA46FF5}">
      <dgm:prSet custT="1"/>
      <dgm:spPr/>
      <dgm:t>
        <a:bodyPr/>
        <a:lstStyle/>
        <a:p>
          <a:r>
            <a:rPr lang="en-US" sz="2000" b="1"/>
            <a:t>RECOGNIZE</a:t>
          </a:r>
          <a:endParaRPr lang="en-US" sz="2000" b="1" dirty="0"/>
        </a:p>
      </dgm:t>
    </dgm:pt>
    <dgm:pt modelId="{84D0E8ED-032A-48B4-8929-3C7EA196C338}" type="sibTrans" cxnId="{60725355-8D5B-413A-88AC-532209C3A821}">
      <dgm:prSet/>
      <dgm:spPr/>
      <dgm:t>
        <a:bodyPr/>
        <a:lstStyle/>
        <a:p>
          <a:endParaRPr lang="en-US"/>
        </a:p>
      </dgm:t>
    </dgm:pt>
    <dgm:pt modelId="{95058703-FDAF-46C1-8C5D-494EB2C592B2}" type="parTrans" cxnId="{60725355-8D5B-413A-88AC-532209C3A821}">
      <dgm:prSet/>
      <dgm:spPr/>
      <dgm:t>
        <a:bodyPr/>
        <a:lstStyle/>
        <a:p>
          <a:endParaRPr lang="en-US"/>
        </a:p>
      </dgm:t>
    </dgm:pt>
    <dgm:pt modelId="{D83AE602-C748-4FA6-AD27-42E79FBE8BC2}" type="pres">
      <dgm:prSet presAssocID="{CD06EEC2-F85D-48A8-B1F2-FF5585D6E109}" presName="Name0" presStyleCnt="0">
        <dgm:presLayoutVars>
          <dgm:dir/>
          <dgm:animLvl val="lvl"/>
          <dgm:resizeHandles val="exact"/>
        </dgm:presLayoutVars>
      </dgm:prSet>
      <dgm:spPr/>
    </dgm:pt>
    <dgm:pt modelId="{6FCAFCFF-BCEE-4AF1-AA36-79C1AE0B9266}" type="pres">
      <dgm:prSet presAssocID="{EF095D6C-2CFC-4704-A81A-AB241EB447C1}" presName="composite" presStyleCnt="0"/>
      <dgm:spPr/>
    </dgm:pt>
    <dgm:pt modelId="{9D339E44-2AF5-457E-A77A-5EE469837BFE}" type="pres">
      <dgm:prSet presAssocID="{EF095D6C-2CFC-4704-A81A-AB241EB447C1}" presName="parTx" presStyleLbl="alignNode1" presStyleIdx="0" presStyleCnt="7">
        <dgm:presLayoutVars>
          <dgm:chMax val="0"/>
          <dgm:chPref val="0"/>
        </dgm:presLayoutVars>
      </dgm:prSet>
      <dgm:spPr/>
    </dgm:pt>
    <dgm:pt modelId="{6A726A81-BD79-4A8F-BD0E-DB4CE5A443C1}" type="pres">
      <dgm:prSet presAssocID="{EF095D6C-2CFC-4704-A81A-AB241EB447C1}" presName="desTx" presStyleLbl="alignAccFollowNode1" presStyleIdx="0" presStyleCnt="7">
        <dgm:presLayoutVars/>
      </dgm:prSet>
      <dgm:spPr/>
    </dgm:pt>
    <dgm:pt modelId="{9383EAB6-C1F4-49A8-852C-01CC47F7F35D}" type="pres">
      <dgm:prSet presAssocID="{5A953CB1-6976-45DC-B712-253CAA7DBF4A}" presName="space" presStyleCnt="0"/>
      <dgm:spPr/>
    </dgm:pt>
    <dgm:pt modelId="{DBB9A59A-40E5-4C63-A910-D6CE29096DB3}" type="pres">
      <dgm:prSet presAssocID="{50D6CAF1-D32D-4E89-BAB1-75F4A8E335D1}" presName="composite" presStyleCnt="0"/>
      <dgm:spPr/>
    </dgm:pt>
    <dgm:pt modelId="{A699CCEA-5C16-437D-9530-F00F2B9999F3}" type="pres">
      <dgm:prSet presAssocID="{50D6CAF1-D32D-4E89-BAB1-75F4A8E335D1}" presName="parTx" presStyleLbl="alignNode1" presStyleIdx="1" presStyleCnt="7">
        <dgm:presLayoutVars>
          <dgm:chMax val="0"/>
          <dgm:chPref val="0"/>
        </dgm:presLayoutVars>
      </dgm:prSet>
      <dgm:spPr/>
    </dgm:pt>
    <dgm:pt modelId="{C5638A50-953F-46ED-9905-1DBCBB6C1A6E}" type="pres">
      <dgm:prSet presAssocID="{50D6CAF1-D32D-4E89-BAB1-75F4A8E335D1}" presName="desTx" presStyleLbl="alignAccFollowNode1" presStyleIdx="1" presStyleCnt="7">
        <dgm:presLayoutVars/>
      </dgm:prSet>
      <dgm:spPr/>
    </dgm:pt>
    <dgm:pt modelId="{6516052C-EF05-4E79-A0C5-60626AA0F42F}" type="pres">
      <dgm:prSet presAssocID="{CD1ABEFE-F062-4144-9C3C-121359BC053B}" presName="space" presStyleCnt="0"/>
      <dgm:spPr/>
    </dgm:pt>
    <dgm:pt modelId="{92C45BEE-2E73-43E2-89BA-3DB27F727CFE}" type="pres">
      <dgm:prSet presAssocID="{51FAA35B-AD24-4F0C-BEF7-95264219BCDB}" presName="composite" presStyleCnt="0"/>
      <dgm:spPr/>
    </dgm:pt>
    <dgm:pt modelId="{6FFF0596-1F9D-4E25-9D6B-9065021ECA2D}" type="pres">
      <dgm:prSet presAssocID="{51FAA35B-AD24-4F0C-BEF7-95264219BCDB}" presName="parTx" presStyleLbl="alignNode1" presStyleIdx="2" presStyleCnt="7">
        <dgm:presLayoutVars>
          <dgm:chMax val="0"/>
          <dgm:chPref val="0"/>
        </dgm:presLayoutVars>
      </dgm:prSet>
      <dgm:spPr/>
    </dgm:pt>
    <dgm:pt modelId="{EACF7DA0-7819-4154-8F59-DA9EA62E22BB}" type="pres">
      <dgm:prSet presAssocID="{51FAA35B-AD24-4F0C-BEF7-95264219BCDB}" presName="desTx" presStyleLbl="alignAccFollowNode1" presStyleIdx="2" presStyleCnt="7">
        <dgm:presLayoutVars/>
      </dgm:prSet>
      <dgm:spPr/>
    </dgm:pt>
    <dgm:pt modelId="{99262D6D-68CB-4310-84D3-96EA4DA4A09C}" type="pres">
      <dgm:prSet presAssocID="{7173CFDA-7359-4B8F-874E-9E39BED156C5}" presName="space" presStyleCnt="0"/>
      <dgm:spPr/>
    </dgm:pt>
    <dgm:pt modelId="{65F83AE2-E5F0-415A-B0C5-244E4801C159}" type="pres">
      <dgm:prSet presAssocID="{909CF5E8-4285-4B41-A236-04DB27453CDF}" presName="composite" presStyleCnt="0"/>
      <dgm:spPr/>
    </dgm:pt>
    <dgm:pt modelId="{5F49601B-C221-4FF4-98F4-B44D4F145391}" type="pres">
      <dgm:prSet presAssocID="{909CF5E8-4285-4B41-A236-04DB27453CDF}" presName="parTx" presStyleLbl="alignNode1" presStyleIdx="3" presStyleCnt="7">
        <dgm:presLayoutVars>
          <dgm:chMax val="0"/>
          <dgm:chPref val="0"/>
        </dgm:presLayoutVars>
      </dgm:prSet>
      <dgm:spPr/>
    </dgm:pt>
    <dgm:pt modelId="{037BB235-F941-4FAD-A17E-F4987821AA4B}" type="pres">
      <dgm:prSet presAssocID="{909CF5E8-4285-4B41-A236-04DB27453CDF}" presName="desTx" presStyleLbl="alignAccFollowNode1" presStyleIdx="3" presStyleCnt="7">
        <dgm:presLayoutVars/>
      </dgm:prSet>
      <dgm:spPr/>
    </dgm:pt>
    <dgm:pt modelId="{A0D73B66-FBBA-487A-B694-F986B2F1B779}" type="pres">
      <dgm:prSet presAssocID="{2753D355-5C95-47AE-96D9-1C26EFAA8D92}" presName="space" presStyleCnt="0"/>
      <dgm:spPr/>
    </dgm:pt>
    <dgm:pt modelId="{94F93772-EB00-47DC-9B1B-D28567A04BBD}" type="pres">
      <dgm:prSet presAssocID="{2938BE7D-21BF-4B63-AE45-F31C595E490A}" presName="composite" presStyleCnt="0"/>
      <dgm:spPr/>
    </dgm:pt>
    <dgm:pt modelId="{77EBE6CE-C7F8-4868-A528-8E40B4ADAE16}" type="pres">
      <dgm:prSet presAssocID="{2938BE7D-21BF-4B63-AE45-F31C595E490A}" presName="parTx" presStyleLbl="alignNode1" presStyleIdx="4" presStyleCnt="7">
        <dgm:presLayoutVars>
          <dgm:chMax val="0"/>
          <dgm:chPref val="0"/>
        </dgm:presLayoutVars>
      </dgm:prSet>
      <dgm:spPr/>
    </dgm:pt>
    <dgm:pt modelId="{67F81869-BBBD-43DF-A62F-E679E39BD73D}" type="pres">
      <dgm:prSet presAssocID="{2938BE7D-21BF-4B63-AE45-F31C595E490A}" presName="desTx" presStyleLbl="alignAccFollowNode1" presStyleIdx="4" presStyleCnt="7">
        <dgm:presLayoutVars/>
      </dgm:prSet>
      <dgm:spPr/>
    </dgm:pt>
    <dgm:pt modelId="{2EBFDA35-47F2-4AF1-BBA8-F08A90C182BA}" type="pres">
      <dgm:prSet presAssocID="{BF7233D5-B167-451A-B039-E2F626F2D129}" presName="space" presStyleCnt="0"/>
      <dgm:spPr/>
    </dgm:pt>
    <dgm:pt modelId="{8E8F651D-F769-4E1A-A3AD-722C7177B65C}" type="pres">
      <dgm:prSet presAssocID="{30897EAB-CB9A-46D2-BB29-BDB18E8FEFE1}" presName="composite" presStyleCnt="0"/>
      <dgm:spPr/>
    </dgm:pt>
    <dgm:pt modelId="{08F23C8A-82BC-4109-814F-E63A070C139F}" type="pres">
      <dgm:prSet presAssocID="{30897EAB-CB9A-46D2-BB29-BDB18E8FEFE1}" presName="parTx" presStyleLbl="alignNode1" presStyleIdx="5" presStyleCnt="7">
        <dgm:presLayoutVars>
          <dgm:chMax val="0"/>
          <dgm:chPref val="0"/>
        </dgm:presLayoutVars>
      </dgm:prSet>
      <dgm:spPr/>
    </dgm:pt>
    <dgm:pt modelId="{FB30F26A-8F6A-4739-ADB4-B8FA6C077E3F}" type="pres">
      <dgm:prSet presAssocID="{30897EAB-CB9A-46D2-BB29-BDB18E8FEFE1}" presName="desTx" presStyleLbl="alignAccFollowNode1" presStyleIdx="5" presStyleCnt="7">
        <dgm:presLayoutVars/>
      </dgm:prSet>
      <dgm:spPr/>
    </dgm:pt>
    <dgm:pt modelId="{01640D21-4B82-4C8A-8BBA-F725DA175133}" type="pres">
      <dgm:prSet presAssocID="{FAF78A77-DA21-45AF-A2F0-8801CAC3C58D}" presName="space" presStyleCnt="0"/>
      <dgm:spPr/>
    </dgm:pt>
    <dgm:pt modelId="{233CF2B9-79C1-4979-8A9C-69905D566620}" type="pres">
      <dgm:prSet presAssocID="{38B6233F-4313-4FCF-B802-C3E4DCA46FF5}" presName="composite" presStyleCnt="0"/>
      <dgm:spPr/>
    </dgm:pt>
    <dgm:pt modelId="{3942AA3E-972C-4B8D-B0A8-87A5B3549911}" type="pres">
      <dgm:prSet presAssocID="{38B6233F-4313-4FCF-B802-C3E4DCA46FF5}" presName="parTx" presStyleLbl="alignNode1" presStyleIdx="6" presStyleCnt="7">
        <dgm:presLayoutVars>
          <dgm:chMax val="0"/>
          <dgm:chPref val="0"/>
        </dgm:presLayoutVars>
      </dgm:prSet>
      <dgm:spPr/>
    </dgm:pt>
    <dgm:pt modelId="{CCD9EC18-9ADD-44AD-AD02-03A3368E7103}" type="pres">
      <dgm:prSet presAssocID="{38B6233F-4313-4FCF-B802-C3E4DCA46FF5}" presName="desTx" presStyleLbl="alignAccFollowNode1" presStyleIdx="6" presStyleCnt="7">
        <dgm:presLayoutVars/>
      </dgm:prSet>
      <dgm:spPr/>
    </dgm:pt>
  </dgm:ptLst>
  <dgm:cxnLst>
    <dgm:cxn modelId="{1960B110-3084-4233-A24B-EDA53BEFAA2F}" type="presOf" srcId="{6EFF90B8-768B-4F29-A060-E4C203D66FDF}" destId="{FB30F26A-8F6A-4739-ADB4-B8FA6C077E3F}" srcOrd="0" destOrd="0" presId="urn:microsoft.com/office/officeart/2016/7/layout/HorizontalActionList"/>
    <dgm:cxn modelId="{E388921D-FA11-4464-B00D-9B63654F0E47}" type="presOf" srcId="{909CF5E8-4285-4B41-A236-04DB27453CDF}" destId="{5F49601B-C221-4FF4-98F4-B44D4F145391}" srcOrd="0" destOrd="0" presId="urn:microsoft.com/office/officeart/2016/7/layout/HorizontalActionList"/>
    <dgm:cxn modelId="{740F5229-3871-4D49-A460-D41374CDC8C5}" srcId="{CD06EEC2-F85D-48A8-B1F2-FF5585D6E109}" destId="{51FAA35B-AD24-4F0C-BEF7-95264219BCDB}" srcOrd="2" destOrd="0" parTransId="{35863ED0-D26A-43F5-8D74-D4E41B8A9784}" sibTransId="{7173CFDA-7359-4B8F-874E-9E39BED156C5}"/>
    <dgm:cxn modelId="{9EAA9433-2DB2-4AC5-9B99-8A6AF977A126}" srcId="{909CF5E8-4285-4B41-A236-04DB27453CDF}" destId="{9C3BD991-E48E-4766-B3FD-8239D626A7AA}" srcOrd="0" destOrd="0" parTransId="{6B27A3F3-0E7E-4C34-BC1F-E18B5B19E392}" sibTransId="{33E1899F-2BAC-4A18-A7CC-4B9943B78108}"/>
    <dgm:cxn modelId="{B729E236-1B4F-41BA-860C-12AE81F06635}" srcId="{38B6233F-4313-4FCF-B802-C3E4DCA46FF5}" destId="{BDB2E15C-CA86-4299-81E0-0FF69AE07FF5}" srcOrd="0" destOrd="0" parTransId="{0FBDE2B0-E9A9-4552-9325-8177397DBC44}" sibTransId="{AF4BBAAD-5A69-4A04-AFA2-CA38955B4EC6}"/>
    <dgm:cxn modelId="{30DE785C-88A3-469A-B284-9239BEFC2CF1}" type="presOf" srcId="{A8DCEFE6-AB65-47B5-9A50-9DF98A630A8E}" destId="{EACF7DA0-7819-4154-8F59-DA9EA62E22BB}" srcOrd="0" destOrd="0" presId="urn:microsoft.com/office/officeart/2016/7/layout/HorizontalActionList"/>
    <dgm:cxn modelId="{9EB6F36A-458A-4ED7-BE9B-FC47A9372FE2}" srcId="{CD06EEC2-F85D-48A8-B1F2-FF5585D6E109}" destId="{EF095D6C-2CFC-4704-A81A-AB241EB447C1}" srcOrd="0" destOrd="0" parTransId="{C7B99531-898F-4D8D-BDC7-228E57C80EDC}" sibTransId="{5A953CB1-6976-45DC-B712-253CAA7DBF4A}"/>
    <dgm:cxn modelId="{2B3B5E4C-C9C9-4136-A7CE-97AC60A25E5C}" type="presOf" srcId="{6E425248-A11A-4B3A-BC4B-21FC7A4EDBBC}" destId="{6A726A81-BD79-4A8F-BD0E-DB4CE5A443C1}" srcOrd="0" destOrd="0" presId="urn:microsoft.com/office/officeart/2016/7/layout/HorizontalActionList"/>
    <dgm:cxn modelId="{5A2A6E4D-493D-4E4F-814C-FD9B89E31C5E}" type="presOf" srcId="{7A0E7D5B-3905-46DB-AC1D-6495B64193D8}" destId="{67F81869-BBBD-43DF-A62F-E679E39BD73D}" srcOrd="0" destOrd="0" presId="urn:microsoft.com/office/officeart/2016/7/layout/HorizontalActionList"/>
    <dgm:cxn modelId="{67FFB86E-D897-4811-B89F-575BC527572D}" type="presOf" srcId="{EF095D6C-2CFC-4704-A81A-AB241EB447C1}" destId="{9D339E44-2AF5-457E-A77A-5EE469837BFE}" srcOrd="0" destOrd="0" presId="urn:microsoft.com/office/officeart/2016/7/layout/HorizontalActionList"/>
    <dgm:cxn modelId="{E6074B70-D59B-497D-9A7F-2BD7353067E9}" type="presOf" srcId="{38B6233F-4313-4FCF-B802-C3E4DCA46FF5}" destId="{3942AA3E-972C-4B8D-B0A8-87A5B3549911}" srcOrd="0" destOrd="0" presId="urn:microsoft.com/office/officeart/2016/7/layout/HorizontalActionList"/>
    <dgm:cxn modelId="{60725355-8D5B-413A-88AC-532209C3A821}" srcId="{CD06EEC2-F85D-48A8-B1F2-FF5585D6E109}" destId="{38B6233F-4313-4FCF-B802-C3E4DCA46FF5}" srcOrd="6" destOrd="0" parTransId="{95058703-FDAF-46C1-8C5D-494EB2C592B2}" sibTransId="{84D0E8ED-032A-48B4-8929-3C7EA196C338}"/>
    <dgm:cxn modelId="{FE7A8575-77C0-4684-92AD-FE8769998D99}" type="presOf" srcId="{CD06EEC2-F85D-48A8-B1F2-FF5585D6E109}" destId="{D83AE602-C748-4FA6-AD27-42E79FBE8BC2}" srcOrd="0" destOrd="0" presId="urn:microsoft.com/office/officeart/2016/7/layout/HorizontalActionList"/>
    <dgm:cxn modelId="{CBBCA655-AABF-4438-AF03-1D1DC66FE40B}" srcId="{51FAA35B-AD24-4F0C-BEF7-95264219BCDB}" destId="{A8DCEFE6-AB65-47B5-9A50-9DF98A630A8E}" srcOrd="0" destOrd="0" parTransId="{D9578B2E-DE75-413F-ADFC-D866C2FC315C}" sibTransId="{D75022A1-89E9-4724-9EDB-DBCF3596081F}"/>
    <dgm:cxn modelId="{C0224D77-2990-46D3-8119-B5039F2BA932}" srcId="{CD06EEC2-F85D-48A8-B1F2-FF5585D6E109}" destId="{2938BE7D-21BF-4B63-AE45-F31C595E490A}" srcOrd="4" destOrd="0" parTransId="{6E59B6A5-D915-4DC1-A93E-18394B85D547}" sibTransId="{BF7233D5-B167-451A-B039-E2F626F2D129}"/>
    <dgm:cxn modelId="{4282005A-13BB-43BC-89B7-933DAF92D17C}" srcId="{50D6CAF1-D32D-4E89-BAB1-75F4A8E335D1}" destId="{4FB3CEF7-680F-48AC-AA26-5CADBD704023}" srcOrd="0" destOrd="0" parTransId="{BA227462-A44B-4694-86B9-86D316DD1FB7}" sibTransId="{F76B4A64-8955-413E-8011-51C315CB670B}"/>
    <dgm:cxn modelId="{D6867D7E-D41E-4883-A99D-3822BB9434EB}" srcId="{2938BE7D-21BF-4B63-AE45-F31C595E490A}" destId="{7A0E7D5B-3905-46DB-AC1D-6495B64193D8}" srcOrd="0" destOrd="0" parTransId="{CBAFFCF9-71B9-4AC1-84C6-13885BCCEBE3}" sibTransId="{A5C0B387-21EF-46AF-AA7B-8D43797301FF}"/>
    <dgm:cxn modelId="{7F2BB17E-FD78-49E6-8F64-4388742E1B32}" srcId="{CD06EEC2-F85D-48A8-B1F2-FF5585D6E109}" destId="{909CF5E8-4285-4B41-A236-04DB27453CDF}" srcOrd="3" destOrd="0" parTransId="{F536B066-8DF1-49FD-BD00-7CDE968E8920}" sibTransId="{2753D355-5C95-47AE-96D9-1C26EFAA8D92}"/>
    <dgm:cxn modelId="{611EA580-11F5-4E53-83FC-452385C719E8}" type="presOf" srcId="{51FAA35B-AD24-4F0C-BEF7-95264219BCDB}" destId="{6FFF0596-1F9D-4E25-9D6B-9065021ECA2D}" srcOrd="0" destOrd="0" presId="urn:microsoft.com/office/officeart/2016/7/layout/HorizontalActionList"/>
    <dgm:cxn modelId="{B2CE0281-B754-4F07-9BF3-41C811D427EB}" type="presOf" srcId="{9C3BD991-E48E-4766-B3FD-8239D626A7AA}" destId="{037BB235-F941-4FAD-A17E-F4987821AA4B}" srcOrd="0" destOrd="0" presId="urn:microsoft.com/office/officeart/2016/7/layout/HorizontalActionList"/>
    <dgm:cxn modelId="{CA75FB85-D07A-43D1-8C30-3A475179D73B}" type="presOf" srcId="{30897EAB-CB9A-46D2-BB29-BDB18E8FEFE1}" destId="{08F23C8A-82BC-4109-814F-E63A070C139F}" srcOrd="0" destOrd="0" presId="urn:microsoft.com/office/officeart/2016/7/layout/HorizontalActionList"/>
    <dgm:cxn modelId="{07B11086-60F2-4B08-8567-BA9DBC52E730}" type="presOf" srcId="{4FB3CEF7-680F-48AC-AA26-5CADBD704023}" destId="{C5638A50-953F-46ED-9905-1DBCBB6C1A6E}" srcOrd="0" destOrd="0" presId="urn:microsoft.com/office/officeart/2016/7/layout/HorizontalActionList"/>
    <dgm:cxn modelId="{356DD196-DC7E-41BD-B16D-4367650657D3}" type="presOf" srcId="{BDB2E15C-CA86-4299-81E0-0FF69AE07FF5}" destId="{CCD9EC18-9ADD-44AD-AD02-03A3368E7103}" srcOrd="0" destOrd="0" presId="urn:microsoft.com/office/officeart/2016/7/layout/HorizontalActionList"/>
    <dgm:cxn modelId="{774245AE-78F0-4574-B88D-FDCF96D8700E}" srcId="{EF095D6C-2CFC-4704-A81A-AB241EB447C1}" destId="{6E425248-A11A-4B3A-BC4B-21FC7A4EDBBC}" srcOrd="0" destOrd="0" parTransId="{8A7FF78F-6FB3-4726-AB7B-02C1D403D963}" sibTransId="{FD4708A8-88A4-4897-840F-F7995D82390E}"/>
    <dgm:cxn modelId="{E1BE2CAF-068E-4092-8BA9-522B6E6D7867}" srcId="{CD06EEC2-F85D-48A8-B1F2-FF5585D6E109}" destId="{50D6CAF1-D32D-4E89-BAB1-75F4A8E335D1}" srcOrd="1" destOrd="0" parTransId="{F04C7B10-F821-41DC-9BBC-C341C48046A0}" sibTransId="{CD1ABEFE-F062-4144-9C3C-121359BC053B}"/>
    <dgm:cxn modelId="{B1767EDC-681B-4232-A232-6BD04D453D56}" type="presOf" srcId="{50D6CAF1-D32D-4E89-BAB1-75F4A8E335D1}" destId="{A699CCEA-5C16-437D-9530-F00F2B9999F3}" srcOrd="0" destOrd="0" presId="urn:microsoft.com/office/officeart/2016/7/layout/HorizontalActionList"/>
    <dgm:cxn modelId="{9D6FBDDE-7A68-408A-88A3-10D5402145F3}" srcId="{CD06EEC2-F85D-48A8-B1F2-FF5585D6E109}" destId="{30897EAB-CB9A-46D2-BB29-BDB18E8FEFE1}" srcOrd="5" destOrd="0" parTransId="{BBC8A2C0-5E09-4BF6-B489-1A287BCAFD12}" sibTransId="{FAF78A77-DA21-45AF-A2F0-8801CAC3C58D}"/>
    <dgm:cxn modelId="{6A36C4E1-4CA3-4F12-974D-3E24A7CD47FB}" srcId="{30897EAB-CB9A-46D2-BB29-BDB18E8FEFE1}" destId="{6EFF90B8-768B-4F29-A060-E4C203D66FDF}" srcOrd="0" destOrd="0" parTransId="{BF4353BD-9E95-4D17-ABBC-23E25B7331F9}" sibTransId="{EAF918D3-5530-4C45-804D-7033521BAE9D}"/>
    <dgm:cxn modelId="{FCECCFEB-467C-45E5-871B-A0B12EB21900}" type="presOf" srcId="{2938BE7D-21BF-4B63-AE45-F31C595E490A}" destId="{77EBE6CE-C7F8-4868-A528-8E40B4ADAE16}" srcOrd="0" destOrd="0" presId="urn:microsoft.com/office/officeart/2016/7/layout/HorizontalActionList"/>
    <dgm:cxn modelId="{53EF109F-EDAA-42EB-8743-CA5B04AE603B}" type="presParOf" srcId="{D83AE602-C748-4FA6-AD27-42E79FBE8BC2}" destId="{6FCAFCFF-BCEE-4AF1-AA36-79C1AE0B9266}" srcOrd="0" destOrd="0" presId="urn:microsoft.com/office/officeart/2016/7/layout/HorizontalActionList"/>
    <dgm:cxn modelId="{FDCEBDD8-BE88-4000-B9AF-FB7DF1E68FE7}" type="presParOf" srcId="{6FCAFCFF-BCEE-4AF1-AA36-79C1AE0B9266}" destId="{9D339E44-2AF5-457E-A77A-5EE469837BFE}" srcOrd="0" destOrd="0" presId="urn:microsoft.com/office/officeart/2016/7/layout/HorizontalActionList"/>
    <dgm:cxn modelId="{D1D62A40-D388-4E92-B058-5DD7603C08D7}" type="presParOf" srcId="{6FCAFCFF-BCEE-4AF1-AA36-79C1AE0B9266}" destId="{6A726A81-BD79-4A8F-BD0E-DB4CE5A443C1}" srcOrd="1" destOrd="0" presId="urn:microsoft.com/office/officeart/2016/7/layout/HorizontalActionList"/>
    <dgm:cxn modelId="{7EAE82F6-8D90-46AD-91BB-DEE331AD1AB2}" type="presParOf" srcId="{D83AE602-C748-4FA6-AD27-42E79FBE8BC2}" destId="{9383EAB6-C1F4-49A8-852C-01CC47F7F35D}" srcOrd="1" destOrd="0" presId="urn:microsoft.com/office/officeart/2016/7/layout/HorizontalActionList"/>
    <dgm:cxn modelId="{BCF4CEA2-15BA-4A06-8BF0-C81716240C31}" type="presParOf" srcId="{D83AE602-C748-4FA6-AD27-42E79FBE8BC2}" destId="{DBB9A59A-40E5-4C63-A910-D6CE29096DB3}" srcOrd="2" destOrd="0" presId="urn:microsoft.com/office/officeart/2016/7/layout/HorizontalActionList"/>
    <dgm:cxn modelId="{C6BC8DB2-6EB6-4759-A789-E4737CEE3626}" type="presParOf" srcId="{DBB9A59A-40E5-4C63-A910-D6CE29096DB3}" destId="{A699CCEA-5C16-437D-9530-F00F2B9999F3}" srcOrd="0" destOrd="0" presId="urn:microsoft.com/office/officeart/2016/7/layout/HorizontalActionList"/>
    <dgm:cxn modelId="{60EC5E48-0C79-4AA4-86D8-48D38DF497A3}" type="presParOf" srcId="{DBB9A59A-40E5-4C63-A910-D6CE29096DB3}" destId="{C5638A50-953F-46ED-9905-1DBCBB6C1A6E}" srcOrd="1" destOrd="0" presId="urn:microsoft.com/office/officeart/2016/7/layout/HorizontalActionList"/>
    <dgm:cxn modelId="{763CA4DB-35AE-4951-A30F-664E72198369}" type="presParOf" srcId="{D83AE602-C748-4FA6-AD27-42E79FBE8BC2}" destId="{6516052C-EF05-4E79-A0C5-60626AA0F42F}" srcOrd="3" destOrd="0" presId="urn:microsoft.com/office/officeart/2016/7/layout/HorizontalActionList"/>
    <dgm:cxn modelId="{783EDE3C-1062-41BA-9668-E65E25B29D7D}" type="presParOf" srcId="{D83AE602-C748-4FA6-AD27-42E79FBE8BC2}" destId="{92C45BEE-2E73-43E2-89BA-3DB27F727CFE}" srcOrd="4" destOrd="0" presId="urn:microsoft.com/office/officeart/2016/7/layout/HorizontalActionList"/>
    <dgm:cxn modelId="{789BC8EE-6BB0-4AE4-858D-38B68F8583B2}" type="presParOf" srcId="{92C45BEE-2E73-43E2-89BA-3DB27F727CFE}" destId="{6FFF0596-1F9D-4E25-9D6B-9065021ECA2D}" srcOrd="0" destOrd="0" presId="urn:microsoft.com/office/officeart/2016/7/layout/HorizontalActionList"/>
    <dgm:cxn modelId="{5D5262DB-C73D-4243-8C67-B131BB198563}" type="presParOf" srcId="{92C45BEE-2E73-43E2-89BA-3DB27F727CFE}" destId="{EACF7DA0-7819-4154-8F59-DA9EA62E22BB}" srcOrd="1" destOrd="0" presId="urn:microsoft.com/office/officeart/2016/7/layout/HorizontalActionList"/>
    <dgm:cxn modelId="{03610352-6169-4348-A9BE-4F656F6DB153}" type="presParOf" srcId="{D83AE602-C748-4FA6-AD27-42E79FBE8BC2}" destId="{99262D6D-68CB-4310-84D3-96EA4DA4A09C}" srcOrd="5" destOrd="0" presId="urn:microsoft.com/office/officeart/2016/7/layout/HorizontalActionList"/>
    <dgm:cxn modelId="{C52C8E93-4506-4C8D-A760-C898184BB375}" type="presParOf" srcId="{D83AE602-C748-4FA6-AD27-42E79FBE8BC2}" destId="{65F83AE2-E5F0-415A-B0C5-244E4801C159}" srcOrd="6" destOrd="0" presId="urn:microsoft.com/office/officeart/2016/7/layout/HorizontalActionList"/>
    <dgm:cxn modelId="{14663C0E-E382-4A70-B508-15D8C2EE59F8}" type="presParOf" srcId="{65F83AE2-E5F0-415A-B0C5-244E4801C159}" destId="{5F49601B-C221-4FF4-98F4-B44D4F145391}" srcOrd="0" destOrd="0" presId="urn:microsoft.com/office/officeart/2016/7/layout/HorizontalActionList"/>
    <dgm:cxn modelId="{FBD2923F-E327-4D83-9F9B-7BB10A08BC18}" type="presParOf" srcId="{65F83AE2-E5F0-415A-B0C5-244E4801C159}" destId="{037BB235-F941-4FAD-A17E-F4987821AA4B}" srcOrd="1" destOrd="0" presId="urn:microsoft.com/office/officeart/2016/7/layout/HorizontalActionList"/>
    <dgm:cxn modelId="{067B93B4-6C6A-42B9-82A8-EB9F31C1235D}" type="presParOf" srcId="{D83AE602-C748-4FA6-AD27-42E79FBE8BC2}" destId="{A0D73B66-FBBA-487A-B694-F986B2F1B779}" srcOrd="7" destOrd="0" presId="urn:microsoft.com/office/officeart/2016/7/layout/HorizontalActionList"/>
    <dgm:cxn modelId="{344DA282-CCD4-4D29-A470-01AD20D0ED0A}" type="presParOf" srcId="{D83AE602-C748-4FA6-AD27-42E79FBE8BC2}" destId="{94F93772-EB00-47DC-9B1B-D28567A04BBD}" srcOrd="8" destOrd="0" presId="urn:microsoft.com/office/officeart/2016/7/layout/HorizontalActionList"/>
    <dgm:cxn modelId="{43CB27F6-A31F-43BC-943F-39523F1E3FB5}" type="presParOf" srcId="{94F93772-EB00-47DC-9B1B-D28567A04BBD}" destId="{77EBE6CE-C7F8-4868-A528-8E40B4ADAE16}" srcOrd="0" destOrd="0" presId="urn:microsoft.com/office/officeart/2016/7/layout/HorizontalActionList"/>
    <dgm:cxn modelId="{AFE66C13-E843-46B2-8D0E-73C5B07C0915}" type="presParOf" srcId="{94F93772-EB00-47DC-9B1B-D28567A04BBD}" destId="{67F81869-BBBD-43DF-A62F-E679E39BD73D}" srcOrd="1" destOrd="0" presId="urn:microsoft.com/office/officeart/2016/7/layout/HorizontalActionList"/>
    <dgm:cxn modelId="{973E53B7-DFC7-4FF0-B965-D089CDA6AE4C}" type="presParOf" srcId="{D83AE602-C748-4FA6-AD27-42E79FBE8BC2}" destId="{2EBFDA35-47F2-4AF1-BBA8-F08A90C182BA}" srcOrd="9" destOrd="0" presId="urn:microsoft.com/office/officeart/2016/7/layout/HorizontalActionList"/>
    <dgm:cxn modelId="{D61D8062-3FFE-4885-8521-407ACA756F98}" type="presParOf" srcId="{D83AE602-C748-4FA6-AD27-42E79FBE8BC2}" destId="{8E8F651D-F769-4E1A-A3AD-722C7177B65C}" srcOrd="10" destOrd="0" presId="urn:microsoft.com/office/officeart/2016/7/layout/HorizontalActionList"/>
    <dgm:cxn modelId="{D6C2EC3A-E660-4C4E-AD89-77CA90F5DF36}" type="presParOf" srcId="{8E8F651D-F769-4E1A-A3AD-722C7177B65C}" destId="{08F23C8A-82BC-4109-814F-E63A070C139F}" srcOrd="0" destOrd="0" presId="urn:microsoft.com/office/officeart/2016/7/layout/HorizontalActionList"/>
    <dgm:cxn modelId="{8AD4BBA7-155A-48B2-8FA2-AC9AA9EE9C40}" type="presParOf" srcId="{8E8F651D-F769-4E1A-A3AD-722C7177B65C}" destId="{FB30F26A-8F6A-4739-ADB4-B8FA6C077E3F}" srcOrd="1" destOrd="0" presId="urn:microsoft.com/office/officeart/2016/7/layout/HorizontalActionList"/>
    <dgm:cxn modelId="{48AF2E64-D07E-4A9B-B35A-479B02C643AF}" type="presParOf" srcId="{D83AE602-C748-4FA6-AD27-42E79FBE8BC2}" destId="{01640D21-4B82-4C8A-8BBA-F725DA175133}" srcOrd="11" destOrd="0" presId="urn:microsoft.com/office/officeart/2016/7/layout/HorizontalActionList"/>
    <dgm:cxn modelId="{CED7792B-9A97-4F24-A7BF-7252E2F6F4F3}" type="presParOf" srcId="{D83AE602-C748-4FA6-AD27-42E79FBE8BC2}" destId="{233CF2B9-79C1-4979-8A9C-69905D566620}" srcOrd="12" destOrd="0" presId="urn:microsoft.com/office/officeart/2016/7/layout/HorizontalActionList"/>
    <dgm:cxn modelId="{72E862FE-7596-43C7-A89F-F5917F003C37}" type="presParOf" srcId="{233CF2B9-79C1-4979-8A9C-69905D566620}" destId="{3942AA3E-972C-4B8D-B0A8-87A5B3549911}" srcOrd="0" destOrd="0" presId="urn:microsoft.com/office/officeart/2016/7/layout/HorizontalActionList"/>
    <dgm:cxn modelId="{2A1FF183-C861-4CC8-B4EE-9D651EDB1DEC}" type="presParOf" srcId="{233CF2B9-79C1-4979-8A9C-69905D566620}" destId="{CCD9EC18-9ADD-44AD-AD02-03A3368E710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DC0E1-8923-4681-98AA-7A4C54BFB482}"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3C8B5A4-9505-4868-8E2F-37611D3C7C42}">
      <dgm:prSet custT="1"/>
      <dgm:spPr/>
      <dgm:t>
        <a:bodyPr/>
        <a:lstStyle/>
        <a:p>
          <a:r>
            <a:rPr lang="en-US" sz="3600" dirty="0">
              <a:latin typeface="Arial" panose="020B0604020202020204" pitchFamily="34" charset="0"/>
              <a:cs typeface="Arial" panose="020B0604020202020204" pitchFamily="34" charset="0"/>
            </a:rPr>
            <a:t>Identify Focused, Targeted Action Steps</a:t>
          </a:r>
        </a:p>
      </dgm:t>
    </dgm:pt>
    <dgm:pt modelId="{831CF555-D20B-4C21-A954-226B82BA98A9}" type="parTrans" cxnId="{FFEF9FC6-2648-4291-BD52-77A3A38FB282}">
      <dgm:prSet/>
      <dgm:spPr/>
      <dgm:t>
        <a:bodyPr/>
        <a:lstStyle/>
        <a:p>
          <a:endParaRPr lang="en-US"/>
        </a:p>
      </dgm:t>
    </dgm:pt>
    <dgm:pt modelId="{100F99ED-7B9E-4477-A0C7-C37CB4CEC65F}" type="sibTrans" cxnId="{FFEF9FC6-2648-4291-BD52-77A3A38FB282}">
      <dgm:prSet/>
      <dgm:spPr/>
      <dgm:t>
        <a:bodyPr/>
        <a:lstStyle/>
        <a:p>
          <a:endParaRPr lang="en-US"/>
        </a:p>
      </dgm:t>
    </dgm:pt>
    <dgm:pt modelId="{8C7FF820-1965-48B0-A695-FEAA6EDB4C0A}">
      <dgm:prSet custT="1"/>
      <dgm:spPr/>
      <dgm:t>
        <a:bodyPr/>
        <a:lstStyle/>
        <a:p>
          <a:r>
            <a:rPr lang="en-US" sz="3600" b="0" i="0" dirty="0">
              <a:latin typeface="Arial" panose="020B0604020202020204" pitchFamily="34" charset="0"/>
              <a:cs typeface="Arial" panose="020B0604020202020204" pitchFamily="34" charset="0"/>
            </a:rPr>
            <a:t>Examine past practices that cultivated an isolating environment</a:t>
          </a:r>
          <a:endParaRPr lang="en-US" sz="3600" dirty="0">
            <a:latin typeface="Arial" panose="020B0604020202020204" pitchFamily="34" charset="0"/>
            <a:cs typeface="Arial" panose="020B0604020202020204" pitchFamily="34" charset="0"/>
          </a:endParaRPr>
        </a:p>
      </dgm:t>
    </dgm:pt>
    <dgm:pt modelId="{F888A2F8-0D7E-4DCF-95F6-7F7575D8533B}" type="sibTrans" cxnId="{5B129511-5CE4-4058-A76E-253882AABC2F}">
      <dgm:prSet/>
      <dgm:spPr/>
      <dgm:t>
        <a:bodyPr/>
        <a:lstStyle/>
        <a:p>
          <a:endParaRPr lang="en-US"/>
        </a:p>
      </dgm:t>
    </dgm:pt>
    <dgm:pt modelId="{71ED417B-C694-48C6-8769-18AB14D8E9D5}" type="parTrans" cxnId="{5B129511-5CE4-4058-A76E-253882AABC2F}">
      <dgm:prSet/>
      <dgm:spPr/>
      <dgm:t>
        <a:bodyPr/>
        <a:lstStyle/>
        <a:p>
          <a:endParaRPr lang="en-US"/>
        </a:p>
      </dgm:t>
    </dgm:pt>
    <dgm:pt modelId="{3FCDE516-B752-4FE3-B65B-D76674E44791}">
      <dgm:prSet custT="1"/>
      <dgm:spPr/>
      <dgm:t>
        <a:bodyPr/>
        <a:lstStyle/>
        <a:p>
          <a:r>
            <a:rPr lang="en-US" sz="3600" dirty="0">
              <a:latin typeface="Arial" panose="020B0604020202020204" pitchFamily="34" charset="0"/>
              <a:cs typeface="Arial" panose="020B0604020202020204" pitchFamily="34" charset="0"/>
            </a:rPr>
            <a:t>Explore the emotional tax of racial equity work</a:t>
          </a:r>
        </a:p>
      </dgm:t>
    </dgm:pt>
    <dgm:pt modelId="{874247D4-BD02-4E81-A3F1-D86B4E8A995B}" type="sibTrans" cxnId="{A6663F22-B18C-406E-AF7A-708F9003154A}">
      <dgm:prSet/>
      <dgm:spPr/>
      <dgm:t>
        <a:bodyPr/>
        <a:lstStyle/>
        <a:p>
          <a:endParaRPr lang="en-US"/>
        </a:p>
      </dgm:t>
    </dgm:pt>
    <dgm:pt modelId="{EE2D1A4F-D957-49C0-9EC9-3CEF8F265191}" type="parTrans" cxnId="{A6663F22-B18C-406E-AF7A-708F9003154A}">
      <dgm:prSet/>
      <dgm:spPr/>
      <dgm:t>
        <a:bodyPr/>
        <a:lstStyle/>
        <a:p>
          <a:endParaRPr lang="en-US"/>
        </a:p>
      </dgm:t>
    </dgm:pt>
    <dgm:pt modelId="{74691A31-11DA-424E-89E2-52D80367848A}" type="pres">
      <dgm:prSet presAssocID="{185DC0E1-8923-4681-98AA-7A4C54BFB482}" presName="diagram" presStyleCnt="0">
        <dgm:presLayoutVars>
          <dgm:dir/>
          <dgm:resizeHandles val="exact"/>
        </dgm:presLayoutVars>
      </dgm:prSet>
      <dgm:spPr/>
    </dgm:pt>
    <dgm:pt modelId="{448422C1-AC73-4E84-A26D-86E805537570}" type="pres">
      <dgm:prSet presAssocID="{3FCDE516-B752-4FE3-B65B-D76674E44791}" presName="node" presStyleLbl="node1" presStyleIdx="0" presStyleCnt="3" custScaleX="104354" custLinFactNeighborX="-11311" custLinFactNeighborY="2793">
        <dgm:presLayoutVars>
          <dgm:bulletEnabled val="1"/>
        </dgm:presLayoutVars>
      </dgm:prSet>
      <dgm:spPr/>
    </dgm:pt>
    <dgm:pt modelId="{E861D3DC-C1DE-4966-A37A-4DF72842AAF4}" type="pres">
      <dgm:prSet presAssocID="{874247D4-BD02-4E81-A3F1-D86B4E8A995B}" presName="sibTrans" presStyleCnt="0"/>
      <dgm:spPr/>
    </dgm:pt>
    <dgm:pt modelId="{87441EB4-9F64-40C1-A75A-2C22392B8957}" type="pres">
      <dgm:prSet presAssocID="{8C7FF820-1965-48B0-A695-FEAA6EDB4C0A}" presName="node" presStyleLbl="node1" presStyleIdx="1" presStyleCnt="3" custScaleX="138048" custScaleY="175876" custLinFactNeighborX="-947" custLinFactNeighborY="4784">
        <dgm:presLayoutVars>
          <dgm:bulletEnabled val="1"/>
        </dgm:presLayoutVars>
      </dgm:prSet>
      <dgm:spPr/>
    </dgm:pt>
    <dgm:pt modelId="{1EA5F90F-1F7E-46A1-9A88-C2CF075F3AF5}" type="pres">
      <dgm:prSet presAssocID="{F888A2F8-0D7E-4DCF-95F6-7F7575D8533B}" presName="sibTrans" presStyleCnt="0"/>
      <dgm:spPr/>
    </dgm:pt>
    <dgm:pt modelId="{5D809444-0DCD-425E-A49F-E8797911CE46}" type="pres">
      <dgm:prSet presAssocID="{33C8B5A4-9505-4868-8E2F-37611D3C7C42}" presName="node" presStyleLbl="node1" presStyleIdx="2" presStyleCnt="3">
        <dgm:presLayoutVars>
          <dgm:bulletEnabled val="1"/>
        </dgm:presLayoutVars>
      </dgm:prSet>
      <dgm:spPr/>
    </dgm:pt>
  </dgm:ptLst>
  <dgm:cxnLst>
    <dgm:cxn modelId="{5B129511-5CE4-4058-A76E-253882AABC2F}" srcId="{185DC0E1-8923-4681-98AA-7A4C54BFB482}" destId="{8C7FF820-1965-48B0-A695-FEAA6EDB4C0A}" srcOrd="1" destOrd="0" parTransId="{71ED417B-C694-48C6-8769-18AB14D8E9D5}" sibTransId="{F888A2F8-0D7E-4DCF-95F6-7F7575D8533B}"/>
    <dgm:cxn modelId="{A6663F22-B18C-406E-AF7A-708F9003154A}" srcId="{185DC0E1-8923-4681-98AA-7A4C54BFB482}" destId="{3FCDE516-B752-4FE3-B65B-D76674E44791}" srcOrd="0" destOrd="0" parTransId="{EE2D1A4F-D957-49C0-9EC9-3CEF8F265191}" sibTransId="{874247D4-BD02-4E81-A3F1-D86B4E8A995B}"/>
    <dgm:cxn modelId="{64FA8729-25FF-46E2-99F0-705365DC85F9}" type="presOf" srcId="{33C8B5A4-9505-4868-8E2F-37611D3C7C42}" destId="{5D809444-0DCD-425E-A49F-E8797911CE46}" srcOrd="0" destOrd="0" presId="urn:microsoft.com/office/officeart/2005/8/layout/default"/>
    <dgm:cxn modelId="{A16DBB4B-5D39-4DAF-83DE-A20472190A24}" type="presOf" srcId="{185DC0E1-8923-4681-98AA-7A4C54BFB482}" destId="{74691A31-11DA-424E-89E2-52D80367848A}" srcOrd="0" destOrd="0" presId="urn:microsoft.com/office/officeart/2005/8/layout/default"/>
    <dgm:cxn modelId="{17573F7C-BD19-4BA7-9A71-C35E76B4D1C7}" type="presOf" srcId="{8C7FF820-1965-48B0-A695-FEAA6EDB4C0A}" destId="{87441EB4-9F64-40C1-A75A-2C22392B8957}" srcOrd="0" destOrd="0" presId="urn:microsoft.com/office/officeart/2005/8/layout/default"/>
    <dgm:cxn modelId="{FFEF9FC6-2648-4291-BD52-77A3A38FB282}" srcId="{185DC0E1-8923-4681-98AA-7A4C54BFB482}" destId="{33C8B5A4-9505-4868-8E2F-37611D3C7C42}" srcOrd="2" destOrd="0" parTransId="{831CF555-D20B-4C21-A954-226B82BA98A9}" sibTransId="{100F99ED-7B9E-4477-A0C7-C37CB4CEC65F}"/>
    <dgm:cxn modelId="{141938C9-B880-48AA-AEFC-9964DA52B201}" type="presOf" srcId="{3FCDE516-B752-4FE3-B65B-D76674E44791}" destId="{448422C1-AC73-4E84-A26D-86E805537570}" srcOrd="0" destOrd="0" presId="urn:microsoft.com/office/officeart/2005/8/layout/default"/>
    <dgm:cxn modelId="{B07598B6-E4A6-439B-B351-914936FFA156}" type="presParOf" srcId="{74691A31-11DA-424E-89E2-52D80367848A}" destId="{448422C1-AC73-4E84-A26D-86E805537570}" srcOrd="0" destOrd="0" presId="urn:microsoft.com/office/officeart/2005/8/layout/default"/>
    <dgm:cxn modelId="{2CF2EEE9-B541-4F3A-BC80-5AA207BF4DCF}" type="presParOf" srcId="{74691A31-11DA-424E-89E2-52D80367848A}" destId="{E861D3DC-C1DE-4966-A37A-4DF72842AAF4}" srcOrd="1" destOrd="0" presId="urn:microsoft.com/office/officeart/2005/8/layout/default"/>
    <dgm:cxn modelId="{8B903E58-4EFE-4BE3-975A-3DB829FE547C}" type="presParOf" srcId="{74691A31-11DA-424E-89E2-52D80367848A}" destId="{87441EB4-9F64-40C1-A75A-2C22392B8957}" srcOrd="2" destOrd="0" presId="urn:microsoft.com/office/officeart/2005/8/layout/default"/>
    <dgm:cxn modelId="{7F3A8DC6-B380-43FD-A3D9-14D2BDE17487}" type="presParOf" srcId="{74691A31-11DA-424E-89E2-52D80367848A}" destId="{1EA5F90F-1F7E-46A1-9A88-C2CF075F3AF5}" srcOrd="3" destOrd="0" presId="urn:microsoft.com/office/officeart/2005/8/layout/default"/>
    <dgm:cxn modelId="{F4456317-EA12-4154-A765-0E566394A0FA}" type="presParOf" srcId="{74691A31-11DA-424E-89E2-52D80367848A}" destId="{5D809444-0DCD-425E-A49F-E8797911CE4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2A09A6-A2EA-484D-8DDB-E0A64B0665A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2EE4786-1DCE-4E1B-B3BE-AB5E8C43F7C6}">
      <dgm:prSet/>
      <dgm:spPr/>
      <dgm:t>
        <a:bodyPr/>
        <a:lstStyle/>
        <a:p>
          <a:pPr algn="ctr"/>
          <a:r>
            <a:rPr lang="en-US" dirty="0">
              <a:solidFill>
                <a:schemeClr val="bg1"/>
              </a:solidFill>
            </a:rPr>
            <a:t>1. We must have a clear understanding of our collective and individual responsibility to address racial inequities within the Alliance;</a:t>
          </a:r>
        </a:p>
      </dgm:t>
    </dgm:pt>
    <dgm:pt modelId="{98BB8685-B858-4CCD-B868-69AB62EC4BCF}" type="parTrans" cxnId="{3AC869FC-6F7B-4DAC-9673-ECFE8CC9B6F5}">
      <dgm:prSet/>
      <dgm:spPr/>
      <dgm:t>
        <a:bodyPr/>
        <a:lstStyle/>
        <a:p>
          <a:endParaRPr lang="en-US"/>
        </a:p>
      </dgm:t>
    </dgm:pt>
    <dgm:pt modelId="{B9D9794B-F488-4D3A-AC29-2BB5EF84B423}" type="sibTrans" cxnId="{3AC869FC-6F7B-4DAC-9673-ECFE8CC9B6F5}">
      <dgm:prSet/>
      <dgm:spPr/>
      <dgm:t>
        <a:bodyPr/>
        <a:lstStyle/>
        <a:p>
          <a:endParaRPr lang="en-US"/>
        </a:p>
      </dgm:t>
    </dgm:pt>
    <dgm:pt modelId="{E284F0C0-626D-4892-B103-7D183CE9EE0B}">
      <dgm:prSet/>
      <dgm:spPr/>
      <dgm:t>
        <a:bodyPr/>
        <a:lstStyle/>
        <a:p>
          <a:pPr algn="ctr"/>
          <a:r>
            <a:rPr lang="en-US" dirty="0">
              <a:solidFill>
                <a:schemeClr val="bg1"/>
              </a:solidFill>
            </a:rPr>
            <a:t>2. We must examine who we are in the process i.e. how does implicit bias, privilege, and power influence our interactions and shape the Alliance’s work;</a:t>
          </a:r>
        </a:p>
      </dgm:t>
    </dgm:pt>
    <dgm:pt modelId="{066B6419-4BCA-422D-AE0E-0D17BE5E39B5}" type="parTrans" cxnId="{21E9B830-A713-47FE-B690-36BECA8E33A0}">
      <dgm:prSet/>
      <dgm:spPr/>
      <dgm:t>
        <a:bodyPr/>
        <a:lstStyle/>
        <a:p>
          <a:endParaRPr lang="en-US"/>
        </a:p>
      </dgm:t>
    </dgm:pt>
    <dgm:pt modelId="{BB2F2FA9-E00F-426B-A69B-3CDBC961C8F4}" type="sibTrans" cxnId="{21E9B830-A713-47FE-B690-36BECA8E33A0}">
      <dgm:prSet/>
      <dgm:spPr/>
      <dgm:t>
        <a:bodyPr/>
        <a:lstStyle/>
        <a:p>
          <a:endParaRPr lang="en-US"/>
        </a:p>
      </dgm:t>
    </dgm:pt>
    <dgm:pt modelId="{ED4D4314-1D81-49D7-A789-798209EDDABF}">
      <dgm:prSet/>
      <dgm:spPr/>
      <dgm:t>
        <a:bodyPr/>
        <a:lstStyle/>
        <a:p>
          <a:pPr algn="ctr"/>
          <a:r>
            <a:rPr lang="en-US" dirty="0">
              <a:solidFill>
                <a:schemeClr val="bg1"/>
              </a:solidFill>
            </a:rPr>
            <a:t>3. We must cultivate a space where white people are committed to the work when it’s difficult and everyone is included to share and own the work; and</a:t>
          </a:r>
        </a:p>
      </dgm:t>
    </dgm:pt>
    <dgm:pt modelId="{1C185A5E-93B6-4281-8D58-1A3C7798AA11}" type="parTrans" cxnId="{9337BF38-24B8-49E6-91FE-DC0912A4D7D0}">
      <dgm:prSet/>
      <dgm:spPr/>
      <dgm:t>
        <a:bodyPr/>
        <a:lstStyle/>
        <a:p>
          <a:endParaRPr lang="en-US"/>
        </a:p>
      </dgm:t>
    </dgm:pt>
    <dgm:pt modelId="{676EBF1A-9E49-4C39-96F9-29A6EEA19F9C}" type="sibTrans" cxnId="{9337BF38-24B8-49E6-91FE-DC0912A4D7D0}">
      <dgm:prSet/>
      <dgm:spPr/>
      <dgm:t>
        <a:bodyPr/>
        <a:lstStyle/>
        <a:p>
          <a:endParaRPr lang="en-US"/>
        </a:p>
      </dgm:t>
    </dgm:pt>
    <dgm:pt modelId="{15405070-AB00-4F56-9D9A-9B8A47873EB8}">
      <dgm:prSet/>
      <dgm:spPr/>
      <dgm:t>
        <a:bodyPr/>
        <a:lstStyle/>
        <a:p>
          <a:pPr algn="ctr"/>
          <a:r>
            <a:rPr lang="en-US" dirty="0">
              <a:solidFill>
                <a:schemeClr val="bg1"/>
              </a:solidFill>
            </a:rPr>
            <a:t>4. We must move beyond aspirational dialogue to concrete, focused next steps. </a:t>
          </a:r>
        </a:p>
      </dgm:t>
    </dgm:pt>
    <dgm:pt modelId="{75111230-1F3B-4D1E-A8D3-23012B49D89E}" type="parTrans" cxnId="{B0FBE132-E00C-419A-9A4B-7312AB658EE8}">
      <dgm:prSet/>
      <dgm:spPr/>
      <dgm:t>
        <a:bodyPr/>
        <a:lstStyle/>
        <a:p>
          <a:endParaRPr lang="en-US"/>
        </a:p>
      </dgm:t>
    </dgm:pt>
    <dgm:pt modelId="{418CC14F-16C4-435F-9F01-E56687DE5264}" type="sibTrans" cxnId="{B0FBE132-E00C-419A-9A4B-7312AB658EE8}">
      <dgm:prSet/>
      <dgm:spPr/>
      <dgm:t>
        <a:bodyPr/>
        <a:lstStyle/>
        <a:p>
          <a:endParaRPr lang="en-US"/>
        </a:p>
      </dgm:t>
    </dgm:pt>
    <dgm:pt modelId="{D944CF4B-6D52-446B-A0A5-9B3FB7693F3A}" type="pres">
      <dgm:prSet presAssocID="{CB2A09A6-A2EA-484D-8DDB-E0A64B0665A3}" presName="vert0" presStyleCnt="0">
        <dgm:presLayoutVars>
          <dgm:dir/>
          <dgm:animOne val="branch"/>
          <dgm:animLvl val="lvl"/>
        </dgm:presLayoutVars>
      </dgm:prSet>
      <dgm:spPr/>
    </dgm:pt>
    <dgm:pt modelId="{2CB86958-9D7D-454A-BF56-5C3A72704661}" type="pres">
      <dgm:prSet presAssocID="{82EE4786-1DCE-4E1B-B3BE-AB5E8C43F7C6}" presName="thickLine" presStyleLbl="alignNode1" presStyleIdx="0" presStyleCnt="4"/>
      <dgm:spPr/>
    </dgm:pt>
    <dgm:pt modelId="{064E66C7-F547-4715-968F-D37403A40DD3}" type="pres">
      <dgm:prSet presAssocID="{82EE4786-1DCE-4E1B-B3BE-AB5E8C43F7C6}" presName="horz1" presStyleCnt="0"/>
      <dgm:spPr/>
    </dgm:pt>
    <dgm:pt modelId="{B97F0F4C-A8F2-4675-B95B-C9619558C531}" type="pres">
      <dgm:prSet presAssocID="{82EE4786-1DCE-4E1B-B3BE-AB5E8C43F7C6}" presName="tx1" presStyleLbl="revTx" presStyleIdx="0" presStyleCnt="4"/>
      <dgm:spPr/>
    </dgm:pt>
    <dgm:pt modelId="{0D36D544-D9B7-415B-92D9-A6AF7CC9F7E6}" type="pres">
      <dgm:prSet presAssocID="{82EE4786-1DCE-4E1B-B3BE-AB5E8C43F7C6}" presName="vert1" presStyleCnt="0"/>
      <dgm:spPr/>
    </dgm:pt>
    <dgm:pt modelId="{448A17BE-2913-4880-AC07-AFC324E3482D}" type="pres">
      <dgm:prSet presAssocID="{E284F0C0-626D-4892-B103-7D183CE9EE0B}" presName="thickLine" presStyleLbl="alignNode1" presStyleIdx="1" presStyleCnt="4"/>
      <dgm:spPr/>
    </dgm:pt>
    <dgm:pt modelId="{861EA876-C826-4F63-8EAD-96DCB8D3A69C}" type="pres">
      <dgm:prSet presAssocID="{E284F0C0-626D-4892-B103-7D183CE9EE0B}" presName="horz1" presStyleCnt="0"/>
      <dgm:spPr/>
    </dgm:pt>
    <dgm:pt modelId="{05DC7E6C-63A9-433A-83E0-6F97A1CC1A03}" type="pres">
      <dgm:prSet presAssocID="{E284F0C0-626D-4892-B103-7D183CE9EE0B}" presName="tx1" presStyleLbl="revTx" presStyleIdx="1" presStyleCnt="4"/>
      <dgm:spPr/>
    </dgm:pt>
    <dgm:pt modelId="{4CFB83A8-832F-4E18-9240-AD8F7143BAF5}" type="pres">
      <dgm:prSet presAssocID="{E284F0C0-626D-4892-B103-7D183CE9EE0B}" presName="vert1" presStyleCnt="0"/>
      <dgm:spPr/>
    </dgm:pt>
    <dgm:pt modelId="{20F3C115-8DF7-4F85-86B9-AF23336F0D87}" type="pres">
      <dgm:prSet presAssocID="{ED4D4314-1D81-49D7-A789-798209EDDABF}" presName="thickLine" presStyleLbl="alignNode1" presStyleIdx="2" presStyleCnt="4"/>
      <dgm:spPr/>
    </dgm:pt>
    <dgm:pt modelId="{2443B4E5-BAC4-444A-86A5-BCB282591007}" type="pres">
      <dgm:prSet presAssocID="{ED4D4314-1D81-49D7-A789-798209EDDABF}" presName="horz1" presStyleCnt="0"/>
      <dgm:spPr/>
    </dgm:pt>
    <dgm:pt modelId="{1678E713-032C-4713-AC6E-811E6589923C}" type="pres">
      <dgm:prSet presAssocID="{ED4D4314-1D81-49D7-A789-798209EDDABF}" presName="tx1" presStyleLbl="revTx" presStyleIdx="2" presStyleCnt="4"/>
      <dgm:spPr/>
    </dgm:pt>
    <dgm:pt modelId="{A1EA7018-9500-472E-8A55-D0EE84741E6F}" type="pres">
      <dgm:prSet presAssocID="{ED4D4314-1D81-49D7-A789-798209EDDABF}" presName="vert1" presStyleCnt="0"/>
      <dgm:spPr/>
    </dgm:pt>
    <dgm:pt modelId="{44E3281C-C5D2-4EBA-B4B3-B996C70EF562}" type="pres">
      <dgm:prSet presAssocID="{15405070-AB00-4F56-9D9A-9B8A47873EB8}" presName="thickLine" presStyleLbl="alignNode1" presStyleIdx="3" presStyleCnt="4"/>
      <dgm:spPr/>
    </dgm:pt>
    <dgm:pt modelId="{E7715666-251F-4744-91C2-881CA96D8994}" type="pres">
      <dgm:prSet presAssocID="{15405070-AB00-4F56-9D9A-9B8A47873EB8}" presName="horz1" presStyleCnt="0"/>
      <dgm:spPr/>
    </dgm:pt>
    <dgm:pt modelId="{4A418868-E523-41F9-B8C9-EA6A948B145C}" type="pres">
      <dgm:prSet presAssocID="{15405070-AB00-4F56-9D9A-9B8A47873EB8}" presName="tx1" presStyleLbl="revTx" presStyleIdx="3" presStyleCnt="4" custAng="0"/>
      <dgm:spPr/>
    </dgm:pt>
    <dgm:pt modelId="{2180DEE4-3335-4895-9863-7C2045528F41}" type="pres">
      <dgm:prSet presAssocID="{15405070-AB00-4F56-9D9A-9B8A47873EB8}" presName="vert1" presStyleCnt="0"/>
      <dgm:spPr/>
    </dgm:pt>
  </dgm:ptLst>
  <dgm:cxnLst>
    <dgm:cxn modelId="{21E9B830-A713-47FE-B690-36BECA8E33A0}" srcId="{CB2A09A6-A2EA-484D-8DDB-E0A64B0665A3}" destId="{E284F0C0-626D-4892-B103-7D183CE9EE0B}" srcOrd="1" destOrd="0" parTransId="{066B6419-4BCA-422D-AE0E-0D17BE5E39B5}" sibTransId="{BB2F2FA9-E00F-426B-A69B-3CDBC961C8F4}"/>
    <dgm:cxn modelId="{B0FBE132-E00C-419A-9A4B-7312AB658EE8}" srcId="{CB2A09A6-A2EA-484D-8DDB-E0A64B0665A3}" destId="{15405070-AB00-4F56-9D9A-9B8A47873EB8}" srcOrd="3" destOrd="0" parTransId="{75111230-1F3B-4D1E-A8D3-23012B49D89E}" sibTransId="{418CC14F-16C4-435F-9F01-E56687DE5264}"/>
    <dgm:cxn modelId="{9337BF38-24B8-49E6-91FE-DC0912A4D7D0}" srcId="{CB2A09A6-A2EA-484D-8DDB-E0A64B0665A3}" destId="{ED4D4314-1D81-49D7-A789-798209EDDABF}" srcOrd="2" destOrd="0" parTransId="{1C185A5E-93B6-4281-8D58-1A3C7798AA11}" sibTransId="{676EBF1A-9E49-4C39-96F9-29A6EEA19F9C}"/>
    <dgm:cxn modelId="{E12C2F77-7D29-4840-9D66-CCEC7E1FC915}" type="presOf" srcId="{E284F0C0-626D-4892-B103-7D183CE9EE0B}" destId="{05DC7E6C-63A9-433A-83E0-6F97A1CC1A03}" srcOrd="0" destOrd="0" presId="urn:microsoft.com/office/officeart/2008/layout/LinedList"/>
    <dgm:cxn modelId="{53A5807A-2B72-43BD-A1C7-E8B37250280A}" type="presOf" srcId="{82EE4786-1DCE-4E1B-B3BE-AB5E8C43F7C6}" destId="{B97F0F4C-A8F2-4675-B95B-C9619558C531}" srcOrd="0" destOrd="0" presId="urn:microsoft.com/office/officeart/2008/layout/LinedList"/>
    <dgm:cxn modelId="{2BE682B3-B850-42CB-9090-FEC95A16E159}" type="presOf" srcId="{CB2A09A6-A2EA-484D-8DDB-E0A64B0665A3}" destId="{D944CF4B-6D52-446B-A0A5-9B3FB7693F3A}" srcOrd="0" destOrd="0" presId="urn:microsoft.com/office/officeart/2008/layout/LinedList"/>
    <dgm:cxn modelId="{0726C5B6-99D4-4A16-AF9E-D5C4B6EFE2EC}" type="presOf" srcId="{15405070-AB00-4F56-9D9A-9B8A47873EB8}" destId="{4A418868-E523-41F9-B8C9-EA6A948B145C}" srcOrd="0" destOrd="0" presId="urn:microsoft.com/office/officeart/2008/layout/LinedList"/>
    <dgm:cxn modelId="{FA96C0E6-8C38-474E-ADB5-088EB20E1CA9}" type="presOf" srcId="{ED4D4314-1D81-49D7-A789-798209EDDABF}" destId="{1678E713-032C-4713-AC6E-811E6589923C}" srcOrd="0" destOrd="0" presId="urn:microsoft.com/office/officeart/2008/layout/LinedList"/>
    <dgm:cxn modelId="{3AC869FC-6F7B-4DAC-9673-ECFE8CC9B6F5}" srcId="{CB2A09A6-A2EA-484D-8DDB-E0A64B0665A3}" destId="{82EE4786-1DCE-4E1B-B3BE-AB5E8C43F7C6}" srcOrd="0" destOrd="0" parTransId="{98BB8685-B858-4CCD-B868-69AB62EC4BCF}" sibTransId="{B9D9794B-F488-4D3A-AC29-2BB5EF84B423}"/>
    <dgm:cxn modelId="{E383A298-E8CF-4A21-AA49-D1E1560DDD14}" type="presParOf" srcId="{D944CF4B-6D52-446B-A0A5-9B3FB7693F3A}" destId="{2CB86958-9D7D-454A-BF56-5C3A72704661}" srcOrd="0" destOrd="0" presId="urn:microsoft.com/office/officeart/2008/layout/LinedList"/>
    <dgm:cxn modelId="{5C7A4565-4F08-498D-8B5D-D764646714C2}" type="presParOf" srcId="{D944CF4B-6D52-446B-A0A5-9B3FB7693F3A}" destId="{064E66C7-F547-4715-968F-D37403A40DD3}" srcOrd="1" destOrd="0" presId="urn:microsoft.com/office/officeart/2008/layout/LinedList"/>
    <dgm:cxn modelId="{10B965C3-B3AC-45D8-9C91-7D6674AB8C28}" type="presParOf" srcId="{064E66C7-F547-4715-968F-D37403A40DD3}" destId="{B97F0F4C-A8F2-4675-B95B-C9619558C531}" srcOrd="0" destOrd="0" presId="urn:microsoft.com/office/officeart/2008/layout/LinedList"/>
    <dgm:cxn modelId="{DDB9DA22-1C79-4DB5-87BD-B68641290A6C}" type="presParOf" srcId="{064E66C7-F547-4715-968F-D37403A40DD3}" destId="{0D36D544-D9B7-415B-92D9-A6AF7CC9F7E6}" srcOrd="1" destOrd="0" presId="urn:microsoft.com/office/officeart/2008/layout/LinedList"/>
    <dgm:cxn modelId="{0265CE7D-5A6D-45FF-9ACC-84DE6D0A52FB}" type="presParOf" srcId="{D944CF4B-6D52-446B-A0A5-9B3FB7693F3A}" destId="{448A17BE-2913-4880-AC07-AFC324E3482D}" srcOrd="2" destOrd="0" presId="urn:microsoft.com/office/officeart/2008/layout/LinedList"/>
    <dgm:cxn modelId="{E18786C8-1D3C-4D35-8275-B7A0F8C49F40}" type="presParOf" srcId="{D944CF4B-6D52-446B-A0A5-9B3FB7693F3A}" destId="{861EA876-C826-4F63-8EAD-96DCB8D3A69C}" srcOrd="3" destOrd="0" presId="urn:microsoft.com/office/officeart/2008/layout/LinedList"/>
    <dgm:cxn modelId="{408E10FB-605A-4E63-B46C-9242490CDF8E}" type="presParOf" srcId="{861EA876-C826-4F63-8EAD-96DCB8D3A69C}" destId="{05DC7E6C-63A9-433A-83E0-6F97A1CC1A03}" srcOrd="0" destOrd="0" presId="urn:microsoft.com/office/officeart/2008/layout/LinedList"/>
    <dgm:cxn modelId="{F31EC236-11CE-49E1-9955-06B4D414B78E}" type="presParOf" srcId="{861EA876-C826-4F63-8EAD-96DCB8D3A69C}" destId="{4CFB83A8-832F-4E18-9240-AD8F7143BAF5}" srcOrd="1" destOrd="0" presId="urn:microsoft.com/office/officeart/2008/layout/LinedList"/>
    <dgm:cxn modelId="{D2F581B1-3570-4259-9609-DA20278B4B8A}" type="presParOf" srcId="{D944CF4B-6D52-446B-A0A5-9B3FB7693F3A}" destId="{20F3C115-8DF7-4F85-86B9-AF23336F0D87}" srcOrd="4" destOrd="0" presId="urn:microsoft.com/office/officeart/2008/layout/LinedList"/>
    <dgm:cxn modelId="{A91B61B3-D9F9-45BC-9E69-A9C46EA7369F}" type="presParOf" srcId="{D944CF4B-6D52-446B-A0A5-9B3FB7693F3A}" destId="{2443B4E5-BAC4-444A-86A5-BCB282591007}" srcOrd="5" destOrd="0" presId="urn:microsoft.com/office/officeart/2008/layout/LinedList"/>
    <dgm:cxn modelId="{F09C302C-12D3-4427-B245-ADF33D12F643}" type="presParOf" srcId="{2443B4E5-BAC4-444A-86A5-BCB282591007}" destId="{1678E713-032C-4713-AC6E-811E6589923C}" srcOrd="0" destOrd="0" presId="urn:microsoft.com/office/officeart/2008/layout/LinedList"/>
    <dgm:cxn modelId="{F72F0CD3-6C0E-48BD-A1A6-95E1C23956FA}" type="presParOf" srcId="{2443B4E5-BAC4-444A-86A5-BCB282591007}" destId="{A1EA7018-9500-472E-8A55-D0EE84741E6F}" srcOrd="1" destOrd="0" presId="urn:microsoft.com/office/officeart/2008/layout/LinedList"/>
    <dgm:cxn modelId="{9867F9D6-77E1-48C3-AC85-01EC9DE44E7C}" type="presParOf" srcId="{D944CF4B-6D52-446B-A0A5-9B3FB7693F3A}" destId="{44E3281C-C5D2-4EBA-B4B3-B996C70EF562}" srcOrd="6" destOrd="0" presId="urn:microsoft.com/office/officeart/2008/layout/LinedList"/>
    <dgm:cxn modelId="{1C558AE2-3E0D-48B8-87D9-200BE2D59441}" type="presParOf" srcId="{D944CF4B-6D52-446B-A0A5-9B3FB7693F3A}" destId="{E7715666-251F-4744-91C2-881CA96D8994}" srcOrd="7" destOrd="0" presId="urn:microsoft.com/office/officeart/2008/layout/LinedList"/>
    <dgm:cxn modelId="{AF5AB4EC-9CB9-4D48-8E74-3F222D17AAE8}" type="presParOf" srcId="{E7715666-251F-4744-91C2-881CA96D8994}" destId="{4A418868-E523-41F9-B8C9-EA6A948B145C}" srcOrd="0" destOrd="0" presId="urn:microsoft.com/office/officeart/2008/layout/LinedList"/>
    <dgm:cxn modelId="{1517F6CD-BE94-4758-B6F2-D05B18F736B8}" type="presParOf" srcId="{E7715666-251F-4744-91C2-881CA96D8994}" destId="{2180DEE4-3335-4895-9863-7C2045528F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39E44-2AF5-457E-A77A-5EE469837BFE}">
      <dsp:nvSpPr>
        <dsp:cNvPr id="0" name=""/>
        <dsp:cNvSpPr/>
      </dsp:nvSpPr>
      <dsp:spPr>
        <a:xfrm>
          <a:off x="19558"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dirty="0"/>
            <a:t>LISTEN</a:t>
          </a:r>
        </a:p>
      </dsp:txBody>
      <dsp:txXfrm>
        <a:off x="19558" y="853576"/>
        <a:ext cx="1577384" cy="473215"/>
      </dsp:txXfrm>
    </dsp:sp>
    <dsp:sp modelId="{6A726A81-BD79-4A8F-BD0E-DB4CE5A443C1}">
      <dsp:nvSpPr>
        <dsp:cNvPr id="0" name=""/>
        <dsp:cNvSpPr/>
      </dsp:nvSpPr>
      <dsp:spPr>
        <a:xfrm>
          <a:off x="19558"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Be Present: Actively Listen  to what others are saying.</a:t>
          </a:r>
        </a:p>
      </dsp:txBody>
      <dsp:txXfrm>
        <a:off x="19558" y="1326791"/>
        <a:ext cx="1577384" cy="2258583"/>
      </dsp:txXfrm>
    </dsp:sp>
    <dsp:sp modelId="{A699CCEA-5C16-437D-9530-F00F2B9999F3}">
      <dsp:nvSpPr>
        <dsp:cNvPr id="0" name=""/>
        <dsp:cNvSpPr/>
      </dsp:nvSpPr>
      <dsp:spPr>
        <a:xfrm>
          <a:off x="1704732"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a:t>REFLECT</a:t>
          </a:r>
          <a:endParaRPr lang="en-US" sz="2000" b="1" kern="1200" dirty="0"/>
        </a:p>
      </dsp:txBody>
      <dsp:txXfrm>
        <a:off x="1704732" y="853576"/>
        <a:ext cx="1577384" cy="473215"/>
      </dsp:txXfrm>
    </dsp:sp>
    <dsp:sp modelId="{C5638A50-953F-46ED-9905-1DBCBB6C1A6E}">
      <dsp:nvSpPr>
        <dsp:cNvPr id="0" name=""/>
        <dsp:cNvSpPr/>
      </dsp:nvSpPr>
      <dsp:spPr>
        <a:xfrm>
          <a:off x="1704732"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Reserve Judgment: Seek to understand before responding and reacting.</a:t>
          </a:r>
        </a:p>
      </dsp:txBody>
      <dsp:txXfrm>
        <a:off x="1704732" y="1326791"/>
        <a:ext cx="1577384" cy="2258583"/>
      </dsp:txXfrm>
    </dsp:sp>
    <dsp:sp modelId="{6FFF0596-1F9D-4E25-9D6B-9065021ECA2D}">
      <dsp:nvSpPr>
        <dsp:cNvPr id="0" name=""/>
        <dsp:cNvSpPr/>
      </dsp:nvSpPr>
      <dsp:spPr>
        <a:xfrm>
          <a:off x="3389905"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a:t>SHARE</a:t>
          </a:r>
          <a:endParaRPr lang="en-US" sz="2000" b="1" kern="1200" dirty="0"/>
        </a:p>
      </dsp:txBody>
      <dsp:txXfrm>
        <a:off x="3389905" y="853576"/>
        <a:ext cx="1577384" cy="473215"/>
      </dsp:txXfrm>
    </dsp:sp>
    <dsp:sp modelId="{EACF7DA0-7819-4154-8F59-DA9EA62E22BB}">
      <dsp:nvSpPr>
        <dsp:cNvPr id="0" name=""/>
        <dsp:cNvSpPr/>
      </dsp:nvSpPr>
      <dsp:spPr>
        <a:xfrm>
          <a:off x="3389905"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Share the Air</a:t>
          </a:r>
        </a:p>
      </dsp:txBody>
      <dsp:txXfrm>
        <a:off x="3389905" y="1326791"/>
        <a:ext cx="1577384" cy="2258583"/>
      </dsp:txXfrm>
    </dsp:sp>
    <dsp:sp modelId="{5F49601B-C221-4FF4-98F4-B44D4F145391}">
      <dsp:nvSpPr>
        <dsp:cNvPr id="0" name=""/>
        <dsp:cNvSpPr/>
      </dsp:nvSpPr>
      <dsp:spPr>
        <a:xfrm>
          <a:off x="5075079"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a:t>OWN</a:t>
          </a:r>
          <a:endParaRPr lang="en-US" sz="2000" b="1" kern="1200" dirty="0"/>
        </a:p>
      </dsp:txBody>
      <dsp:txXfrm>
        <a:off x="5075079" y="853576"/>
        <a:ext cx="1577384" cy="473215"/>
      </dsp:txXfrm>
    </dsp:sp>
    <dsp:sp modelId="{037BB235-F941-4FAD-A17E-F4987821AA4B}">
      <dsp:nvSpPr>
        <dsp:cNvPr id="0" name=""/>
        <dsp:cNvSpPr/>
      </dsp:nvSpPr>
      <dsp:spPr>
        <a:xfrm>
          <a:off x="5075079"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OWN Impact: Assume positive intent but OWN impact of our own words.</a:t>
          </a:r>
        </a:p>
      </dsp:txBody>
      <dsp:txXfrm>
        <a:off x="5075079" y="1326791"/>
        <a:ext cx="1577384" cy="2258583"/>
      </dsp:txXfrm>
    </dsp:sp>
    <dsp:sp modelId="{77EBE6CE-C7F8-4868-A528-8E40B4ADAE16}">
      <dsp:nvSpPr>
        <dsp:cNvPr id="0" name=""/>
        <dsp:cNvSpPr/>
      </dsp:nvSpPr>
      <dsp:spPr>
        <a:xfrm>
          <a:off x="6760252"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a:t>COMMIT</a:t>
          </a:r>
          <a:endParaRPr lang="en-US" sz="2000" b="1" kern="1200" dirty="0"/>
        </a:p>
      </dsp:txBody>
      <dsp:txXfrm>
        <a:off x="6760252" y="853576"/>
        <a:ext cx="1577384" cy="473215"/>
      </dsp:txXfrm>
    </dsp:sp>
    <dsp:sp modelId="{67F81869-BBBD-43DF-A62F-E679E39BD73D}">
      <dsp:nvSpPr>
        <dsp:cNvPr id="0" name=""/>
        <dsp:cNvSpPr/>
      </dsp:nvSpPr>
      <dsp:spPr>
        <a:xfrm>
          <a:off x="6760252"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Push through Discomfort: Despite any unease, commit to the dialogue.</a:t>
          </a:r>
        </a:p>
      </dsp:txBody>
      <dsp:txXfrm>
        <a:off x="6760252" y="1326791"/>
        <a:ext cx="1577384" cy="2258583"/>
      </dsp:txXfrm>
    </dsp:sp>
    <dsp:sp modelId="{08F23C8A-82BC-4109-814F-E63A070C139F}">
      <dsp:nvSpPr>
        <dsp:cNvPr id="0" name=""/>
        <dsp:cNvSpPr/>
      </dsp:nvSpPr>
      <dsp:spPr>
        <a:xfrm>
          <a:off x="8445426"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a:t>NOTICE</a:t>
          </a:r>
          <a:endParaRPr lang="en-US" sz="2000" b="1" kern="1200" dirty="0"/>
        </a:p>
      </dsp:txBody>
      <dsp:txXfrm>
        <a:off x="8445426" y="853576"/>
        <a:ext cx="1577384" cy="473215"/>
      </dsp:txXfrm>
    </dsp:sp>
    <dsp:sp modelId="{FB30F26A-8F6A-4739-ADB4-B8FA6C077E3F}">
      <dsp:nvSpPr>
        <dsp:cNvPr id="0" name=""/>
        <dsp:cNvSpPr/>
      </dsp:nvSpPr>
      <dsp:spPr>
        <a:xfrm>
          <a:off x="8445426"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Notice Assumptions: Play close attention to your thoughts and any assumptions you begin to make</a:t>
          </a:r>
          <a:r>
            <a:rPr lang="en-US" sz="1200" kern="1200" dirty="0">
              <a:latin typeface="Arial" panose="020B0604020202020204" pitchFamily="34" charset="0"/>
              <a:cs typeface="Arial" panose="020B0604020202020204" pitchFamily="34" charset="0"/>
            </a:rPr>
            <a:t>.  </a:t>
          </a:r>
        </a:p>
      </dsp:txBody>
      <dsp:txXfrm>
        <a:off x="8445426" y="1326791"/>
        <a:ext cx="1577384" cy="2258583"/>
      </dsp:txXfrm>
    </dsp:sp>
    <dsp:sp modelId="{3942AA3E-972C-4B8D-B0A8-87A5B3549911}">
      <dsp:nvSpPr>
        <dsp:cNvPr id="0" name=""/>
        <dsp:cNvSpPr/>
      </dsp:nvSpPr>
      <dsp:spPr>
        <a:xfrm>
          <a:off x="10130599" y="853576"/>
          <a:ext cx="1577384" cy="4732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648" tIns="124648" rIns="124648" bIns="124648" numCol="1" spcCol="1270" anchor="ctr" anchorCtr="0">
          <a:noAutofit/>
        </a:bodyPr>
        <a:lstStyle/>
        <a:p>
          <a:pPr marL="0" lvl="0" indent="0" algn="ctr" defTabSz="889000">
            <a:lnSpc>
              <a:spcPct val="90000"/>
            </a:lnSpc>
            <a:spcBef>
              <a:spcPct val="0"/>
            </a:spcBef>
            <a:spcAft>
              <a:spcPct val="35000"/>
            </a:spcAft>
            <a:buNone/>
          </a:pPr>
          <a:r>
            <a:rPr lang="en-US" sz="2000" b="1" kern="1200"/>
            <a:t>RECOGNIZE</a:t>
          </a:r>
          <a:endParaRPr lang="en-US" sz="2000" b="1" kern="1200" dirty="0"/>
        </a:p>
      </dsp:txBody>
      <dsp:txXfrm>
        <a:off x="10130599" y="853576"/>
        <a:ext cx="1577384" cy="473215"/>
      </dsp:txXfrm>
    </dsp:sp>
    <dsp:sp modelId="{CCD9EC18-9ADD-44AD-AD02-03A3368E7103}">
      <dsp:nvSpPr>
        <dsp:cNvPr id="0" name=""/>
        <dsp:cNvSpPr/>
      </dsp:nvSpPr>
      <dsp:spPr>
        <a:xfrm>
          <a:off x="10130599" y="1326791"/>
          <a:ext cx="1577384" cy="22585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811" tIns="155811" rIns="155811" bIns="155811"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Where We Are: Learning is not linear.</a:t>
          </a:r>
        </a:p>
      </dsp:txBody>
      <dsp:txXfrm>
        <a:off x="10130599" y="1326791"/>
        <a:ext cx="1577384" cy="2258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422C1-AC73-4E84-A26D-86E805537570}">
      <dsp:nvSpPr>
        <dsp:cNvPr id="0" name=""/>
        <dsp:cNvSpPr/>
      </dsp:nvSpPr>
      <dsp:spPr>
        <a:xfrm>
          <a:off x="0" y="1142967"/>
          <a:ext cx="3372616" cy="193913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Explore the emotional tax of racial equity work</a:t>
          </a:r>
        </a:p>
      </dsp:txBody>
      <dsp:txXfrm>
        <a:off x="0" y="1142967"/>
        <a:ext cx="3372616" cy="1939139"/>
      </dsp:txXfrm>
    </dsp:sp>
    <dsp:sp modelId="{87441EB4-9F64-40C1-A75A-2C22392B8957}">
      <dsp:nvSpPr>
        <dsp:cNvPr id="0" name=""/>
        <dsp:cNvSpPr/>
      </dsp:nvSpPr>
      <dsp:spPr>
        <a:xfrm>
          <a:off x="3666426" y="445905"/>
          <a:ext cx="4461572" cy="3410481"/>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latin typeface="Arial" panose="020B0604020202020204" pitchFamily="34" charset="0"/>
              <a:cs typeface="Arial" panose="020B0604020202020204" pitchFamily="34" charset="0"/>
            </a:rPr>
            <a:t>Examine past practices that cultivated an isolating environment</a:t>
          </a:r>
          <a:endParaRPr lang="en-US" sz="3600" kern="1200" dirty="0">
            <a:latin typeface="Arial" panose="020B0604020202020204" pitchFamily="34" charset="0"/>
            <a:cs typeface="Arial" panose="020B0604020202020204" pitchFamily="34" charset="0"/>
          </a:endParaRPr>
        </a:p>
      </dsp:txBody>
      <dsp:txXfrm>
        <a:off x="3666426" y="445905"/>
        <a:ext cx="4461572" cy="3410481"/>
      </dsp:txXfrm>
    </dsp:sp>
    <dsp:sp modelId="{5D809444-0DCD-425E-A49F-E8797911CE46}">
      <dsp:nvSpPr>
        <dsp:cNvPr id="0" name=""/>
        <dsp:cNvSpPr/>
      </dsp:nvSpPr>
      <dsp:spPr>
        <a:xfrm>
          <a:off x="8481795" y="1088807"/>
          <a:ext cx="3231899" cy="1939139"/>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Identify Focused, Targeted Action Steps</a:t>
          </a:r>
        </a:p>
      </dsp:txBody>
      <dsp:txXfrm>
        <a:off x="8481795" y="1088807"/>
        <a:ext cx="3231899" cy="1939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86958-9D7D-454A-BF56-5C3A72704661}">
      <dsp:nvSpPr>
        <dsp:cNvPr id="0" name=""/>
        <dsp:cNvSpPr/>
      </dsp:nvSpPr>
      <dsp:spPr>
        <a:xfrm>
          <a:off x="0" y="0"/>
          <a:ext cx="697260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97F0F4C-A8F2-4675-B95B-C9619558C531}">
      <dsp:nvSpPr>
        <dsp:cNvPr id="0" name=""/>
        <dsp:cNvSpPr/>
      </dsp:nvSpPr>
      <dsp:spPr>
        <a:xfrm>
          <a:off x="0" y="0"/>
          <a:ext cx="6972602" cy="150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1. We must have a clear understanding of our collective and individual responsibility to address racial inequities within the Alliance;</a:t>
          </a:r>
        </a:p>
      </dsp:txBody>
      <dsp:txXfrm>
        <a:off x="0" y="0"/>
        <a:ext cx="6972602" cy="1506519"/>
      </dsp:txXfrm>
    </dsp:sp>
    <dsp:sp modelId="{448A17BE-2913-4880-AC07-AFC324E3482D}">
      <dsp:nvSpPr>
        <dsp:cNvPr id="0" name=""/>
        <dsp:cNvSpPr/>
      </dsp:nvSpPr>
      <dsp:spPr>
        <a:xfrm>
          <a:off x="0" y="1506519"/>
          <a:ext cx="6972602" cy="0"/>
        </a:xfrm>
        <a:prstGeom prst="line">
          <a:avLst/>
        </a:prstGeom>
        <a:gradFill rotWithShape="0">
          <a:gsLst>
            <a:gs pos="0">
              <a:schemeClr val="accent2">
                <a:hueOff val="-443941"/>
                <a:satOff val="-195"/>
                <a:lumOff val="523"/>
                <a:alphaOff val="0"/>
                <a:shade val="85000"/>
                <a:satMod val="130000"/>
              </a:schemeClr>
            </a:gs>
            <a:gs pos="34000">
              <a:schemeClr val="accent2">
                <a:hueOff val="-443941"/>
                <a:satOff val="-195"/>
                <a:lumOff val="523"/>
                <a:alphaOff val="0"/>
                <a:shade val="87000"/>
                <a:satMod val="125000"/>
              </a:schemeClr>
            </a:gs>
            <a:gs pos="70000">
              <a:schemeClr val="accent2">
                <a:hueOff val="-443941"/>
                <a:satOff val="-195"/>
                <a:lumOff val="523"/>
                <a:alphaOff val="0"/>
                <a:tint val="100000"/>
                <a:shade val="90000"/>
                <a:satMod val="130000"/>
              </a:schemeClr>
            </a:gs>
            <a:gs pos="100000">
              <a:schemeClr val="accent2">
                <a:hueOff val="-443941"/>
                <a:satOff val="-195"/>
                <a:lumOff val="523"/>
                <a:alphaOff val="0"/>
                <a:tint val="100000"/>
                <a:shade val="100000"/>
                <a:satMod val="110000"/>
              </a:schemeClr>
            </a:gs>
          </a:gsLst>
          <a:path path="circle">
            <a:fillToRect l="100000" t="100000" r="100000" b="100000"/>
          </a:path>
        </a:gradFill>
        <a:ln w="12700" cap="flat" cmpd="sng" algn="ctr">
          <a:solidFill>
            <a:schemeClr val="accent2">
              <a:hueOff val="-443941"/>
              <a:satOff val="-195"/>
              <a:lumOff val="523"/>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5DC7E6C-63A9-433A-83E0-6F97A1CC1A03}">
      <dsp:nvSpPr>
        <dsp:cNvPr id="0" name=""/>
        <dsp:cNvSpPr/>
      </dsp:nvSpPr>
      <dsp:spPr>
        <a:xfrm>
          <a:off x="0" y="1506519"/>
          <a:ext cx="6972602" cy="150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2. We must examine who we are in the process i.e. how does implicit bias, privilege, and power influence our interactions and shape the Alliance’s work;</a:t>
          </a:r>
        </a:p>
      </dsp:txBody>
      <dsp:txXfrm>
        <a:off x="0" y="1506519"/>
        <a:ext cx="6972602" cy="1506519"/>
      </dsp:txXfrm>
    </dsp:sp>
    <dsp:sp modelId="{20F3C115-8DF7-4F85-86B9-AF23336F0D87}">
      <dsp:nvSpPr>
        <dsp:cNvPr id="0" name=""/>
        <dsp:cNvSpPr/>
      </dsp:nvSpPr>
      <dsp:spPr>
        <a:xfrm>
          <a:off x="0" y="3013039"/>
          <a:ext cx="6972602" cy="0"/>
        </a:xfrm>
        <a:prstGeom prst="line">
          <a:avLst/>
        </a:prstGeom>
        <a:gradFill rotWithShape="0">
          <a:gsLst>
            <a:gs pos="0">
              <a:schemeClr val="accent2">
                <a:hueOff val="-887883"/>
                <a:satOff val="-391"/>
                <a:lumOff val="1046"/>
                <a:alphaOff val="0"/>
                <a:shade val="85000"/>
                <a:satMod val="130000"/>
              </a:schemeClr>
            </a:gs>
            <a:gs pos="34000">
              <a:schemeClr val="accent2">
                <a:hueOff val="-887883"/>
                <a:satOff val="-391"/>
                <a:lumOff val="1046"/>
                <a:alphaOff val="0"/>
                <a:shade val="87000"/>
                <a:satMod val="125000"/>
              </a:schemeClr>
            </a:gs>
            <a:gs pos="70000">
              <a:schemeClr val="accent2">
                <a:hueOff val="-887883"/>
                <a:satOff val="-391"/>
                <a:lumOff val="1046"/>
                <a:alphaOff val="0"/>
                <a:tint val="100000"/>
                <a:shade val="90000"/>
                <a:satMod val="130000"/>
              </a:schemeClr>
            </a:gs>
            <a:gs pos="100000">
              <a:schemeClr val="accent2">
                <a:hueOff val="-887883"/>
                <a:satOff val="-391"/>
                <a:lumOff val="1046"/>
                <a:alphaOff val="0"/>
                <a:tint val="100000"/>
                <a:shade val="100000"/>
                <a:satMod val="110000"/>
              </a:schemeClr>
            </a:gs>
          </a:gsLst>
          <a:path path="circle">
            <a:fillToRect l="100000" t="100000" r="100000" b="100000"/>
          </a:path>
        </a:gradFill>
        <a:ln w="12700" cap="flat" cmpd="sng" algn="ctr">
          <a:solidFill>
            <a:schemeClr val="accent2">
              <a:hueOff val="-887883"/>
              <a:satOff val="-391"/>
              <a:lumOff val="1046"/>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678E713-032C-4713-AC6E-811E6589923C}">
      <dsp:nvSpPr>
        <dsp:cNvPr id="0" name=""/>
        <dsp:cNvSpPr/>
      </dsp:nvSpPr>
      <dsp:spPr>
        <a:xfrm>
          <a:off x="0" y="3013039"/>
          <a:ext cx="6972602" cy="150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3. We must cultivate a space where white people are committed to the work when it’s difficult and everyone is included to share and own the work; and</a:t>
          </a:r>
        </a:p>
      </dsp:txBody>
      <dsp:txXfrm>
        <a:off x="0" y="3013039"/>
        <a:ext cx="6972602" cy="1506519"/>
      </dsp:txXfrm>
    </dsp:sp>
    <dsp:sp modelId="{44E3281C-C5D2-4EBA-B4B3-B996C70EF562}">
      <dsp:nvSpPr>
        <dsp:cNvPr id="0" name=""/>
        <dsp:cNvSpPr/>
      </dsp:nvSpPr>
      <dsp:spPr>
        <a:xfrm>
          <a:off x="0" y="4519559"/>
          <a:ext cx="6972602" cy="0"/>
        </a:xfrm>
        <a:prstGeom prst="line">
          <a:avLst/>
        </a:prstGeom>
        <a:gradFill rotWithShape="0">
          <a:gsLst>
            <a:gs pos="0">
              <a:schemeClr val="accent2">
                <a:hueOff val="-1331824"/>
                <a:satOff val="-586"/>
                <a:lumOff val="1569"/>
                <a:alphaOff val="0"/>
                <a:shade val="85000"/>
                <a:satMod val="130000"/>
              </a:schemeClr>
            </a:gs>
            <a:gs pos="34000">
              <a:schemeClr val="accent2">
                <a:hueOff val="-1331824"/>
                <a:satOff val="-586"/>
                <a:lumOff val="1569"/>
                <a:alphaOff val="0"/>
                <a:shade val="87000"/>
                <a:satMod val="125000"/>
              </a:schemeClr>
            </a:gs>
            <a:gs pos="70000">
              <a:schemeClr val="accent2">
                <a:hueOff val="-1331824"/>
                <a:satOff val="-586"/>
                <a:lumOff val="1569"/>
                <a:alphaOff val="0"/>
                <a:tint val="100000"/>
                <a:shade val="90000"/>
                <a:satMod val="130000"/>
              </a:schemeClr>
            </a:gs>
            <a:gs pos="100000">
              <a:schemeClr val="accent2">
                <a:hueOff val="-1331824"/>
                <a:satOff val="-586"/>
                <a:lumOff val="1569"/>
                <a:alphaOff val="0"/>
                <a:tint val="100000"/>
                <a:shade val="100000"/>
                <a:satMod val="110000"/>
              </a:schemeClr>
            </a:gs>
          </a:gsLst>
          <a:path path="circle">
            <a:fillToRect l="100000" t="100000" r="100000" b="100000"/>
          </a:path>
        </a:gradFill>
        <a:ln w="12700" cap="flat" cmpd="sng" algn="ctr">
          <a:solidFill>
            <a:schemeClr val="accent2">
              <a:hueOff val="-1331824"/>
              <a:satOff val="-586"/>
              <a:lumOff val="156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A418868-E523-41F9-B8C9-EA6A948B145C}">
      <dsp:nvSpPr>
        <dsp:cNvPr id="0" name=""/>
        <dsp:cNvSpPr/>
      </dsp:nvSpPr>
      <dsp:spPr>
        <a:xfrm>
          <a:off x="0" y="4519559"/>
          <a:ext cx="6972602" cy="1506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4. We must move beyond aspirational dialogue to concrete, focused next steps. </a:t>
          </a:r>
        </a:p>
      </dsp:txBody>
      <dsp:txXfrm>
        <a:off x="0" y="4519559"/>
        <a:ext cx="6972602" cy="1506519"/>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09D18-6B71-4B01-827B-68E6BD000719}"/>
              </a:ext>
            </a:extLst>
          </p:cNvPr>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26D1E5-C080-4FD7-8448-4C4E41BE8AA7}"/>
              </a:ext>
            </a:extLst>
          </p:cNvPr>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fld id="{C0BAD5BC-A928-475F-A610-7885E827EC83}" type="datetimeFigureOut">
              <a:rPr lang="en-US" smtClean="0"/>
              <a:t>9/26/2021</a:t>
            </a:fld>
            <a:endParaRPr lang="en-US"/>
          </a:p>
        </p:txBody>
      </p:sp>
      <p:sp>
        <p:nvSpPr>
          <p:cNvPr id="4" name="Slide Image Placeholder 3">
            <a:extLst>
              <a:ext uri="{FF2B5EF4-FFF2-40B4-BE49-F238E27FC236}">
                <a16:creationId xmlns:a16="http://schemas.microsoft.com/office/drawing/2014/main" id="{49C3FA76-7BA8-4B1E-83A6-8CA72FCCB448}"/>
              </a:ext>
            </a:extLst>
          </p:cNvPr>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CDA69D1-F9AD-452C-984E-74D7AE6F0B14}"/>
              </a:ext>
            </a:extLst>
          </p:cNvPr>
          <p:cNvSpPr>
            <a:spLocks noGrp="1"/>
          </p:cNvSpPr>
          <p:nvPr>
            <p:ph type="body" sz="quarter" idx="3"/>
          </p:nvPr>
        </p:nvSpPr>
        <p:spPr>
          <a:xfrm>
            <a:off x="695325" y="4445000"/>
            <a:ext cx="5564188"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177353-E911-4DEE-A581-6A6B7F9BBFE6}"/>
              </a:ext>
            </a:extLst>
          </p:cNvPr>
          <p:cNvSpPr>
            <a:spLocks noGrp="1"/>
          </p:cNvSpPr>
          <p:nvPr>
            <p:ph type="ftr" sz="quarter" idx="4"/>
          </p:nvPr>
        </p:nvSpPr>
        <p:spPr>
          <a:xfrm>
            <a:off x="0" y="8772525"/>
            <a:ext cx="30130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EB8AA7CE-87EA-4477-BCC6-1D7AE4FE7853}"/>
              </a:ext>
            </a:extLst>
          </p:cNvPr>
          <p:cNvSpPr>
            <a:spLocks noGrp="1"/>
          </p:cNvSpPr>
          <p:nvPr>
            <p:ph type="sldNum" sz="quarter" idx="5"/>
          </p:nvPr>
        </p:nvSpPr>
        <p:spPr>
          <a:xfrm>
            <a:off x="3940175" y="8772525"/>
            <a:ext cx="3013075" cy="463550"/>
          </a:xfrm>
          <a:prstGeom prst="rect">
            <a:avLst/>
          </a:prstGeom>
        </p:spPr>
        <p:txBody>
          <a:bodyPr vert="horz" lIns="91440" tIns="45720" rIns="91440" bIns="45720" rtlCol="0" anchor="b"/>
          <a:lstStyle>
            <a:lvl1pPr algn="r">
              <a:defRPr sz="1200"/>
            </a:lvl1pPr>
          </a:lstStyle>
          <a:p>
            <a:fld id="{3F558BD1-5D13-42A5-B22F-75D58DF5E8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588" y="4445000"/>
            <a:ext cx="6257365" cy="4327525"/>
          </a:xfrm>
        </p:spPr>
        <p:txBody>
          <a:bodyPr/>
          <a:lstStyle/>
          <a:p>
            <a:pPr algn="l"/>
            <a:r>
              <a:rPr lang="en-US" dirty="0"/>
              <a:t>Some may recognize the symbol, the </a:t>
            </a:r>
            <a:r>
              <a:rPr lang="en-US" dirty="0" err="1"/>
              <a:t>Sanfoka</a:t>
            </a:r>
            <a:r>
              <a:rPr lang="en-US" dirty="0"/>
              <a:t>. </a:t>
            </a:r>
            <a:r>
              <a:rPr lang="en-US" b="1" i="1" dirty="0">
                <a:solidFill>
                  <a:srgbClr val="000000"/>
                </a:solidFill>
                <a:effectLst/>
                <a:latin typeface="Open Sans"/>
              </a:rPr>
              <a:t>Sankofa</a:t>
            </a:r>
            <a:r>
              <a:rPr lang="en-US" b="0" i="0" dirty="0">
                <a:solidFill>
                  <a:srgbClr val="000000"/>
                </a:solidFill>
                <a:effectLst/>
                <a:latin typeface="Open Sans"/>
              </a:rPr>
              <a:t> is a west African word from the Akan tribe .  The literal translation of the word and the symbol is </a:t>
            </a:r>
            <a:r>
              <a:rPr lang="en-US" b="1" i="1" dirty="0">
                <a:solidFill>
                  <a:srgbClr val="000000"/>
                </a:solidFill>
                <a:effectLst/>
                <a:latin typeface="Open Sans"/>
              </a:rPr>
              <a:t>“</a:t>
            </a:r>
            <a:r>
              <a:rPr lang="en-US" b="0" i="1" dirty="0">
                <a:solidFill>
                  <a:srgbClr val="000000"/>
                </a:solidFill>
                <a:effectLst/>
                <a:latin typeface="Open Sans"/>
              </a:rPr>
              <a:t>it is not taboo to fetch what is at risk of being left behind.”</a:t>
            </a:r>
            <a:endParaRPr lang="en-US" b="0" i="0" dirty="0">
              <a:solidFill>
                <a:srgbClr val="000000"/>
              </a:solidFill>
              <a:effectLst/>
              <a:latin typeface="Open Sans"/>
            </a:endParaRPr>
          </a:p>
          <a:p>
            <a:pPr algn="l"/>
            <a:r>
              <a:rPr lang="en-US" b="0" i="0" dirty="0">
                <a:solidFill>
                  <a:srgbClr val="000000"/>
                </a:solidFill>
                <a:effectLst/>
                <a:latin typeface="Open Sans"/>
              </a:rPr>
              <a:t>The word is derived from the words:</a:t>
            </a:r>
          </a:p>
          <a:p>
            <a:pPr algn="l"/>
            <a:r>
              <a:rPr lang="en-US" b="1" i="0" dirty="0">
                <a:solidFill>
                  <a:srgbClr val="000000"/>
                </a:solidFill>
                <a:effectLst/>
                <a:latin typeface="Open Sans"/>
              </a:rPr>
              <a:t>SAN</a:t>
            </a:r>
            <a:r>
              <a:rPr lang="en-US" b="0" i="0" dirty="0">
                <a:solidFill>
                  <a:srgbClr val="000000"/>
                </a:solidFill>
                <a:effectLst/>
                <a:latin typeface="Open Sans"/>
              </a:rPr>
              <a:t>  (return),</a:t>
            </a:r>
          </a:p>
          <a:p>
            <a:pPr algn="l"/>
            <a:r>
              <a:rPr lang="en-US" b="1" i="0" dirty="0">
                <a:solidFill>
                  <a:srgbClr val="000000"/>
                </a:solidFill>
                <a:effectLst/>
                <a:latin typeface="Open Sans"/>
              </a:rPr>
              <a:t>KO</a:t>
            </a:r>
            <a:r>
              <a:rPr lang="en-US" b="0" i="0" dirty="0">
                <a:solidFill>
                  <a:srgbClr val="000000"/>
                </a:solidFill>
                <a:effectLst/>
                <a:latin typeface="Open Sans"/>
              </a:rPr>
              <a:t>  (go),</a:t>
            </a:r>
          </a:p>
          <a:p>
            <a:pPr algn="l"/>
            <a:r>
              <a:rPr lang="en-US" b="1" i="0" dirty="0">
                <a:solidFill>
                  <a:srgbClr val="000000"/>
                </a:solidFill>
                <a:effectLst/>
                <a:latin typeface="Open Sans"/>
              </a:rPr>
              <a:t>FA</a:t>
            </a:r>
            <a:r>
              <a:rPr lang="en-US" b="0" i="0" dirty="0">
                <a:solidFill>
                  <a:srgbClr val="000000"/>
                </a:solidFill>
                <a:effectLst/>
                <a:latin typeface="Open Sans"/>
              </a:rPr>
              <a:t> (look, seek and take).</a:t>
            </a:r>
          </a:p>
          <a:p>
            <a:pPr algn="l"/>
            <a:r>
              <a:rPr lang="en-US" b="0" i="0" dirty="0">
                <a:solidFill>
                  <a:srgbClr val="000000"/>
                </a:solidFill>
                <a:effectLst/>
                <a:latin typeface="Open Sans"/>
              </a:rPr>
              <a:t>The </a:t>
            </a:r>
            <a:r>
              <a:rPr lang="en-US" b="0" i="0" dirty="0" err="1">
                <a:solidFill>
                  <a:srgbClr val="000000"/>
                </a:solidFill>
                <a:effectLst/>
                <a:latin typeface="Open Sans"/>
              </a:rPr>
              <a:t>sankofa</a:t>
            </a:r>
            <a:r>
              <a:rPr lang="en-US" b="0" i="0" dirty="0">
                <a:solidFill>
                  <a:srgbClr val="000000"/>
                </a:solidFill>
                <a:effectLst/>
                <a:latin typeface="Open Sans"/>
              </a:rPr>
              <a:t> symbolizes the quest for knowledge with the implication that the quest is based on critical examination, and intelligent and patient investigation.</a:t>
            </a:r>
          </a:p>
          <a:p>
            <a:pPr algn="l"/>
            <a:r>
              <a:rPr lang="en-US" b="0" i="0" dirty="0">
                <a:solidFill>
                  <a:srgbClr val="000000"/>
                </a:solidFill>
                <a:effectLst/>
                <a:latin typeface="Open Sans"/>
              </a:rPr>
              <a:t>The symbol is based on a mythical bird with its feet firmly planted forward with its head turned backwards. Thus, the tribe believes the past serves as a guide for planning the future. To the Akan, it is this wisdom in learning from the past which ensures a strong future.</a:t>
            </a:r>
          </a:p>
          <a:p>
            <a:pPr algn="l"/>
            <a:endParaRPr lang="en-US" dirty="0">
              <a:solidFill>
                <a:srgbClr val="000000"/>
              </a:solidFill>
              <a:latin typeface="Open Sans"/>
            </a:endParaRPr>
          </a:p>
          <a:p>
            <a:pPr algn="l"/>
            <a:r>
              <a:rPr lang="en-US" b="0" i="0" dirty="0">
                <a:solidFill>
                  <a:srgbClr val="000000"/>
                </a:solidFill>
                <a:effectLst/>
                <a:latin typeface="Open Sans"/>
              </a:rPr>
              <a:t>It is in this spirit of Sankofa that we look back.  One cautionary note, I know many of you may want to charge forward and move </a:t>
            </a:r>
            <a:r>
              <a:rPr lang="en-US" dirty="0">
                <a:solidFill>
                  <a:srgbClr val="000000"/>
                </a:solidFill>
                <a:latin typeface="Open Sans"/>
              </a:rPr>
              <a:t>to action.  And that is important! It is also important to be firmly grounded in the why – the purpose of the work, who we are – who we bring to the work.  This allows for a common and shared commitment and enough shared understanding to withstand the challenges of the road ahead.  This is about fortifying ourselves for the journey.  With that in mind, we look at the goals for this evening.</a:t>
            </a:r>
            <a:endParaRPr lang="en-US" b="0" i="0" dirty="0">
              <a:solidFill>
                <a:srgbClr val="000000"/>
              </a:solidFill>
              <a:effectLst/>
              <a:latin typeface="Open Sans"/>
            </a:endParaRPr>
          </a:p>
          <a:p>
            <a:endParaRPr lang="en-US" dirty="0"/>
          </a:p>
        </p:txBody>
      </p:sp>
      <p:sp>
        <p:nvSpPr>
          <p:cNvPr id="4" name="Slide Number Placeholder 3"/>
          <p:cNvSpPr>
            <a:spLocks noGrp="1"/>
          </p:cNvSpPr>
          <p:nvPr>
            <p:ph type="sldNum" sz="quarter" idx="5"/>
          </p:nvPr>
        </p:nvSpPr>
        <p:spPr/>
        <p:txBody>
          <a:bodyPr/>
          <a:lstStyle/>
          <a:p>
            <a:fld id="{3F558BD1-5D13-42A5-B22F-75D58DF5E8D8}" type="slidenum">
              <a:rPr lang="en-US" smtClean="0"/>
              <a:t>1</a:t>
            </a:fld>
            <a:endParaRPr lang="en-US"/>
          </a:p>
        </p:txBody>
      </p:sp>
    </p:spTree>
    <p:extLst>
      <p:ext uri="{BB962C8B-B14F-4D97-AF65-F5344CB8AC3E}">
        <p14:creationId xmlns:p14="http://schemas.microsoft.com/office/powerpoint/2010/main" val="43339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58BD1-5D13-42A5-B22F-75D58DF5E8D8}" type="slidenum">
              <a:rPr lang="en-US" smtClean="0"/>
              <a:t>2</a:t>
            </a:fld>
            <a:endParaRPr lang="en-US"/>
          </a:p>
        </p:txBody>
      </p:sp>
    </p:spTree>
    <p:extLst>
      <p:ext uri="{BB962C8B-B14F-4D97-AF65-F5344CB8AC3E}">
        <p14:creationId xmlns:p14="http://schemas.microsoft.com/office/powerpoint/2010/main" val="296376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feedback, and thank you for completing the poll, it’s important to develop a shared understanding of the Council’s role, identify and address power dynamics, think about how implicit bias and privilege impacts the Council’s responsibility.   As we develop more and more competency in this area, we are better prepared to tackle the work.  This evening,  we begin this work and will continue at our May meeting.  Hopefully, in between, the work continues.</a:t>
            </a:r>
          </a:p>
        </p:txBody>
      </p:sp>
      <p:sp>
        <p:nvSpPr>
          <p:cNvPr id="4" name="Slide Number Placeholder 3"/>
          <p:cNvSpPr>
            <a:spLocks noGrp="1"/>
          </p:cNvSpPr>
          <p:nvPr>
            <p:ph type="sldNum" sz="quarter" idx="5"/>
          </p:nvPr>
        </p:nvSpPr>
        <p:spPr/>
        <p:txBody>
          <a:bodyPr/>
          <a:lstStyle/>
          <a:p>
            <a:fld id="{3F558BD1-5D13-42A5-B22F-75D58DF5E8D8}" type="slidenum">
              <a:rPr lang="en-US" smtClean="0"/>
              <a:t>3</a:t>
            </a:fld>
            <a:endParaRPr lang="en-US"/>
          </a:p>
        </p:txBody>
      </p:sp>
    </p:spTree>
    <p:extLst>
      <p:ext uri="{BB962C8B-B14F-4D97-AF65-F5344CB8AC3E}">
        <p14:creationId xmlns:p14="http://schemas.microsoft.com/office/powerpoint/2010/main" val="373960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58BD1-5D13-42A5-B22F-75D58DF5E8D8}" type="slidenum">
              <a:rPr lang="en-US" smtClean="0"/>
              <a:t>4</a:t>
            </a:fld>
            <a:endParaRPr lang="en-US"/>
          </a:p>
        </p:txBody>
      </p:sp>
    </p:spTree>
    <p:extLst>
      <p:ext uri="{BB962C8B-B14F-4D97-AF65-F5344CB8AC3E}">
        <p14:creationId xmlns:p14="http://schemas.microsoft.com/office/powerpoint/2010/main" val="359618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Monitor and provide feedback on district priorities using the Farmington Public Schools Equity Framework – it requires that we know the Equity Framework and every component of it; - SUBCOMMITEE</a:t>
            </a:r>
          </a:p>
          <a:p>
            <a:r>
              <a:rPr lang="en-US" b="0" i="0" dirty="0">
                <a:solidFill>
                  <a:srgbClr val="202124"/>
                </a:solidFill>
                <a:effectLst/>
                <a:latin typeface="Google Sans"/>
              </a:rPr>
              <a:t>2. Learn about and consider ways to address unconscious bias – acknowledges that we know that our work is impacted by our own biases and the more we are unaware of them, the greater the likelihood that they will unknowingly shape the work</a:t>
            </a:r>
          </a:p>
          <a:p>
            <a:r>
              <a:rPr lang="en-US" b="0" i="0" dirty="0">
                <a:solidFill>
                  <a:srgbClr val="202124"/>
                </a:solidFill>
                <a:effectLst/>
                <a:latin typeface="Google Sans"/>
              </a:rPr>
              <a:t>3. Model the norms of civil discourse and collaborative problem solving; </a:t>
            </a:r>
          </a:p>
          <a:p>
            <a:r>
              <a:rPr lang="en-US" b="0" i="0" dirty="0">
                <a:solidFill>
                  <a:srgbClr val="202124"/>
                </a:solidFill>
                <a:effectLst/>
                <a:latin typeface="Google Sans"/>
              </a:rPr>
              <a:t>4. Engage with outside experts; </a:t>
            </a:r>
          </a:p>
          <a:p>
            <a:r>
              <a:rPr lang="en-US" b="0" i="0" dirty="0">
                <a:solidFill>
                  <a:srgbClr val="202124"/>
                </a:solidFill>
                <a:effectLst/>
                <a:latin typeface="Google Sans"/>
              </a:rPr>
              <a:t>5. Discuss ways to improve an inclusive climate and culture in our schools;(what are the best practices associated with a more equitable and inclusive climate and culture in schools  - SUBCOMMITTEE</a:t>
            </a:r>
          </a:p>
          <a:p>
            <a:r>
              <a:rPr lang="en-US" b="0" i="0" dirty="0">
                <a:solidFill>
                  <a:srgbClr val="202124"/>
                </a:solidFill>
                <a:effectLst/>
                <a:latin typeface="Google Sans"/>
              </a:rPr>
              <a:t>and </a:t>
            </a:r>
          </a:p>
          <a:p>
            <a:r>
              <a:rPr lang="en-US" b="0" i="0" dirty="0">
                <a:solidFill>
                  <a:srgbClr val="202124"/>
                </a:solidFill>
                <a:effectLst/>
                <a:latin typeface="Google Sans"/>
              </a:rPr>
              <a:t>6. Support action at the school level to promote Equity Framework goals and representatives of this council,</a:t>
            </a:r>
          </a:p>
          <a:p>
            <a:endParaRPr lang="en-US" dirty="0">
              <a:solidFill>
                <a:srgbClr val="202124"/>
              </a:solidFill>
              <a:latin typeface="Google Sans"/>
            </a:endParaRPr>
          </a:p>
          <a:p>
            <a:r>
              <a:rPr lang="en-US" dirty="0">
                <a:solidFill>
                  <a:srgbClr val="202124"/>
                </a:solidFill>
                <a:latin typeface="Google Sans"/>
              </a:rPr>
              <a:t>All of these goals are in furtherance of racial equity.  And that requires a detailed understanding of what equity means.</a:t>
            </a:r>
          </a:p>
          <a:p>
            <a:endParaRPr lang="en-US" dirty="0">
              <a:solidFill>
                <a:srgbClr val="202124"/>
              </a:solidFill>
              <a:latin typeface="Google Sans"/>
            </a:endParaRPr>
          </a:p>
          <a:p>
            <a:r>
              <a:rPr lang="en-US" dirty="0">
                <a:solidFill>
                  <a:srgbClr val="202124"/>
                </a:solidFill>
                <a:latin typeface="Google Sans"/>
              </a:rPr>
              <a:t>And would anyone like to define and explain how equality differs from equity.  Let’s take a stab at it.  </a:t>
            </a:r>
            <a:endParaRPr lang="en-US" dirty="0"/>
          </a:p>
          <a:p>
            <a:endParaRPr lang="en-US" dirty="0"/>
          </a:p>
        </p:txBody>
      </p:sp>
      <p:sp>
        <p:nvSpPr>
          <p:cNvPr id="4" name="Slide Number Placeholder 3"/>
          <p:cNvSpPr>
            <a:spLocks noGrp="1"/>
          </p:cNvSpPr>
          <p:nvPr>
            <p:ph type="sldNum" sz="quarter" idx="5"/>
          </p:nvPr>
        </p:nvSpPr>
        <p:spPr/>
        <p:txBody>
          <a:bodyPr/>
          <a:lstStyle/>
          <a:p>
            <a:fld id="{3F558BD1-5D13-42A5-B22F-75D58DF5E8D8}" type="slidenum">
              <a:rPr lang="en-US" smtClean="0"/>
              <a:t>5</a:t>
            </a:fld>
            <a:endParaRPr lang="en-US"/>
          </a:p>
        </p:txBody>
      </p:sp>
    </p:spTree>
    <p:extLst>
      <p:ext uri="{BB962C8B-B14F-4D97-AF65-F5344CB8AC3E}">
        <p14:creationId xmlns:p14="http://schemas.microsoft.com/office/powerpoint/2010/main" val="237988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F558BD1-5D13-42A5-B22F-75D58DF5E8D8}" type="slidenum">
              <a:rPr lang="en-US" smtClean="0"/>
              <a:t>12</a:t>
            </a:fld>
            <a:endParaRPr lang="en-US"/>
          </a:p>
        </p:txBody>
      </p:sp>
      <p:sp>
        <p:nvSpPr>
          <p:cNvPr id="6" name="Notes Placeholder 5">
            <a:extLst>
              <a:ext uri="{FF2B5EF4-FFF2-40B4-BE49-F238E27FC236}">
                <a16:creationId xmlns:a16="http://schemas.microsoft.com/office/drawing/2014/main" id="{BECD8E6F-43A6-40DF-B5FD-8A1C8BB71CB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5360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15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43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41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25325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7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58316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4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18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028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9/26/2021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044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0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591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hyperlink" Target="https://jamboard.google.com/d/1lIXfFW8t90NJOKSJejDR4qd-aHSRQJ_xR1iUceEFhP4/edit?usp=shar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50554-0EC5-43BB-B413-2EDC4225E548}"/>
              </a:ext>
            </a:extLst>
          </p:cNvPr>
          <p:cNvSpPr>
            <a:spLocks noGrp="1"/>
          </p:cNvSpPr>
          <p:nvPr>
            <p:ph type="title"/>
          </p:nvPr>
        </p:nvSpPr>
        <p:spPr>
          <a:xfrm>
            <a:off x="4350733" y="639097"/>
            <a:ext cx="7497574" cy="4339303"/>
          </a:xfrm>
        </p:spPr>
        <p:txBody>
          <a:bodyPr vert="horz" lIns="91440" tIns="45720" rIns="91440" bIns="45720" rtlCol="0" anchor="b">
            <a:normAutofit/>
          </a:bodyPr>
          <a:lstStyle/>
          <a:p>
            <a:pPr algn="ctr"/>
            <a:r>
              <a:rPr lang="en-US" sz="4400" dirty="0">
                <a:solidFill>
                  <a:schemeClr val="tx1">
                    <a:lumMod val="85000"/>
                    <a:lumOff val="15000"/>
                  </a:schemeClr>
                </a:solidFill>
                <a:latin typeface="Arial" panose="020B0604020202020204" pitchFamily="34" charset="0"/>
                <a:cs typeface="Arial" panose="020B0604020202020204" pitchFamily="34" charset="0"/>
              </a:rPr>
              <a:t>Connecticut Alliance to End Sexual Violence </a:t>
            </a:r>
            <a:br>
              <a:rPr lang="en-US" sz="4400" dirty="0">
                <a:solidFill>
                  <a:schemeClr val="tx1">
                    <a:lumMod val="85000"/>
                    <a:lumOff val="15000"/>
                  </a:schemeClr>
                </a:solidFill>
                <a:latin typeface="Arial" panose="020B0604020202020204" pitchFamily="34" charset="0"/>
                <a:cs typeface="Arial" panose="020B0604020202020204" pitchFamily="34" charset="0"/>
              </a:rPr>
            </a:br>
            <a:r>
              <a:rPr lang="en-US" sz="4400" b="1" i="1" dirty="0">
                <a:solidFill>
                  <a:srgbClr val="222222"/>
                </a:solidFill>
                <a:effectLst/>
                <a:latin typeface="Arial" panose="020B0604020202020204" pitchFamily="34" charset="0"/>
              </a:rPr>
              <a:t>Awareness + Action = Accountability: </a:t>
            </a:r>
            <a:br>
              <a:rPr lang="en-US" sz="4400" b="1" i="1" dirty="0">
                <a:solidFill>
                  <a:srgbClr val="222222"/>
                </a:solidFill>
                <a:effectLst/>
                <a:latin typeface="Arial" panose="020B0604020202020204" pitchFamily="34" charset="0"/>
              </a:rPr>
            </a:br>
            <a:r>
              <a:rPr lang="en-US" sz="4400" i="1" dirty="0">
                <a:solidFill>
                  <a:srgbClr val="222222"/>
                </a:solidFill>
                <a:effectLst/>
                <a:latin typeface="Arial" panose="020B0604020202020204" pitchFamily="34" charset="0"/>
              </a:rPr>
              <a:t>A Four-Part Series Exploring Race, Power, and Privilege</a:t>
            </a:r>
            <a:endParaRPr lang="en-US" sz="4400" dirty="0">
              <a:solidFill>
                <a:schemeClr val="tx1">
                  <a:lumMod val="85000"/>
                  <a:lumOff val="15000"/>
                </a:schemeClr>
              </a:solidFill>
            </a:endParaRPr>
          </a:p>
        </p:txBody>
      </p:sp>
      <p:sp>
        <p:nvSpPr>
          <p:cNvPr id="6" name="Text Placeholder 5">
            <a:extLst>
              <a:ext uri="{FF2B5EF4-FFF2-40B4-BE49-F238E27FC236}">
                <a16:creationId xmlns:a16="http://schemas.microsoft.com/office/drawing/2014/main" id="{1E3427C0-3F1A-4B3A-A54E-F3A34C499F9D}"/>
              </a:ext>
            </a:extLst>
          </p:cNvPr>
          <p:cNvSpPr>
            <a:spLocks noGrp="1"/>
          </p:cNvSpPr>
          <p:nvPr>
            <p:ph type="body" sz="half" idx="2"/>
          </p:nvPr>
        </p:nvSpPr>
        <p:spPr>
          <a:xfrm>
            <a:off x="5684970" y="5501376"/>
            <a:ext cx="4829101" cy="918575"/>
          </a:xfrm>
        </p:spPr>
        <p:txBody>
          <a:bodyPr vert="horz" lIns="91440" tIns="45720" rIns="91440" bIns="45720" rtlCol="0">
            <a:normAutofit fontScale="92500" lnSpcReduction="10000"/>
          </a:bodyPr>
          <a:lstStyle/>
          <a:p>
            <a:pPr algn="ctr">
              <a:lnSpc>
                <a:spcPct val="100000"/>
              </a:lnSpc>
            </a:pPr>
            <a:r>
              <a:rPr lang="en-US" sz="2400" spc="200" dirty="0">
                <a:solidFill>
                  <a:schemeClr val="tx1">
                    <a:lumMod val="85000"/>
                    <a:lumOff val="15000"/>
                  </a:schemeClr>
                </a:solidFill>
                <a:latin typeface="Arial" panose="020B0604020202020204" pitchFamily="34" charset="0"/>
                <a:cs typeface="Arial" panose="020B0604020202020204" pitchFamily="34" charset="0"/>
              </a:rPr>
              <a:t>Kathy Taylor, Esq.</a:t>
            </a:r>
          </a:p>
          <a:p>
            <a:pPr algn="ctr">
              <a:lnSpc>
                <a:spcPct val="100000"/>
              </a:lnSpc>
            </a:pPr>
            <a:r>
              <a:rPr lang="en-US" sz="2400" spc="200" dirty="0">
                <a:solidFill>
                  <a:schemeClr val="tx1">
                    <a:lumMod val="85000"/>
                    <a:lumOff val="15000"/>
                  </a:schemeClr>
                </a:solidFill>
                <a:latin typeface="Arial" panose="020B0604020202020204" pitchFamily="34" charset="0"/>
                <a:cs typeface="Arial" panose="020B0604020202020204" pitchFamily="34" charset="0"/>
              </a:rPr>
              <a:t>September 2021</a:t>
            </a:r>
          </a:p>
        </p:txBody>
      </p:sp>
      <p:pic>
        <p:nvPicPr>
          <p:cNvPr id="5" name="Picture 4">
            <a:extLst>
              <a:ext uri="{FF2B5EF4-FFF2-40B4-BE49-F238E27FC236}">
                <a16:creationId xmlns:a16="http://schemas.microsoft.com/office/drawing/2014/main" id="{6893F357-CFA2-4427-9C67-A847B6A6131F}"/>
              </a:ext>
            </a:extLst>
          </p:cNvPr>
          <p:cNvPicPr>
            <a:picLocks noChangeAspect="1"/>
          </p:cNvPicPr>
          <p:nvPr/>
        </p:nvPicPr>
        <p:blipFill>
          <a:blip r:embed="rId3"/>
          <a:stretch>
            <a:fillRect/>
          </a:stretch>
        </p:blipFill>
        <p:spPr>
          <a:xfrm>
            <a:off x="43543" y="1306286"/>
            <a:ext cx="3947885" cy="3947885"/>
          </a:xfrm>
          <a:prstGeom prst="rect">
            <a:avLst/>
          </a:prstGeom>
        </p:spPr>
      </p:pic>
    </p:spTree>
    <p:extLst>
      <p:ext uri="{BB962C8B-B14F-4D97-AF65-F5344CB8AC3E}">
        <p14:creationId xmlns:p14="http://schemas.microsoft.com/office/powerpoint/2010/main" val="28891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2EE4-217F-412C-878F-B5EEBD10FECF}"/>
              </a:ext>
            </a:extLst>
          </p:cNvPr>
          <p:cNvSpPr>
            <a:spLocks noGrp="1"/>
          </p:cNvSpPr>
          <p:nvPr>
            <p:ph type="title"/>
          </p:nvPr>
        </p:nvSpPr>
        <p:spPr/>
        <p:txBody>
          <a:bodyPr/>
          <a:lstStyle/>
          <a:p>
            <a:r>
              <a:rPr lang="en-US"/>
              <a:t>Compare</a:t>
            </a:r>
            <a:endParaRPr lang="en-US" dirty="0"/>
          </a:p>
        </p:txBody>
      </p:sp>
      <p:pic>
        <p:nvPicPr>
          <p:cNvPr id="3" name="Picture 2">
            <a:extLst>
              <a:ext uri="{FF2B5EF4-FFF2-40B4-BE49-F238E27FC236}">
                <a16:creationId xmlns:a16="http://schemas.microsoft.com/office/drawing/2014/main" id="{E9008066-AA17-411E-9B51-AB611CFA4878}"/>
              </a:ext>
            </a:extLst>
          </p:cNvPr>
          <p:cNvPicPr>
            <a:picLocks noChangeAspect="1"/>
          </p:cNvPicPr>
          <p:nvPr/>
        </p:nvPicPr>
        <p:blipFill>
          <a:blip r:embed="rId2"/>
          <a:stretch>
            <a:fillRect/>
          </a:stretch>
        </p:blipFill>
        <p:spPr>
          <a:xfrm>
            <a:off x="590935" y="1737360"/>
            <a:ext cx="4648722" cy="4373155"/>
          </a:xfrm>
          <a:prstGeom prst="rect">
            <a:avLst/>
          </a:prstGeom>
        </p:spPr>
      </p:pic>
      <p:pic>
        <p:nvPicPr>
          <p:cNvPr id="4" name="Picture 3">
            <a:extLst>
              <a:ext uri="{FF2B5EF4-FFF2-40B4-BE49-F238E27FC236}">
                <a16:creationId xmlns:a16="http://schemas.microsoft.com/office/drawing/2014/main" id="{C9152404-B8BB-4939-BA91-5F08F95FE515}"/>
              </a:ext>
            </a:extLst>
          </p:cNvPr>
          <p:cNvPicPr>
            <a:picLocks noChangeAspect="1"/>
          </p:cNvPicPr>
          <p:nvPr/>
        </p:nvPicPr>
        <p:blipFill>
          <a:blip r:embed="rId3"/>
          <a:stretch>
            <a:fillRect/>
          </a:stretch>
        </p:blipFill>
        <p:spPr>
          <a:xfrm>
            <a:off x="5646057" y="25346"/>
            <a:ext cx="6545943" cy="6299200"/>
          </a:xfrm>
          <a:prstGeom prst="rect">
            <a:avLst/>
          </a:prstGeom>
        </p:spPr>
      </p:pic>
    </p:spTree>
    <p:extLst>
      <p:ext uri="{BB962C8B-B14F-4D97-AF65-F5344CB8AC3E}">
        <p14:creationId xmlns:p14="http://schemas.microsoft.com/office/powerpoint/2010/main" val="121583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57B27-A222-44B3-9C39-9A6B3C86A133}"/>
              </a:ext>
            </a:extLst>
          </p:cNvPr>
          <p:cNvSpPr>
            <a:spLocks noGrp="1"/>
          </p:cNvSpPr>
          <p:nvPr>
            <p:ph idx="4294967295"/>
          </p:nvPr>
        </p:nvSpPr>
        <p:spPr>
          <a:xfrm>
            <a:off x="713784" y="1929506"/>
            <a:ext cx="4040187" cy="3971949"/>
          </a:xfrm>
        </p:spPr>
        <p:txBody>
          <a:bodyPr vert="horz" lIns="0" tIns="45720" rIns="0" bIns="45720" rtlCol="0">
            <a:noAutofit/>
          </a:bodyPr>
          <a:lstStyle/>
          <a:p>
            <a:pPr algn="ctr"/>
            <a:r>
              <a:rPr lang="en-US" sz="3200" b="0" i="0" dirty="0">
                <a:effectLst/>
              </a:rPr>
              <a:t>Identifying any two aspects of a white supremacy culture, let’s brainstorm ways that it appears at the Alliance and how best to combat and dismantle that frame of thinking/way of being.</a:t>
            </a:r>
          </a:p>
        </p:txBody>
      </p:sp>
      <p:pic>
        <p:nvPicPr>
          <p:cNvPr id="2" name="Picture 1">
            <a:extLst>
              <a:ext uri="{FF2B5EF4-FFF2-40B4-BE49-F238E27FC236}">
                <a16:creationId xmlns:a16="http://schemas.microsoft.com/office/drawing/2014/main" id="{EA930740-B6B5-4EB5-9B66-9ADD2BB8A97F}"/>
              </a:ext>
            </a:extLst>
          </p:cNvPr>
          <p:cNvPicPr>
            <a:picLocks noChangeAspect="1"/>
          </p:cNvPicPr>
          <p:nvPr/>
        </p:nvPicPr>
        <p:blipFill>
          <a:blip r:embed="rId2"/>
          <a:stretch>
            <a:fillRect/>
          </a:stretch>
        </p:blipFill>
        <p:spPr>
          <a:xfrm>
            <a:off x="5334000" y="0"/>
            <a:ext cx="6858000" cy="6741886"/>
          </a:xfrm>
          <a:prstGeom prst="rect">
            <a:avLst/>
          </a:prstGeom>
        </p:spPr>
      </p:pic>
    </p:spTree>
    <p:extLst>
      <p:ext uri="{BB962C8B-B14F-4D97-AF65-F5344CB8AC3E}">
        <p14:creationId xmlns:p14="http://schemas.microsoft.com/office/powerpoint/2010/main" val="426947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61C05A7C-7E78-4326-ACB7-6FE0E7D01BBD}"/>
              </a:ext>
            </a:extLst>
          </p:cNvPr>
          <p:cNvPicPr>
            <a:picLocks noChangeAspect="1"/>
          </p:cNvPicPr>
          <p:nvPr/>
        </p:nvPicPr>
        <p:blipFill rotWithShape="1">
          <a:blip r:embed="rId3">
            <a:duotone>
              <a:prstClr val="black"/>
              <a:schemeClr val="accent2">
                <a:tint val="45000"/>
                <a:satMod val="400000"/>
              </a:schemeClr>
            </a:duotone>
            <a:alphaModFix amt="65000"/>
          </a:blip>
          <a:srcRect t="8537"/>
          <a:stretch/>
        </p:blipFill>
        <p:spPr>
          <a:xfrm>
            <a:off x="20" y="10"/>
            <a:ext cx="12191980" cy="6857990"/>
          </a:xfrm>
          <a:prstGeom prst="rect">
            <a:avLst/>
          </a:prstGeom>
          <a:solidFill>
            <a:schemeClr val="tx2"/>
          </a:solidFill>
        </p:spPr>
      </p:pic>
      <p:sp>
        <p:nvSpPr>
          <p:cNvPr id="3" name="Content Placeholder 2">
            <a:extLst>
              <a:ext uri="{FF2B5EF4-FFF2-40B4-BE49-F238E27FC236}">
                <a16:creationId xmlns:a16="http://schemas.microsoft.com/office/drawing/2014/main" id="{AE10F6BF-8F72-4D17-98AA-5BD050C4AF8F}"/>
              </a:ext>
            </a:extLst>
          </p:cNvPr>
          <p:cNvSpPr>
            <a:spLocks noGrp="1"/>
          </p:cNvSpPr>
          <p:nvPr>
            <p:ph idx="1"/>
          </p:nvPr>
        </p:nvSpPr>
        <p:spPr>
          <a:xfrm>
            <a:off x="130629" y="159027"/>
            <a:ext cx="7290587" cy="6590116"/>
          </a:xfrm>
          <a:ln>
            <a:solidFill>
              <a:schemeClr val="bg2">
                <a:lumMod val="20000"/>
                <a:lumOff val="80000"/>
              </a:schemeClr>
            </a:solidFill>
          </a:ln>
        </p:spPr>
        <p:txBody>
          <a:bodyPr>
            <a:normAutofit fontScale="92500" lnSpcReduction="20000"/>
          </a:bodyPr>
          <a:lstStyle/>
          <a:p>
            <a:pPr marL="0" indent="0" algn="ctr">
              <a:buNone/>
            </a:pPr>
            <a:r>
              <a:rPr lang="en-US" sz="4100" b="1" i="1" dirty="0">
                <a:solidFill>
                  <a:schemeClr val="bg1"/>
                </a:solidFill>
              </a:rPr>
              <a:t>Here’s the Task:  </a:t>
            </a:r>
          </a:p>
          <a:p>
            <a:pPr marL="0" indent="0" algn="ctr">
              <a:buNone/>
            </a:pPr>
            <a:r>
              <a:rPr lang="en-US" sz="2800" dirty="0">
                <a:solidFill>
                  <a:srgbClr val="FFFFFF"/>
                </a:solidFill>
              </a:rPr>
              <a:t>Promoting, cultivating, maintaining, and ensuring a more racially equitable Alliance. </a:t>
            </a:r>
          </a:p>
          <a:p>
            <a:pPr marL="0" indent="0" algn="ctr">
              <a:buNone/>
            </a:pPr>
            <a:r>
              <a:rPr lang="en-US" sz="4100" b="1" i="1" dirty="0">
                <a:solidFill>
                  <a:schemeClr val="bg1"/>
                </a:solidFill>
              </a:rPr>
              <a:t>Here’s the How: </a:t>
            </a:r>
          </a:p>
          <a:p>
            <a:pPr marL="0" indent="0" algn="ctr">
              <a:buNone/>
            </a:pPr>
            <a:r>
              <a:rPr lang="en-US" sz="2800" dirty="0">
                <a:solidFill>
                  <a:srgbClr val="FFFFFF"/>
                </a:solidFill>
              </a:rPr>
              <a:t>Shifting mindsets, challenging assumptions, and elevating equitable practices.</a:t>
            </a:r>
          </a:p>
          <a:p>
            <a:pPr marL="0" indent="0" algn="ctr">
              <a:buNone/>
            </a:pPr>
            <a:endParaRPr lang="en-US" sz="2800" dirty="0">
              <a:solidFill>
                <a:srgbClr val="FFFFFF"/>
              </a:solidFill>
            </a:endParaRPr>
          </a:p>
          <a:p>
            <a:pPr marL="0" indent="0" algn="ctr">
              <a:buNone/>
            </a:pPr>
            <a:r>
              <a:rPr lang="en-US" sz="4100" b="1" i="1" dirty="0">
                <a:solidFill>
                  <a:schemeClr val="bg1"/>
                </a:solidFill>
              </a:rPr>
              <a:t>Here’s the Guiding Principles</a:t>
            </a:r>
            <a:r>
              <a:rPr lang="en-US" sz="4100" dirty="0">
                <a:solidFill>
                  <a:schemeClr val="bg1"/>
                </a:solidFill>
              </a:rPr>
              <a:t>:</a:t>
            </a:r>
          </a:p>
          <a:p>
            <a:pPr marL="0" indent="0" algn="ctr">
              <a:buNone/>
            </a:pPr>
            <a:r>
              <a:rPr lang="en-US" sz="2800" b="0" i="0" dirty="0">
                <a:solidFill>
                  <a:srgbClr val="FFFFFF"/>
                </a:solidFill>
                <a:effectLst/>
              </a:rPr>
              <a:t>We work to change the policies, practices and mindsets that stand in the way of equity.</a:t>
            </a:r>
          </a:p>
          <a:p>
            <a:pPr marL="0" indent="0" algn="ctr">
              <a:buNone/>
            </a:pPr>
            <a:r>
              <a:rPr lang="en-US" sz="2800" b="0" i="0" dirty="0">
                <a:solidFill>
                  <a:srgbClr val="FFFFFF"/>
                </a:solidFill>
                <a:effectLst/>
              </a:rPr>
              <a:t>We pursue our task with courage and urgency.</a:t>
            </a:r>
          </a:p>
          <a:p>
            <a:pPr marL="0" indent="0" algn="ctr">
              <a:buNone/>
            </a:pPr>
            <a:r>
              <a:rPr lang="en-US" sz="2800" b="0" i="0" dirty="0">
                <a:solidFill>
                  <a:srgbClr val="FFFFFF"/>
                </a:solidFill>
                <a:effectLst/>
              </a:rPr>
              <a:t>We embrace opportunities to learn and improve continuously, striving to be better as individuals, and as an Alliance.</a:t>
            </a:r>
          </a:p>
          <a:p>
            <a:endParaRPr lang="en-US" sz="1500" dirty="0">
              <a:solidFill>
                <a:srgbClr val="FFFFFF"/>
              </a:solidFill>
            </a:endParaRPr>
          </a:p>
          <a:p>
            <a:r>
              <a:rPr lang="en-US" sz="1500" dirty="0">
                <a:solidFill>
                  <a:srgbClr val="FFFFFF"/>
                </a:solidFill>
              </a:rPr>
              <a:t> </a:t>
            </a:r>
          </a:p>
        </p:txBody>
      </p:sp>
    </p:spTree>
    <p:extLst>
      <p:ext uri="{BB962C8B-B14F-4D97-AF65-F5344CB8AC3E}">
        <p14:creationId xmlns:p14="http://schemas.microsoft.com/office/powerpoint/2010/main" val="36651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5292-F999-4CF5-BB1F-3F596DF316F9}"/>
              </a:ext>
            </a:extLst>
          </p:cNvPr>
          <p:cNvSpPr>
            <a:spLocks noGrp="1"/>
          </p:cNvSpPr>
          <p:nvPr>
            <p:ph type="title"/>
          </p:nvPr>
        </p:nvSpPr>
        <p:spPr>
          <a:xfrm>
            <a:off x="2902226" y="286603"/>
            <a:ext cx="6785113" cy="1450757"/>
          </a:xfrm>
        </p:spPr>
        <p:txBody>
          <a:bodyPr/>
          <a:lstStyle/>
          <a:p>
            <a:pPr algn="ctr"/>
            <a:r>
              <a:rPr lang="en-US" dirty="0">
                <a:solidFill>
                  <a:schemeClr val="tx1"/>
                </a:solidFill>
                <a:latin typeface="Arial" panose="020B0604020202020204" pitchFamily="34" charset="0"/>
                <a:cs typeface="Arial" panose="020B0604020202020204" pitchFamily="34" charset="0"/>
              </a:rPr>
              <a:t>Our Ground Rules</a:t>
            </a:r>
            <a:r>
              <a:rPr lang="en-US" dirty="0">
                <a:solidFill>
                  <a:schemeClr val="tx1"/>
                </a:solidFill>
              </a:rPr>
              <a:t> </a:t>
            </a:r>
            <a:r>
              <a:rPr lang="en-US" dirty="0">
                <a:solidFill>
                  <a:schemeClr val="bg1"/>
                </a:solidFill>
              </a:rPr>
              <a:t>Ground Rules</a:t>
            </a:r>
          </a:p>
        </p:txBody>
      </p:sp>
      <p:graphicFrame>
        <p:nvGraphicFramePr>
          <p:cNvPr id="15" name="Content Placeholder 2">
            <a:extLst>
              <a:ext uri="{FF2B5EF4-FFF2-40B4-BE49-F238E27FC236}">
                <a16:creationId xmlns:a16="http://schemas.microsoft.com/office/drawing/2014/main" id="{A00FEDC2-0290-420D-AF09-B0A226F951EA}"/>
              </a:ext>
            </a:extLst>
          </p:cNvPr>
          <p:cNvGraphicFramePr>
            <a:graphicFrameLocks noGrp="1"/>
          </p:cNvGraphicFramePr>
          <p:nvPr>
            <p:ph idx="1"/>
            <p:extLst>
              <p:ext uri="{D42A27DB-BD31-4B8C-83A1-F6EECF244321}">
                <p14:modId xmlns:p14="http://schemas.microsoft.com/office/powerpoint/2010/main" val="3490996615"/>
              </p:ext>
            </p:extLst>
          </p:nvPr>
        </p:nvGraphicFramePr>
        <p:xfrm>
          <a:off x="319313" y="1845734"/>
          <a:ext cx="11727543" cy="4438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21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7B5B-C1C8-4A1F-8C16-378A79582212}"/>
              </a:ext>
            </a:extLst>
          </p:cNvPr>
          <p:cNvSpPr>
            <a:spLocks noGrp="1"/>
          </p:cNvSpPr>
          <p:nvPr>
            <p:ph type="title"/>
          </p:nvPr>
        </p:nvSpPr>
        <p:spPr>
          <a:xfrm>
            <a:off x="278297" y="958677"/>
            <a:ext cx="11502885" cy="1450757"/>
          </a:xfrm>
        </p:spPr>
        <p:txBody>
          <a:bodyPr>
            <a:normAutofit fontScale="90000"/>
          </a:bodyPr>
          <a:lstStyle/>
          <a:p>
            <a:pPr algn="ctr"/>
            <a:r>
              <a:rPr lang="en-US" b="1" i="1" dirty="0">
                <a:latin typeface="Arial" panose="020B0604020202020204" pitchFamily="34" charset="0"/>
                <a:cs typeface="Arial" panose="020B0604020202020204" pitchFamily="34" charset="0"/>
              </a:rPr>
              <a:t>Our Destination: Moving Forward</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How to Move Past Where We've Been and Where We Are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B49A2C53-F2B9-4D4D-8726-DA399BEFE378}"/>
              </a:ext>
            </a:extLst>
          </p:cNvPr>
          <p:cNvGraphicFramePr>
            <a:graphicFrameLocks noGrp="1"/>
          </p:cNvGraphicFramePr>
          <p:nvPr>
            <p:ph idx="1"/>
            <p:extLst>
              <p:ext uri="{D42A27DB-BD31-4B8C-83A1-F6EECF244321}">
                <p14:modId xmlns:p14="http://schemas.microsoft.com/office/powerpoint/2010/main" val="2034585829"/>
              </p:ext>
            </p:extLst>
          </p:nvPr>
        </p:nvGraphicFramePr>
        <p:xfrm>
          <a:off x="198782" y="2098514"/>
          <a:ext cx="11714921" cy="4116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97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708E07-8D8D-4F23-BD04-BDF1E5C4B6E2}"/>
              </a:ext>
            </a:extLst>
          </p:cNvPr>
          <p:cNvSpPr>
            <a:spLocks noGrp="1"/>
          </p:cNvSpPr>
          <p:nvPr>
            <p:ph type="title"/>
          </p:nvPr>
        </p:nvSpPr>
        <p:spPr>
          <a:xfrm>
            <a:off x="492370" y="516835"/>
            <a:ext cx="3084844" cy="5772840"/>
          </a:xfrm>
        </p:spPr>
        <p:txBody>
          <a:bodyPr anchor="ctr">
            <a:normAutofit/>
          </a:bodyPr>
          <a:lstStyle/>
          <a:p>
            <a:pPr algn="ctr"/>
            <a:r>
              <a:rPr lang="en-US" sz="6000" b="1" dirty="0">
                <a:solidFill>
                  <a:srgbClr val="FFFFFF"/>
                </a:solidFill>
              </a:rPr>
              <a:t>Themes and Threads:</a:t>
            </a:r>
          </a:p>
        </p:txBody>
      </p:sp>
      <p:graphicFrame>
        <p:nvGraphicFramePr>
          <p:cNvPr id="10" name="Content Placeholder 5">
            <a:extLst>
              <a:ext uri="{FF2B5EF4-FFF2-40B4-BE49-F238E27FC236}">
                <a16:creationId xmlns:a16="http://schemas.microsoft.com/office/drawing/2014/main" id="{50A2C8A6-E1A0-4DA9-B2B1-910DCC729C05}"/>
              </a:ext>
            </a:extLst>
          </p:cNvPr>
          <p:cNvGraphicFramePr>
            <a:graphicFrameLocks noGrp="1"/>
          </p:cNvGraphicFramePr>
          <p:nvPr>
            <p:ph idx="1"/>
            <p:extLst>
              <p:ext uri="{D42A27DB-BD31-4B8C-83A1-F6EECF244321}">
                <p14:modId xmlns:p14="http://schemas.microsoft.com/office/powerpoint/2010/main" val="1220582912"/>
              </p:ext>
            </p:extLst>
          </p:nvPr>
        </p:nvGraphicFramePr>
        <p:xfrm>
          <a:off x="4566937" y="639763"/>
          <a:ext cx="6972602" cy="602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032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0F1B-E178-4D46-9F52-C492825B5382}"/>
              </a:ext>
            </a:extLst>
          </p:cNvPr>
          <p:cNvSpPr>
            <a:spLocks noGrp="1"/>
          </p:cNvSpPr>
          <p:nvPr>
            <p:ph type="title"/>
          </p:nvPr>
        </p:nvSpPr>
        <p:spPr/>
        <p:txBody>
          <a:bodyPr>
            <a:normAutofit fontScale="90000"/>
          </a:bodyPr>
          <a:lstStyle/>
          <a:p>
            <a:pPr algn="ctr"/>
            <a:r>
              <a:rPr lang="en-US" b="1" dirty="0">
                <a:solidFill>
                  <a:schemeClr val="bg1"/>
                </a:solidFill>
              </a:rPr>
              <a:t>The Alliance’s Mission &amp; Vision = what you hope to create for others, you must first create for yourself.</a:t>
            </a:r>
          </a:p>
        </p:txBody>
      </p:sp>
      <p:sp>
        <p:nvSpPr>
          <p:cNvPr id="3" name="Content Placeholder 2">
            <a:extLst>
              <a:ext uri="{FF2B5EF4-FFF2-40B4-BE49-F238E27FC236}">
                <a16:creationId xmlns:a16="http://schemas.microsoft.com/office/drawing/2014/main" id="{F2834CC6-1A97-4AD7-9D7F-5FF887FC36E3}"/>
              </a:ext>
            </a:extLst>
          </p:cNvPr>
          <p:cNvSpPr>
            <a:spLocks noGrp="1"/>
          </p:cNvSpPr>
          <p:nvPr>
            <p:ph idx="1"/>
          </p:nvPr>
        </p:nvSpPr>
        <p:spPr>
          <a:xfrm>
            <a:off x="728870" y="1845734"/>
            <a:ext cx="10426810" cy="4435796"/>
          </a:xfrm>
        </p:spPr>
        <p:txBody>
          <a:bodyPr>
            <a:noAutofit/>
          </a:bodyPr>
          <a:lstStyle/>
          <a:p>
            <a:pPr algn="ctr" fontAlgn="base"/>
            <a:r>
              <a:rPr lang="en-US" sz="2400" b="0" i="0" dirty="0">
                <a:solidFill>
                  <a:srgbClr val="314856"/>
                </a:solidFill>
                <a:effectLst/>
                <a:latin typeface="inherit"/>
              </a:rPr>
              <a:t>The mission of Connecticut Alliance to End Sexual Violence is to create communities free of sexual violence and to provide </a:t>
            </a:r>
            <a:r>
              <a:rPr lang="en-US" sz="2400" b="1" i="1" dirty="0">
                <a:solidFill>
                  <a:srgbClr val="314856"/>
                </a:solidFill>
                <a:effectLst/>
                <a:latin typeface="inherit"/>
              </a:rPr>
              <a:t>culturally affirming</a:t>
            </a:r>
            <a:r>
              <a:rPr lang="en-US" sz="2400" b="0" i="0" dirty="0">
                <a:solidFill>
                  <a:srgbClr val="314856"/>
                </a:solidFill>
                <a:effectLst/>
                <a:latin typeface="inherit"/>
              </a:rPr>
              <a:t>, trauma-informed advocacy, prevention, and intervention services </a:t>
            </a:r>
            <a:r>
              <a:rPr lang="en-US" sz="2400" b="1" i="1" dirty="0">
                <a:solidFill>
                  <a:srgbClr val="314856"/>
                </a:solidFill>
                <a:effectLst/>
                <a:latin typeface="inherit"/>
              </a:rPr>
              <a:t>centered on the voices </a:t>
            </a:r>
            <a:r>
              <a:rPr lang="en-US" sz="2400" b="0" i="0" dirty="0">
                <a:solidFill>
                  <a:srgbClr val="314856"/>
                </a:solidFill>
                <a:effectLst/>
                <a:latin typeface="inherit"/>
              </a:rPr>
              <a:t>of survivors. The Alliance envisions and hopes to create a world in which everyone believes sexual violence is a preventable problem and actively plays a role in ending it.</a:t>
            </a:r>
            <a:endParaRPr lang="en-US" sz="2400" b="0" i="0" dirty="0">
              <a:solidFill>
                <a:srgbClr val="314856"/>
              </a:solidFill>
              <a:effectLst/>
              <a:latin typeface="Avenir Light"/>
            </a:endParaRPr>
          </a:p>
          <a:p>
            <a:pPr algn="ctr" fontAlgn="base"/>
            <a:r>
              <a:rPr lang="en-US" sz="2400" b="0" i="0" dirty="0">
                <a:solidFill>
                  <a:srgbClr val="314856"/>
                </a:solidFill>
                <a:effectLst/>
                <a:latin typeface="Avenir Light"/>
              </a:rPr>
              <a:t>In carrying out our mission and pursuing our vision, The Alliance is guided by the following core values: </a:t>
            </a:r>
            <a:r>
              <a:rPr lang="en-US" sz="2400" b="1" i="1" dirty="0">
                <a:solidFill>
                  <a:srgbClr val="314856"/>
                </a:solidFill>
                <a:effectLst/>
                <a:latin typeface="Avenir Light"/>
              </a:rPr>
              <a:t>victim-centered decision-making</a:t>
            </a:r>
            <a:r>
              <a:rPr lang="en-US" sz="2400" b="0" i="0" dirty="0">
                <a:solidFill>
                  <a:srgbClr val="314856"/>
                </a:solidFill>
                <a:effectLst/>
                <a:latin typeface="Avenir Light"/>
              </a:rPr>
              <a:t>, empowerment, compassion </a:t>
            </a:r>
            <a:r>
              <a:rPr lang="en-US" sz="2400" b="1" i="1" dirty="0">
                <a:solidFill>
                  <a:srgbClr val="314856"/>
                </a:solidFill>
                <a:effectLst/>
                <a:latin typeface="Avenir Light"/>
              </a:rPr>
              <a:t>and empathy</a:t>
            </a:r>
            <a:r>
              <a:rPr lang="en-US" sz="2400" b="0" i="0" dirty="0">
                <a:solidFill>
                  <a:srgbClr val="314856"/>
                </a:solidFill>
                <a:effectLst/>
                <a:latin typeface="Avenir Light"/>
              </a:rPr>
              <a:t>, accessibility and choice, </a:t>
            </a:r>
            <a:r>
              <a:rPr lang="en-US" sz="2400" b="1" i="1" dirty="0">
                <a:solidFill>
                  <a:srgbClr val="314856"/>
                </a:solidFill>
                <a:effectLst/>
                <a:latin typeface="Avenir Light"/>
              </a:rPr>
              <a:t>diversity and inclusion</a:t>
            </a:r>
            <a:r>
              <a:rPr lang="en-US" sz="2400" b="0" i="0" dirty="0">
                <a:solidFill>
                  <a:srgbClr val="314856"/>
                </a:solidFill>
                <a:effectLst/>
                <a:latin typeface="Avenir Light"/>
              </a:rPr>
              <a:t>, </a:t>
            </a:r>
            <a:r>
              <a:rPr lang="en-US" sz="2400" b="1" i="1" dirty="0">
                <a:solidFill>
                  <a:srgbClr val="314856"/>
                </a:solidFill>
                <a:effectLst/>
                <a:latin typeface="Avenir Light"/>
              </a:rPr>
              <a:t>intersectionality, dignity and respect</a:t>
            </a:r>
            <a:r>
              <a:rPr lang="en-US" sz="2400" b="0" i="0" dirty="0">
                <a:solidFill>
                  <a:srgbClr val="314856"/>
                </a:solidFill>
                <a:effectLst/>
                <a:latin typeface="Avenir Light"/>
              </a:rPr>
              <a:t>, safety and confidentiality, wellness and self-care, integrity and </a:t>
            </a:r>
            <a:r>
              <a:rPr lang="en-US" sz="2400" b="1" i="1" dirty="0">
                <a:solidFill>
                  <a:srgbClr val="314856"/>
                </a:solidFill>
                <a:effectLst/>
                <a:latin typeface="Avenir Light"/>
              </a:rPr>
              <a:t>accountability</a:t>
            </a:r>
            <a:r>
              <a:rPr lang="en-US" sz="2400" b="0" i="0" dirty="0">
                <a:solidFill>
                  <a:srgbClr val="314856"/>
                </a:solidFill>
                <a:effectLst/>
                <a:latin typeface="Avenir Light"/>
              </a:rPr>
              <a:t>, collaboration and partnership, </a:t>
            </a:r>
            <a:r>
              <a:rPr lang="en-US" sz="2400" b="1" i="1" dirty="0">
                <a:solidFill>
                  <a:srgbClr val="314856"/>
                </a:solidFill>
                <a:effectLst/>
                <a:latin typeface="Avenir Light"/>
              </a:rPr>
              <a:t>and community-building and engagement</a:t>
            </a:r>
            <a:r>
              <a:rPr lang="en-US" sz="2400" b="0" i="0" dirty="0">
                <a:solidFill>
                  <a:srgbClr val="314856"/>
                </a:solidFill>
                <a:effectLst/>
                <a:latin typeface="Avenir Light"/>
              </a:rPr>
              <a:t>.</a:t>
            </a:r>
          </a:p>
          <a:p>
            <a:endParaRPr lang="en-US" sz="2600" dirty="0"/>
          </a:p>
        </p:txBody>
      </p:sp>
    </p:spTree>
    <p:extLst>
      <p:ext uri="{BB962C8B-B14F-4D97-AF65-F5344CB8AC3E}">
        <p14:creationId xmlns:p14="http://schemas.microsoft.com/office/powerpoint/2010/main" val="196603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C382-0F58-4E91-91B1-A24ECA0794EF}"/>
              </a:ext>
            </a:extLst>
          </p:cNvPr>
          <p:cNvSpPr>
            <a:spLocks noGrp="1"/>
          </p:cNvSpPr>
          <p:nvPr>
            <p:ph type="title" idx="4294967295"/>
          </p:nvPr>
        </p:nvSpPr>
        <p:spPr>
          <a:xfrm>
            <a:off x="934244" y="1"/>
            <a:ext cx="10992644" cy="914399"/>
          </a:xfrm>
        </p:spPr>
        <p:txBody>
          <a:bodyPr>
            <a:normAutofit/>
          </a:bodyPr>
          <a:lstStyle/>
          <a:p>
            <a:pPr algn="ctr"/>
            <a:r>
              <a:rPr kumimoji="0" lang="en-US" sz="3200" b="0" i="0" u="none" strike="noStrike" kern="1200" cap="none" spc="-5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How to Move Past Where We've Been and Where We Are </a:t>
            </a:r>
            <a:endParaRPr lang="en-US" sz="3200" dirty="0"/>
          </a:p>
        </p:txBody>
      </p:sp>
      <p:sp>
        <p:nvSpPr>
          <p:cNvPr id="3" name="Content Placeholder 2">
            <a:extLst>
              <a:ext uri="{FF2B5EF4-FFF2-40B4-BE49-F238E27FC236}">
                <a16:creationId xmlns:a16="http://schemas.microsoft.com/office/drawing/2014/main" id="{9478190C-B0C4-49B7-A0E2-5C50AAFA15BA}"/>
              </a:ext>
            </a:extLst>
          </p:cNvPr>
          <p:cNvSpPr>
            <a:spLocks noGrp="1"/>
          </p:cNvSpPr>
          <p:nvPr>
            <p:ph idx="4294967295"/>
          </p:nvPr>
        </p:nvSpPr>
        <p:spPr>
          <a:xfrm>
            <a:off x="172278" y="1045029"/>
            <a:ext cx="11754610" cy="5303384"/>
          </a:xfrm>
        </p:spPr>
        <p:txBody>
          <a:bodyPr>
            <a:normAutofit lnSpcReduction="10000"/>
          </a:bodyPr>
          <a:lstStyle/>
          <a:p>
            <a:pPr algn="ctr"/>
            <a:r>
              <a:rPr lang="en-US" b="1" i="0" dirty="0">
                <a:solidFill>
                  <a:schemeClr val="tx1"/>
                </a:solidFill>
                <a:effectLst/>
                <a:latin typeface="Arial" panose="020B0604020202020204" pitchFamily="34" charset="0"/>
                <a:cs typeface="Arial" panose="020B0604020202020204" pitchFamily="34" charset="0"/>
              </a:rPr>
              <a:t>“</a:t>
            </a:r>
            <a:r>
              <a:rPr lang="en-US" i="0" dirty="0">
                <a:solidFill>
                  <a:schemeClr val="tx1"/>
                </a:solidFill>
                <a:effectLst/>
                <a:latin typeface="Arial" panose="020B0604020202020204" pitchFamily="34" charset="0"/>
                <a:cs typeface="Arial" panose="020B0604020202020204" pitchFamily="34" charset="0"/>
              </a:rPr>
              <a:t>There was concern expressed about many of our colleagues being quiet during these conversations. However, I think that this may be in part due to a workplace dynamic we are currently attempting to unlearn. A few former staff members at the Alliance created a hostile, toxic, and often adversarial environment. Said environment discouraged transparent dialogue, connection with one another, and, ultimately, change. It isolated, disheartened, and ultimately harmed staff. While those individuals are no longer working with us, I believe that some of that residual discouragement exists in our environment, and I've wondered if the previous harm perpetuated may need to be acknowledged by some in order to understand that we can move forward now. I do think that it is a present roadblock in our path towards change, growth, and equity.”</a:t>
            </a:r>
          </a:p>
          <a:p>
            <a:pPr algn="ctr"/>
            <a:endParaRPr lang="en-US" i="0" dirty="0">
              <a:solidFill>
                <a:schemeClr val="tx1"/>
              </a:solidFill>
              <a:effectLst/>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“What the session brought up for me is seeing just how uncomfortable people are having these discussions, so it is clearly needed- but if this is the only space where it's happening, I don't think it will lead anywhere. In my own personal team, there has been no discussion about the training whatsoever for reflection. It's back to the same old routine.”</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“Where are we headed as a coalition? Do I have the energy to engage in these discussions? Will this negatively impact the relationships I have on my own team or with my supervisor? When will I be able to have honest discussions?”</a:t>
            </a: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150324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E2AEF9-3220-4407-B76B-1B6E3952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0142"/>
            <a:ext cx="3860771" cy="2932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s legs and feet in front of a pile of cardboard boxes&#10;&#10;Description automatically generated with low confidence">
            <a:extLst>
              <a:ext uri="{FF2B5EF4-FFF2-40B4-BE49-F238E27FC236}">
                <a16:creationId xmlns:a16="http://schemas.microsoft.com/office/drawing/2014/main" id="{4F3A093A-67EB-4D9D-BE84-BD59B17C7BB7}"/>
              </a:ext>
            </a:extLst>
          </p:cNvPr>
          <p:cNvPicPr>
            <a:picLocks noChangeAspect="1"/>
          </p:cNvPicPr>
          <p:nvPr/>
        </p:nvPicPr>
        <p:blipFill rotWithShape="1">
          <a:blip r:embed="rId2"/>
          <a:srcRect t="8012" r="-1" b="-1"/>
          <a:stretch/>
        </p:blipFill>
        <p:spPr>
          <a:xfrm>
            <a:off x="8" y="824735"/>
            <a:ext cx="3664827" cy="2604266"/>
          </a:xfrm>
          <a:prstGeom prst="rect">
            <a:avLst/>
          </a:prstGeom>
        </p:spPr>
      </p:pic>
      <p:sp>
        <p:nvSpPr>
          <p:cNvPr id="28" name="Rectangle 27">
            <a:extLst>
              <a:ext uri="{FF2B5EF4-FFF2-40B4-BE49-F238E27FC236}">
                <a16:creationId xmlns:a16="http://schemas.microsoft.com/office/drawing/2014/main" id="{2CAFBD32-D3B9-4AA1-8A52-E7788A955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885" y="0"/>
            <a:ext cx="4332545" cy="3131604"/>
          </a:xfrm>
          <a:prstGeom prst="rect">
            <a:avLst/>
          </a:prstGeom>
          <a:solidFill>
            <a:srgbClr val="384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Two people carrying boxes&#10;&#10;Description automatically generated with low confidence">
            <a:extLst>
              <a:ext uri="{FF2B5EF4-FFF2-40B4-BE49-F238E27FC236}">
                <a16:creationId xmlns:a16="http://schemas.microsoft.com/office/drawing/2014/main" id="{F46DE2E1-FF93-40DD-B0F5-54EB4723A867}"/>
              </a:ext>
            </a:extLst>
          </p:cNvPr>
          <p:cNvPicPr>
            <a:picLocks noChangeAspect="1"/>
          </p:cNvPicPr>
          <p:nvPr/>
        </p:nvPicPr>
        <p:blipFill rotWithShape="1">
          <a:blip r:embed="rId3"/>
          <a:srcRect r="24437" b="-1"/>
          <a:stretch/>
        </p:blipFill>
        <p:spPr>
          <a:xfrm>
            <a:off x="4328667" y="89442"/>
            <a:ext cx="3966436" cy="2952719"/>
          </a:xfrm>
          <a:prstGeom prst="rect">
            <a:avLst/>
          </a:prstGeom>
        </p:spPr>
      </p:pic>
      <p:sp>
        <p:nvSpPr>
          <p:cNvPr id="30" name="Rectangle 29">
            <a:extLst>
              <a:ext uri="{FF2B5EF4-FFF2-40B4-BE49-F238E27FC236}">
                <a16:creationId xmlns:a16="http://schemas.microsoft.com/office/drawing/2014/main" id="{7B1FFF1B-D8E7-43C1-963D-013BA404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660142"/>
            <a:ext cx="3429000" cy="5054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48FACB-236A-4D46-A8ED-0D0821EA0763}"/>
              </a:ext>
            </a:extLst>
          </p:cNvPr>
          <p:cNvPicPr>
            <a:picLocks noChangeAspect="1"/>
          </p:cNvPicPr>
          <p:nvPr/>
        </p:nvPicPr>
        <p:blipFill rotWithShape="1">
          <a:blip r:embed="rId4"/>
          <a:srcRect l="44941" r="15700" b="1"/>
          <a:stretch/>
        </p:blipFill>
        <p:spPr>
          <a:xfrm>
            <a:off x="8942136" y="824734"/>
            <a:ext cx="3249864" cy="4726979"/>
          </a:xfrm>
          <a:prstGeom prst="rect">
            <a:avLst/>
          </a:prstGeom>
        </p:spPr>
      </p:pic>
      <p:sp>
        <p:nvSpPr>
          <p:cNvPr id="32" name="Rectangle 31">
            <a:extLst>
              <a:ext uri="{FF2B5EF4-FFF2-40B4-BE49-F238E27FC236}">
                <a16:creationId xmlns:a16="http://schemas.microsoft.com/office/drawing/2014/main" id="{08577E17-0447-4B01-A59A-8125D8719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ECAF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8C82076-4E53-4B78-A17E-F0A3BC957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84C6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CDA07CFA-8127-4AEA-A74C-001F7A7584C6}"/>
              </a:ext>
            </a:extLst>
          </p:cNvPr>
          <p:cNvSpPr txBox="1"/>
          <p:nvPr/>
        </p:nvSpPr>
        <p:spPr>
          <a:xfrm>
            <a:off x="861391" y="3975652"/>
            <a:ext cx="1630018" cy="1015663"/>
          </a:xfrm>
          <a:prstGeom prst="rect">
            <a:avLst/>
          </a:prstGeom>
          <a:noFill/>
        </p:spPr>
        <p:txBody>
          <a:bodyPr wrap="square" rtlCol="0">
            <a:spAutoFit/>
          </a:bodyPr>
          <a:lstStyle/>
          <a:p>
            <a:r>
              <a:rPr lang="en-US" sz="6000" dirty="0"/>
              <a:t>#1</a:t>
            </a:r>
          </a:p>
        </p:txBody>
      </p:sp>
      <p:sp>
        <p:nvSpPr>
          <p:cNvPr id="13" name="TextBox 12">
            <a:extLst>
              <a:ext uri="{FF2B5EF4-FFF2-40B4-BE49-F238E27FC236}">
                <a16:creationId xmlns:a16="http://schemas.microsoft.com/office/drawing/2014/main" id="{F88F08C9-80A3-4846-9FFC-B05F38BC9FAB}"/>
              </a:ext>
            </a:extLst>
          </p:cNvPr>
          <p:cNvSpPr txBox="1"/>
          <p:nvPr/>
        </p:nvSpPr>
        <p:spPr>
          <a:xfrm>
            <a:off x="5353878" y="3292146"/>
            <a:ext cx="1468217" cy="1015663"/>
          </a:xfrm>
          <a:prstGeom prst="rect">
            <a:avLst/>
          </a:prstGeom>
          <a:noFill/>
        </p:spPr>
        <p:txBody>
          <a:bodyPr wrap="square">
            <a:spAutoFit/>
          </a:bodyPr>
          <a:lstStyle/>
          <a:p>
            <a:r>
              <a:rPr lang="en-US" sz="6000" dirty="0"/>
              <a:t>#2</a:t>
            </a:r>
          </a:p>
        </p:txBody>
      </p:sp>
      <p:sp>
        <p:nvSpPr>
          <p:cNvPr id="15" name="TextBox 14">
            <a:extLst>
              <a:ext uri="{FF2B5EF4-FFF2-40B4-BE49-F238E27FC236}">
                <a16:creationId xmlns:a16="http://schemas.microsoft.com/office/drawing/2014/main" id="{4B82278F-3C5B-4182-96C1-980DEADD92F6}"/>
              </a:ext>
            </a:extLst>
          </p:cNvPr>
          <p:cNvSpPr txBox="1"/>
          <p:nvPr/>
        </p:nvSpPr>
        <p:spPr>
          <a:xfrm>
            <a:off x="10005393" y="5507234"/>
            <a:ext cx="1578722" cy="1015663"/>
          </a:xfrm>
          <a:prstGeom prst="rect">
            <a:avLst/>
          </a:prstGeom>
          <a:noFill/>
        </p:spPr>
        <p:txBody>
          <a:bodyPr wrap="square">
            <a:spAutoFit/>
          </a:bodyPr>
          <a:lstStyle/>
          <a:p>
            <a:r>
              <a:rPr lang="en-US" sz="6000" dirty="0"/>
              <a:t>#3</a:t>
            </a:r>
          </a:p>
        </p:txBody>
      </p:sp>
    </p:spTree>
    <p:extLst>
      <p:ext uri="{BB962C8B-B14F-4D97-AF65-F5344CB8AC3E}">
        <p14:creationId xmlns:p14="http://schemas.microsoft.com/office/powerpoint/2010/main" val="276035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BDE3-99AD-4F25-ACA6-4CFEDEB8247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Collaborating in a Shared Space:</a:t>
            </a:r>
          </a:p>
        </p:txBody>
      </p:sp>
      <p:sp>
        <p:nvSpPr>
          <p:cNvPr id="3" name="Content Placeholder 2">
            <a:extLst>
              <a:ext uri="{FF2B5EF4-FFF2-40B4-BE49-F238E27FC236}">
                <a16:creationId xmlns:a16="http://schemas.microsoft.com/office/drawing/2014/main" id="{F237E00B-1BC7-4631-A5C7-8F89F493768E}"/>
              </a:ext>
            </a:extLst>
          </p:cNvPr>
          <p:cNvSpPr>
            <a:spLocks noGrp="1"/>
          </p:cNvSpPr>
          <p:nvPr>
            <p:ph idx="1"/>
          </p:nvPr>
        </p:nvSpPr>
        <p:spPr>
          <a:xfrm>
            <a:off x="1097280" y="1845733"/>
            <a:ext cx="10058400" cy="4343031"/>
          </a:xfrm>
        </p:spPr>
        <p:txBody>
          <a:bodyPr>
            <a:normAutofit/>
          </a:bodyPr>
          <a:lstStyle/>
          <a:p>
            <a:pPr marL="0" indent="0" algn="ctr">
              <a:buNone/>
            </a:pPr>
            <a:r>
              <a:rPr lang="en-US" dirty="0">
                <a:solidFill>
                  <a:srgbClr val="6EAC1C"/>
                </a:solidFill>
                <a:hlinkClick r:id="rId2"/>
              </a:rPr>
              <a:t>https://jamboard.google.com/d/1lIXfFW8t90NJOKSJejDR4qd-aHSRQJ_xR1iUceEFhP4/edit?usp=sharing</a:t>
            </a:r>
            <a:endParaRPr lang="en-US" dirty="0">
              <a:solidFill>
                <a:srgbClr val="6EAC1C"/>
              </a:solidFill>
            </a:endParaRPr>
          </a:p>
          <a:p>
            <a:pPr marL="0" indent="0" algn="ctr">
              <a:buNone/>
            </a:pPr>
            <a:endParaRPr lang="en-US" dirty="0">
              <a:solidFill>
                <a:srgbClr val="6EAC1C"/>
              </a:solidFill>
            </a:endParaRPr>
          </a:p>
          <a:p>
            <a:pPr marL="0" indent="0" algn="ctr">
              <a:buNone/>
            </a:pPr>
            <a:r>
              <a:rPr lang="en-US" dirty="0">
                <a:solidFill>
                  <a:schemeClr val="tx1"/>
                </a:solidFill>
                <a:latin typeface="Arial" panose="020B0604020202020204" pitchFamily="34" charset="0"/>
                <a:cs typeface="Arial" panose="020B0604020202020204" pitchFamily="34" charset="0"/>
              </a:rPr>
              <a:t>In the </a:t>
            </a:r>
            <a:r>
              <a:rPr lang="en-US" dirty="0" err="1">
                <a:solidFill>
                  <a:schemeClr val="tx1"/>
                </a:solidFill>
                <a:latin typeface="Arial" panose="020B0604020202020204" pitchFamily="34" charset="0"/>
                <a:cs typeface="Arial" panose="020B0604020202020204" pitchFamily="34" charset="0"/>
              </a:rPr>
              <a:t>Jamboard</a:t>
            </a:r>
            <a:r>
              <a:rPr lang="en-US" dirty="0">
                <a:solidFill>
                  <a:schemeClr val="tx1"/>
                </a:solidFill>
                <a:latin typeface="Arial" panose="020B0604020202020204" pitchFamily="34" charset="0"/>
                <a:cs typeface="Arial" panose="020B0604020202020204" pitchFamily="34" charset="0"/>
              </a:rPr>
              <a:t>, you can participate and share feedback anonymously.  </a:t>
            </a:r>
          </a:p>
          <a:p>
            <a:pPr marL="0" indent="0" algn="ctr">
              <a:buNone/>
            </a:pPr>
            <a:r>
              <a:rPr lang="en-US" b="1" dirty="0">
                <a:solidFill>
                  <a:schemeClr val="tx1"/>
                </a:solidFill>
                <a:latin typeface="Arial" panose="020B0604020202020204" pitchFamily="34" charset="0"/>
                <a:cs typeface="Arial" panose="020B0604020202020204" pitchFamily="34" charset="0"/>
              </a:rPr>
              <a:t>Step One</a:t>
            </a:r>
            <a:r>
              <a:rPr lang="en-US" dirty="0">
                <a:solidFill>
                  <a:schemeClr val="tx1"/>
                </a:solidFill>
                <a:latin typeface="Arial" panose="020B0604020202020204" pitchFamily="34" charset="0"/>
                <a:cs typeface="Arial" panose="020B0604020202020204" pitchFamily="34" charset="0"/>
              </a:rPr>
              <a:t>: Click on the link - </a:t>
            </a:r>
            <a:r>
              <a:rPr lang="en-US" dirty="0">
                <a:solidFill>
                  <a:schemeClr val="tx1"/>
                </a:solidFill>
                <a:latin typeface="Arial" panose="020B0604020202020204" pitchFamily="34" charset="0"/>
                <a:cs typeface="Arial" panose="020B0604020202020204" pitchFamily="34" charset="0"/>
                <a:hlinkClick r:id="rId2"/>
              </a:rPr>
              <a:t>https://jamboard.google.com/d/1lIXfFW8t90NJOKSJejDR4qd-aHSRQJ_xR1iUceEFhP4/edit?usp=sharing – </a:t>
            </a:r>
            <a:endParaRPr lang="en-US" dirty="0">
              <a:solidFill>
                <a:schemeClr val="tx1"/>
              </a:solidFill>
              <a:latin typeface="Arial" panose="020B0604020202020204" pitchFamily="34" charset="0"/>
              <a:cs typeface="Arial" panose="020B0604020202020204" pitchFamily="34" charset="0"/>
            </a:endParaRPr>
          </a:p>
          <a:p>
            <a:pPr marL="0" indent="0" algn="ctr">
              <a:buNone/>
            </a:pP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Step Two</a:t>
            </a:r>
            <a:r>
              <a:rPr lang="en-US" dirty="0">
                <a:solidFill>
                  <a:schemeClr val="tx1"/>
                </a:solidFill>
                <a:latin typeface="Arial" panose="020B0604020202020204" pitchFamily="34" charset="0"/>
                <a:cs typeface="Arial" panose="020B0604020202020204" pitchFamily="34" charset="0"/>
              </a:rPr>
              <a:t>: On the left, slick the fourth icon, the Sticky Note, to add your comment.  </a:t>
            </a:r>
          </a:p>
          <a:p>
            <a:pPr marL="0" indent="0" algn="ctr">
              <a:buNone/>
            </a:pPr>
            <a:r>
              <a:rPr lang="en-US" b="1" dirty="0">
                <a:solidFill>
                  <a:schemeClr val="tx1"/>
                </a:solidFill>
                <a:latin typeface="Arial" panose="020B0604020202020204" pitchFamily="34" charset="0"/>
                <a:cs typeface="Arial" panose="020B0604020202020204" pitchFamily="34" charset="0"/>
              </a:rPr>
              <a:t>Step Three</a:t>
            </a:r>
            <a:r>
              <a:rPr lang="en-US" dirty="0">
                <a:solidFill>
                  <a:schemeClr val="tx1"/>
                </a:solidFill>
                <a:latin typeface="Arial" panose="020B0604020202020204" pitchFamily="34" charset="0"/>
                <a:cs typeface="Arial" panose="020B0604020202020204" pitchFamily="34" charset="0"/>
              </a:rPr>
              <a:t>: After typing your remark, click save.  As others share their remarks, we’ll be able to view and discuss.  </a:t>
            </a:r>
          </a:p>
          <a:p>
            <a:pPr marL="0" indent="0" algn="ctr">
              <a:buNone/>
            </a:pPr>
            <a:r>
              <a:rPr lang="en-US" dirty="0">
                <a:solidFill>
                  <a:srgbClr val="6EAC1C"/>
                </a:solidFill>
              </a:rPr>
              <a:t> </a:t>
            </a:r>
          </a:p>
          <a:p>
            <a:pPr marL="0" indent="0">
              <a:buNone/>
            </a:pPr>
            <a:endParaRPr lang="en-US" dirty="0"/>
          </a:p>
        </p:txBody>
      </p:sp>
    </p:spTree>
    <p:extLst>
      <p:ext uri="{BB962C8B-B14F-4D97-AF65-F5344CB8AC3E}">
        <p14:creationId xmlns:p14="http://schemas.microsoft.com/office/powerpoint/2010/main" val="318790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C2BD-85B0-40EB-8C2E-D0CDDC530943}"/>
              </a:ext>
            </a:extLst>
          </p:cNvPr>
          <p:cNvSpPr>
            <a:spLocks noGrp="1"/>
          </p:cNvSpPr>
          <p:nvPr>
            <p:ph idx="1"/>
          </p:nvPr>
        </p:nvSpPr>
        <p:spPr>
          <a:xfrm>
            <a:off x="569843" y="1845734"/>
            <a:ext cx="10986053" cy="4023360"/>
          </a:xfrm>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1.  What immediately stands out to you? Why?</a:t>
            </a:r>
          </a:p>
          <a:p>
            <a:pPr algn="ctr"/>
            <a:r>
              <a:rPr lang="en-US" sz="4000" b="1" dirty="0">
                <a:solidFill>
                  <a:schemeClr val="tx1"/>
                </a:solidFill>
                <a:latin typeface="Arial" panose="020B0604020202020204" pitchFamily="34" charset="0"/>
                <a:cs typeface="Arial" panose="020B0604020202020204" pitchFamily="34" charset="0"/>
              </a:rPr>
              <a:t>2.  Is there a remark that you would like to explore? Why?</a:t>
            </a:r>
          </a:p>
          <a:p>
            <a:pPr algn="ctr"/>
            <a:r>
              <a:rPr lang="en-US" sz="4000" b="1" dirty="0">
                <a:solidFill>
                  <a:schemeClr val="tx1"/>
                </a:solidFill>
                <a:latin typeface="Arial" panose="020B0604020202020204" pitchFamily="34" charset="0"/>
                <a:cs typeface="Arial" panose="020B0604020202020204" pitchFamily="34" charset="0"/>
              </a:rPr>
              <a:t>3. Is there a comment that we need to unpack?</a:t>
            </a:r>
          </a:p>
        </p:txBody>
      </p:sp>
    </p:spTree>
    <p:extLst>
      <p:ext uri="{BB962C8B-B14F-4D97-AF65-F5344CB8AC3E}">
        <p14:creationId xmlns:p14="http://schemas.microsoft.com/office/powerpoint/2010/main" val="38315654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2713</TotalTime>
  <Words>1522</Words>
  <Application>Microsoft Office PowerPoint</Application>
  <PresentationFormat>Widescreen</PresentationFormat>
  <Paragraphs>91</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Light</vt:lpstr>
      <vt:lpstr>Calibri</vt:lpstr>
      <vt:lpstr>Calibri Light</vt:lpstr>
      <vt:lpstr>Google Sans</vt:lpstr>
      <vt:lpstr>inherit</vt:lpstr>
      <vt:lpstr>Open Sans</vt:lpstr>
      <vt:lpstr>Retrospect</vt:lpstr>
      <vt:lpstr>Connecticut Alliance to End Sexual Violence  Awareness + Action = Accountability:  A Four-Part Series Exploring Race, Power, and Privilege</vt:lpstr>
      <vt:lpstr>Our Ground Rules Ground Rules</vt:lpstr>
      <vt:lpstr>Our Destination: Moving Forward:  How to Move Past Where We've Been and Where We Are  </vt:lpstr>
      <vt:lpstr>Themes and Threads:</vt:lpstr>
      <vt:lpstr>The Alliance’s Mission &amp; Vision = what you hope to create for others, you must first create for yourself.</vt:lpstr>
      <vt:lpstr>How to Move Past Where We've Been and Where We Are </vt:lpstr>
      <vt:lpstr>PowerPoint Presentation</vt:lpstr>
      <vt:lpstr>Collaborating in a Shared Space:</vt:lpstr>
      <vt:lpstr>PowerPoint Presentation</vt:lpstr>
      <vt:lpstr>Compare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We Stand: Understanding Social Cognition and Implicit Bias</dc:title>
  <dc:creator>kathyktaylor326@gmail.com</dc:creator>
  <cp:lastModifiedBy>Taylor, Kathy K</cp:lastModifiedBy>
  <cp:revision>80</cp:revision>
  <dcterms:created xsi:type="dcterms:W3CDTF">2020-12-06T22:35:06Z</dcterms:created>
  <dcterms:modified xsi:type="dcterms:W3CDTF">2021-09-26T13:16:57Z</dcterms:modified>
</cp:coreProperties>
</file>