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8" r:id="rId3"/>
    <p:sldId id="257"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2FF60-ACB2-4D4A-BAC6-91AD7B28EECE}" v="86" dt="2023-07-20T19:43:0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ata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5AA5C-3675-4DDA-8631-64322A76E8B1}" type="doc">
      <dgm:prSet loTypeId="urn:microsoft.com/office/officeart/2018/5/layout/IconLeafLabelList" loCatId="icon" qsTypeId="urn:microsoft.com/office/officeart/2005/8/quickstyle/simple1" qsCatId="simple" csTypeId="urn:microsoft.com/office/officeart/2005/8/colors/accent5_2" csCatId="accent5" phldr="1"/>
      <dgm:spPr/>
      <dgm:t>
        <a:bodyPr/>
        <a:lstStyle/>
        <a:p>
          <a:endParaRPr lang="en-US"/>
        </a:p>
      </dgm:t>
    </dgm:pt>
    <dgm:pt modelId="{9717DB8E-0B6D-4179-9DEF-531DA225A7A8}">
      <dgm:prSet phldr="0"/>
      <dgm:spPr/>
      <dgm:t>
        <a:bodyPr/>
        <a:lstStyle/>
        <a:p>
          <a:pPr>
            <a:lnSpc>
              <a:spcPct val="100000"/>
            </a:lnSpc>
            <a:defRPr cap="all"/>
          </a:pPr>
          <a:r>
            <a:rPr lang="en-US" b="0" dirty="0"/>
            <a:t>lower budget tiers and rates</a:t>
          </a:r>
        </a:p>
      </dgm:t>
    </dgm:pt>
    <dgm:pt modelId="{B7591DFD-7DEB-4F13-A1DA-1B229D3F3B94}" type="parTrans" cxnId="{D0C9C616-512D-4DAC-979A-C785BC034C16}">
      <dgm:prSet/>
      <dgm:spPr/>
      <dgm:t>
        <a:bodyPr/>
        <a:lstStyle/>
        <a:p>
          <a:endParaRPr lang="en-US"/>
        </a:p>
      </dgm:t>
    </dgm:pt>
    <dgm:pt modelId="{BF0035DE-0882-46F0-B563-6C01079D023F}" type="sibTrans" cxnId="{D0C9C616-512D-4DAC-979A-C785BC034C16}">
      <dgm:prSet/>
      <dgm:spPr/>
      <dgm:t>
        <a:bodyPr/>
        <a:lstStyle/>
        <a:p>
          <a:endParaRPr lang="en-US"/>
        </a:p>
      </dgm:t>
    </dgm:pt>
    <dgm:pt modelId="{CE2D478F-F72D-496C-A016-7ED0396E0392}" type="pres">
      <dgm:prSet presAssocID="{59E5AA5C-3675-4DDA-8631-64322A76E8B1}" presName="root" presStyleCnt="0">
        <dgm:presLayoutVars>
          <dgm:dir/>
          <dgm:resizeHandles val="exact"/>
        </dgm:presLayoutVars>
      </dgm:prSet>
      <dgm:spPr/>
    </dgm:pt>
    <dgm:pt modelId="{B7DF00F8-D2D0-4181-A73E-DE838D066A9F}" type="pres">
      <dgm:prSet presAssocID="{9717DB8E-0B6D-4179-9DEF-531DA225A7A8}" presName="compNode" presStyleCnt="0"/>
      <dgm:spPr/>
    </dgm:pt>
    <dgm:pt modelId="{6DE265FB-1899-4369-BC43-31C7DB05F353}" type="pres">
      <dgm:prSet presAssocID="{9717DB8E-0B6D-4179-9DEF-531DA225A7A8}" presName="iconBgRect" presStyleLbl="bgShp" presStyleIdx="0" presStyleCnt="1"/>
      <dgm:spPr>
        <a:prstGeom prst="round2DiagRect">
          <a:avLst>
            <a:gd name="adj1" fmla="val 29727"/>
            <a:gd name="adj2" fmla="val 0"/>
          </a:avLst>
        </a:prstGeom>
      </dgm:spPr>
    </dgm:pt>
    <dgm:pt modelId="{C5FAF9C3-00BB-4CA7-AE04-7F93CB328E9D}" type="pres">
      <dgm:prSet presAssocID="{9717DB8E-0B6D-4179-9DEF-531DA225A7A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10367DF0-A1A4-4A14-9BF7-2C1588D0E880}" type="pres">
      <dgm:prSet presAssocID="{9717DB8E-0B6D-4179-9DEF-531DA225A7A8}" presName="spaceRect" presStyleCnt="0"/>
      <dgm:spPr/>
    </dgm:pt>
    <dgm:pt modelId="{688E7E2C-E24C-4D66-83F5-E3EBE98E43CB}" type="pres">
      <dgm:prSet presAssocID="{9717DB8E-0B6D-4179-9DEF-531DA225A7A8}" presName="textRect" presStyleLbl="revTx" presStyleIdx="0" presStyleCnt="1">
        <dgm:presLayoutVars>
          <dgm:chMax val="1"/>
          <dgm:chPref val="1"/>
        </dgm:presLayoutVars>
      </dgm:prSet>
      <dgm:spPr/>
    </dgm:pt>
  </dgm:ptLst>
  <dgm:cxnLst>
    <dgm:cxn modelId="{D0C9C616-512D-4DAC-979A-C785BC034C16}" srcId="{59E5AA5C-3675-4DDA-8631-64322A76E8B1}" destId="{9717DB8E-0B6D-4179-9DEF-531DA225A7A8}" srcOrd="0" destOrd="0" parTransId="{B7591DFD-7DEB-4F13-A1DA-1B229D3F3B94}" sibTransId="{BF0035DE-0882-46F0-B563-6C01079D023F}"/>
    <dgm:cxn modelId="{94B36EB2-E02B-4A08-95E1-160B0154A3DC}" type="presOf" srcId="{59E5AA5C-3675-4DDA-8631-64322A76E8B1}" destId="{CE2D478F-F72D-496C-A016-7ED0396E0392}" srcOrd="0" destOrd="0" presId="urn:microsoft.com/office/officeart/2018/5/layout/IconLeafLabelList"/>
    <dgm:cxn modelId="{73A9A7C2-AC49-465C-8B35-0BD8DD832DE2}" type="presOf" srcId="{9717DB8E-0B6D-4179-9DEF-531DA225A7A8}" destId="{688E7E2C-E24C-4D66-83F5-E3EBE98E43CB}" srcOrd="0" destOrd="0" presId="urn:microsoft.com/office/officeart/2018/5/layout/IconLeafLabelList"/>
    <dgm:cxn modelId="{D1DA1D7F-197C-4B48-AC00-C740EE8D0258}" type="presParOf" srcId="{CE2D478F-F72D-496C-A016-7ED0396E0392}" destId="{B7DF00F8-D2D0-4181-A73E-DE838D066A9F}" srcOrd="0" destOrd="0" presId="urn:microsoft.com/office/officeart/2018/5/layout/IconLeafLabelList"/>
    <dgm:cxn modelId="{A0189899-E8CD-4545-BD73-B20DD84CB7BE}" type="presParOf" srcId="{B7DF00F8-D2D0-4181-A73E-DE838D066A9F}" destId="{6DE265FB-1899-4369-BC43-31C7DB05F353}" srcOrd="0" destOrd="0" presId="urn:microsoft.com/office/officeart/2018/5/layout/IconLeafLabelList"/>
    <dgm:cxn modelId="{27D01C28-4DD6-4713-B58F-92B0186D261D}" type="presParOf" srcId="{B7DF00F8-D2D0-4181-A73E-DE838D066A9F}" destId="{C5FAF9C3-00BB-4CA7-AE04-7F93CB328E9D}" srcOrd="1" destOrd="0" presId="urn:microsoft.com/office/officeart/2018/5/layout/IconLeafLabelList"/>
    <dgm:cxn modelId="{0231AA1E-94DD-466B-B031-4C0DBE6FAB74}" type="presParOf" srcId="{B7DF00F8-D2D0-4181-A73E-DE838D066A9F}" destId="{10367DF0-A1A4-4A14-9BF7-2C1588D0E880}" srcOrd="2" destOrd="0" presId="urn:microsoft.com/office/officeart/2018/5/layout/IconLeafLabelList"/>
    <dgm:cxn modelId="{C214EB35-4F7B-4252-B691-E5C5ADA16D9C}" type="presParOf" srcId="{B7DF00F8-D2D0-4181-A73E-DE838D066A9F}" destId="{688E7E2C-E24C-4D66-83F5-E3EBE98E43C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5AA5C-3675-4DDA-8631-64322A76E8B1}" type="doc">
      <dgm:prSet loTypeId="urn:microsoft.com/office/officeart/2018/5/layout/IconLeafLabelList" loCatId="icon" qsTypeId="urn:microsoft.com/office/officeart/2005/8/quickstyle/simple1" qsCatId="simple" csTypeId="urn:microsoft.com/office/officeart/2005/8/colors/accent5_2" csCatId="accent5" phldr="1"/>
      <dgm:spPr/>
      <dgm:t>
        <a:bodyPr/>
        <a:lstStyle/>
        <a:p>
          <a:endParaRPr lang="en-US"/>
        </a:p>
      </dgm:t>
    </dgm:pt>
    <dgm:pt modelId="{9717DB8E-0B6D-4179-9DEF-531DA225A7A8}">
      <dgm:prSet phldr="0"/>
      <dgm:spPr/>
      <dgm:t>
        <a:bodyPr/>
        <a:lstStyle/>
        <a:p>
          <a:pPr>
            <a:lnSpc>
              <a:spcPct val="100000"/>
            </a:lnSpc>
            <a:defRPr cap="all"/>
          </a:pPr>
          <a:r>
            <a:rPr lang="en-US" dirty="0">
              <a:latin typeface="Calibri"/>
              <a:cs typeface="Calibri"/>
            </a:rPr>
            <a:t>All members receive the same early bird rates</a:t>
          </a:r>
          <a:endParaRPr lang="en-US" dirty="0"/>
        </a:p>
      </dgm:t>
    </dgm:pt>
    <dgm:pt modelId="{B7591DFD-7DEB-4F13-A1DA-1B229D3F3B94}" type="parTrans" cxnId="{D0C9C616-512D-4DAC-979A-C785BC034C16}">
      <dgm:prSet/>
      <dgm:spPr/>
      <dgm:t>
        <a:bodyPr/>
        <a:lstStyle/>
        <a:p>
          <a:endParaRPr lang="en-US"/>
        </a:p>
      </dgm:t>
    </dgm:pt>
    <dgm:pt modelId="{BF0035DE-0882-46F0-B563-6C01079D023F}" type="sibTrans" cxnId="{D0C9C616-512D-4DAC-979A-C785BC034C16}">
      <dgm:prSet/>
      <dgm:spPr/>
      <dgm:t>
        <a:bodyPr/>
        <a:lstStyle/>
        <a:p>
          <a:endParaRPr lang="en-US"/>
        </a:p>
      </dgm:t>
    </dgm:pt>
    <dgm:pt modelId="{CE2D478F-F72D-496C-A016-7ED0396E0392}" type="pres">
      <dgm:prSet presAssocID="{59E5AA5C-3675-4DDA-8631-64322A76E8B1}" presName="root" presStyleCnt="0">
        <dgm:presLayoutVars>
          <dgm:dir/>
          <dgm:resizeHandles val="exact"/>
        </dgm:presLayoutVars>
      </dgm:prSet>
      <dgm:spPr/>
    </dgm:pt>
    <dgm:pt modelId="{B7DF00F8-D2D0-4181-A73E-DE838D066A9F}" type="pres">
      <dgm:prSet presAssocID="{9717DB8E-0B6D-4179-9DEF-531DA225A7A8}" presName="compNode" presStyleCnt="0"/>
      <dgm:spPr/>
    </dgm:pt>
    <dgm:pt modelId="{6DE265FB-1899-4369-BC43-31C7DB05F353}" type="pres">
      <dgm:prSet presAssocID="{9717DB8E-0B6D-4179-9DEF-531DA225A7A8}" presName="iconBgRect" presStyleLbl="bgShp" presStyleIdx="0" presStyleCnt="1"/>
      <dgm:spPr>
        <a:prstGeom prst="round2DiagRect">
          <a:avLst>
            <a:gd name="adj1" fmla="val 29727"/>
            <a:gd name="adj2" fmla="val 0"/>
          </a:avLst>
        </a:prstGeom>
      </dgm:spPr>
    </dgm:pt>
    <dgm:pt modelId="{C5FAF9C3-00BB-4CA7-AE04-7F93CB328E9D}" type="pres">
      <dgm:prSet presAssocID="{9717DB8E-0B6D-4179-9DEF-531DA225A7A8}"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10367DF0-A1A4-4A14-9BF7-2C1588D0E880}" type="pres">
      <dgm:prSet presAssocID="{9717DB8E-0B6D-4179-9DEF-531DA225A7A8}" presName="spaceRect" presStyleCnt="0"/>
      <dgm:spPr/>
    </dgm:pt>
    <dgm:pt modelId="{688E7E2C-E24C-4D66-83F5-E3EBE98E43CB}" type="pres">
      <dgm:prSet presAssocID="{9717DB8E-0B6D-4179-9DEF-531DA225A7A8}" presName="textRect" presStyleLbl="revTx" presStyleIdx="0" presStyleCnt="1">
        <dgm:presLayoutVars>
          <dgm:chMax val="1"/>
          <dgm:chPref val="1"/>
        </dgm:presLayoutVars>
      </dgm:prSet>
      <dgm:spPr/>
    </dgm:pt>
  </dgm:ptLst>
  <dgm:cxnLst>
    <dgm:cxn modelId="{D0C9C616-512D-4DAC-979A-C785BC034C16}" srcId="{59E5AA5C-3675-4DDA-8631-64322A76E8B1}" destId="{9717DB8E-0B6D-4179-9DEF-531DA225A7A8}" srcOrd="0" destOrd="0" parTransId="{B7591DFD-7DEB-4F13-A1DA-1B229D3F3B94}" sibTransId="{BF0035DE-0882-46F0-B563-6C01079D023F}"/>
    <dgm:cxn modelId="{ED15178C-EF7F-4FCE-BD7E-6ECCEB935265}" type="presOf" srcId="{9717DB8E-0B6D-4179-9DEF-531DA225A7A8}" destId="{688E7E2C-E24C-4D66-83F5-E3EBE98E43CB}" srcOrd="0" destOrd="0" presId="urn:microsoft.com/office/officeart/2018/5/layout/IconLeafLabelList"/>
    <dgm:cxn modelId="{94B36EB2-E02B-4A08-95E1-160B0154A3DC}" type="presOf" srcId="{59E5AA5C-3675-4DDA-8631-64322A76E8B1}" destId="{CE2D478F-F72D-496C-A016-7ED0396E0392}" srcOrd="0" destOrd="0" presId="urn:microsoft.com/office/officeart/2018/5/layout/IconLeafLabelList"/>
    <dgm:cxn modelId="{FE91D334-00B0-456B-A07B-3E69AF2F1E00}" type="presParOf" srcId="{CE2D478F-F72D-496C-A016-7ED0396E0392}" destId="{B7DF00F8-D2D0-4181-A73E-DE838D066A9F}" srcOrd="0" destOrd="0" presId="urn:microsoft.com/office/officeart/2018/5/layout/IconLeafLabelList"/>
    <dgm:cxn modelId="{CDC16C31-D413-4747-ABCE-47F0AF00C0F5}" type="presParOf" srcId="{B7DF00F8-D2D0-4181-A73E-DE838D066A9F}" destId="{6DE265FB-1899-4369-BC43-31C7DB05F353}" srcOrd="0" destOrd="0" presId="urn:microsoft.com/office/officeart/2018/5/layout/IconLeafLabelList"/>
    <dgm:cxn modelId="{3BD1AD4A-0C3E-4027-B671-8256A1C3FC9E}" type="presParOf" srcId="{B7DF00F8-D2D0-4181-A73E-DE838D066A9F}" destId="{C5FAF9C3-00BB-4CA7-AE04-7F93CB328E9D}" srcOrd="1" destOrd="0" presId="urn:microsoft.com/office/officeart/2018/5/layout/IconLeafLabelList"/>
    <dgm:cxn modelId="{D44890F8-10E7-4CA2-B8A9-A2B0166B5332}" type="presParOf" srcId="{B7DF00F8-D2D0-4181-A73E-DE838D066A9F}" destId="{10367DF0-A1A4-4A14-9BF7-2C1588D0E880}" srcOrd="2" destOrd="0" presId="urn:microsoft.com/office/officeart/2018/5/layout/IconLeafLabelList"/>
    <dgm:cxn modelId="{02425DF4-AF03-4F7D-BCA5-3DFFF48B8391}" type="presParOf" srcId="{B7DF00F8-D2D0-4181-A73E-DE838D066A9F}" destId="{688E7E2C-E24C-4D66-83F5-E3EBE98E43CB}"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5AA5C-3675-4DDA-8631-64322A76E8B1}" type="doc">
      <dgm:prSet loTypeId="urn:microsoft.com/office/officeart/2018/5/layout/IconLeafLabelList" loCatId="icon" qsTypeId="urn:microsoft.com/office/officeart/2005/8/quickstyle/simple1" qsCatId="simple" csTypeId="urn:microsoft.com/office/officeart/2005/8/colors/accent5_2" csCatId="accent5" phldr="1"/>
      <dgm:spPr/>
      <dgm:t>
        <a:bodyPr/>
        <a:lstStyle/>
        <a:p>
          <a:endParaRPr lang="en-US"/>
        </a:p>
      </dgm:t>
    </dgm:pt>
    <dgm:pt modelId="{9717DB8E-0B6D-4179-9DEF-531DA225A7A8}">
      <dgm:prSet phldr="0"/>
      <dgm:spPr/>
      <dgm:t>
        <a:bodyPr/>
        <a:lstStyle/>
        <a:p>
          <a:pPr rtl="0">
            <a:lnSpc>
              <a:spcPct val="100000"/>
            </a:lnSpc>
            <a:defRPr cap="all"/>
          </a:pPr>
          <a:r>
            <a:rPr lang="en-US" dirty="0"/>
            <a:t>All dues are now in one membership model by budget group</a:t>
          </a:r>
        </a:p>
      </dgm:t>
    </dgm:pt>
    <dgm:pt modelId="{B7591DFD-7DEB-4F13-A1DA-1B229D3F3B94}" type="parTrans" cxnId="{D0C9C616-512D-4DAC-979A-C785BC034C16}">
      <dgm:prSet/>
      <dgm:spPr/>
      <dgm:t>
        <a:bodyPr/>
        <a:lstStyle/>
        <a:p>
          <a:endParaRPr lang="en-US"/>
        </a:p>
      </dgm:t>
    </dgm:pt>
    <dgm:pt modelId="{BF0035DE-0882-46F0-B563-6C01079D023F}" type="sibTrans" cxnId="{D0C9C616-512D-4DAC-979A-C785BC034C16}">
      <dgm:prSet/>
      <dgm:spPr/>
      <dgm:t>
        <a:bodyPr/>
        <a:lstStyle/>
        <a:p>
          <a:endParaRPr lang="en-US"/>
        </a:p>
      </dgm:t>
    </dgm:pt>
    <dgm:pt modelId="{CE2D478F-F72D-496C-A016-7ED0396E0392}" type="pres">
      <dgm:prSet presAssocID="{59E5AA5C-3675-4DDA-8631-64322A76E8B1}" presName="root" presStyleCnt="0">
        <dgm:presLayoutVars>
          <dgm:dir/>
          <dgm:resizeHandles val="exact"/>
        </dgm:presLayoutVars>
      </dgm:prSet>
      <dgm:spPr/>
    </dgm:pt>
    <dgm:pt modelId="{B7DF00F8-D2D0-4181-A73E-DE838D066A9F}" type="pres">
      <dgm:prSet presAssocID="{9717DB8E-0B6D-4179-9DEF-531DA225A7A8}" presName="compNode" presStyleCnt="0"/>
      <dgm:spPr/>
    </dgm:pt>
    <dgm:pt modelId="{6DE265FB-1899-4369-BC43-31C7DB05F353}" type="pres">
      <dgm:prSet presAssocID="{9717DB8E-0B6D-4179-9DEF-531DA225A7A8}" presName="iconBgRect" presStyleLbl="bgShp" presStyleIdx="0" presStyleCnt="1" custScaleX="103977" custScaleY="106553" custLinFactNeighborX="-1887" custLinFactNeighborY="-363"/>
      <dgm:spPr>
        <a:prstGeom prst="round2DiagRect">
          <a:avLst>
            <a:gd name="adj1" fmla="val 29727"/>
            <a:gd name="adj2" fmla="val 0"/>
          </a:avLst>
        </a:prstGeom>
      </dgm:spPr>
    </dgm:pt>
    <dgm:pt modelId="{C5FAF9C3-00BB-4CA7-AE04-7F93CB328E9D}" type="pres">
      <dgm:prSet presAssocID="{9717DB8E-0B6D-4179-9DEF-531DA225A7A8}" presName="iconRect" presStyleLbl="node1" presStyleIdx="0" presStyleCnt="1" custScaleX="106840" custScaleY="102151" custLinFactNeighborX="-3289" custLinFactNeighborY="-12016"/>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dgm:spPr>
      <dgm:extLst>
        <a:ext uri="{E40237B7-FDA0-4F09-8148-C483321AD2D9}">
          <dgm14:cNvPr xmlns:dgm14="http://schemas.microsoft.com/office/drawing/2010/diagram" id="0" name="" descr="Drama"/>
        </a:ext>
      </dgm:extLst>
    </dgm:pt>
    <dgm:pt modelId="{10367DF0-A1A4-4A14-9BF7-2C1588D0E880}" type="pres">
      <dgm:prSet presAssocID="{9717DB8E-0B6D-4179-9DEF-531DA225A7A8}" presName="spaceRect" presStyleCnt="0"/>
      <dgm:spPr/>
    </dgm:pt>
    <dgm:pt modelId="{688E7E2C-E24C-4D66-83F5-E3EBE98E43CB}" type="pres">
      <dgm:prSet presAssocID="{9717DB8E-0B6D-4179-9DEF-531DA225A7A8}" presName="textRect" presStyleLbl="revTx" presStyleIdx="0" presStyleCnt="1">
        <dgm:presLayoutVars>
          <dgm:chMax val="1"/>
          <dgm:chPref val="1"/>
        </dgm:presLayoutVars>
      </dgm:prSet>
      <dgm:spPr/>
    </dgm:pt>
  </dgm:ptLst>
  <dgm:cxnLst>
    <dgm:cxn modelId="{D0C9C616-512D-4DAC-979A-C785BC034C16}" srcId="{59E5AA5C-3675-4DDA-8631-64322A76E8B1}" destId="{9717DB8E-0B6D-4179-9DEF-531DA225A7A8}" srcOrd="0" destOrd="0" parTransId="{B7591DFD-7DEB-4F13-A1DA-1B229D3F3B94}" sibTransId="{BF0035DE-0882-46F0-B563-6C01079D023F}"/>
    <dgm:cxn modelId="{ED15178C-EF7F-4FCE-BD7E-6ECCEB935265}" type="presOf" srcId="{9717DB8E-0B6D-4179-9DEF-531DA225A7A8}" destId="{688E7E2C-E24C-4D66-83F5-E3EBE98E43CB}" srcOrd="0" destOrd="0" presId="urn:microsoft.com/office/officeart/2018/5/layout/IconLeafLabelList"/>
    <dgm:cxn modelId="{94B36EB2-E02B-4A08-95E1-160B0154A3DC}" type="presOf" srcId="{59E5AA5C-3675-4DDA-8631-64322A76E8B1}" destId="{CE2D478F-F72D-496C-A016-7ED0396E0392}" srcOrd="0" destOrd="0" presId="urn:microsoft.com/office/officeart/2018/5/layout/IconLeafLabelList"/>
    <dgm:cxn modelId="{FE91D334-00B0-456B-A07B-3E69AF2F1E00}" type="presParOf" srcId="{CE2D478F-F72D-496C-A016-7ED0396E0392}" destId="{B7DF00F8-D2D0-4181-A73E-DE838D066A9F}" srcOrd="0" destOrd="0" presId="urn:microsoft.com/office/officeart/2018/5/layout/IconLeafLabelList"/>
    <dgm:cxn modelId="{CDC16C31-D413-4747-ABCE-47F0AF00C0F5}" type="presParOf" srcId="{B7DF00F8-D2D0-4181-A73E-DE838D066A9F}" destId="{6DE265FB-1899-4369-BC43-31C7DB05F353}" srcOrd="0" destOrd="0" presId="urn:microsoft.com/office/officeart/2018/5/layout/IconLeafLabelList"/>
    <dgm:cxn modelId="{3BD1AD4A-0C3E-4027-B671-8256A1C3FC9E}" type="presParOf" srcId="{B7DF00F8-D2D0-4181-A73E-DE838D066A9F}" destId="{C5FAF9C3-00BB-4CA7-AE04-7F93CB328E9D}" srcOrd="1" destOrd="0" presId="urn:microsoft.com/office/officeart/2018/5/layout/IconLeafLabelList"/>
    <dgm:cxn modelId="{D44890F8-10E7-4CA2-B8A9-A2B0166B5332}" type="presParOf" srcId="{B7DF00F8-D2D0-4181-A73E-DE838D066A9F}" destId="{10367DF0-A1A4-4A14-9BF7-2C1588D0E880}" srcOrd="2" destOrd="0" presId="urn:microsoft.com/office/officeart/2018/5/layout/IconLeafLabelList"/>
    <dgm:cxn modelId="{02425DF4-AF03-4F7D-BCA5-3DFFF48B8391}" type="presParOf" srcId="{B7DF00F8-D2D0-4181-A73E-DE838D066A9F}" destId="{688E7E2C-E24C-4D66-83F5-E3EBE98E43CB}" srcOrd="3" destOrd="0" presId="urn:microsoft.com/office/officeart/2018/5/layout/IconLeafLabel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265FB-1899-4369-BC43-31C7DB05F353}">
      <dsp:nvSpPr>
        <dsp:cNvPr id="0" name=""/>
        <dsp:cNvSpPr/>
      </dsp:nvSpPr>
      <dsp:spPr>
        <a:xfrm>
          <a:off x="3245096" y="17472"/>
          <a:ext cx="1269562" cy="1269562"/>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AF9C3-00BB-4CA7-AE04-7F93CB328E9D}">
      <dsp:nvSpPr>
        <dsp:cNvPr id="0" name=""/>
        <dsp:cNvSpPr/>
      </dsp:nvSpPr>
      <dsp:spPr>
        <a:xfrm>
          <a:off x="3515659" y="288035"/>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E7E2C-E24C-4D66-83F5-E3EBE98E43CB}">
      <dsp:nvSpPr>
        <dsp:cNvPr id="0" name=""/>
        <dsp:cNvSpPr/>
      </dsp:nvSpPr>
      <dsp:spPr>
        <a:xfrm>
          <a:off x="2839253" y="1682472"/>
          <a:ext cx="20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0" kern="1200" dirty="0"/>
            <a:t>lower budget tiers and rates</a:t>
          </a:r>
        </a:p>
      </dsp:txBody>
      <dsp:txXfrm>
        <a:off x="2839253" y="1682472"/>
        <a:ext cx="2081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265FB-1899-4369-BC43-31C7DB05F353}">
      <dsp:nvSpPr>
        <dsp:cNvPr id="0" name=""/>
        <dsp:cNvSpPr/>
      </dsp:nvSpPr>
      <dsp:spPr>
        <a:xfrm>
          <a:off x="2852081" y="18758"/>
          <a:ext cx="1269562" cy="1269562"/>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AF9C3-00BB-4CA7-AE04-7F93CB328E9D}">
      <dsp:nvSpPr>
        <dsp:cNvPr id="0" name=""/>
        <dsp:cNvSpPr/>
      </dsp:nvSpPr>
      <dsp:spPr>
        <a:xfrm>
          <a:off x="3122643" y="289321"/>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E7E2C-E24C-4D66-83F5-E3EBE98E43CB}">
      <dsp:nvSpPr>
        <dsp:cNvPr id="0" name=""/>
        <dsp:cNvSpPr/>
      </dsp:nvSpPr>
      <dsp:spPr>
        <a:xfrm>
          <a:off x="2446237" y="1683758"/>
          <a:ext cx="20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latin typeface="Calibri"/>
              <a:cs typeface="Calibri"/>
            </a:rPr>
            <a:t>All members receive the same early bird rates</a:t>
          </a:r>
          <a:endParaRPr lang="en-US" sz="1500" kern="1200" dirty="0"/>
        </a:p>
      </dsp:txBody>
      <dsp:txXfrm>
        <a:off x="2446237" y="1683758"/>
        <a:ext cx="20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265FB-1899-4369-BC43-31C7DB05F353}">
      <dsp:nvSpPr>
        <dsp:cNvPr id="0" name=""/>
        <dsp:cNvSpPr/>
      </dsp:nvSpPr>
      <dsp:spPr>
        <a:xfrm>
          <a:off x="1921571" y="17747"/>
          <a:ext cx="1284375" cy="1316195"/>
        </a:xfrm>
        <a:prstGeom prst="round2DiagRect">
          <a:avLst>
            <a:gd name="adj1" fmla="val 29727"/>
            <a:gd name="adj2" fmla="val 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FAF9C3-00BB-4CA7-AE04-7F93CB328E9D}">
      <dsp:nvSpPr>
        <dsp:cNvPr id="0" name=""/>
        <dsp:cNvSpPr/>
      </dsp:nvSpPr>
      <dsp:spPr>
        <a:xfrm>
          <a:off x="2185143" y="233168"/>
          <a:ext cx="757228" cy="72399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E7E2C-E24C-4D66-83F5-E3EBE98E43CB}">
      <dsp:nvSpPr>
        <dsp:cNvPr id="0" name=""/>
        <dsp:cNvSpPr/>
      </dsp:nvSpPr>
      <dsp:spPr>
        <a:xfrm>
          <a:off x="1574568" y="1682704"/>
          <a:ext cx="20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rtl="0">
            <a:lnSpc>
              <a:spcPct val="100000"/>
            </a:lnSpc>
            <a:spcBef>
              <a:spcPct val="0"/>
            </a:spcBef>
            <a:spcAft>
              <a:spcPct val="35000"/>
            </a:spcAft>
            <a:buNone/>
            <a:defRPr cap="all"/>
          </a:pPr>
          <a:r>
            <a:rPr lang="en-US" sz="1200" kern="1200" dirty="0"/>
            <a:t>All dues are now in one membership model by budget group</a:t>
          </a:r>
        </a:p>
      </dsp:txBody>
      <dsp:txXfrm>
        <a:off x="1574568" y="1682704"/>
        <a:ext cx="2025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7/20/2023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403259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4137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1841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69108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0765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0706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94191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13953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62586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702731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7/20/2023</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28303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7/20/2023</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31026810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9236" y="2230726"/>
            <a:ext cx="8679915" cy="1748729"/>
          </a:xfrm>
        </p:spPr>
        <p:txBody>
          <a:bodyPr>
            <a:normAutofit/>
          </a:bodyPr>
          <a:lstStyle/>
          <a:p>
            <a:r>
              <a:rPr lang="en-US" sz="7200" dirty="0">
                <a:ln w="22225">
                  <a:solidFill>
                    <a:schemeClr val="tx1"/>
                  </a:solidFill>
                  <a:miter lim="800000"/>
                </a:ln>
                <a:cs typeface="Calibri Light"/>
              </a:rPr>
              <a:t>New Member Dues</a:t>
            </a:r>
            <a:endParaRPr lang="en-US" sz="7200">
              <a:ln w="22225">
                <a:solidFill>
                  <a:prstClr val="black"/>
                </a:solidFill>
                <a:miter lim="800000"/>
              </a:ln>
              <a:ea typeface="Calibri Light"/>
              <a:cs typeface="Calibri Light"/>
            </a:endParaRPr>
          </a:p>
        </p:txBody>
      </p:sp>
      <p:sp>
        <p:nvSpPr>
          <p:cNvPr id="3" name="Subtitle 2"/>
          <p:cNvSpPr>
            <a:spLocks noGrp="1"/>
          </p:cNvSpPr>
          <p:nvPr>
            <p:ph type="subTitle" idx="1"/>
          </p:nvPr>
        </p:nvSpPr>
        <p:spPr>
          <a:xfrm>
            <a:off x="1759237" y="3889589"/>
            <a:ext cx="8673427" cy="1322587"/>
          </a:xfrm>
        </p:spPr>
        <p:txBody>
          <a:bodyPr vert="horz" lIns="91440" tIns="45720" rIns="91440" bIns="45720" rtlCol="0" anchor="t">
            <a:normAutofit/>
          </a:bodyPr>
          <a:lstStyle/>
          <a:p>
            <a:r>
              <a:rPr lang="en-US" sz="2400" b="1">
                <a:solidFill>
                  <a:srgbClr val="FF0000"/>
                </a:solidFill>
                <a:latin typeface="Calibri Light"/>
                <a:cs typeface="Calibri"/>
              </a:rPr>
              <a:t>Kara Jackson, Membership Manager</a:t>
            </a:r>
            <a:endParaRPr lang="en-US" sz="2400" b="1">
              <a:solidFill>
                <a:srgbClr val="FF0000"/>
              </a:solidFill>
              <a:latin typeface="Calibri Light"/>
              <a:cs typeface="Calibri Light"/>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22" name="Content Placeholder 2">
            <a:extLst>
              <a:ext uri="{FF2B5EF4-FFF2-40B4-BE49-F238E27FC236}">
                <a16:creationId xmlns:a16="http://schemas.microsoft.com/office/drawing/2014/main" id="{DF32CF2C-F914-AE60-816D-10F4A5C23629}"/>
              </a:ext>
            </a:extLst>
          </p:cNvPr>
          <p:cNvGraphicFramePr>
            <a:graphicFrameLocks noGrp="1"/>
          </p:cNvGraphicFramePr>
          <p:nvPr>
            <p:ph sz="half" idx="2"/>
            <p:extLst>
              <p:ext uri="{D42A27DB-BD31-4B8C-83A1-F6EECF244321}">
                <p14:modId xmlns:p14="http://schemas.microsoft.com/office/powerpoint/2010/main" val="1899794706"/>
              </p:ext>
            </p:extLst>
          </p:nvPr>
        </p:nvGraphicFramePr>
        <p:xfrm>
          <a:off x="1952106" y="2267418"/>
          <a:ext cx="7759756" cy="241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01" name="Text Placeholder 900">
            <a:extLst>
              <a:ext uri="{FF2B5EF4-FFF2-40B4-BE49-F238E27FC236}">
                <a16:creationId xmlns:a16="http://schemas.microsoft.com/office/drawing/2014/main" id="{881B46DC-3AF8-CC50-FF1F-696702837BFD}"/>
              </a:ext>
            </a:extLst>
          </p:cNvPr>
          <p:cNvSpPr>
            <a:spLocks noGrp="1"/>
          </p:cNvSpPr>
          <p:nvPr>
            <p:ph type="body" sz="quarter" idx="3"/>
          </p:nvPr>
        </p:nvSpPr>
        <p:spPr>
          <a:xfrm>
            <a:off x="5062897" y="4232741"/>
            <a:ext cx="6264414" cy="685800"/>
          </a:xfrm>
        </p:spPr>
        <p:txBody>
          <a:bodyPr/>
          <a:lstStyle/>
          <a:p>
            <a:pPr>
              <a:spcBef>
                <a:spcPts val="0"/>
              </a:spcBef>
            </a:pPr>
            <a:endParaRPr lang="en-US"/>
          </a:p>
          <a:p>
            <a:endParaRPr lang="en-US"/>
          </a:p>
        </p:txBody>
      </p:sp>
      <p:sp>
        <p:nvSpPr>
          <p:cNvPr id="510" name="TextBox 509">
            <a:extLst>
              <a:ext uri="{FF2B5EF4-FFF2-40B4-BE49-F238E27FC236}">
                <a16:creationId xmlns:a16="http://schemas.microsoft.com/office/drawing/2014/main" id="{D0318CBB-0519-2038-66E7-23A2E578AE0A}"/>
              </a:ext>
            </a:extLst>
          </p:cNvPr>
          <p:cNvSpPr txBox="1"/>
          <p:nvPr/>
        </p:nvSpPr>
        <p:spPr>
          <a:xfrm>
            <a:off x="822993" y="2382379"/>
            <a:ext cx="3649138" cy="209324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buClr>
                <a:schemeClr val="accent1">
                  <a:lumMod val="75000"/>
                </a:schemeClr>
              </a:buClr>
              <a:buSzPct val="85000"/>
            </a:pPr>
            <a:r>
              <a:rPr lang="en-US" sz="2400" dirty="0"/>
              <a:t>Our new member dues transition the previous emerging and seasonal dues into standard dues and grant voting rights to all members of the League. </a:t>
            </a:r>
            <a:endParaRPr lang="en-US" dirty="0"/>
          </a:p>
        </p:txBody>
      </p:sp>
      <p:graphicFrame>
        <p:nvGraphicFramePr>
          <p:cNvPr id="958" name="Content Placeholder 2">
            <a:extLst>
              <a:ext uri="{FF2B5EF4-FFF2-40B4-BE49-F238E27FC236}">
                <a16:creationId xmlns:a16="http://schemas.microsoft.com/office/drawing/2014/main" id="{0FF676FA-1397-B88E-EBC5-E5A41841DAF3}"/>
              </a:ext>
            </a:extLst>
          </p:cNvPr>
          <p:cNvGraphicFramePr>
            <a:graphicFrameLocks/>
          </p:cNvGraphicFramePr>
          <p:nvPr>
            <p:extLst>
              <p:ext uri="{D42A27DB-BD31-4B8C-83A1-F6EECF244321}">
                <p14:modId xmlns:p14="http://schemas.microsoft.com/office/powerpoint/2010/main" val="1741190021"/>
              </p:ext>
            </p:extLst>
          </p:nvPr>
        </p:nvGraphicFramePr>
        <p:xfrm>
          <a:off x="7243056" y="2265135"/>
          <a:ext cx="6973725" cy="24225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7" name="Content Placeholder 2">
            <a:extLst>
              <a:ext uri="{FF2B5EF4-FFF2-40B4-BE49-F238E27FC236}">
                <a16:creationId xmlns:a16="http://schemas.microsoft.com/office/drawing/2014/main" id="{E18DB7E5-6C5B-1F29-8EBA-3EA1D9996B30}"/>
              </a:ext>
            </a:extLst>
          </p:cNvPr>
          <p:cNvGraphicFramePr>
            <a:graphicFrameLocks/>
          </p:cNvGraphicFramePr>
          <p:nvPr>
            <p:extLst>
              <p:ext uri="{D42A27DB-BD31-4B8C-83A1-F6EECF244321}">
                <p14:modId xmlns:p14="http://schemas.microsoft.com/office/powerpoint/2010/main" val="85823161"/>
              </p:ext>
            </p:extLst>
          </p:nvPr>
        </p:nvGraphicFramePr>
        <p:xfrm>
          <a:off x="5666837" y="2299136"/>
          <a:ext cx="5174138" cy="24249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34366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pSp>
        <p:nvGrpSpPr>
          <p:cNvPr id="93" name="Group 95">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7"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6"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7"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8"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9"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1"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2"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3"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5"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17" name="Group 116">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18" name="Rectangle 117">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Isosceles Triangle 118">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Rectangle 119">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22" name="Rectangle 121">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5"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45" name="Rectangle 144">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Table&#10;&#10;Description automatically generated">
            <a:extLst>
              <a:ext uri="{FF2B5EF4-FFF2-40B4-BE49-F238E27FC236}">
                <a16:creationId xmlns:a16="http://schemas.microsoft.com/office/drawing/2014/main" id="{89A86E12-DF35-B24E-17B0-ED12810E7CB1}"/>
              </a:ext>
            </a:extLst>
          </p:cNvPr>
          <p:cNvPicPr>
            <a:picLocks noChangeAspect="1"/>
          </p:cNvPicPr>
          <p:nvPr/>
        </p:nvPicPr>
        <p:blipFill>
          <a:blip r:embed="rId2"/>
          <a:stretch>
            <a:fillRect/>
          </a:stretch>
        </p:blipFill>
        <p:spPr>
          <a:xfrm>
            <a:off x="1987312" y="83826"/>
            <a:ext cx="7874728" cy="4032265"/>
          </a:xfrm>
          <a:prstGeom prst="rect">
            <a:avLst/>
          </a:prstGeom>
          <a:ln w="12700">
            <a:noFill/>
          </a:ln>
        </p:spPr>
      </p:pic>
      <p:grpSp>
        <p:nvGrpSpPr>
          <p:cNvPr id="147" name="Group 146">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48"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sp>
        <p:nvSpPr>
          <p:cNvPr id="2" name="Title 1">
            <a:extLst>
              <a:ext uri="{FF2B5EF4-FFF2-40B4-BE49-F238E27FC236}">
                <a16:creationId xmlns:a16="http://schemas.microsoft.com/office/drawing/2014/main" id="{D7716B8E-ABF9-A82D-1069-8F57AAADE953}"/>
              </a:ext>
            </a:extLst>
          </p:cNvPr>
          <p:cNvSpPr>
            <a:spLocks noGrp="1"/>
          </p:cNvSpPr>
          <p:nvPr>
            <p:ph type="title"/>
          </p:nvPr>
        </p:nvSpPr>
        <p:spPr>
          <a:xfrm>
            <a:off x="1670845" y="5856802"/>
            <a:ext cx="8833655" cy="727748"/>
          </a:xfrm>
        </p:spPr>
        <p:txBody>
          <a:bodyPr vert="horz" lIns="228600" tIns="228600" rIns="228600" bIns="0" rtlCol="0" anchor="b">
            <a:normAutofit fontScale="90000"/>
          </a:bodyPr>
          <a:lstStyle/>
          <a:p>
            <a:pPr>
              <a:lnSpc>
                <a:spcPct val="80000"/>
              </a:lnSpc>
            </a:pPr>
            <a:r>
              <a:rPr lang="en-US" b="1"/>
              <a:t>New Member Dues</a:t>
            </a:r>
            <a:br>
              <a:rPr lang="en-US" sz="3700"/>
            </a:br>
            <a:br>
              <a:rPr lang="en-US" b="1"/>
            </a:br>
            <a:br>
              <a:rPr lang="en-US" b="1"/>
            </a:br>
            <a:r>
              <a:rPr lang="en-US">
                <a:cs typeface="Calibri Light"/>
              </a:rPr>
              <a:t>These dues will take affect in the Fall of 2023</a:t>
            </a:r>
          </a:p>
        </p:txBody>
      </p:sp>
    </p:spTree>
    <p:extLst>
      <p:ext uri="{BB962C8B-B14F-4D97-AF65-F5344CB8AC3E}">
        <p14:creationId xmlns:p14="http://schemas.microsoft.com/office/powerpoint/2010/main" val="1348751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110" name="Rectangle 66">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70">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8B4EF1-E88A-4121-108F-2D02CC06F915}"/>
              </a:ext>
            </a:extLst>
          </p:cNvPr>
          <p:cNvSpPr>
            <a:spLocks noGrp="1"/>
          </p:cNvSpPr>
          <p:nvPr>
            <p:ph type="title"/>
          </p:nvPr>
        </p:nvSpPr>
        <p:spPr>
          <a:xfrm>
            <a:off x="1175582" y="2192270"/>
            <a:ext cx="2441894" cy="2456442"/>
          </a:xfrm>
        </p:spPr>
        <p:txBody>
          <a:bodyPr vert="horz" lIns="228600" tIns="228600" rIns="228600" bIns="0" rtlCol="0">
            <a:normAutofit/>
          </a:bodyPr>
          <a:lstStyle/>
          <a:p>
            <a:pPr algn="l"/>
            <a:r>
              <a:rPr lang="en-US" b="1"/>
              <a:t>Member Benefits</a:t>
            </a:r>
          </a:p>
        </p:txBody>
      </p:sp>
      <p:sp>
        <p:nvSpPr>
          <p:cNvPr id="6" name="Content Placeholder 5">
            <a:extLst>
              <a:ext uri="{FF2B5EF4-FFF2-40B4-BE49-F238E27FC236}">
                <a16:creationId xmlns:a16="http://schemas.microsoft.com/office/drawing/2014/main" id="{5BE6D754-750A-224C-22B4-62E3308FE5AB}"/>
              </a:ext>
            </a:extLst>
          </p:cNvPr>
          <p:cNvSpPr>
            <a:spLocks noGrp="1"/>
          </p:cNvSpPr>
          <p:nvPr>
            <p:ph idx="1"/>
          </p:nvPr>
        </p:nvSpPr>
        <p:spPr>
          <a:xfrm>
            <a:off x="5409511" y="905965"/>
            <a:ext cx="6554001" cy="5332454"/>
          </a:xfrm>
        </p:spPr>
        <p:txBody>
          <a:bodyPr vert="horz" lIns="91440" tIns="45720" rIns="91440" bIns="45720" rtlCol="0" anchor="ctr">
            <a:noAutofit/>
          </a:bodyPr>
          <a:lstStyle/>
          <a:p>
            <a:pPr>
              <a:lnSpc>
                <a:spcPct val="110000"/>
              </a:lnSpc>
              <a:buNone/>
            </a:pPr>
            <a:r>
              <a:rPr lang="en-US" sz="1600">
                <a:latin typeface="Arial"/>
                <a:cs typeface="Calibri"/>
              </a:rPr>
              <a:t>AUDIENCE DEVELOPMENT  </a:t>
            </a:r>
          </a:p>
          <a:p>
            <a:pPr>
              <a:lnSpc>
                <a:spcPct val="110000"/>
              </a:lnSpc>
              <a:buNone/>
            </a:pPr>
            <a:r>
              <a:rPr lang="en-US" sz="1600">
                <a:latin typeface="Arial"/>
                <a:cs typeface="Calibri"/>
              </a:rPr>
              <a:t>• Hot Tix, discount ticket program </a:t>
            </a:r>
          </a:p>
          <a:p>
            <a:pPr>
              <a:lnSpc>
                <a:spcPct val="110000"/>
              </a:lnSpc>
              <a:buNone/>
            </a:pPr>
            <a:r>
              <a:rPr lang="en-US" sz="1600">
                <a:latin typeface="Arial"/>
                <a:cs typeface="Calibri"/>
              </a:rPr>
              <a:t>• Cooperative Advertising </a:t>
            </a:r>
          </a:p>
          <a:p>
            <a:pPr>
              <a:lnSpc>
                <a:spcPct val="110000"/>
              </a:lnSpc>
              <a:buNone/>
            </a:pPr>
            <a:r>
              <a:rPr lang="en-US" sz="1600">
                <a:latin typeface="Arial"/>
                <a:cs typeface="Calibri"/>
              </a:rPr>
              <a:t>• Chicago Theatre Week </a:t>
            </a:r>
          </a:p>
          <a:p>
            <a:pPr>
              <a:lnSpc>
                <a:spcPct val="110000"/>
              </a:lnSpc>
              <a:buNone/>
            </a:pPr>
            <a:r>
              <a:rPr lang="en-US" sz="1600">
                <a:latin typeface="Arial"/>
                <a:cs typeface="Calibri"/>
              </a:rPr>
              <a:t>RESOURCES</a:t>
            </a:r>
          </a:p>
          <a:p>
            <a:pPr>
              <a:lnSpc>
                <a:spcPct val="110000"/>
              </a:lnSpc>
              <a:buNone/>
            </a:pPr>
            <a:r>
              <a:rPr lang="en-US" sz="1600">
                <a:latin typeface="Arial"/>
                <a:cs typeface="Calibri"/>
              </a:rPr>
              <a:t>• Industry Site </a:t>
            </a:r>
          </a:p>
          <a:p>
            <a:pPr marL="0" indent="0">
              <a:lnSpc>
                <a:spcPct val="110000"/>
              </a:lnSpc>
              <a:buNone/>
            </a:pPr>
            <a:r>
              <a:rPr lang="en-US" sz="1600">
                <a:latin typeface="Arial"/>
                <a:cs typeface="Arial"/>
              </a:rPr>
              <a:t>• Summer Guide, Holiday Guide, Fall Guide</a:t>
            </a:r>
            <a:endParaRPr lang="en-US" sz="1600">
              <a:latin typeface="Arial"/>
              <a:cs typeface="Calibri"/>
            </a:endParaRPr>
          </a:p>
          <a:p>
            <a:pPr>
              <a:lnSpc>
                <a:spcPct val="110000"/>
              </a:lnSpc>
              <a:buNone/>
            </a:pPr>
            <a:r>
              <a:rPr lang="en-US" sz="1600">
                <a:latin typeface="Arial"/>
                <a:cs typeface="Calibri"/>
              </a:rPr>
              <a:t>• Jobs and Auditions Listings </a:t>
            </a:r>
          </a:p>
          <a:p>
            <a:pPr>
              <a:lnSpc>
                <a:spcPct val="110000"/>
              </a:lnSpc>
              <a:buNone/>
            </a:pPr>
            <a:r>
              <a:rPr lang="en-US" sz="1600">
                <a:latin typeface="Arial"/>
                <a:cs typeface="Calibri"/>
              </a:rPr>
              <a:t>• Opening Night Calendar </a:t>
            </a:r>
          </a:p>
          <a:p>
            <a:pPr>
              <a:lnSpc>
                <a:spcPct val="110000"/>
              </a:lnSpc>
              <a:buNone/>
            </a:pPr>
            <a:r>
              <a:rPr lang="en-US" sz="1600">
                <a:latin typeface="Arial"/>
                <a:cs typeface="Calibri"/>
              </a:rPr>
              <a:t>PROFESSIONAL DEVELOPMENT </a:t>
            </a:r>
          </a:p>
          <a:p>
            <a:pPr>
              <a:lnSpc>
                <a:spcPct val="110000"/>
              </a:lnSpc>
              <a:buNone/>
            </a:pPr>
            <a:r>
              <a:rPr lang="en-US" sz="1600">
                <a:latin typeface="Arial"/>
                <a:cs typeface="Calibri"/>
              </a:rPr>
              <a:t>• Workshops </a:t>
            </a:r>
          </a:p>
          <a:p>
            <a:pPr>
              <a:lnSpc>
                <a:spcPct val="110000"/>
              </a:lnSpc>
              <a:buNone/>
            </a:pPr>
            <a:r>
              <a:rPr lang="en-US" sz="1600">
                <a:latin typeface="Arial"/>
                <a:cs typeface="Arial"/>
              </a:rPr>
              <a:t>• </a:t>
            </a:r>
            <a:r>
              <a:rPr lang="en-US" sz="1600">
                <a:latin typeface="Arial"/>
                <a:cs typeface="Calibri"/>
              </a:rPr>
              <a:t>Industry Nights</a:t>
            </a:r>
            <a:endParaRPr lang="en-US"/>
          </a:p>
          <a:p>
            <a:pPr>
              <a:lnSpc>
                <a:spcPct val="110000"/>
              </a:lnSpc>
              <a:buNone/>
            </a:pPr>
            <a:r>
              <a:rPr lang="en-US" sz="1600">
                <a:latin typeface="Arial"/>
                <a:cs typeface="Arial"/>
              </a:rPr>
              <a:t>• </a:t>
            </a:r>
            <a:r>
              <a:rPr lang="en-US" sz="1600">
                <a:latin typeface="Arial"/>
                <a:cs typeface="Calibri"/>
              </a:rPr>
              <a:t>Job Fair</a:t>
            </a:r>
            <a:endParaRPr lang="en-US"/>
          </a:p>
          <a:p>
            <a:pPr marL="0" indent="0">
              <a:lnSpc>
                <a:spcPct val="110000"/>
              </a:lnSpc>
              <a:buNone/>
            </a:pPr>
            <a:r>
              <a:rPr lang="en-US" sz="1600">
                <a:latin typeface="Arial"/>
                <a:cs typeface="Calibri"/>
              </a:rPr>
              <a:t>•  Networking Events</a:t>
            </a:r>
          </a:p>
        </p:txBody>
      </p:sp>
    </p:spTree>
    <p:extLst>
      <p:ext uri="{BB962C8B-B14F-4D97-AF65-F5344CB8AC3E}">
        <p14:creationId xmlns:p14="http://schemas.microsoft.com/office/powerpoint/2010/main" val="31153835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59C0AD34-689A-4954-B857-28A56A031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2EF251E5-B061-410C-B249-58C6857613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6" name="Freeform 5">
              <a:extLst>
                <a:ext uri="{FF2B5EF4-FFF2-40B4-BE49-F238E27FC236}">
                  <a16:creationId xmlns:a16="http://schemas.microsoft.com/office/drawing/2014/main" id="{5820E53A-A780-41CF-9B04-52B707A568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9A337230-F2D4-4984-B33B-BD5732CA7F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150374BA-0847-4D86-BDAD-B3616B48AC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756B05EF-64B2-4E1A-BEE2-2C91CEE4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8EAC8528-3758-4668-AC4F-7A1ED80AA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9C60E31E-3A6D-4751-A2B9-6D6BBD3F42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BDA3DA6A-3268-4B0F-AEE7-DAA73B1F39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2998BF04-8D3F-4A2A-99F5-4CA4E8CEA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a:extLst>
                <a:ext uri="{FF2B5EF4-FFF2-40B4-BE49-F238E27FC236}">
                  <a16:creationId xmlns:a16="http://schemas.microsoft.com/office/drawing/2014/main" id="{0634B53A-D297-4948-A6D6-F6A97EA302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a:extLst>
                <a:ext uri="{FF2B5EF4-FFF2-40B4-BE49-F238E27FC236}">
                  <a16:creationId xmlns:a16="http://schemas.microsoft.com/office/drawing/2014/main" id="{4E8DB691-0BA0-400D-800A-75BC377428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a:extLst>
                <a:ext uri="{FF2B5EF4-FFF2-40B4-BE49-F238E27FC236}">
                  <a16:creationId xmlns:a16="http://schemas.microsoft.com/office/drawing/2014/main" id="{AFAFDDA3-AC41-4CF2-94B8-57BB1C5E5C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a:extLst>
                <a:ext uri="{FF2B5EF4-FFF2-40B4-BE49-F238E27FC236}">
                  <a16:creationId xmlns:a16="http://schemas.microsoft.com/office/drawing/2014/main" id="{4A15B2B0-A771-4DFA-9D23-CB066DAE79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6181A0C3-EE79-45C0-B2F7-3EFDF30C92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15E0117B-FD22-48B9-9C77-A8B559036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a:extLst>
                <a:ext uri="{FF2B5EF4-FFF2-40B4-BE49-F238E27FC236}">
                  <a16:creationId xmlns:a16="http://schemas.microsoft.com/office/drawing/2014/main" id="{8E85FCEE-A313-4486-8C87-02810F693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a:extLst>
                <a:ext uri="{FF2B5EF4-FFF2-40B4-BE49-F238E27FC236}">
                  <a16:creationId xmlns:a16="http://schemas.microsoft.com/office/drawing/2014/main" id="{1C675BF2-101E-485B-8567-6DAC3E2E56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a:extLst>
                <a:ext uri="{FF2B5EF4-FFF2-40B4-BE49-F238E27FC236}">
                  <a16:creationId xmlns:a16="http://schemas.microsoft.com/office/drawing/2014/main" id="{FB45911A-8248-42F7-B3EB-A00DB57200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a:extLst>
                <a:ext uri="{FF2B5EF4-FFF2-40B4-BE49-F238E27FC236}">
                  <a16:creationId xmlns:a16="http://schemas.microsoft.com/office/drawing/2014/main" id="{5BB462F8-D1E7-49F8-BC68-C084D693D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a:extLst>
                <a:ext uri="{FF2B5EF4-FFF2-40B4-BE49-F238E27FC236}">
                  <a16:creationId xmlns:a16="http://schemas.microsoft.com/office/drawing/2014/main" id="{A42670A7-31BD-4399-A52B-58F7DC2CD8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a:extLst>
                <a:ext uri="{FF2B5EF4-FFF2-40B4-BE49-F238E27FC236}">
                  <a16:creationId xmlns:a16="http://schemas.microsoft.com/office/drawing/2014/main" id="{9A3D52C0-9637-4872-BE90-954269A97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a:extLst>
                <a:ext uri="{FF2B5EF4-FFF2-40B4-BE49-F238E27FC236}">
                  <a16:creationId xmlns:a16="http://schemas.microsoft.com/office/drawing/2014/main" id="{3C8A97F0-11E5-4091-BFF3-12036C2E24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4" descr="Free Images : building, paris, show, opera house, theatre, classical ...">
            <a:extLst>
              <a:ext uri="{FF2B5EF4-FFF2-40B4-BE49-F238E27FC236}">
                <a16:creationId xmlns:a16="http://schemas.microsoft.com/office/drawing/2014/main" id="{397E40F4-DCCF-77D3-BBD6-7C1AA9890621}"/>
              </a:ext>
            </a:extLst>
          </p:cNvPr>
          <p:cNvPicPr>
            <a:picLocks noChangeAspect="1"/>
          </p:cNvPicPr>
          <p:nvPr/>
        </p:nvPicPr>
        <p:blipFill rotWithShape="1">
          <a:blip r:embed="rId2"/>
          <a:srcRect t="11881" r="-1" b="3846"/>
          <a:stretch/>
        </p:blipFill>
        <p:spPr>
          <a:xfrm>
            <a:off x="20" y="227"/>
            <a:ext cx="12191675" cy="6858000"/>
          </a:xfrm>
          <a:prstGeom prst="rect">
            <a:avLst/>
          </a:prstGeom>
        </p:spPr>
      </p:pic>
      <p:sp>
        <p:nvSpPr>
          <p:cNvPr id="68" name="Rectangle 67">
            <a:extLst>
              <a:ext uri="{FF2B5EF4-FFF2-40B4-BE49-F238E27FC236}">
                <a16:creationId xmlns:a16="http://schemas.microsoft.com/office/drawing/2014/main" id="{0D46847E-DF7B-4BE5-BA10-97AFF961C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4042" y="1186483"/>
            <a:ext cx="8843596" cy="505416"/>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27E50E2-800F-4574-8926-D1DB68914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9293" y="1776933"/>
            <a:ext cx="8845667" cy="353641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129969-CCE3-0751-0561-AB4F24CC04C3}"/>
              </a:ext>
            </a:extLst>
          </p:cNvPr>
          <p:cNvSpPr>
            <a:spLocks noGrp="1"/>
          </p:cNvSpPr>
          <p:nvPr>
            <p:ph idx="1"/>
          </p:nvPr>
        </p:nvSpPr>
        <p:spPr>
          <a:xfrm>
            <a:off x="4991918" y="2412514"/>
            <a:ext cx="5315742" cy="3368347"/>
          </a:xfrm>
        </p:spPr>
        <p:txBody>
          <a:bodyPr vert="horz" lIns="91440" tIns="45720" rIns="91440" bIns="45720" rtlCol="0" anchor="ctr">
            <a:noAutofit/>
          </a:bodyPr>
          <a:lstStyle/>
          <a:p>
            <a:pPr marL="0" indent="0" rtl="0">
              <a:buNone/>
            </a:pPr>
            <a:r>
              <a:rPr lang="en-US" sz="1400" dirty="0"/>
              <a:t>We so appreciate your membership and all of us at the League hope you continue to find value in all that we do. Please don’t hesitate to contact us anytime with any questions or concerns you might have. These dues will go in affect this upcoming renewal season in September 2023.</a:t>
            </a:r>
          </a:p>
          <a:p>
            <a:pPr marL="0" indent="0">
              <a:spcBef>
                <a:spcPts val="0"/>
              </a:spcBef>
              <a:spcAft>
                <a:spcPts val="600"/>
              </a:spcAft>
              <a:buNone/>
            </a:pPr>
            <a:endParaRPr lang="en-US" sz="1600" dirty="0">
              <a:cs typeface="Arial"/>
            </a:endParaRPr>
          </a:p>
          <a:p>
            <a:pPr>
              <a:spcBef>
                <a:spcPts val="0"/>
              </a:spcBef>
              <a:spcAft>
                <a:spcPts val="600"/>
              </a:spcAft>
            </a:pPr>
            <a:endParaRPr lang="en-US" dirty="0">
              <a:solidFill>
                <a:srgbClr val="FFFFFE"/>
              </a:solidFill>
              <a:latin typeface="Arial"/>
              <a:cs typeface="Arial"/>
            </a:endParaRPr>
          </a:p>
          <a:p>
            <a:endParaRPr lang="en-US" dirty="0">
              <a:solidFill>
                <a:srgbClr val="FFFFFE"/>
              </a:solidFill>
              <a:cs typeface="Calibri"/>
            </a:endParaRPr>
          </a:p>
        </p:txBody>
      </p:sp>
      <p:sp>
        <p:nvSpPr>
          <p:cNvPr id="72" name="Isosceles Triangle 39">
            <a:extLst>
              <a:ext uri="{FF2B5EF4-FFF2-40B4-BE49-F238E27FC236}">
                <a16:creationId xmlns:a16="http://schemas.microsoft.com/office/drawing/2014/main" id="{7DC56226-648F-4399-93F6-94D24B604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3">
            <a:extLst>
              <a:ext uri="{FF2B5EF4-FFF2-40B4-BE49-F238E27FC236}">
                <a16:creationId xmlns:a16="http://schemas.microsoft.com/office/drawing/2014/main" id="{DB0A7BFA-0C89-E98D-9C87-1FCC723FCB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4262" y="2073097"/>
            <a:ext cx="2743200" cy="2711806"/>
          </a:xfrm>
          <a:prstGeom prst="rect">
            <a:avLst/>
          </a:prstGeom>
        </p:spPr>
      </p:pic>
    </p:spTree>
    <p:extLst>
      <p:ext uri="{BB962C8B-B14F-4D97-AF65-F5344CB8AC3E}">
        <p14:creationId xmlns:p14="http://schemas.microsoft.com/office/powerpoint/2010/main" val="42430616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180</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Rockwell</vt:lpstr>
      <vt:lpstr>Wingdings</vt:lpstr>
      <vt:lpstr>Atlas</vt:lpstr>
      <vt:lpstr>New Member Dues</vt:lpstr>
      <vt:lpstr>PowerPoint Presentation</vt:lpstr>
      <vt:lpstr>New Member Dues   These dues will take affect in the Fall of 2023</vt:lpstr>
      <vt:lpstr>Member 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Jackson</dc:creator>
  <cp:lastModifiedBy>Kara Jackson</cp:lastModifiedBy>
  <cp:revision>42</cp:revision>
  <dcterms:created xsi:type="dcterms:W3CDTF">2023-05-18T14:36:57Z</dcterms:created>
  <dcterms:modified xsi:type="dcterms:W3CDTF">2023-07-20T19:58:01Z</dcterms:modified>
</cp:coreProperties>
</file>