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74" r:id="rId3"/>
    <p:sldId id="260" r:id="rId4"/>
    <p:sldId id="264" r:id="rId5"/>
    <p:sldId id="267" r:id="rId6"/>
    <p:sldId id="265" r:id="rId7"/>
    <p:sldId id="487" r:id="rId8"/>
    <p:sldId id="272" r:id="rId9"/>
    <p:sldId id="259" r:id="rId10"/>
    <p:sldId id="489" r:id="rId11"/>
    <p:sldId id="270" r:id="rId12"/>
    <p:sldId id="488" r:id="rId13"/>
    <p:sldId id="271" r:id="rId14"/>
    <p:sldId id="257" r:id="rId15"/>
    <p:sldId id="258" r:id="rId16"/>
    <p:sldId id="423" r:id="rId17"/>
    <p:sldId id="424" r:id="rId18"/>
    <p:sldId id="425" r:id="rId19"/>
    <p:sldId id="428" r:id="rId20"/>
    <p:sldId id="430" r:id="rId21"/>
    <p:sldId id="431" r:id="rId22"/>
    <p:sldId id="433" r:id="rId23"/>
    <p:sldId id="435" r:id="rId24"/>
    <p:sldId id="436" r:id="rId25"/>
    <p:sldId id="467" r:id="rId26"/>
    <p:sldId id="469" r:id="rId27"/>
    <p:sldId id="476" r:id="rId28"/>
    <p:sldId id="480" r:id="rId29"/>
    <p:sldId id="481" r:id="rId30"/>
    <p:sldId id="483" r:id="rId31"/>
    <p:sldId id="485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2E0B34"/>
    <a:srgbClr val="3BB5AB"/>
    <a:srgbClr val="40E0D0"/>
    <a:srgbClr val="F35F5F"/>
    <a:srgbClr val="F7575B"/>
    <a:srgbClr val="F2552C"/>
    <a:srgbClr val="FE6700"/>
    <a:srgbClr val="9BDEFF"/>
    <a:srgbClr val="75D1FF"/>
    <a:srgbClr val="87D7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888" autoAdjust="0"/>
    <p:restoredTop sz="94660"/>
  </p:normalViewPr>
  <p:slideViewPr>
    <p:cSldViewPr snapToGrid="0">
      <p:cViewPr varScale="1">
        <p:scale>
          <a:sx n="86" d="100"/>
          <a:sy n="86" d="100"/>
        </p:scale>
        <p:origin x="427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7E78A-546B-4636-8802-02AFB56044DD}" type="datetimeFigureOut">
              <a:rPr lang="en-US" smtClean="0"/>
              <a:t>1/28/2022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4DD20-7BAA-4109-89B5-1F38248970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629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7E78A-546B-4636-8802-02AFB56044DD}" type="datetimeFigureOut">
              <a:rPr lang="en-US" smtClean="0"/>
              <a:t>1/28/2022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4DD20-7BAA-4109-89B5-1F38248970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313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7E78A-546B-4636-8802-02AFB56044DD}" type="datetimeFigureOut">
              <a:rPr lang="en-US" smtClean="0"/>
              <a:t>1/28/2022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4DD20-7BAA-4109-89B5-1F38248970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216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7E78A-546B-4636-8802-02AFB56044DD}" type="datetimeFigureOut">
              <a:rPr lang="en-US" smtClean="0"/>
              <a:t>1/28/2022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4DD20-7BAA-4109-89B5-1F38248970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831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7E78A-546B-4636-8802-02AFB56044DD}" type="datetimeFigureOut">
              <a:rPr lang="en-US" smtClean="0"/>
              <a:t>1/28/2022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4DD20-7BAA-4109-89B5-1F38248970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559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7E78A-546B-4636-8802-02AFB56044DD}" type="datetimeFigureOut">
              <a:rPr lang="en-US" smtClean="0"/>
              <a:t>1/28/2022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4DD20-7BAA-4109-89B5-1F38248970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793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7E78A-546B-4636-8802-02AFB56044DD}" type="datetimeFigureOut">
              <a:rPr lang="en-US" smtClean="0"/>
              <a:t>1/28/2022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4DD20-7BAA-4109-89B5-1F38248970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455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7E78A-546B-4636-8802-02AFB56044DD}" type="datetimeFigureOut">
              <a:rPr lang="en-US" smtClean="0"/>
              <a:t>1/28/2022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4DD20-7BAA-4109-89B5-1F38248970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174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7E78A-546B-4636-8802-02AFB56044DD}" type="datetimeFigureOut">
              <a:rPr lang="en-US" smtClean="0"/>
              <a:t>1/28/2022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4DD20-7BAA-4109-89B5-1F38248970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287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7E78A-546B-4636-8802-02AFB56044DD}" type="datetimeFigureOut">
              <a:rPr lang="en-US" smtClean="0"/>
              <a:t>1/28/2022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4DD20-7BAA-4109-89B5-1F38248970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030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7E78A-546B-4636-8802-02AFB56044DD}" type="datetimeFigureOut">
              <a:rPr lang="en-US" smtClean="0"/>
              <a:t>1/28/2022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4DD20-7BAA-4109-89B5-1F38248970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308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BB5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67E78A-546B-4636-8802-02AFB56044DD}" type="datetimeFigureOut">
              <a:rPr lang="en-US" smtClean="0"/>
              <a:t>1/28/2022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D4DD20-7BAA-4109-89B5-1F38248970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206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0"/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44398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/>
    </mc:Choice>
    <mc:Fallback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559725"/>
            <a:ext cx="1219200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Georgia" panose="02040502050405020303" pitchFamily="18" charset="0"/>
              </a:rPr>
              <a:t>Accommodation Sponsors</a:t>
            </a:r>
          </a:p>
          <a:p>
            <a:pPr algn="ctr"/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6704" y="2536872"/>
            <a:ext cx="2973748" cy="178424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050" y="2468589"/>
            <a:ext cx="3569392" cy="192081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68B6D9E-A5D5-4B53-979F-A5EBD1EA73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0723" y="2687619"/>
            <a:ext cx="2668969" cy="1482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594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 advClick="0" advTm="10000"/>
    </mc:Choice>
    <mc:Fallback xmlns="">
      <p:transition spd="slow" advClick="0" advTm="100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" y="484969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Georgia" panose="02040502050405020303" pitchFamily="18" charset="0"/>
              </a:rPr>
              <a:t>Special Thanks to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600" y="1784349"/>
            <a:ext cx="9945870" cy="253826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" y="5412509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Georgia" panose="02040502050405020303" pitchFamily="18" charset="0"/>
              </a:rPr>
              <a:t>For our video production services</a:t>
            </a:r>
          </a:p>
        </p:txBody>
      </p:sp>
    </p:spTree>
    <p:extLst>
      <p:ext uri="{BB962C8B-B14F-4D97-AF65-F5344CB8AC3E}">
        <p14:creationId xmlns:p14="http://schemas.microsoft.com/office/powerpoint/2010/main" val="1737828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 advClick="0" advTm="10000"/>
    </mc:Choice>
    <mc:Fallback xmlns="">
      <p:transition spd="slow" advClick="0" advTm="1000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65761"/>
            <a:ext cx="1219200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Georgia" panose="02040502050405020303" pitchFamily="18" charset="0"/>
              </a:rPr>
              <a:t>Media sponsors</a:t>
            </a:r>
          </a:p>
          <a:p>
            <a:pPr algn="ctr"/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065192"/>
            <a:ext cx="4612410" cy="184496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9492" y="1726911"/>
            <a:ext cx="3091583" cy="224758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8075" y="4652408"/>
            <a:ext cx="2827276" cy="148903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A729197-9DBD-4B47-8B8E-16D3A6E75F5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6002" y="4779363"/>
            <a:ext cx="5701933" cy="1455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204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 advClick="0" advTm="10000"/>
    </mc:Choice>
    <mc:Fallback xmlns="">
      <p:transition spd="slow" advClick="0" advTm="1000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67855"/>
            <a:ext cx="121273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Georgia" panose="02040502050405020303" pitchFamily="18" charset="0"/>
              </a:rPr>
              <a:t>Official Beer Sponsor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6862" y="2149096"/>
            <a:ext cx="5309386" cy="291243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1508" y="2149096"/>
            <a:ext cx="381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329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 advClick="0" advTm="10000"/>
    </mc:Choice>
    <mc:Fallback xmlns="">
      <p:transition spd="slow" advClick="0" advTm="1000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212437"/>
            <a:ext cx="1219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Georgia" panose="02040502050405020303" pitchFamily="18" charset="0"/>
              </a:rPr>
              <a:t>Thank you to all of our landowners</a:t>
            </a:r>
            <a:br>
              <a:rPr lang="en-US" sz="2800" b="1" dirty="0">
                <a:latin typeface="Georgia" panose="02040502050405020303" pitchFamily="18" charset="0"/>
              </a:rPr>
            </a:br>
            <a:r>
              <a:rPr lang="en-US" b="1" dirty="0">
                <a:latin typeface="Georgia" panose="02040502050405020303" pitchFamily="18" charset="0"/>
              </a:rPr>
              <a:t>This event would not be possible without the support of the following people and groups: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47272" y="1594363"/>
            <a:ext cx="11497456" cy="5016758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r>
              <a:rPr lang="en-US" sz="2000" dirty="0"/>
              <a:t>Karen and Al </a:t>
            </a:r>
            <a:r>
              <a:rPr lang="en-US" sz="2000" dirty="0" err="1"/>
              <a:t>Koskey</a:t>
            </a:r>
            <a:r>
              <a:rPr lang="en-US" sz="2000" dirty="0"/>
              <a:t>	</a:t>
            </a:r>
          </a:p>
          <a:p>
            <a:r>
              <a:rPr lang="en-US" sz="2000" dirty="0"/>
              <a:t>American Transmission Company	</a:t>
            </a:r>
          </a:p>
          <a:p>
            <a:r>
              <a:rPr lang="en-US" sz="2000" dirty="0"/>
              <a:t>Lowell Anderson	</a:t>
            </a:r>
          </a:p>
          <a:p>
            <a:r>
              <a:rPr lang="en-US" sz="2000" dirty="0"/>
              <a:t>Barry Patterson</a:t>
            </a:r>
          </a:p>
          <a:p>
            <a:r>
              <a:rPr lang="en-US" sz="2000" dirty="0"/>
              <a:t>Blue Heron Bluffs Condominium Association</a:t>
            </a:r>
          </a:p>
          <a:p>
            <a:r>
              <a:rPr lang="en-US" sz="2000" dirty="0"/>
              <a:t>Blue Heron Bluffs 2 </a:t>
            </a:r>
          </a:p>
          <a:p>
            <a:r>
              <a:rPr lang="en-US" sz="2000" dirty="0"/>
              <a:t>City of Ishpeming	</a:t>
            </a:r>
          </a:p>
          <a:p>
            <a:r>
              <a:rPr lang="en-US" sz="2000" dirty="0"/>
              <a:t>City of Marquette	 </a:t>
            </a:r>
          </a:p>
          <a:p>
            <a:r>
              <a:rPr lang="en-US" sz="2000" dirty="0"/>
              <a:t>Cleveland-Cliffs </a:t>
            </a:r>
            <a:r>
              <a:rPr lang="en-US" sz="2000" dirty="0" err="1"/>
              <a:t>Inc</a:t>
            </a:r>
            <a:endParaRPr lang="en-US" sz="2000" dirty="0"/>
          </a:p>
          <a:p>
            <a:r>
              <a:rPr lang="en-US" sz="2000" dirty="0"/>
              <a:t>Dead River Campers Association 	</a:t>
            </a:r>
          </a:p>
          <a:p>
            <a:r>
              <a:rPr lang="en-US" sz="2000" dirty="0"/>
              <a:t>Dead River Storage		</a:t>
            </a:r>
          </a:p>
          <a:p>
            <a:r>
              <a:rPr lang="en-US" sz="2000" dirty="0"/>
              <a:t>David and Linda </a:t>
            </a:r>
            <a:r>
              <a:rPr lang="en-US" sz="2000" dirty="0" err="1"/>
              <a:t>Denofre</a:t>
            </a:r>
            <a:endParaRPr lang="en-US" sz="2000" dirty="0"/>
          </a:p>
          <a:p>
            <a:r>
              <a:rPr lang="en-US" sz="2000" dirty="0"/>
              <a:t>Megan and </a:t>
            </a:r>
            <a:r>
              <a:rPr lang="en-US" sz="2000" dirty="0" err="1"/>
              <a:t>Shannah</a:t>
            </a:r>
            <a:r>
              <a:rPr lang="en-US" sz="2000" dirty="0"/>
              <a:t> Erath		</a:t>
            </a:r>
          </a:p>
          <a:p>
            <a:r>
              <a:rPr lang="en-US" sz="2000" dirty="0"/>
              <a:t>Noquemanon Trails Network		</a:t>
            </a:r>
          </a:p>
          <a:p>
            <a:r>
              <a:rPr lang="en-US" sz="2000" dirty="0"/>
              <a:t>Jesse </a:t>
            </a:r>
            <a:r>
              <a:rPr lang="en-US" sz="2000" dirty="0" err="1"/>
              <a:t>LaForest</a:t>
            </a:r>
            <a:r>
              <a:rPr lang="en-US" sz="2000" dirty="0"/>
              <a:t>	</a:t>
            </a:r>
          </a:p>
          <a:p>
            <a:r>
              <a:rPr lang="en-US" sz="2000" dirty="0"/>
              <a:t>Hancock Forest management </a:t>
            </a:r>
            <a:r>
              <a:rPr lang="en-US" sz="2000" dirty="0" err="1"/>
              <a:t>Inc</a:t>
            </a:r>
            <a:r>
              <a:rPr lang="en-US" sz="2000" dirty="0"/>
              <a:t>	</a:t>
            </a:r>
          </a:p>
          <a:p>
            <a:r>
              <a:rPr lang="en-US" sz="2000" dirty="0"/>
              <a:t>Ishpeming School District – </a:t>
            </a:r>
            <a:r>
              <a:rPr lang="en-US" sz="2000" dirty="0" err="1"/>
              <a:t>Birchview</a:t>
            </a:r>
            <a:r>
              <a:rPr lang="en-US" sz="2000" dirty="0"/>
              <a:t> School</a:t>
            </a:r>
          </a:p>
          <a:p>
            <a:r>
              <a:rPr lang="en-US" sz="2000" dirty="0"/>
              <a:t>Carol </a:t>
            </a:r>
            <a:r>
              <a:rPr lang="en-US" sz="2000" dirty="0" err="1"/>
              <a:t>Gamber</a:t>
            </a:r>
            <a:r>
              <a:rPr lang="en-US" sz="2000" dirty="0"/>
              <a:t> and Cary Gottlieb</a:t>
            </a:r>
          </a:p>
          <a:p>
            <a:r>
              <a:rPr lang="en-US" sz="2000" dirty="0" err="1"/>
              <a:t>Longyear</a:t>
            </a:r>
            <a:r>
              <a:rPr lang="en-US" sz="2000" dirty="0"/>
              <a:t> Realty Corporation and JML Heirs LLC</a:t>
            </a:r>
          </a:p>
          <a:p>
            <a:r>
              <a:rPr lang="en-US" sz="2000" dirty="0"/>
              <a:t>LS&amp;I Railroad</a:t>
            </a:r>
          </a:p>
          <a:p>
            <a:r>
              <a:rPr lang="en-US" sz="2000" dirty="0"/>
              <a:t>Marquette Board of Light and Power	</a:t>
            </a:r>
          </a:p>
          <a:p>
            <a:r>
              <a:rPr lang="en-US" sz="2000" dirty="0"/>
              <a:t>Northern Michigan University</a:t>
            </a:r>
          </a:p>
          <a:p>
            <a:r>
              <a:rPr lang="en-US" sz="2000" dirty="0"/>
              <a:t>Brad and Elizabeth Heinzman</a:t>
            </a:r>
          </a:p>
          <a:p>
            <a:r>
              <a:rPr lang="en-US" sz="2000" dirty="0"/>
              <a:t>Peggy and Karl Weber	</a:t>
            </a:r>
          </a:p>
          <a:p>
            <a:r>
              <a:rPr lang="en-US" sz="2000" dirty="0"/>
              <a:t>Shelley </a:t>
            </a:r>
            <a:r>
              <a:rPr lang="en-US" sz="2000" dirty="0" err="1"/>
              <a:t>Saxwold</a:t>
            </a:r>
            <a:r>
              <a:rPr lang="en-US" sz="2000" dirty="0"/>
              <a:t>	</a:t>
            </a:r>
          </a:p>
          <a:p>
            <a:r>
              <a:rPr lang="en-US" sz="2000" dirty="0" err="1"/>
              <a:t>Hoponaussu</a:t>
            </a:r>
            <a:r>
              <a:rPr lang="en-US" sz="2000" dirty="0"/>
              <a:t> OZ LLC	</a:t>
            </a:r>
          </a:p>
          <a:p>
            <a:r>
              <a:rPr lang="en-US" sz="2000" dirty="0"/>
              <a:t>UPPCO		</a:t>
            </a:r>
          </a:p>
          <a:p>
            <a:r>
              <a:rPr lang="en-US" sz="2000" dirty="0"/>
              <a:t>WE Energies</a:t>
            </a:r>
          </a:p>
          <a:p>
            <a:r>
              <a:rPr lang="en-US" sz="2000" dirty="0"/>
              <a:t>Lyme Great Lakes Timberland </a:t>
            </a:r>
            <a:r>
              <a:rPr lang="en-US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135247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 advClick="0" advTm="10000"/>
    </mc:Choice>
    <mc:Fallback xmlns="">
      <p:transition spd="slow" advClick="0" advTm="1000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4000" r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36713" y="482503"/>
            <a:ext cx="6877878" cy="1015663"/>
          </a:xfrm>
          <a:prstGeom prst="rect">
            <a:avLst/>
          </a:prstGeom>
          <a:solidFill>
            <a:schemeClr val="bg1">
              <a:alpha val="6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2E0B34"/>
                </a:solidFill>
                <a:latin typeface="Georgia" panose="02040502050405020303" pitchFamily="18" charset="0"/>
              </a:rPr>
              <a:t>LEGACY SKIERS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" y="5288340"/>
            <a:ext cx="12192000" cy="1077218"/>
          </a:xfrm>
          <a:prstGeom prst="rect">
            <a:avLst/>
          </a:prstGeom>
          <a:solidFill>
            <a:schemeClr val="bg1">
              <a:alpha val="6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" sz="3200" b="1" dirty="0">
                <a:solidFill>
                  <a:srgbClr val="2E0B34"/>
                </a:solidFill>
                <a:latin typeface="Georgia"/>
                <a:sym typeface="Georgia"/>
              </a:rPr>
              <a:t>CONGRATULATIONS </a:t>
            </a:r>
            <a:r>
              <a:rPr lang="en-US" sz="3200" b="1" dirty="0">
                <a:solidFill>
                  <a:srgbClr val="2E0B34"/>
                </a:solidFill>
                <a:latin typeface="Georgia"/>
                <a:sym typeface="Georgia"/>
              </a:rPr>
              <a:t>TO ALL</a:t>
            </a:r>
            <a:r>
              <a:rPr lang="en" sz="3200" b="1" dirty="0">
                <a:solidFill>
                  <a:srgbClr val="2E0B34"/>
                </a:solidFill>
                <a:latin typeface="Georgia"/>
                <a:sym typeface="Georgia"/>
              </a:rPr>
              <a:t> LEGACY SKIERS</a:t>
            </a:r>
          </a:p>
          <a:p>
            <a:pPr algn="ctr"/>
            <a:r>
              <a:rPr lang="en" sz="3200" b="1" dirty="0">
                <a:solidFill>
                  <a:srgbClr val="2E0B34"/>
                </a:solidFill>
                <a:latin typeface="Georgia"/>
                <a:sym typeface="Georgia"/>
              </a:rPr>
              <a:t>10 Year – 15 Year – 20 Year - Founder</a:t>
            </a:r>
          </a:p>
        </p:txBody>
      </p:sp>
    </p:spTree>
    <p:extLst>
      <p:ext uri="{BB962C8B-B14F-4D97-AF65-F5344CB8AC3E}">
        <p14:creationId xmlns:p14="http://schemas.microsoft.com/office/powerpoint/2010/main" val="4042861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/>
    </mc:Choice>
    <mc:Fallback xmlns=""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4000" r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65922" y="574319"/>
            <a:ext cx="6932566" cy="1015663"/>
          </a:xfrm>
          <a:prstGeom prst="rect">
            <a:avLst/>
          </a:prstGeom>
          <a:solidFill>
            <a:schemeClr val="bg1">
              <a:alpha val="6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" sz="6000" b="1" dirty="0">
                <a:solidFill>
                  <a:srgbClr val="2E0B34"/>
                </a:solidFill>
                <a:latin typeface="Georgia"/>
                <a:sym typeface="Georgia"/>
              </a:rPr>
              <a:t>Adaptive Skiers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11BBE4E-145C-4ABC-9F25-CB6C196A529D}"/>
              </a:ext>
            </a:extLst>
          </p:cNvPr>
          <p:cNvSpPr txBox="1"/>
          <p:nvPr/>
        </p:nvSpPr>
        <p:spPr>
          <a:xfrm>
            <a:off x="447261" y="2287641"/>
            <a:ext cx="10446026" cy="2123658"/>
          </a:xfrm>
          <a:prstGeom prst="rect">
            <a:avLst/>
          </a:prstGeom>
          <a:solidFill>
            <a:schemeClr val="bg1">
              <a:alpha val="6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Georgia" panose="02040502050405020303" pitchFamily="18" charset="0"/>
              </a:rPr>
              <a:t>3K: Sam Bradbury – Marquette, MI</a:t>
            </a:r>
          </a:p>
          <a:p>
            <a:pPr algn="ctr"/>
            <a:endParaRPr lang="en-US" sz="4400" b="1" dirty="0">
              <a:latin typeface="Georgia" panose="02040502050405020303" pitchFamily="18" charset="0"/>
            </a:endParaRPr>
          </a:p>
          <a:p>
            <a:pPr algn="ctr"/>
            <a:r>
              <a:rPr lang="en-US" sz="4400" b="1" dirty="0">
                <a:latin typeface="Georgia" panose="02040502050405020303" pitchFamily="18" charset="0"/>
              </a:rPr>
              <a:t>1K: Julie Johnson – Gwinn, MI </a:t>
            </a:r>
          </a:p>
        </p:txBody>
      </p:sp>
    </p:spTree>
    <p:extLst>
      <p:ext uri="{BB962C8B-B14F-4D97-AF65-F5344CB8AC3E}">
        <p14:creationId xmlns:p14="http://schemas.microsoft.com/office/powerpoint/2010/main" val="1807418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/>
    </mc:Choice>
    <mc:Fallback xmlns=""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4000" r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4599667"/>
            <a:ext cx="12192000" cy="1938992"/>
          </a:xfrm>
          <a:prstGeom prst="rect">
            <a:avLst/>
          </a:prstGeom>
          <a:solidFill>
            <a:schemeClr val="bg1">
              <a:alpha val="6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" sz="6000" b="1" dirty="0">
                <a:solidFill>
                  <a:srgbClr val="2E0B34"/>
                </a:solidFill>
                <a:latin typeface="Georgia"/>
                <a:sym typeface="Georgia"/>
              </a:rPr>
              <a:t>15 Mile Snowshoe – </a:t>
            </a:r>
            <a:r>
              <a:rPr lang="en-US" sz="6000" b="1" dirty="0">
                <a:solidFill>
                  <a:srgbClr val="2E0B34"/>
                </a:solidFill>
                <a:latin typeface="Georgia"/>
                <a:sym typeface="Georgia"/>
              </a:rPr>
              <a:t>Overall </a:t>
            </a:r>
            <a:r>
              <a:rPr lang="en" sz="6000" b="1" dirty="0">
                <a:solidFill>
                  <a:srgbClr val="2E0B34"/>
                </a:solidFill>
                <a:latin typeface="Georgia"/>
                <a:sym typeface="Georgia"/>
              </a:rPr>
              <a:t>Women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0ED3674-EB47-4BC5-AD9F-C9E9AE354A96}"/>
              </a:ext>
            </a:extLst>
          </p:cNvPr>
          <p:cNvSpPr txBox="1"/>
          <p:nvPr/>
        </p:nvSpPr>
        <p:spPr>
          <a:xfrm>
            <a:off x="854765" y="1053548"/>
            <a:ext cx="9324989" cy="2862322"/>
          </a:xfrm>
          <a:prstGeom prst="rect">
            <a:avLst/>
          </a:prstGeom>
          <a:solidFill>
            <a:schemeClr val="accent1">
              <a:tint val="20000"/>
              <a:alpha val="6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600" b="1" dirty="0">
                <a:latin typeface="Georgia" panose="02040502050405020303" pitchFamily="18" charset="0"/>
              </a:rPr>
              <a:t>1</a:t>
            </a:r>
            <a:r>
              <a:rPr lang="en-US" sz="3600" b="1" baseline="30000" dirty="0">
                <a:latin typeface="Georgia" panose="02040502050405020303" pitchFamily="18" charset="0"/>
              </a:rPr>
              <a:t>st</a:t>
            </a:r>
            <a:r>
              <a:rPr lang="en-US" sz="3600" b="1" dirty="0">
                <a:latin typeface="Georgia" panose="02040502050405020303" pitchFamily="18" charset="0"/>
              </a:rPr>
              <a:t> Place: </a:t>
            </a:r>
            <a:r>
              <a:rPr lang="en-US" sz="3600" b="1" dirty="0" err="1">
                <a:latin typeface="Georgia" panose="02040502050405020303" pitchFamily="18" charset="0"/>
              </a:rPr>
              <a:t>Carilyn</a:t>
            </a:r>
            <a:r>
              <a:rPr lang="en-US" sz="3600" b="1" dirty="0">
                <a:latin typeface="Georgia" panose="02040502050405020303" pitchFamily="18" charset="0"/>
              </a:rPr>
              <a:t> Hayes – Oakdale, MN</a:t>
            </a:r>
          </a:p>
          <a:p>
            <a:endParaRPr lang="en-US" sz="3600" b="1" dirty="0">
              <a:latin typeface="Georgia" panose="02040502050405020303" pitchFamily="18" charset="0"/>
            </a:endParaRPr>
          </a:p>
          <a:p>
            <a:r>
              <a:rPr lang="en-US" sz="3600" b="1" dirty="0">
                <a:latin typeface="Georgia" panose="02040502050405020303" pitchFamily="18" charset="0"/>
              </a:rPr>
              <a:t>2</a:t>
            </a:r>
            <a:r>
              <a:rPr lang="en-US" sz="3600" b="1" baseline="30000" dirty="0">
                <a:latin typeface="Georgia" panose="02040502050405020303" pitchFamily="18" charset="0"/>
              </a:rPr>
              <a:t>nd</a:t>
            </a:r>
            <a:r>
              <a:rPr lang="en-US" sz="3600" b="1" dirty="0">
                <a:latin typeface="Georgia" panose="02040502050405020303" pitchFamily="18" charset="0"/>
              </a:rPr>
              <a:t> Place: Laura Wills- Gwinn, MI</a:t>
            </a:r>
          </a:p>
          <a:p>
            <a:endParaRPr lang="en-US" sz="3600" b="1" dirty="0">
              <a:latin typeface="Georgia" panose="02040502050405020303" pitchFamily="18" charset="0"/>
            </a:endParaRPr>
          </a:p>
          <a:p>
            <a:r>
              <a:rPr lang="en-US" sz="3600" b="1" dirty="0">
                <a:latin typeface="Georgia" panose="02040502050405020303" pitchFamily="18" charset="0"/>
              </a:rPr>
              <a:t>3</a:t>
            </a:r>
            <a:r>
              <a:rPr lang="en-US" sz="3600" b="1" baseline="30000" dirty="0">
                <a:latin typeface="Georgia" panose="02040502050405020303" pitchFamily="18" charset="0"/>
              </a:rPr>
              <a:t>rd</a:t>
            </a:r>
            <a:r>
              <a:rPr lang="en-US" sz="3600" b="1" dirty="0">
                <a:latin typeface="Georgia" panose="02040502050405020303" pitchFamily="18" charset="0"/>
              </a:rPr>
              <a:t> Place: Karen </a:t>
            </a:r>
            <a:r>
              <a:rPr lang="en-US" sz="3600" b="1" dirty="0" err="1">
                <a:latin typeface="Georgia" panose="02040502050405020303" pitchFamily="18" charset="0"/>
              </a:rPr>
              <a:t>Prusi</a:t>
            </a:r>
            <a:r>
              <a:rPr lang="en-US" sz="3600" b="1" dirty="0">
                <a:latin typeface="Georgia" panose="02040502050405020303" pitchFamily="18" charset="0"/>
              </a:rPr>
              <a:t> – Negaunee, MI</a:t>
            </a:r>
          </a:p>
        </p:txBody>
      </p:sp>
    </p:spTree>
    <p:extLst>
      <p:ext uri="{BB962C8B-B14F-4D97-AF65-F5344CB8AC3E}">
        <p14:creationId xmlns:p14="http://schemas.microsoft.com/office/powerpoint/2010/main" val="168221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/>
    </mc:Choice>
    <mc:Fallback xmlns=""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4000" r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4659301"/>
            <a:ext cx="12192000" cy="1938992"/>
          </a:xfrm>
          <a:prstGeom prst="rect">
            <a:avLst/>
          </a:prstGeom>
          <a:solidFill>
            <a:schemeClr val="bg1">
              <a:alpha val="6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" sz="6000" b="1" dirty="0">
                <a:solidFill>
                  <a:srgbClr val="2E0B34"/>
                </a:solidFill>
                <a:latin typeface="Georgia"/>
                <a:sym typeface="Georgia"/>
              </a:rPr>
              <a:t>15 Mile Snowshoe – </a:t>
            </a:r>
            <a:r>
              <a:rPr lang="en-US" sz="6000" b="1" dirty="0">
                <a:solidFill>
                  <a:srgbClr val="2E0B34"/>
                </a:solidFill>
                <a:latin typeface="Georgia"/>
                <a:sym typeface="Georgia"/>
              </a:rPr>
              <a:t>Overall </a:t>
            </a:r>
            <a:r>
              <a:rPr lang="en" sz="6000" b="1" dirty="0">
                <a:solidFill>
                  <a:srgbClr val="2E0B34"/>
                </a:solidFill>
                <a:latin typeface="Georgia"/>
                <a:sym typeface="Georgia"/>
              </a:rPr>
              <a:t>Men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6742372-3C33-45D4-BBE6-CAFAE01A7ED5}"/>
              </a:ext>
            </a:extLst>
          </p:cNvPr>
          <p:cNvSpPr txBox="1"/>
          <p:nvPr/>
        </p:nvSpPr>
        <p:spPr>
          <a:xfrm>
            <a:off x="1630017" y="136166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7FEEBD4-D848-4F0D-9116-2B1CE7346A17}"/>
              </a:ext>
            </a:extLst>
          </p:cNvPr>
          <p:cNvSpPr txBox="1"/>
          <p:nvPr/>
        </p:nvSpPr>
        <p:spPr>
          <a:xfrm>
            <a:off x="516835" y="974182"/>
            <a:ext cx="11304698" cy="2862322"/>
          </a:xfrm>
          <a:prstGeom prst="rect">
            <a:avLst/>
          </a:prstGeom>
          <a:solidFill>
            <a:schemeClr val="accent1">
              <a:tint val="20000"/>
              <a:alpha val="6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600" b="1" dirty="0">
                <a:latin typeface="Georgia" panose="02040502050405020303" pitchFamily="18" charset="0"/>
              </a:rPr>
              <a:t>1</a:t>
            </a:r>
            <a:r>
              <a:rPr lang="en-US" sz="3600" b="1" baseline="30000" dirty="0">
                <a:latin typeface="Georgia" panose="02040502050405020303" pitchFamily="18" charset="0"/>
              </a:rPr>
              <a:t>st</a:t>
            </a:r>
            <a:r>
              <a:rPr lang="en-US" sz="3600" b="1" dirty="0">
                <a:latin typeface="Georgia" panose="02040502050405020303" pitchFamily="18" charset="0"/>
              </a:rPr>
              <a:t> Place: Ryan Low Edwardson – Escanaba, MI</a:t>
            </a:r>
          </a:p>
          <a:p>
            <a:endParaRPr lang="en-US" sz="3600" b="1" dirty="0">
              <a:latin typeface="Georgia" panose="02040502050405020303" pitchFamily="18" charset="0"/>
            </a:endParaRPr>
          </a:p>
          <a:p>
            <a:r>
              <a:rPr lang="en-US" sz="3600" b="1" dirty="0">
                <a:latin typeface="Georgia" panose="02040502050405020303" pitchFamily="18" charset="0"/>
              </a:rPr>
              <a:t>2</a:t>
            </a:r>
            <a:r>
              <a:rPr lang="en-US" sz="3600" b="1" baseline="30000" dirty="0">
                <a:latin typeface="Georgia" panose="02040502050405020303" pitchFamily="18" charset="0"/>
              </a:rPr>
              <a:t>nd</a:t>
            </a:r>
            <a:r>
              <a:rPr lang="en-US" sz="3600" b="1" dirty="0">
                <a:latin typeface="Georgia" panose="02040502050405020303" pitchFamily="18" charset="0"/>
              </a:rPr>
              <a:t> Place: Forrest </a:t>
            </a:r>
            <a:r>
              <a:rPr lang="en-US" sz="3600" b="1" dirty="0" err="1">
                <a:latin typeface="Georgia" panose="02040502050405020303" pitchFamily="18" charset="0"/>
              </a:rPr>
              <a:t>Gilfoy</a:t>
            </a:r>
            <a:r>
              <a:rPr lang="en-US" sz="3600" b="1" dirty="0">
                <a:latin typeface="Georgia" panose="02040502050405020303" pitchFamily="18" charset="0"/>
              </a:rPr>
              <a:t>- Marquette, MI</a:t>
            </a:r>
          </a:p>
          <a:p>
            <a:endParaRPr lang="en-US" sz="3600" b="1" dirty="0">
              <a:latin typeface="Georgia" panose="02040502050405020303" pitchFamily="18" charset="0"/>
            </a:endParaRPr>
          </a:p>
          <a:p>
            <a:r>
              <a:rPr lang="en-US" sz="3600" b="1" dirty="0">
                <a:latin typeface="Georgia" panose="02040502050405020303" pitchFamily="18" charset="0"/>
              </a:rPr>
              <a:t>3</a:t>
            </a:r>
            <a:r>
              <a:rPr lang="en-US" sz="3600" b="1" baseline="30000" dirty="0">
                <a:latin typeface="Georgia" panose="02040502050405020303" pitchFamily="18" charset="0"/>
              </a:rPr>
              <a:t>rd</a:t>
            </a:r>
            <a:r>
              <a:rPr lang="en-US" sz="3600" b="1" dirty="0">
                <a:latin typeface="Georgia" panose="02040502050405020303" pitchFamily="18" charset="0"/>
              </a:rPr>
              <a:t> Place:  William Nolan – Marquette, MI</a:t>
            </a:r>
          </a:p>
        </p:txBody>
      </p:sp>
    </p:spTree>
    <p:extLst>
      <p:ext uri="{BB962C8B-B14F-4D97-AF65-F5344CB8AC3E}">
        <p14:creationId xmlns:p14="http://schemas.microsoft.com/office/powerpoint/2010/main" val="4064429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/>
    </mc:Choice>
    <mc:Fallback xmlns=""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4000" r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4646137"/>
            <a:ext cx="12192000" cy="1938992"/>
          </a:xfrm>
          <a:prstGeom prst="rect">
            <a:avLst/>
          </a:prstGeom>
          <a:solidFill>
            <a:schemeClr val="bg1">
              <a:alpha val="6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2E0B34"/>
                </a:solidFill>
                <a:latin typeface="Georgia" panose="02040502050405020303" pitchFamily="18" charset="0"/>
              </a:rPr>
              <a:t>12K Freestyle – Overall Women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8D408F3-5C86-44F9-A053-CF6DD7E1920A}"/>
              </a:ext>
            </a:extLst>
          </p:cNvPr>
          <p:cNvSpPr txBox="1"/>
          <p:nvPr/>
        </p:nvSpPr>
        <p:spPr>
          <a:xfrm>
            <a:off x="893943" y="993914"/>
            <a:ext cx="10203434" cy="2862322"/>
          </a:xfrm>
          <a:prstGeom prst="rect">
            <a:avLst/>
          </a:prstGeom>
          <a:solidFill>
            <a:schemeClr val="accent1">
              <a:tint val="20000"/>
              <a:alpha val="6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600" b="1" dirty="0">
                <a:latin typeface="Georgia" panose="02040502050405020303" pitchFamily="18" charset="0"/>
              </a:rPr>
              <a:t>1</a:t>
            </a:r>
            <a:r>
              <a:rPr lang="en-US" sz="3600" b="1" baseline="30000" dirty="0">
                <a:latin typeface="Georgia" panose="02040502050405020303" pitchFamily="18" charset="0"/>
              </a:rPr>
              <a:t>st</a:t>
            </a:r>
            <a:r>
              <a:rPr lang="en-US" sz="3600" b="1" dirty="0">
                <a:latin typeface="Georgia" panose="02040502050405020303" pitchFamily="18" charset="0"/>
              </a:rPr>
              <a:t> Place:  Ella </a:t>
            </a:r>
            <a:r>
              <a:rPr lang="en-US" sz="3600" b="1" dirty="0" err="1">
                <a:latin typeface="Georgia" panose="02040502050405020303" pitchFamily="18" charset="0"/>
              </a:rPr>
              <a:t>Debruyn</a:t>
            </a:r>
            <a:r>
              <a:rPr lang="en-US" sz="3600" b="1" dirty="0">
                <a:latin typeface="Georgia" panose="02040502050405020303" pitchFamily="18" charset="0"/>
              </a:rPr>
              <a:t> - Traverse City, MI</a:t>
            </a:r>
          </a:p>
          <a:p>
            <a:endParaRPr lang="en-US" sz="3600" b="1" dirty="0">
              <a:latin typeface="Georgia" panose="02040502050405020303" pitchFamily="18" charset="0"/>
            </a:endParaRPr>
          </a:p>
          <a:p>
            <a:r>
              <a:rPr lang="en-US" sz="3600" b="1" dirty="0">
                <a:latin typeface="Georgia" panose="02040502050405020303" pitchFamily="18" charset="0"/>
              </a:rPr>
              <a:t>2</a:t>
            </a:r>
            <a:r>
              <a:rPr lang="en-US" sz="3600" b="1" baseline="30000" dirty="0">
                <a:latin typeface="Georgia" panose="02040502050405020303" pitchFamily="18" charset="0"/>
              </a:rPr>
              <a:t>nd</a:t>
            </a:r>
            <a:r>
              <a:rPr lang="en-US" sz="3600" b="1" dirty="0">
                <a:latin typeface="Georgia" panose="02040502050405020303" pitchFamily="18" charset="0"/>
              </a:rPr>
              <a:t> Place:  Katie Williams – Duluth, MN</a:t>
            </a:r>
          </a:p>
          <a:p>
            <a:endParaRPr lang="en-US" sz="3600" b="1" dirty="0">
              <a:latin typeface="Georgia" panose="02040502050405020303" pitchFamily="18" charset="0"/>
            </a:endParaRPr>
          </a:p>
          <a:p>
            <a:r>
              <a:rPr lang="en-US" sz="3600" b="1" dirty="0">
                <a:latin typeface="Georgia" panose="02040502050405020303" pitchFamily="18" charset="0"/>
              </a:rPr>
              <a:t>3</a:t>
            </a:r>
            <a:r>
              <a:rPr lang="en-US" sz="3600" b="1" baseline="30000" dirty="0">
                <a:latin typeface="Georgia" panose="02040502050405020303" pitchFamily="18" charset="0"/>
              </a:rPr>
              <a:t>rd</a:t>
            </a:r>
            <a:r>
              <a:rPr lang="en-US" sz="3600" b="1" dirty="0">
                <a:latin typeface="Georgia" panose="02040502050405020303" pitchFamily="18" charset="0"/>
              </a:rPr>
              <a:t> Place:  Elisa Malherbe – Marquette, MI</a:t>
            </a:r>
          </a:p>
        </p:txBody>
      </p:sp>
    </p:spTree>
    <p:extLst>
      <p:ext uri="{BB962C8B-B14F-4D97-AF65-F5344CB8AC3E}">
        <p14:creationId xmlns:p14="http://schemas.microsoft.com/office/powerpoint/2010/main" val="1090564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5543" y="0"/>
            <a:ext cx="116248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2E0B34"/>
                </a:solidFill>
                <a:latin typeface="Georgia" panose="02040502050405020303" pitchFamily="18" charset="0"/>
              </a:rPr>
              <a:t>Thank you to all of our sponsors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68F76F0-28CF-4F8D-87CF-127D56048F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7468" y="769441"/>
            <a:ext cx="7300955" cy="6088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615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/>
    </mc:Choice>
    <mc:Fallback xmlns="">
      <p:transition spd="slow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4000" r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5411450"/>
            <a:ext cx="12192000" cy="1015663"/>
          </a:xfrm>
          <a:prstGeom prst="rect">
            <a:avLst/>
          </a:prstGeom>
          <a:solidFill>
            <a:schemeClr val="bg1">
              <a:alpha val="6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2E0B34"/>
                </a:solidFill>
                <a:latin typeface="Georgia" panose="02040502050405020303" pitchFamily="18" charset="0"/>
              </a:rPr>
              <a:t>12K Freestyle – Overall Men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169FFA5-228F-48E5-8BA9-108E3D1118BB}"/>
              </a:ext>
            </a:extLst>
          </p:cNvPr>
          <p:cNvSpPr txBox="1"/>
          <p:nvPr/>
        </p:nvSpPr>
        <p:spPr>
          <a:xfrm>
            <a:off x="1137751" y="659487"/>
            <a:ext cx="9916497" cy="2862322"/>
          </a:xfrm>
          <a:prstGeom prst="rect">
            <a:avLst/>
          </a:prstGeom>
          <a:solidFill>
            <a:schemeClr val="accent1">
              <a:tint val="20000"/>
              <a:alpha val="6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600" b="1" dirty="0">
                <a:latin typeface="Georgia" panose="02040502050405020303" pitchFamily="18" charset="0"/>
              </a:rPr>
              <a:t>1</a:t>
            </a:r>
            <a:r>
              <a:rPr lang="en-US" sz="3600" b="1" baseline="30000" dirty="0">
                <a:latin typeface="Georgia" panose="02040502050405020303" pitchFamily="18" charset="0"/>
              </a:rPr>
              <a:t>st</a:t>
            </a:r>
            <a:r>
              <a:rPr lang="en-US" sz="3600" b="1" dirty="0">
                <a:latin typeface="Georgia" panose="02040502050405020303" pitchFamily="18" charset="0"/>
              </a:rPr>
              <a:t> Place: Carter Dean – Traverse City, MI</a:t>
            </a:r>
          </a:p>
          <a:p>
            <a:endParaRPr lang="en-US" sz="3600" b="1" dirty="0">
              <a:latin typeface="Georgia" panose="02040502050405020303" pitchFamily="18" charset="0"/>
            </a:endParaRPr>
          </a:p>
          <a:p>
            <a:r>
              <a:rPr lang="en-US" sz="3600" b="1" dirty="0">
                <a:latin typeface="Georgia" panose="02040502050405020303" pitchFamily="18" charset="0"/>
              </a:rPr>
              <a:t>2</a:t>
            </a:r>
            <a:r>
              <a:rPr lang="en-US" sz="3600" b="1" baseline="30000" dirty="0">
                <a:latin typeface="Georgia" panose="02040502050405020303" pitchFamily="18" charset="0"/>
              </a:rPr>
              <a:t>nd</a:t>
            </a:r>
            <a:r>
              <a:rPr lang="en-US" sz="3600" b="1" dirty="0">
                <a:latin typeface="Georgia" panose="02040502050405020303" pitchFamily="18" charset="0"/>
              </a:rPr>
              <a:t> Place: Evan </a:t>
            </a:r>
            <a:r>
              <a:rPr lang="en-US" sz="3600" b="1" dirty="0" err="1">
                <a:latin typeface="Georgia" panose="02040502050405020303" pitchFamily="18" charset="0"/>
              </a:rPr>
              <a:t>Sysko</a:t>
            </a:r>
            <a:r>
              <a:rPr lang="en-US" sz="3600" b="1" dirty="0">
                <a:latin typeface="Georgia" panose="02040502050405020303" pitchFamily="18" charset="0"/>
              </a:rPr>
              <a:t> – Marquette, MI</a:t>
            </a:r>
          </a:p>
          <a:p>
            <a:endParaRPr lang="en-US" sz="3600" b="1" dirty="0">
              <a:latin typeface="Georgia" panose="02040502050405020303" pitchFamily="18" charset="0"/>
            </a:endParaRPr>
          </a:p>
          <a:p>
            <a:r>
              <a:rPr lang="en-US" sz="3600" b="1" dirty="0">
                <a:latin typeface="Georgia" panose="02040502050405020303" pitchFamily="18" charset="0"/>
              </a:rPr>
              <a:t>3</a:t>
            </a:r>
            <a:r>
              <a:rPr lang="en-US" sz="3600" b="1" baseline="30000" dirty="0">
                <a:latin typeface="Georgia" panose="02040502050405020303" pitchFamily="18" charset="0"/>
              </a:rPr>
              <a:t>rd</a:t>
            </a:r>
            <a:r>
              <a:rPr lang="en-US" sz="3600" b="1" dirty="0">
                <a:latin typeface="Georgia" panose="02040502050405020303" pitchFamily="18" charset="0"/>
              </a:rPr>
              <a:t> Place:  Jack Parent – Marquette, MI </a:t>
            </a:r>
          </a:p>
        </p:txBody>
      </p:sp>
    </p:spTree>
    <p:extLst>
      <p:ext uri="{BB962C8B-B14F-4D97-AF65-F5344CB8AC3E}">
        <p14:creationId xmlns:p14="http://schemas.microsoft.com/office/powerpoint/2010/main" val="2727318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/>
    </mc:Choice>
    <mc:Fallback xmlns="">
      <p:transition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4000" r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5411450"/>
            <a:ext cx="12192000" cy="1015663"/>
          </a:xfrm>
          <a:prstGeom prst="rect">
            <a:avLst/>
          </a:prstGeom>
          <a:solidFill>
            <a:schemeClr val="bg1">
              <a:alpha val="6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2E0B34"/>
                </a:solidFill>
                <a:latin typeface="Georgia" panose="02040502050405020303" pitchFamily="18" charset="0"/>
              </a:rPr>
              <a:t>12K Classic – Overall Women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8053666-034B-4F0A-B1BF-94CFE7A6EF72}"/>
              </a:ext>
            </a:extLst>
          </p:cNvPr>
          <p:cNvSpPr txBox="1"/>
          <p:nvPr/>
        </p:nvSpPr>
        <p:spPr>
          <a:xfrm>
            <a:off x="820357" y="566678"/>
            <a:ext cx="10551286" cy="2862322"/>
          </a:xfrm>
          <a:prstGeom prst="rect">
            <a:avLst/>
          </a:prstGeom>
          <a:solidFill>
            <a:schemeClr val="accent1">
              <a:tint val="20000"/>
              <a:alpha val="6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600" b="1" dirty="0">
                <a:latin typeface="Georgia" panose="02040502050405020303" pitchFamily="18" charset="0"/>
              </a:rPr>
              <a:t>1</a:t>
            </a:r>
            <a:r>
              <a:rPr lang="en-US" sz="3600" b="1" baseline="30000" dirty="0">
                <a:latin typeface="Georgia" panose="02040502050405020303" pitchFamily="18" charset="0"/>
              </a:rPr>
              <a:t>st</a:t>
            </a:r>
            <a:r>
              <a:rPr lang="en-US" sz="3600" b="1" dirty="0">
                <a:latin typeface="Georgia" panose="02040502050405020303" pitchFamily="18" charset="0"/>
              </a:rPr>
              <a:t> Place:  Elodie Malherbe – Marquette, MI</a:t>
            </a:r>
          </a:p>
          <a:p>
            <a:endParaRPr lang="en-US" sz="3600" b="1" dirty="0">
              <a:latin typeface="Georgia" panose="02040502050405020303" pitchFamily="18" charset="0"/>
            </a:endParaRPr>
          </a:p>
          <a:p>
            <a:r>
              <a:rPr lang="en-US" sz="3600" b="1" dirty="0">
                <a:latin typeface="Georgia" panose="02040502050405020303" pitchFamily="18" charset="0"/>
              </a:rPr>
              <a:t>2</a:t>
            </a:r>
            <a:r>
              <a:rPr lang="en-US" sz="3600" b="1" baseline="30000" dirty="0">
                <a:latin typeface="Georgia" panose="02040502050405020303" pitchFamily="18" charset="0"/>
              </a:rPr>
              <a:t>nd</a:t>
            </a:r>
            <a:r>
              <a:rPr lang="en-US" sz="3600" b="1" dirty="0">
                <a:latin typeface="Georgia" panose="02040502050405020303" pitchFamily="18" charset="0"/>
              </a:rPr>
              <a:t> Place:  Althea Bruggink – Marquette, MI</a:t>
            </a:r>
          </a:p>
          <a:p>
            <a:endParaRPr lang="en-US" sz="3600" b="1" dirty="0">
              <a:latin typeface="Georgia" panose="02040502050405020303" pitchFamily="18" charset="0"/>
            </a:endParaRPr>
          </a:p>
          <a:p>
            <a:r>
              <a:rPr lang="en-US" sz="3600" b="1" dirty="0">
                <a:latin typeface="Georgia" panose="02040502050405020303" pitchFamily="18" charset="0"/>
              </a:rPr>
              <a:t>3</a:t>
            </a:r>
            <a:r>
              <a:rPr lang="en-US" sz="3600" b="1" baseline="30000" dirty="0">
                <a:latin typeface="Georgia" panose="02040502050405020303" pitchFamily="18" charset="0"/>
              </a:rPr>
              <a:t>rd</a:t>
            </a:r>
            <a:r>
              <a:rPr lang="en-US" sz="3600" b="1" dirty="0">
                <a:latin typeface="Georgia" panose="02040502050405020303" pitchFamily="18" charset="0"/>
              </a:rPr>
              <a:t> Place:  Lucille </a:t>
            </a:r>
            <a:r>
              <a:rPr lang="en-US" sz="3600" b="1" dirty="0" err="1">
                <a:latin typeface="Georgia" panose="02040502050405020303" pitchFamily="18" charset="0"/>
              </a:rPr>
              <a:t>Ampe</a:t>
            </a:r>
            <a:r>
              <a:rPr lang="en-US" sz="3600" b="1" dirty="0">
                <a:latin typeface="Georgia" panose="02040502050405020303" pitchFamily="18" charset="0"/>
              </a:rPr>
              <a:t> – Gwinn, MI</a:t>
            </a:r>
          </a:p>
        </p:txBody>
      </p:sp>
    </p:spTree>
    <p:extLst>
      <p:ext uri="{BB962C8B-B14F-4D97-AF65-F5344CB8AC3E}">
        <p14:creationId xmlns:p14="http://schemas.microsoft.com/office/powerpoint/2010/main" val="329541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/>
    </mc:Choice>
    <mc:Fallback xmlns="">
      <p:transition spd="slow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4000" r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5411450"/>
            <a:ext cx="12192000" cy="1015663"/>
          </a:xfrm>
          <a:prstGeom prst="rect">
            <a:avLst/>
          </a:prstGeom>
          <a:solidFill>
            <a:schemeClr val="bg1">
              <a:alpha val="6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2E0B34"/>
                </a:solidFill>
                <a:latin typeface="Georgia" panose="02040502050405020303" pitchFamily="18" charset="0"/>
              </a:rPr>
              <a:t>12K Classic – Overall Men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CBFD77C-E4FB-4E0A-B46E-D827020ECCE3}"/>
              </a:ext>
            </a:extLst>
          </p:cNvPr>
          <p:cNvSpPr txBox="1"/>
          <p:nvPr/>
        </p:nvSpPr>
        <p:spPr>
          <a:xfrm>
            <a:off x="579105" y="1013792"/>
            <a:ext cx="11033790" cy="2862322"/>
          </a:xfrm>
          <a:prstGeom prst="rect">
            <a:avLst/>
          </a:prstGeom>
          <a:solidFill>
            <a:schemeClr val="accent1">
              <a:tint val="20000"/>
              <a:alpha val="6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600" b="1" dirty="0">
                <a:latin typeface="Georgia" panose="02040502050405020303" pitchFamily="18" charset="0"/>
              </a:rPr>
              <a:t>1</a:t>
            </a:r>
            <a:r>
              <a:rPr lang="en-US" sz="3600" b="1" baseline="30000" dirty="0">
                <a:latin typeface="Georgia" panose="02040502050405020303" pitchFamily="18" charset="0"/>
              </a:rPr>
              <a:t>st</a:t>
            </a:r>
            <a:r>
              <a:rPr lang="en-US" sz="3600" b="1" dirty="0">
                <a:latin typeface="Georgia" panose="02040502050405020303" pitchFamily="18" charset="0"/>
              </a:rPr>
              <a:t> Place: William </a:t>
            </a:r>
            <a:r>
              <a:rPr lang="en-US" sz="3600" b="1" dirty="0" err="1">
                <a:latin typeface="Georgia" panose="02040502050405020303" pitchFamily="18" charset="0"/>
              </a:rPr>
              <a:t>Haapala</a:t>
            </a:r>
            <a:r>
              <a:rPr lang="en-US" sz="3600" b="1" dirty="0">
                <a:latin typeface="Georgia" panose="02040502050405020303" pitchFamily="18" charset="0"/>
              </a:rPr>
              <a:t> – Traverse City, MI</a:t>
            </a:r>
          </a:p>
          <a:p>
            <a:endParaRPr lang="en-US" sz="3600" b="1" dirty="0">
              <a:latin typeface="Georgia" panose="02040502050405020303" pitchFamily="18" charset="0"/>
            </a:endParaRPr>
          </a:p>
          <a:p>
            <a:r>
              <a:rPr lang="en-US" sz="3600" b="1" dirty="0">
                <a:latin typeface="Georgia" panose="02040502050405020303" pitchFamily="18" charset="0"/>
              </a:rPr>
              <a:t>2</a:t>
            </a:r>
            <a:r>
              <a:rPr lang="en-US" sz="3600" b="1" baseline="30000" dirty="0">
                <a:latin typeface="Georgia" panose="02040502050405020303" pitchFamily="18" charset="0"/>
              </a:rPr>
              <a:t>nd</a:t>
            </a:r>
            <a:r>
              <a:rPr lang="en-US" sz="3600" b="1" dirty="0">
                <a:latin typeface="Georgia" panose="02040502050405020303" pitchFamily="18" charset="0"/>
              </a:rPr>
              <a:t> Place:  Samuel Markey – Marquette, MI</a:t>
            </a:r>
          </a:p>
          <a:p>
            <a:endParaRPr lang="en-US" sz="3600" b="1" dirty="0">
              <a:latin typeface="Georgia" panose="02040502050405020303" pitchFamily="18" charset="0"/>
            </a:endParaRPr>
          </a:p>
          <a:p>
            <a:r>
              <a:rPr lang="en-US" sz="3600" b="1" dirty="0">
                <a:latin typeface="Georgia" panose="02040502050405020303" pitchFamily="18" charset="0"/>
              </a:rPr>
              <a:t>3</a:t>
            </a:r>
            <a:r>
              <a:rPr lang="en-US" sz="3600" b="1" baseline="30000" dirty="0">
                <a:latin typeface="Georgia" panose="02040502050405020303" pitchFamily="18" charset="0"/>
              </a:rPr>
              <a:t>rd</a:t>
            </a:r>
            <a:r>
              <a:rPr lang="en-US" sz="3600" b="1" dirty="0">
                <a:latin typeface="Georgia" panose="02040502050405020303" pitchFamily="18" charset="0"/>
              </a:rPr>
              <a:t> Place:  Luke </a:t>
            </a:r>
            <a:r>
              <a:rPr lang="en-US" sz="3600" b="1" dirty="0" err="1">
                <a:latin typeface="Georgia" panose="02040502050405020303" pitchFamily="18" charset="0"/>
              </a:rPr>
              <a:t>Janofski</a:t>
            </a:r>
            <a:r>
              <a:rPr lang="en-US" sz="3600" b="1" dirty="0">
                <a:latin typeface="Georgia" panose="02040502050405020303" pitchFamily="18" charset="0"/>
              </a:rPr>
              <a:t> – Marquette, MI </a:t>
            </a:r>
          </a:p>
        </p:txBody>
      </p:sp>
    </p:spTree>
    <p:extLst>
      <p:ext uri="{BB962C8B-B14F-4D97-AF65-F5344CB8AC3E}">
        <p14:creationId xmlns:p14="http://schemas.microsoft.com/office/powerpoint/2010/main" val="1965236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/>
    </mc:Choice>
    <mc:Fallback xmlns="">
      <p:transition spd="slow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4000" r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4586502"/>
            <a:ext cx="12192000" cy="1938992"/>
          </a:xfrm>
          <a:prstGeom prst="rect">
            <a:avLst/>
          </a:prstGeom>
          <a:solidFill>
            <a:schemeClr val="bg1">
              <a:alpha val="6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2E0B34"/>
                </a:solidFill>
                <a:latin typeface="Georgia" panose="02040502050405020303" pitchFamily="18" charset="0"/>
              </a:rPr>
              <a:t>24K Freestyle – Overall Women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A7AB46A-68BE-4216-8AE7-47C73CF863A9}"/>
              </a:ext>
            </a:extLst>
          </p:cNvPr>
          <p:cNvSpPr txBox="1"/>
          <p:nvPr/>
        </p:nvSpPr>
        <p:spPr>
          <a:xfrm>
            <a:off x="655983" y="834886"/>
            <a:ext cx="11113940" cy="2862322"/>
          </a:xfrm>
          <a:prstGeom prst="rect">
            <a:avLst/>
          </a:prstGeom>
          <a:solidFill>
            <a:schemeClr val="accent1">
              <a:tint val="20000"/>
              <a:alpha val="6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600" b="1" dirty="0">
                <a:latin typeface="Georgia" panose="02040502050405020303" pitchFamily="18" charset="0"/>
              </a:rPr>
              <a:t>1</a:t>
            </a:r>
            <a:r>
              <a:rPr lang="en-US" sz="3600" b="1" baseline="30000" dirty="0">
                <a:latin typeface="Georgia" panose="02040502050405020303" pitchFamily="18" charset="0"/>
              </a:rPr>
              <a:t>st</a:t>
            </a:r>
            <a:r>
              <a:rPr lang="en-US" sz="3600" b="1" dirty="0">
                <a:latin typeface="Georgia" panose="02040502050405020303" pitchFamily="18" charset="0"/>
              </a:rPr>
              <a:t> Place:  Lindsey </a:t>
            </a:r>
            <a:r>
              <a:rPr lang="en-US" sz="3600" b="1" dirty="0" err="1">
                <a:latin typeface="Georgia" panose="02040502050405020303" pitchFamily="18" charset="0"/>
              </a:rPr>
              <a:t>Dehlin</a:t>
            </a:r>
            <a:r>
              <a:rPr lang="en-US" sz="3600" b="1" dirty="0">
                <a:latin typeface="Georgia" panose="02040502050405020303" pitchFamily="18" charset="0"/>
              </a:rPr>
              <a:t> – Marquette, MI</a:t>
            </a:r>
          </a:p>
          <a:p>
            <a:endParaRPr lang="en-US" sz="3600" b="1" dirty="0">
              <a:latin typeface="Georgia" panose="02040502050405020303" pitchFamily="18" charset="0"/>
            </a:endParaRPr>
          </a:p>
          <a:p>
            <a:r>
              <a:rPr lang="en-US" sz="3600" b="1" dirty="0">
                <a:latin typeface="Georgia" panose="02040502050405020303" pitchFamily="18" charset="0"/>
              </a:rPr>
              <a:t>2</a:t>
            </a:r>
            <a:r>
              <a:rPr lang="en-US" sz="3600" b="1" baseline="30000" dirty="0">
                <a:latin typeface="Georgia" panose="02040502050405020303" pitchFamily="18" charset="0"/>
              </a:rPr>
              <a:t>nd</a:t>
            </a:r>
            <a:r>
              <a:rPr lang="en-US" sz="3600" b="1" dirty="0">
                <a:latin typeface="Georgia" panose="02040502050405020303" pitchFamily="18" charset="0"/>
              </a:rPr>
              <a:t> Place:  Lucy Campbell – Superior, WI</a:t>
            </a:r>
          </a:p>
          <a:p>
            <a:endParaRPr lang="en-US" sz="3600" b="1" dirty="0">
              <a:latin typeface="Georgia" panose="02040502050405020303" pitchFamily="18" charset="0"/>
            </a:endParaRPr>
          </a:p>
          <a:p>
            <a:r>
              <a:rPr lang="en-US" sz="3600" b="1" dirty="0">
                <a:latin typeface="Georgia" panose="02040502050405020303" pitchFamily="18" charset="0"/>
              </a:rPr>
              <a:t>3</a:t>
            </a:r>
            <a:r>
              <a:rPr lang="en-US" sz="3600" b="1" baseline="30000" dirty="0">
                <a:latin typeface="Georgia" panose="02040502050405020303" pitchFamily="18" charset="0"/>
              </a:rPr>
              <a:t>rd</a:t>
            </a:r>
            <a:r>
              <a:rPr lang="en-US" sz="3600" b="1" dirty="0">
                <a:latin typeface="Georgia" panose="02040502050405020303" pitchFamily="18" charset="0"/>
              </a:rPr>
              <a:t> Place:  Lily Den Hartog – Minnetonka, MN </a:t>
            </a:r>
          </a:p>
        </p:txBody>
      </p:sp>
    </p:spTree>
    <p:extLst>
      <p:ext uri="{BB962C8B-B14F-4D97-AF65-F5344CB8AC3E}">
        <p14:creationId xmlns:p14="http://schemas.microsoft.com/office/powerpoint/2010/main" val="12819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/>
    </mc:Choice>
    <mc:Fallback xmlns="">
      <p:transition spd="slow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4000" r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5411450"/>
            <a:ext cx="12192000" cy="1015663"/>
          </a:xfrm>
          <a:prstGeom prst="rect">
            <a:avLst/>
          </a:prstGeom>
          <a:solidFill>
            <a:schemeClr val="bg1">
              <a:alpha val="6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2E0B34"/>
                </a:solidFill>
                <a:latin typeface="Georgia" panose="02040502050405020303" pitchFamily="18" charset="0"/>
              </a:rPr>
              <a:t>24K Freestyle – Overall Men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2829F44-6052-4F2D-A448-2D751E50636B}"/>
              </a:ext>
            </a:extLst>
          </p:cNvPr>
          <p:cNvSpPr txBox="1"/>
          <p:nvPr/>
        </p:nvSpPr>
        <p:spPr>
          <a:xfrm>
            <a:off x="884582" y="566678"/>
            <a:ext cx="10131300" cy="2862322"/>
          </a:xfrm>
          <a:prstGeom prst="rect">
            <a:avLst/>
          </a:prstGeom>
          <a:solidFill>
            <a:schemeClr val="accent1">
              <a:tint val="20000"/>
              <a:alpha val="6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600" b="1" dirty="0">
                <a:latin typeface="Georgia" panose="02040502050405020303" pitchFamily="18" charset="0"/>
              </a:rPr>
              <a:t>1</a:t>
            </a:r>
            <a:r>
              <a:rPr lang="en-US" sz="3600" b="1" baseline="30000" dirty="0">
                <a:latin typeface="Georgia" panose="02040502050405020303" pitchFamily="18" charset="0"/>
              </a:rPr>
              <a:t>st</a:t>
            </a:r>
            <a:r>
              <a:rPr lang="en-US" sz="3600" b="1" dirty="0">
                <a:latin typeface="Georgia" panose="02040502050405020303" pitchFamily="18" charset="0"/>
              </a:rPr>
              <a:t> Place:  Henry Campbell – Superior, WI</a:t>
            </a:r>
          </a:p>
          <a:p>
            <a:endParaRPr lang="en-US" sz="3600" b="1" dirty="0">
              <a:latin typeface="Georgia" panose="02040502050405020303" pitchFamily="18" charset="0"/>
            </a:endParaRPr>
          </a:p>
          <a:p>
            <a:r>
              <a:rPr lang="en-US" sz="3600" b="1" dirty="0">
                <a:latin typeface="Georgia" panose="02040502050405020303" pitchFamily="18" charset="0"/>
              </a:rPr>
              <a:t>2</a:t>
            </a:r>
            <a:r>
              <a:rPr lang="en-US" sz="3600" b="1" baseline="30000" dirty="0">
                <a:latin typeface="Georgia" panose="02040502050405020303" pitchFamily="18" charset="0"/>
              </a:rPr>
              <a:t>nd</a:t>
            </a:r>
            <a:r>
              <a:rPr lang="en-US" sz="3600" b="1" dirty="0">
                <a:latin typeface="Georgia" panose="02040502050405020303" pitchFamily="18" charset="0"/>
              </a:rPr>
              <a:t> Place:  Ethan Anderson – Rogers, MN</a:t>
            </a:r>
          </a:p>
          <a:p>
            <a:endParaRPr lang="en-US" sz="3600" b="1" dirty="0">
              <a:latin typeface="Georgia" panose="02040502050405020303" pitchFamily="18" charset="0"/>
            </a:endParaRPr>
          </a:p>
          <a:p>
            <a:r>
              <a:rPr lang="en-US" sz="3600" b="1" dirty="0">
                <a:latin typeface="Georgia" panose="02040502050405020303" pitchFamily="18" charset="0"/>
              </a:rPr>
              <a:t>3</a:t>
            </a:r>
            <a:r>
              <a:rPr lang="en-US" sz="3600" b="1" baseline="30000" dirty="0">
                <a:latin typeface="Georgia" panose="02040502050405020303" pitchFamily="18" charset="0"/>
              </a:rPr>
              <a:t>rd</a:t>
            </a:r>
            <a:r>
              <a:rPr lang="en-US" sz="3600" b="1" dirty="0">
                <a:latin typeface="Georgia" panose="02040502050405020303" pitchFamily="18" charset="0"/>
              </a:rPr>
              <a:t> Place:  David Maclean – Ludington, MI</a:t>
            </a:r>
          </a:p>
        </p:txBody>
      </p:sp>
    </p:spTree>
    <p:extLst>
      <p:ext uri="{BB962C8B-B14F-4D97-AF65-F5344CB8AC3E}">
        <p14:creationId xmlns:p14="http://schemas.microsoft.com/office/powerpoint/2010/main" val="1758081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/>
    </mc:Choice>
    <mc:Fallback xmlns="">
      <p:transition spd="slow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4000" r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5411450"/>
            <a:ext cx="12192000" cy="1015663"/>
          </a:xfrm>
          <a:prstGeom prst="rect">
            <a:avLst/>
          </a:prstGeom>
          <a:solidFill>
            <a:schemeClr val="bg1">
              <a:alpha val="6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2E0B34"/>
                </a:solidFill>
                <a:latin typeface="Georgia" panose="02040502050405020303" pitchFamily="18" charset="0"/>
              </a:rPr>
              <a:t>24K Classic – Overall Women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814F814-4D6A-4F41-946F-C5CB78E8BC3F}"/>
              </a:ext>
            </a:extLst>
          </p:cNvPr>
          <p:cNvSpPr txBox="1"/>
          <p:nvPr/>
        </p:nvSpPr>
        <p:spPr>
          <a:xfrm>
            <a:off x="1076837" y="685800"/>
            <a:ext cx="10038325" cy="2862322"/>
          </a:xfrm>
          <a:prstGeom prst="rect">
            <a:avLst/>
          </a:prstGeom>
          <a:solidFill>
            <a:schemeClr val="accent1">
              <a:tint val="20000"/>
              <a:alpha val="6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600" b="1" dirty="0">
                <a:latin typeface="Georgia" panose="02040502050405020303" pitchFamily="18" charset="0"/>
              </a:rPr>
              <a:t>1</a:t>
            </a:r>
            <a:r>
              <a:rPr lang="en-US" sz="3600" b="1" baseline="30000" dirty="0">
                <a:latin typeface="Georgia" panose="02040502050405020303" pitchFamily="18" charset="0"/>
              </a:rPr>
              <a:t>st</a:t>
            </a:r>
            <a:r>
              <a:rPr lang="en-US" sz="3600" b="1" dirty="0">
                <a:latin typeface="Georgia" panose="02040502050405020303" pitchFamily="18" charset="0"/>
              </a:rPr>
              <a:t> Place:  Shelby Suhr – Wales, WI</a:t>
            </a:r>
          </a:p>
          <a:p>
            <a:endParaRPr lang="en-US" sz="3600" b="1" dirty="0">
              <a:latin typeface="Georgia" panose="02040502050405020303" pitchFamily="18" charset="0"/>
            </a:endParaRPr>
          </a:p>
          <a:p>
            <a:r>
              <a:rPr lang="en-US" sz="3600" b="1" dirty="0">
                <a:latin typeface="Georgia" panose="02040502050405020303" pitchFamily="18" charset="0"/>
              </a:rPr>
              <a:t>2</a:t>
            </a:r>
            <a:r>
              <a:rPr lang="en-US" sz="3600" b="1" baseline="30000" dirty="0">
                <a:latin typeface="Georgia" panose="02040502050405020303" pitchFamily="18" charset="0"/>
              </a:rPr>
              <a:t>nd</a:t>
            </a:r>
            <a:r>
              <a:rPr lang="en-US" sz="3600" b="1" dirty="0">
                <a:latin typeface="Georgia" panose="02040502050405020303" pitchFamily="18" charset="0"/>
              </a:rPr>
              <a:t> Place:  Elizabeth Becker – Duluth, MN</a:t>
            </a:r>
          </a:p>
          <a:p>
            <a:endParaRPr lang="en-US" sz="3600" b="1" dirty="0">
              <a:latin typeface="Georgia" panose="02040502050405020303" pitchFamily="18" charset="0"/>
            </a:endParaRPr>
          </a:p>
          <a:p>
            <a:r>
              <a:rPr lang="en-US" sz="3600" b="1" dirty="0">
                <a:latin typeface="Georgia" panose="02040502050405020303" pitchFamily="18" charset="0"/>
              </a:rPr>
              <a:t>3</a:t>
            </a:r>
            <a:r>
              <a:rPr lang="en-US" sz="3600" b="1" baseline="30000" dirty="0">
                <a:latin typeface="Georgia" panose="02040502050405020303" pitchFamily="18" charset="0"/>
              </a:rPr>
              <a:t>rd</a:t>
            </a:r>
            <a:r>
              <a:rPr lang="en-US" sz="3600" b="1" dirty="0">
                <a:latin typeface="Georgia" panose="02040502050405020303" pitchFamily="18" charset="0"/>
              </a:rPr>
              <a:t> Place:  Eleanor Dolan – Excelsior, MN</a:t>
            </a:r>
          </a:p>
        </p:txBody>
      </p:sp>
    </p:spTree>
    <p:extLst>
      <p:ext uri="{BB962C8B-B14F-4D97-AF65-F5344CB8AC3E}">
        <p14:creationId xmlns:p14="http://schemas.microsoft.com/office/powerpoint/2010/main" val="38285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/>
    </mc:Choice>
    <mc:Fallback xmlns="">
      <p:transition spd="slow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4000" r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5411450"/>
            <a:ext cx="12192000" cy="1015663"/>
          </a:xfrm>
          <a:prstGeom prst="rect">
            <a:avLst/>
          </a:prstGeom>
          <a:solidFill>
            <a:schemeClr val="bg1">
              <a:alpha val="6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2E0B34"/>
                </a:solidFill>
                <a:latin typeface="Georgia" panose="02040502050405020303" pitchFamily="18" charset="0"/>
              </a:rPr>
              <a:t>24K Classic – Overall Men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BFEF98A-B9A0-4EF4-97E6-153F7AEC7756}"/>
              </a:ext>
            </a:extLst>
          </p:cNvPr>
          <p:cNvSpPr txBox="1"/>
          <p:nvPr/>
        </p:nvSpPr>
        <p:spPr>
          <a:xfrm>
            <a:off x="794709" y="748939"/>
            <a:ext cx="10602582" cy="2862322"/>
          </a:xfrm>
          <a:prstGeom prst="rect">
            <a:avLst/>
          </a:prstGeom>
          <a:solidFill>
            <a:schemeClr val="accent1">
              <a:tint val="20000"/>
              <a:alpha val="64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600" b="1" dirty="0">
                <a:latin typeface="Georgia" panose="02040502050405020303" pitchFamily="18" charset="0"/>
              </a:rPr>
              <a:t>1</a:t>
            </a:r>
            <a:r>
              <a:rPr lang="en-US" sz="3600" b="1" baseline="30000" dirty="0">
                <a:latin typeface="Georgia" panose="02040502050405020303" pitchFamily="18" charset="0"/>
              </a:rPr>
              <a:t>st</a:t>
            </a:r>
            <a:r>
              <a:rPr lang="en-US" sz="3600" b="1" dirty="0">
                <a:latin typeface="Georgia" panose="02040502050405020303" pitchFamily="18" charset="0"/>
              </a:rPr>
              <a:t> Place:  Jordan Woods – Mora, MN</a:t>
            </a:r>
          </a:p>
          <a:p>
            <a:endParaRPr lang="en-US" sz="3600" b="1" dirty="0">
              <a:latin typeface="Georgia" panose="02040502050405020303" pitchFamily="18" charset="0"/>
            </a:endParaRPr>
          </a:p>
          <a:p>
            <a:r>
              <a:rPr lang="en-US" sz="3600" b="1" dirty="0">
                <a:latin typeface="Georgia" panose="02040502050405020303" pitchFamily="18" charset="0"/>
              </a:rPr>
              <a:t>2</a:t>
            </a:r>
            <a:r>
              <a:rPr lang="en-US" sz="3600" b="1" baseline="30000" dirty="0">
                <a:latin typeface="Georgia" panose="02040502050405020303" pitchFamily="18" charset="0"/>
              </a:rPr>
              <a:t>nd</a:t>
            </a:r>
            <a:r>
              <a:rPr lang="en-US" sz="3600" b="1" dirty="0">
                <a:latin typeface="Georgia" panose="02040502050405020303" pitchFamily="18" charset="0"/>
              </a:rPr>
              <a:t> Place:  Nathan </a:t>
            </a:r>
            <a:r>
              <a:rPr lang="en-US" sz="3600" b="1" dirty="0" err="1">
                <a:latin typeface="Georgia" panose="02040502050405020303" pitchFamily="18" charset="0"/>
              </a:rPr>
              <a:t>Bich</a:t>
            </a:r>
            <a:r>
              <a:rPr lang="en-US" sz="3600" b="1" dirty="0">
                <a:latin typeface="Georgia" panose="02040502050405020303" pitchFamily="18" charset="0"/>
              </a:rPr>
              <a:t> – Duluth, MN</a:t>
            </a:r>
          </a:p>
          <a:p>
            <a:endParaRPr lang="en-US" sz="3600" b="1" dirty="0">
              <a:latin typeface="Georgia" panose="02040502050405020303" pitchFamily="18" charset="0"/>
            </a:endParaRPr>
          </a:p>
          <a:p>
            <a:r>
              <a:rPr lang="en-US" sz="3600" b="1" dirty="0">
                <a:latin typeface="Georgia" panose="02040502050405020303" pitchFamily="18" charset="0"/>
              </a:rPr>
              <a:t>3</a:t>
            </a:r>
            <a:r>
              <a:rPr lang="en-US" sz="3600" b="1" baseline="30000" dirty="0">
                <a:latin typeface="Georgia" panose="02040502050405020303" pitchFamily="18" charset="0"/>
              </a:rPr>
              <a:t>rd</a:t>
            </a:r>
            <a:r>
              <a:rPr lang="en-US" sz="3600" b="1" dirty="0">
                <a:latin typeface="Georgia" panose="02040502050405020303" pitchFamily="18" charset="0"/>
              </a:rPr>
              <a:t> Place:  Alexander </a:t>
            </a:r>
            <a:r>
              <a:rPr lang="en-US" sz="3600" b="1" dirty="0" err="1">
                <a:latin typeface="Georgia" panose="02040502050405020303" pitchFamily="18" charset="0"/>
              </a:rPr>
              <a:t>Gude</a:t>
            </a:r>
            <a:r>
              <a:rPr lang="en-US" sz="3600" b="1" dirty="0">
                <a:latin typeface="Georgia" panose="02040502050405020303" pitchFamily="18" charset="0"/>
              </a:rPr>
              <a:t> – Burnsville, MN</a:t>
            </a:r>
          </a:p>
        </p:txBody>
      </p:sp>
    </p:spTree>
    <p:extLst>
      <p:ext uri="{BB962C8B-B14F-4D97-AF65-F5344CB8AC3E}">
        <p14:creationId xmlns:p14="http://schemas.microsoft.com/office/powerpoint/2010/main" val="1410680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/>
    </mc:Choice>
    <mc:Fallback xmlns="">
      <p:transition spd="slow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4000" r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5416827"/>
            <a:ext cx="12192000" cy="1015663"/>
          </a:xfrm>
          <a:prstGeom prst="rect">
            <a:avLst/>
          </a:prstGeom>
          <a:solidFill>
            <a:schemeClr val="bg1">
              <a:alpha val="6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2E0B34"/>
                </a:solidFill>
                <a:latin typeface="Georgia" panose="02040502050405020303" pitchFamily="18" charset="0"/>
              </a:rPr>
              <a:t>50K Relay – Overall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BB3D462-BBCE-4DE1-8EE0-513123881603}"/>
              </a:ext>
            </a:extLst>
          </p:cNvPr>
          <p:cNvSpPr txBox="1"/>
          <p:nvPr/>
        </p:nvSpPr>
        <p:spPr>
          <a:xfrm>
            <a:off x="1977886" y="1808922"/>
            <a:ext cx="7906332" cy="646331"/>
          </a:xfrm>
          <a:prstGeom prst="rect">
            <a:avLst/>
          </a:prstGeom>
          <a:solidFill>
            <a:schemeClr val="bg1">
              <a:alpha val="6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600" b="1" dirty="0">
                <a:latin typeface="Georgia" panose="02040502050405020303" pitchFamily="18" charset="0"/>
              </a:rPr>
              <a:t>Keith </a:t>
            </a:r>
            <a:r>
              <a:rPr lang="en-US" sz="3600" b="1" dirty="0" err="1">
                <a:latin typeface="Georgia" panose="02040502050405020303" pitchFamily="18" charset="0"/>
              </a:rPr>
              <a:t>Kreag</a:t>
            </a:r>
            <a:r>
              <a:rPr lang="en-US" sz="3600" b="1" dirty="0">
                <a:latin typeface="Georgia" panose="02040502050405020303" pitchFamily="18" charset="0"/>
              </a:rPr>
              <a:t> &amp; Jim </a:t>
            </a:r>
            <a:r>
              <a:rPr lang="en-US" sz="3600" b="1" dirty="0" err="1">
                <a:latin typeface="Georgia" panose="02040502050405020303" pitchFamily="18" charset="0"/>
              </a:rPr>
              <a:t>Argeropoulos</a:t>
            </a:r>
            <a:endParaRPr lang="en-US" sz="3600" b="1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3654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/>
    </mc:Choice>
    <mc:Fallback xmlns="">
      <p:transition spd="slow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4000" r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4532245"/>
            <a:ext cx="12192000" cy="1938992"/>
          </a:xfrm>
          <a:prstGeom prst="rect">
            <a:avLst/>
          </a:prstGeom>
          <a:solidFill>
            <a:schemeClr val="bg1">
              <a:alpha val="6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2E0B34"/>
                </a:solidFill>
                <a:latin typeface="Georgia" panose="02040502050405020303" pitchFamily="18" charset="0"/>
              </a:rPr>
              <a:t>50K Freestyle – Overall Women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7BFD3E2-D079-44AC-8FEB-13D1E89C205A}"/>
              </a:ext>
            </a:extLst>
          </p:cNvPr>
          <p:cNvSpPr txBox="1"/>
          <p:nvPr/>
        </p:nvSpPr>
        <p:spPr>
          <a:xfrm>
            <a:off x="598341" y="942345"/>
            <a:ext cx="10995318" cy="2862322"/>
          </a:xfrm>
          <a:prstGeom prst="rect">
            <a:avLst/>
          </a:prstGeom>
          <a:solidFill>
            <a:schemeClr val="bg1">
              <a:alpha val="6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600" b="1" dirty="0">
                <a:latin typeface="Georgia" panose="02040502050405020303" pitchFamily="18" charset="0"/>
              </a:rPr>
              <a:t>1</a:t>
            </a:r>
            <a:r>
              <a:rPr lang="en-US" sz="3600" b="1" baseline="30000" dirty="0">
                <a:latin typeface="Georgia" panose="02040502050405020303" pitchFamily="18" charset="0"/>
              </a:rPr>
              <a:t>st</a:t>
            </a:r>
            <a:r>
              <a:rPr lang="en-US" sz="3600" b="1" dirty="0">
                <a:latin typeface="Georgia" panose="02040502050405020303" pitchFamily="18" charset="0"/>
              </a:rPr>
              <a:t> Place:  Laura </a:t>
            </a:r>
            <a:r>
              <a:rPr lang="en-US" sz="3600" b="1" dirty="0" err="1">
                <a:latin typeface="Georgia" panose="02040502050405020303" pitchFamily="18" charset="0"/>
              </a:rPr>
              <a:t>Cattaneo</a:t>
            </a:r>
            <a:r>
              <a:rPr lang="en-US" sz="3600" b="1" dirty="0">
                <a:latin typeface="Georgia" panose="02040502050405020303" pitchFamily="18" charset="0"/>
              </a:rPr>
              <a:t> – Rochester, MN</a:t>
            </a:r>
          </a:p>
          <a:p>
            <a:endParaRPr lang="en-US" sz="3600" b="1" dirty="0">
              <a:latin typeface="Georgia" panose="02040502050405020303" pitchFamily="18" charset="0"/>
            </a:endParaRPr>
          </a:p>
          <a:p>
            <a:r>
              <a:rPr lang="en-US" sz="3600" b="1" dirty="0">
                <a:latin typeface="Georgia" panose="02040502050405020303" pitchFamily="18" charset="0"/>
              </a:rPr>
              <a:t>2</a:t>
            </a:r>
            <a:r>
              <a:rPr lang="en-US" sz="3600" b="1" baseline="30000" dirty="0">
                <a:latin typeface="Georgia" panose="02040502050405020303" pitchFamily="18" charset="0"/>
              </a:rPr>
              <a:t>nd</a:t>
            </a:r>
            <a:r>
              <a:rPr lang="en-US" sz="3600" b="1" dirty="0">
                <a:latin typeface="Georgia" panose="02040502050405020303" pitchFamily="18" charset="0"/>
              </a:rPr>
              <a:t> Place:  Hanna Derby – Marquette, MI</a:t>
            </a:r>
          </a:p>
          <a:p>
            <a:endParaRPr lang="en-US" sz="3600" b="1" dirty="0">
              <a:latin typeface="Georgia" panose="02040502050405020303" pitchFamily="18" charset="0"/>
            </a:endParaRPr>
          </a:p>
          <a:p>
            <a:r>
              <a:rPr lang="en-US" sz="3600" b="1" dirty="0">
                <a:latin typeface="Georgia" panose="02040502050405020303" pitchFamily="18" charset="0"/>
              </a:rPr>
              <a:t>3</a:t>
            </a:r>
            <a:r>
              <a:rPr lang="en-US" sz="3600" b="1" baseline="30000" dirty="0">
                <a:latin typeface="Georgia" panose="02040502050405020303" pitchFamily="18" charset="0"/>
              </a:rPr>
              <a:t>rd</a:t>
            </a:r>
            <a:r>
              <a:rPr lang="en-US" sz="3600" b="1" dirty="0">
                <a:latin typeface="Georgia" panose="02040502050405020303" pitchFamily="18" charset="0"/>
              </a:rPr>
              <a:t> Place:  Quinn </a:t>
            </a:r>
            <a:r>
              <a:rPr lang="en-US" sz="3600" b="1" dirty="0" err="1">
                <a:latin typeface="Georgia" panose="02040502050405020303" pitchFamily="18" charset="0"/>
              </a:rPr>
              <a:t>Schollett</a:t>
            </a:r>
            <a:r>
              <a:rPr lang="en-US" sz="3600" b="1" dirty="0">
                <a:latin typeface="Georgia" panose="02040502050405020303" pitchFamily="18" charset="0"/>
              </a:rPr>
              <a:t> – Minneapolis, MN</a:t>
            </a:r>
          </a:p>
        </p:txBody>
      </p:sp>
    </p:spTree>
    <p:extLst>
      <p:ext uri="{BB962C8B-B14F-4D97-AF65-F5344CB8AC3E}">
        <p14:creationId xmlns:p14="http://schemas.microsoft.com/office/powerpoint/2010/main" val="1431097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/>
    </mc:Choice>
    <mc:Fallback xmlns="">
      <p:transition spd="slow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4000" r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5416827"/>
            <a:ext cx="12192000" cy="1015663"/>
          </a:xfrm>
          <a:prstGeom prst="rect">
            <a:avLst/>
          </a:prstGeom>
          <a:solidFill>
            <a:schemeClr val="bg1">
              <a:alpha val="6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2E0B34"/>
                </a:solidFill>
                <a:latin typeface="Georgia" panose="02040502050405020303" pitchFamily="18" charset="0"/>
              </a:rPr>
              <a:t>50K Freestyle – Overall Men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13AD06C-CD05-42C9-8E12-25D6F6DC2A53}"/>
              </a:ext>
            </a:extLst>
          </p:cNvPr>
          <p:cNvSpPr txBox="1"/>
          <p:nvPr/>
        </p:nvSpPr>
        <p:spPr>
          <a:xfrm>
            <a:off x="844402" y="646043"/>
            <a:ext cx="10503196" cy="2862322"/>
          </a:xfrm>
          <a:prstGeom prst="rect">
            <a:avLst/>
          </a:prstGeom>
          <a:solidFill>
            <a:schemeClr val="bg1">
              <a:alpha val="6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600" b="1" dirty="0">
                <a:latin typeface="Georgia" panose="02040502050405020303" pitchFamily="18" charset="0"/>
              </a:rPr>
              <a:t>1</a:t>
            </a:r>
            <a:r>
              <a:rPr lang="en-US" sz="3600" b="1" baseline="30000" dirty="0">
                <a:latin typeface="Georgia" panose="02040502050405020303" pitchFamily="18" charset="0"/>
              </a:rPr>
              <a:t>st</a:t>
            </a:r>
            <a:r>
              <a:rPr lang="en-US" sz="3600" b="1" dirty="0">
                <a:latin typeface="Georgia" panose="02040502050405020303" pitchFamily="18" charset="0"/>
              </a:rPr>
              <a:t> Place:  Zach </a:t>
            </a:r>
            <a:r>
              <a:rPr lang="en-US" sz="3600" b="1" dirty="0" err="1">
                <a:latin typeface="Georgia" panose="02040502050405020303" pitchFamily="18" charset="0"/>
              </a:rPr>
              <a:t>Varty</a:t>
            </a:r>
            <a:r>
              <a:rPr lang="en-US" sz="3600" b="1" dirty="0">
                <a:latin typeface="Georgia" panose="02040502050405020303" pitchFamily="18" charset="0"/>
              </a:rPr>
              <a:t> – Elk River, MN</a:t>
            </a:r>
          </a:p>
          <a:p>
            <a:endParaRPr lang="en-US" sz="3600" b="1" dirty="0">
              <a:latin typeface="Georgia" panose="02040502050405020303" pitchFamily="18" charset="0"/>
            </a:endParaRPr>
          </a:p>
          <a:p>
            <a:r>
              <a:rPr lang="en-US" sz="3600" b="1" dirty="0">
                <a:latin typeface="Georgia" panose="02040502050405020303" pitchFamily="18" charset="0"/>
              </a:rPr>
              <a:t>2</a:t>
            </a:r>
            <a:r>
              <a:rPr lang="en-US" sz="3600" b="1" baseline="30000" dirty="0">
                <a:latin typeface="Georgia" panose="02040502050405020303" pitchFamily="18" charset="0"/>
              </a:rPr>
              <a:t>nd</a:t>
            </a:r>
            <a:r>
              <a:rPr lang="en-US" sz="3600" b="1" dirty="0">
                <a:latin typeface="Georgia" panose="02040502050405020303" pitchFamily="18" charset="0"/>
              </a:rPr>
              <a:t> Place:  Zachary Nelson – Saint Paul, MN</a:t>
            </a:r>
          </a:p>
          <a:p>
            <a:endParaRPr lang="en-US" sz="3600" b="1" dirty="0">
              <a:latin typeface="Georgia" panose="02040502050405020303" pitchFamily="18" charset="0"/>
            </a:endParaRPr>
          </a:p>
          <a:p>
            <a:r>
              <a:rPr lang="en-US" sz="3600" b="1" dirty="0">
                <a:latin typeface="Georgia" panose="02040502050405020303" pitchFamily="18" charset="0"/>
              </a:rPr>
              <a:t>3</a:t>
            </a:r>
            <a:r>
              <a:rPr lang="en-US" sz="3600" b="1" baseline="30000" dirty="0">
                <a:latin typeface="Georgia" panose="02040502050405020303" pitchFamily="18" charset="0"/>
              </a:rPr>
              <a:t>rd</a:t>
            </a:r>
            <a:r>
              <a:rPr lang="en-US" sz="3600" b="1" dirty="0">
                <a:latin typeface="Georgia" panose="02040502050405020303" pitchFamily="18" charset="0"/>
              </a:rPr>
              <a:t> Place:  Jorden </a:t>
            </a:r>
            <a:r>
              <a:rPr lang="en-US" sz="3600" b="1" dirty="0" err="1">
                <a:latin typeface="Georgia" panose="02040502050405020303" pitchFamily="18" charset="0"/>
              </a:rPr>
              <a:t>Wakeley</a:t>
            </a:r>
            <a:r>
              <a:rPr lang="en-US" sz="3600" b="1" dirty="0">
                <a:latin typeface="Georgia" panose="02040502050405020303" pitchFamily="18" charset="0"/>
              </a:rPr>
              <a:t> – Grayling, MI</a:t>
            </a:r>
          </a:p>
        </p:txBody>
      </p:sp>
    </p:spTree>
    <p:extLst>
      <p:ext uri="{BB962C8B-B14F-4D97-AF65-F5344CB8AC3E}">
        <p14:creationId xmlns:p14="http://schemas.microsoft.com/office/powerpoint/2010/main" val="1808977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684614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2E0B34"/>
                </a:solidFill>
                <a:latin typeface="Georgia" panose="02040502050405020303" pitchFamily="18" charset="0"/>
              </a:rPr>
              <a:t>Title Sponsor:</a:t>
            </a:r>
            <a:br>
              <a:rPr lang="en-US" b="1" dirty="0">
                <a:solidFill>
                  <a:srgbClr val="2E0B34"/>
                </a:solidFill>
                <a:latin typeface="Georgia" panose="02040502050405020303" pitchFamily="18" charset="0"/>
              </a:rPr>
            </a:br>
            <a:r>
              <a:rPr lang="en-US" b="1" dirty="0">
                <a:solidFill>
                  <a:srgbClr val="2E0B34"/>
                </a:solidFill>
                <a:latin typeface="Georgia" panose="02040502050405020303" pitchFamily="18" charset="0"/>
              </a:rPr>
              <a:t>Nicolet National Bank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1374" y="2499095"/>
            <a:ext cx="5849251" cy="2451958"/>
          </a:xfrm>
        </p:spPr>
      </p:pic>
    </p:spTree>
    <p:extLst>
      <p:ext uri="{BB962C8B-B14F-4D97-AF65-F5344CB8AC3E}">
        <p14:creationId xmlns:p14="http://schemas.microsoft.com/office/powerpoint/2010/main" val="4109718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/>
    </mc:Choice>
    <mc:Fallback xmlns="">
      <p:transition spd="slow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4000" r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5416827"/>
            <a:ext cx="12192000" cy="1015663"/>
          </a:xfrm>
          <a:prstGeom prst="rect">
            <a:avLst/>
          </a:prstGeom>
          <a:solidFill>
            <a:schemeClr val="bg1">
              <a:alpha val="6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2E0B34"/>
                </a:solidFill>
                <a:latin typeface="Georgia" panose="02040502050405020303" pitchFamily="18" charset="0"/>
              </a:rPr>
              <a:t>50K Classic – Overall Women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5FB735B-81F0-4742-9277-4576C6BE8175}"/>
              </a:ext>
            </a:extLst>
          </p:cNvPr>
          <p:cNvSpPr txBox="1"/>
          <p:nvPr/>
        </p:nvSpPr>
        <p:spPr>
          <a:xfrm>
            <a:off x="967032" y="636252"/>
            <a:ext cx="10257936" cy="2862322"/>
          </a:xfrm>
          <a:prstGeom prst="rect">
            <a:avLst/>
          </a:prstGeom>
          <a:solidFill>
            <a:schemeClr val="bg1">
              <a:alpha val="6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600" b="1" dirty="0">
                <a:latin typeface="Georgia" panose="02040502050405020303" pitchFamily="18" charset="0"/>
              </a:rPr>
              <a:t>1</a:t>
            </a:r>
            <a:r>
              <a:rPr lang="en-US" sz="3600" b="1" baseline="30000" dirty="0">
                <a:latin typeface="Georgia" panose="02040502050405020303" pitchFamily="18" charset="0"/>
              </a:rPr>
              <a:t>st</a:t>
            </a:r>
            <a:r>
              <a:rPr lang="en-US" sz="3600" b="1" dirty="0">
                <a:latin typeface="Georgia" panose="02040502050405020303" pitchFamily="18" charset="0"/>
              </a:rPr>
              <a:t> Place:  Caitlin Gregg – Minneapolis, MN</a:t>
            </a:r>
          </a:p>
          <a:p>
            <a:endParaRPr lang="en-US" sz="3600" b="1" dirty="0">
              <a:latin typeface="Georgia" panose="02040502050405020303" pitchFamily="18" charset="0"/>
            </a:endParaRPr>
          </a:p>
          <a:p>
            <a:r>
              <a:rPr lang="en-US" sz="3600" b="1" dirty="0">
                <a:latin typeface="Georgia" panose="02040502050405020303" pitchFamily="18" charset="0"/>
              </a:rPr>
              <a:t>2</a:t>
            </a:r>
            <a:r>
              <a:rPr lang="en-US" sz="3600" b="1" baseline="30000" dirty="0">
                <a:latin typeface="Georgia" panose="02040502050405020303" pitchFamily="18" charset="0"/>
              </a:rPr>
              <a:t>nd</a:t>
            </a:r>
            <a:r>
              <a:rPr lang="en-US" sz="3600" b="1" dirty="0">
                <a:latin typeface="Georgia" panose="02040502050405020303" pitchFamily="18" charset="0"/>
              </a:rPr>
              <a:t> Place:  Vivian </a:t>
            </a:r>
            <a:r>
              <a:rPr lang="en-US" sz="3600" b="1" dirty="0" err="1">
                <a:latin typeface="Georgia" panose="02040502050405020303" pitchFamily="18" charset="0"/>
              </a:rPr>
              <a:t>Hett</a:t>
            </a:r>
            <a:r>
              <a:rPr lang="en-US" sz="3600" b="1" dirty="0">
                <a:latin typeface="Georgia" panose="02040502050405020303" pitchFamily="18" charset="0"/>
              </a:rPr>
              <a:t> – Burnsville, MN</a:t>
            </a:r>
          </a:p>
          <a:p>
            <a:endParaRPr lang="en-US" sz="3600" b="1" dirty="0">
              <a:latin typeface="Georgia" panose="02040502050405020303" pitchFamily="18" charset="0"/>
            </a:endParaRPr>
          </a:p>
          <a:p>
            <a:r>
              <a:rPr lang="en-US" sz="3600" b="1" dirty="0">
                <a:latin typeface="Georgia" panose="02040502050405020303" pitchFamily="18" charset="0"/>
              </a:rPr>
              <a:t>3</a:t>
            </a:r>
            <a:r>
              <a:rPr lang="en-US" sz="3600" b="1" baseline="30000" dirty="0">
                <a:latin typeface="Georgia" panose="02040502050405020303" pitchFamily="18" charset="0"/>
              </a:rPr>
              <a:t>rd</a:t>
            </a:r>
            <a:r>
              <a:rPr lang="en-US" sz="3600" b="1" dirty="0">
                <a:latin typeface="Georgia" panose="02040502050405020303" pitchFamily="18" charset="0"/>
              </a:rPr>
              <a:t> Place:  Molly Watkins – Duluth, MN</a:t>
            </a:r>
          </a:p>
        </p:txBody>
      </p:sp>
    </p:spTree>
    <p:extLst>
      <p:ext uri="{BB962C8B-B14F-4D97-AF65-F5344CB8AC3E}">
        <p14:creationId xmlns:p14="http://schemas.microsoft.com/office/powerpoint/2010/main" val="179143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/>
    </mc:Choice>
    <mc:Fallback xmlns="">
      <p:transition spd="slow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4000" r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5416827"/>
            <a:ext cx="12192000" cy="1015663"/>
          </a:xfrm>
          <a:prstGeom prst="rect">
            <a:avLst/>
          </a:prstGeom>
          <a:solidFill>
            <a:schemeClr val="bg1">
              <a:alpha val="6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2E0B34"/>
                </a:solidFill>
                <a:latin typeface="Georgia" panose="02040502050405020303" pitchFamily="18" charset="0"/>
              </a:rPr>
              <a:t>50K Classic – Overall Men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86C7393-6526-424E-BF53-CED62D1B996D}"/>
              </a:ext>
            </a:extLst>
          </p:cNvPr>
          <p:cNvSpPr txBox="1"/>
          <p:nvPr/>
        </p:nvSpPr>
        <p:spPr>
          <a:xfrm>
            <a:off x="318617" y="725556"/>
            <a:ext cx="11554766" cy="2862322"/>
          </a:xfrm>
          <a:prstGeom prst="rect">
            <a:avLst/>
          </a:prstGeom>
          <a:solidFill>
            <a:schemeClr val="bg1">
              <a:alpha val="6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600" b="1" dirty="0">
                <a:latin typeface="Georgia" panose="02040502050405020303" pitchFamily="18" charset="0"/>
              </a:rPr>
              <a:t>1</a:t>
            </a:r>
            <a:r>
              <a:rPr lang="en-US" sz="3600" b="1" baseline="30000" dirty="0">
                <a:latin typeface="Georgia" panose="02040502050405020303" pitchFamily="18" charset="0"/>
              </a:rPr>
              <a:t>st</a:t>
            </a:r>
            <a:r>
              <a:rPr lang="en-US" sz="3600" b="1" dirty="0">
                <a:latin typeface="Georgia" panose="02040502050405020303" pitchFamily="18" charset="0"/>
              </a:rPr>
              <a:t> Place:  Brian Gregg – Minneapolis, MN</a:t>
            </a:r>
          </a:p>
          <a:p>
            <a:endParaRPr lang="en-US" sz="3600" b="1" dirty="0">
              <a:latin typeface="Georgia" panose="02040502050405020303" pitchFamily="18" charset="0"/>
            </a:endParaRPr>
          </a:p>
          <a:p>
            <a:r>
              <a:rPr lang="en-US" sz="3600" b="1" dirty="0">
                <a:latin typeface="Georgia" panose="02040502050405020303" pitchFamily="18" charset="0"/>
              </a:rPr>
              <a:t>2</a:t>
            </a:r>
            <a:r>
              <a:rPr lang="en-US" sz="3600" b="1" baseline="30000" dirty="0">
                <a:latin typeface="Georgia" panose="02040502050405020303" pitchFamily="18" charset="0"/>
              </a:rPr>
              <a:t>nd</a:t>
            </a:r>
            <a:r>
              <a:rPr lang="en-US" sz="3600" b="1" dirty="0">
                <a:latin typeface="Georgia" panose="02040502050405020303" pitchFamily="18" charset="0"/>
              </a:rPr>
              <a:t> Place:  Christian </a:t>
            </a:r>
            <a:r>
              <a:rPr lang="en-US" sz="3600" b="1" dirty="0" err="1">
                <a:latin typeface="Georgia" panose="02040502050405020303" pitchFamily="18" charset="0"/>
              </a:rPr>
              <a:t>Gostout</a:t>
            </a:r>
            <a:r>
              <a:rPr lang="en-US" sz="3600" b="1" dirty="0">
                <a:latin typeface="Georgia" panose="02040502050405020303" pitchFamily="18" charset="0"/>
              </a:rPr>
              <a:t> – Minneapolis, MN</a:t>
            </a:r>
          </a:p>
          <a:p>
            <a:endParaRPr lang="en-US" sz="3600" b="1" dirty="0">
              <a:latin typeface="Georgia" panose="02040502050405020303" pitchFamily="18" charset="0"/>
            </a:endParaRPr>
          </a:p>
          <a:p>
            <a:r>
              <a:rPr lang="en-US" sz="3600" b="1" dirty="0">
                <a:latin typeface="Georgia" panose="02040502050405020303" pitchFamily="18" charset="0"/>
              </a:rPr>
              <a:t>3</a:t>
            </a:r>
            <a:r>
              <a:rPr lang="en-US" sz="3600" b="1" baseline="30000" dirty="0">
                <a:latin typeface="Georgia" panose="02040502050405020303" pitchFamily="18" charset="0"/>
              </a:rPr>
              <a:t>rd</a:t>
            </a:r>
            <a:r>
              <a:rPr lang="en-US" sz="3600" b="1" dirty="0">
                <a:latin typeface="Georgia" panose="02040502050405020303" pitchFamily="18" charset="0"/>
              </a:rPr>
              <a:t> Place:  Andrew Millan – Minneapolis, MN</a:t>
            </a:r>
          </a:p>
        </p:txBody>
      </p:sp>
    </p:spTree>
    <p:extLst>
      <p:ext uri="{BB962C8B-B14F-4D97-AF65-F5344CB8AC3E}">
        <p14:creationId xmlns:p14="http://schemas.microsoft.com/office/powerpoint/2010/main" val="1086974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/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>
                <a:latin typeface="Georgia" panose="02040502050405020303" pitchFamily="18" charset="0"/>
              </a:rPr>
              <a:t>Major Sponsors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0621" y="2829309"/>
            <a:ext cx="4906079" cy="11993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5745" y="2423029"/>
            <a:ext cx="2012956" cy="2011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604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 advClick="0" advTm="10000"/>
    </mc:Choice>
    <mc:Fallback xmlns="">
      <p:transition spd="slow" advClick="0" advTm="10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>
                <a:latin typeface="Georgia" panose="02040502050405020303" pitchFamily="18" charset="0"/>
              </a:rPr>
              <a:t>12K Sponsor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7167" y="2500128"/>
            <a:ext cx="6257665" cy="1857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63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 advClick="0" advTm="10000"/>
    </mc:Choice>
    <mc:Fallback xmlns="">
      <p:transition spd="slow" advClick="0" advTm="10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>
                <a:latin typeface="Georgia" panose="02040502050405020303" pitchFamily="18" charset="0"/>
              </a:rPr>
              <a:t>Jr </a:t>
            </a:r>
            <a:r>
              <a:rPr lang="en-US" b="1" dirty="0" err="1">
                <a:latin typeface="Georgia" panose="02040502050405020303" pitchFamily="18" charset="0"/>
              </a:rPr>
              <a:t>Noque</a:t>
            </a:r>
            <a:r>
              <a:rPr lang="en-US" b="1" dirty="0">
                <a:latin typeface="Georgia" panose="02040502050405020303" pitchFamily="18" charset="0"/>
              </a:rPr>
              <a:t> Sponsor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1749" y="2627817"/>
            <a:ext cx="4608501" cy="1820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900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 advClick="0" advTm="10000"/>
    </mc:Choice>
    <mc:Fallback xmlns="">
      <p:transition spd="slow" advClick="0" advTm="10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684614"/>
            <a:ext cx="10515600" cy="1730112"/>
          </a:xfrm>
        </p:spPr>
        <p:txBody>
          <a:bodyPr>
            <a:noAutofit/>
          </a:bodyPr>
          <a:lstStyle/>
          <a:p>
            <a:pPr algn="ctr"/>
            <a:r>
              <a:rPr lang="en-US" b="1" dirty="0">
                <a:solidFill>
                  <a:srgbClr val="2E0B34"/>
                </a:solidFill>
                <a:latin typeface="Georgia" panose="02040502050405020303" pitchFamily="18" charset="0"/>
              </a:rPr>
              <a:t>Adaptive Sponsor:</a:t>
            </a:r>
            <a:br>
              <a:rPr lang="en-US" b="1" dirty="0">
                <a:solidFill>
                  <a:srgbClr val="2E0B34"/>
                </a:solidFill>
                <a:latin typeface="Georgia" panose="02040502050405020303" pitchFamily="18" charset="0"/>
              </a:rPr>
            </a:br>
            <a:r>
              <a:rPr lang="en-US" b="1" dirty="0">
                <a:solidFill>
                  <a:srgbClr val="2E0B34"/>
                </a:solidFill>
                <a:latin typeface="Georgia" panose="02040502050405020303" pitchFamily="18" charset="0"/>
              </a:rPr>
              <a:t>Superior Alliance for Independent Living (SAIL)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1124" y="2925224"/>
            <a:ext cx="3469751" cy="2451958"/>
          </a:xfrm>
        </p:spPr>
      </p:pic>
    </p:spTree>
    <p:extLst>
      <p:ext uri="{BB962C8B-B14F-4D97-AF65-F5344CB8AC3E}">
        <p14:creationId xmlns:p14="http://schemas.microsoft.com/office/powerpoint/2010/main" val="3983942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/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>
                <a:latin typeface="Georgia" panose="02040502050405020303" pitchFamily="18" charset="0"/>
              </a:rPr>
              <a:t>Nutrition Sponsor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7107" y="2367662"/>
            <a:ext cx="5237786" cy="2386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255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 advClick="0" advTm="10000"/>
    </mc:Choice>
    <mc:Fallback xmlns="">
      <p:transition spd="slow" advClick="0" advTm="10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559725"/>
            <a:ext cx="1219200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Georgia" panose="02040502050405020303" pitchFamily="18" charset="0"/>
              </a:rPr>
              <a:t>Volunteer sponsor</a:t>
            </a:r>
          </a:p>
          <a:p>
            <a:pPr algn="ctr"/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1988" y="2243438"/>
            <a:ext cx="4268023" cy="237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421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 advClick="0" advTm="10000"/>
    </mc:Choice>
    <mc:Fallback xmlns="">
      <p:transition spd="slow" advClick="0" advTm="10000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1078</TotalTime>
  <Words>700</Words>
  <Application>Microsoft Office PowerPoint</Application>
  <PresentationFormat>Widescreen</PresentationFormat>
  <Paragraphs>136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6" baseType="lpstr">
      <vt:lpstr>Arial</vt:lpstr>
      <vt:lpstr>Calibri</vt:lpstr>
      <vt:lpstr>Calibri Light</vt:lpstr>
      <vt:lpstr>Georgia</vt:lpstr>
      <vt:lpstr>Office Theme</vt:lpstr>
      <vt:lpstr>PowerPoint Presentation</vt:lpstr>
      <vt:lpstr>PowerPoint Presentation</vt:lpstr>
      <vt:lpstr>Title Sponsor: Nicolet National Bank</vt:lpstr>
      <vt:lpstr>Major Sponsors</vt:lpstr>
      <vt:lpstr>12K Sponsor</vt:lpstr>
      <vt:lpstr>Jr Noque Sponsor</vt:lpstr>
      <vt:lpstr>Adaptive Sponsor: Superior Alliance for Independent Living (SAIL)</vt:lpstr>
      <vt:lpstr>Nutrition Sponsor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 Johnston</dc:creator>
  <cp:lastModifiedBy>Paul Johnston</cp:lastModifiedBy>
  <cp:revision>200</cp:revision>
  <dcterms:created xsi:type="dcterms:W3CDTF">2017-01-27T03:30:46Z</dcterms:created>
  <dcterms:modified xsi:type="dcterms:W3CDTF">2022-01-28T17:59:51Z</dcterms:modified>
</cp:coreProperties>
</file>