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8"/>
  </p:notesMasterIdLst>
  <p:handoutMasterIdLst>
    <p:handoutMasterId r:id="rId19"/>
  </p:handoutMasterIdLst>
  <p:sldIdLst>
    <p:sldId id="256" r:id="rId2"/>
    <p:sldId id="351" r:id="rId3"/>
    <p:sldId id="358" r:id="rId4"/>
    <p:sldId id="359" r:id="rId5"/>
    <p:sldId id="257" r:id="rId6"/>
    <p:sldId id="352" r:id="rId7"/>
    <p:sldId id="353" r:id="rId8"/>
    <p:sldId id="355" r:id="rId9"/>
    <p:sldId id="354" r:id="rId10"/>
    <p:sldId id="357" r:id="rId11"/>
    <p:sldId id="332" r:id="rId12"/>
    <p:sldId id="335" r:id="rId13"/>
    <p:sldId id="333" r:id="rId14"/>
    <p:sldId id="334" r:id="rId15"/>
    <p:sldId id="364" r:id="rId16"/>
    <p:sldId id="356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61" autoAdjust="0"/>
    <p:restoredTop sz="86421" autoAdjust="0"/>
  </p:normalViewPr>
  <p:slideViewPr>
    <p:cSldViewPr>
      <p:cViewPr varScale="1">
        <p:scale>
          <a:sx n="95" d="100"/>
          <a:sy n="95" d="100"/>
        </p:scale>
        <p:origin x="1662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08EEE1-494D-4DF9-BA8F-046B3FDE7DA5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FD8A09-34C5-4A4E-A437-5F8ED45C2D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5407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A2E24E-7F1A-4E24-9E7E-AD5B1331C875}" type="datetimeFigureOut">
              <a:rPr lang="en-US" smtClean="0"/>
              <a:pPr/>
              <a:t>4/4/2025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93FC70-CF7E-4764-B3ED-55E287E6597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0788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10D53-6005-433C-99D1-2F186F248436}" type="datetime1">
              <a:rPr lang="en-US" smtClean="0"/>
              <a:pPr/>
              <a:t>4/4/2025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C920D-DB8D-44EE-BD17-5274FBC2912C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0526101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70741-7CEC-4094-89FC-F5B74A0649C6}" type="datetime1">
              <a:rPr lang="en-US" smtClean="0"/>
              <a:pPr/>
              <a:t>4/4/2025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183367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189D4-DAD4-447A-A97C-01C6D64ADD73}" type="datetime1">
              <a:rPr lang="en-US" smtClean="0"/>
              <a:pPr/>
              <a:t>4/4/2025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9705760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F323E-5BCA-4EE5-BD91-B58180173C7E}" type="datetime1">
              <a:rPr lang="en-US" smtClean="0"/>
              <a:pPr/>
              <a:t>4/4/2025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77930-4D2D-4892-B557-A41C913C7391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pic>
        <p:nvPicPr>
          <p:cNvPr id="7" name="Picture 6" descr="CalAPA_Logo_Acronym.gif">
            <a:extLst>
              <a:ext uri="{FF2B5EF4-FFF2-40B4-BE49-F238E27FC236}">
                <a16:creationId xmlns:a16="http://schemas.microsoft.com/office/drawing/2014/main" id="{BE1A7E9B-48A0-430B-9076-0E15A68023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391400" y="5257800"/>
            <a:ext cx="1257300" cy="1005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45054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3C3D0-F7C8-42DA-9E6C-E283136B8012}" type="datetime1">
              <a:rPr lang="en-US" smtClean="0"/>
              <a:pPr/>
              <a:t>4/4/2025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4578225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10787-781C-48DB-B157-4A4CFE842569}" type="datetime1">
              <a:rPr lang="en-US" smtClean="0"/>
              <a:pPr/>
              <a:t>4/4/2025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899834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75D0F-5797-4EA6-A156-F624D37685B9}" type="datetime1">
              <a:rPr lang="en-US" smtClean="0"/>
              <a:pPr/>
              <a:t>4/4/2025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530748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5F301-D63F-4F46-8E4A-5AA7BB4275A4}" type="datetime1">
              <a:rPr lang="en-US" smtClean="0"/>
              <a:pPr/>
              <a:t>4/4/2025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83909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91D29-E4B3-4F14-8EA8-E77F8B3E63BA}" type="datetime1">
              <a:rPr lang="en-US" smtClean="0"/>
              <a:pPr/>
              <a:t>4/4/2025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737796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66390-4A13-4107-81EF-78FD36BBC330}" type="datetime1">
              <a:rPr lang="en-US" smtClean="0"/>
              <a:pPr/>
              <a:t>4/4/2025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8378048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592C1-49CB-4B71-91E3-88EEAB1FF7DC}" type="datetime1">
              <a:rPr lang="en-US" smtClean="0"/>
              <a:pPr/>
              <a:t>4/4/2025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9936587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2B440D-5EAB-4D19-8D6D-86E4F827F031}" type="datetime1">
              <a:rPr lang="en-US" smtClean="0"/>
              <a:pPr/>
              <a:t>4/4/2025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22106715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alapa.net/" TargetMode="External"/><Relationship Id="rId2" Type="http://schemas.openxmlformats.org/officeDocument/2006/relationships/hyperlink" Target="mailto:rsnyder@calapa.net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g"/><Relationship Id="rId4" Type="http://schemas.openxmlformats.org/officeDocument/2006/relationships/hyperlink" Target="https://sapainc.org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hGYBt90reFg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4522B21E-B2B9-4C72-9A71-C87EFD1374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EB7D2A2-F448-44D4-938C-DC84CBCB3B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9144000" cy="441258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71AEA07-1E14-44B4-8E55-64EF049CD6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7348" y="551962"/>
            <a:ext cx="8249304" cy="461854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2211295"/>
            <a:ext cx="6858000" cy="3275103"/>
          </a:xfrm>
        </p:spPr>
        <p:txBody>
          <a:bodyPr anchor="ctr">
            <a:normAutofit fontScale="90000"/>
          </a:bodyPr>
          <a:lstStyle/>
          <a:p>
            <a:r>
              <a:rPr lang="en-US" sz="6300" dirty="0"/>
              <a:t>SAPA 2025 SUMMER MEETING</a:t>
            </a:r>
            <a:br>
              <a:rPr lang="en-US" sz="6300" dirty="0"/>
            </a:br>
            <a:r>
              <a:rPr lang="en-US" sz="6300" dirty="0"/>
              <a:t>AUG. 2-5, 2025 MONTEREY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F7C8EA93-3210-4C62-99E9-153C275E3A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447348" y="6354708"/>
            <a:ext cx="8250174" cy="0"/>
          </a:xfrm>
          <a:prstGeom prst="line">
            <a:avLst/>
          </a:prstGeom>
          <a:ln w="1016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492240"/>
            <a:ext cx="2057400" cy="365125"/>
          </a:xfrm>
        </p:spPr>
        <p:txBody>
          <a:bodyPr>
            <a:normAutofit/>
          </a:bodyPr>
          <a:lstStyle/>
          <a:p>
            <a:endParaRPr kumimoji="0" lang="en-US" dirty="0"/>
          </a:p>
        </p:txBody>
      </p:sp>
      <p:pic>
        <p:nvPicPr>
          <p:cNvPr id="4" name="Picture 3" descr="Logo of the State Asphalt Pavement Associations">
            <a:extLst>
              <a:ext uri="{FF2B5EF4-FFF2-40B4-BE49-F238E27FC236}">
                <a16:creationId xmlns:a16="http://schemas.microsoft.com/office/drawing/2014/main" id="{C57948B5-8A71-41B6-A5D9-84035CC814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7777" y="414431"/>
            <a:ext cx="4248150" cy="1244905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SOME CALIFORNIA HISTORY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Indigenous peoples lived in California for at least 19,000 years (109 federally recognized tribes)</a:t>
            </a:r>
          </a:p>
          <a:p>
            <a:r>
              <a:rPr lang="en-US" dirty="0"/>
              <a:t>Spanish explorers arrived in the 16</a:t>
            </a:r>
            <a:r>
              <a:rPr lang="en-US" baseline="30000" dirty="0"/>
              <a:t>th</a:t>
            </a:r>
            <a:r>
              <a:rPr lang="en-US" dirty="0"/>
              <a:t> century and began colonization. The first of 21 Spanish missions was built in 1769.</a:t>
            </a:r>
          </a:p>
          <a:p>
            <a:r>
              <a:rPr lang="en-US" dirty="0"/>
              <a:t>California’s name comes from a 16</a:t>
            </a:r>
            <a:r>
              <a:rPr lang="en-US" baseline="30000" dirty="0"/>
              <a:t>th</a:t>
            </a:r>
            <a:r>
              <a:rPr lang="en-US" dirty="0"/>
              <a:t> century Spanish novel that describes a mythical paradise.</a:t>
            </a:r>
          </a:p>
          <a:p>
            <a:r>
              <a:rPr lang="en-US" dirty="0"/>
              <a:t>Was part of Spain until the 18</a:t>
            </a:r>
            <a:r>
              <a:rPr lang="en-US" baseline="30000" dirty="0"/>
              <a:t>th</a:t>
            </a:r>
            <a:r>
              <a:rPr lang="en-US" dirty="0"/>
              <a:t> Century, then part of Mexico until the Spanish-American War (1846-1848).</a:t>
            </a:r>
          </a:p>
          <a:p>
            <a:r>
              <a:rPr lang="en-US" dirty="0"/>
              <a:t>Became a state in 1850 (after the 1849 Gold Rush); the 31</a:t>
            </a:r>
            <a:r>
              <a:rPr lang="en-US" baseline="30000" dirty="0"/>
              <a:t>st</a:t>
            </a:r>
            <a:r>
              <a:rPr lang="en-US" dirty="0"/>
              <a:t> state (skipped territory status)</a:t>
            </a:r>
          </a:p>
          <a:p>
            <a:r>
              <a:rPr lang="en-US" dirty="0"/>
              <a:t>State Motto: “Eureka!” (Greek for “I have found it!”)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77930-4D2D-4892-B557-A41C913C7391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13016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CALIFORNIA GEOGRAPHY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California has 9 different climate zones</a:t>
            </a:r>
          </a:p>
          <a:p>
            <a:r>
              <a:rPr lang="en-US" dirty="0"/>
              <a:t>California has 840 miles of coastline (#3 to Alaska and Florida)</a:t>
            </a:r>
          </a:p>
          <a:p>
            <a:r>
              <a:rPr lang="en-US" dirty="0"/>
              <a:t>Death Valley is the hottest, driest and lowest national park in the country.</a:t>
            </a:r>
          </a:p>
          <a:p>
            <a:r>
              <a:rPr lang="en-US" dirty="0"/>
              <a:t>There are 100,000 earthquakes in California each year.</a:t>
            </a:r>
          </a:p>
          <a:p>
            <a:r>
              <a:rPr lang="en-US" u="sng" dirty="0"/>
              <a:t>WEATHER</a:t>
            </a:r>
            <a:r>
              <a:rPr lang="en-US" dirty="0"/>
              <a:t>: Monterey in August averages 70 degrees for the high &amp; 54 degrees for the low with virtually % 0 chance of rain and low humidity (but breezy and coastal fog possible)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77930-4D2D-4892-B557-A41C913C7391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9803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CALIFORNIA ALMANAC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California is No. 1 in the U.S. in terms of population, with more than 39 million residents</a:t>
            </a:r>
          </a:p>
          <a:p>
            <a:r>
              <a:rPr lang="en-US" dirty="0"/>
              <a:t>Los Angeles County alone has 9.86 million residents, or more than the individual population of 40 states.</a:t>
            </a:r>
          </a:p>
          <a:p>
            <a:r>
              <a:rPr lang="en-US" dirty="0"/>
              <a:t>California has the largest Congressional delegation in Congress: 2 Senators and 52 Representatives (40 Democrats and 12 Republicans)</a:t>
            </a:r>
          </a:p>
          <a:p>
            <a:r>
              <a:rPr lang="en-US" dirty="0"/>
              <a:t>The largest county by land area in the United States is San Bernardino County (20,105 square miles)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77930-4D2D-4892-B557-A41C913C7391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53361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CALIFORNIA ECONOMY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California has been the 5</a:t>
            </a:r>
            <a:r>
              <a:rPr lang="en-US" baseline="30000" dirty="0"/>
              <a:t>th</a:t>
            </a:r>
            <a:r>
              <a:rPr lang="en-US" dirty="0"/>
              <a:t> largest economy in the world for the past 7 years, with a nominal GDP of nearly $3.9 TRILLION in 2023.</a:t>
            </a:r>
          </a:p>
          <a:p>
            <a:r>
              <a:rPr lang="en-US" dirty="0"/>
              <a:t>Home to Hollywood, Silicon Valley, Agriculture, aerospace industry (among many others).</a:t>
            </a:r>
          </a:p>
          <a:p>
            <a:r>
              <a:rPr lang="en-US" dirty="0"/>
              <a:t>Half of all fruits and vegetables grown in the U.S. come from California;  California produces 80% of the world’s almonds.</a:t>
            </a:r>
          </a:p>
          <a:p>
            <a:r>
              <a:rPr lang="en-US" dirty="0"/>
              <a:t>California exported $154.9 billion in goods in 2023, with the largest category manufactured goods.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77930-4D2D-4892-B557-A41C913C7391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14391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CALIFORNIA ON THE MOVE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6 of the 10 busiest freeways are in California (I-5 in L.A.-Orange County is No. 1 @ 504,000 ADT)</a:t>
            </a:r>
          </a:p>
          <a:p>
            <a:r>
              <a:rPr lang="en-US" dirty="0"/>
              <a:t>The busiest U.S. international border crossing is the San Ysidro Land Port of Entry, San Diego</a:t>
            </a:r>
          </a:p>
          <a:p>
            <a:r>
              <a:rPr lang="en-US" dirty="0"/>
              <a:t>The Port of Los Angeles &amp; Port of Long Beach are among the world’s busiest seaports &amp; handle 31% of U.S. Container movements.</a:t>
            </a:r>
          </a:p>
          <a:p>
            <a:r>
              <a:rPr lang="en-US" dirty="0"/>
              <a:t>Caltrans, the state DOT, manages 58,000 miles of freeways and highways; California has 58 counties and 482 cities, which collectively manage 396,540 total lane miles of pavement (#2 behind Texas).</a:t>
            </a:r>
          </a:p>
          <a:p>
            <a:r>
              <a:rPr lang="en-US" dirty="0"/>
              <a:t>95 % of California freeways, highways and local roads are surfaced with asphalt (FHWA)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77930-4D2D-4892-B557-A41C913C7391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56650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“CALIFORNIA DREAMING”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77930-4D2D-4892-B557-A41C913C7391}" type="slidenum">
              <a:rPr lang="en-US" smtClean="0"/>
              <a:pPr/>
              <a:t>15</a:t>
            </a:fld>
            <a:endParaRPr lang="en-US" dirty="0"/>
          </a:p>
        </p:txBody>
      </p:sp>
      <p:pic>
        <p:nvPicPr>
          <p:cNvPr id="2054" name="Picture 6" descr="Theodore Roosevelt and John Muir on Glacier point 1903.">
            <a:extLst>
              <a:ext uri="{FF2B5EF4-FFF2-40B4-BE49-F238E27FC236}">
                <a16:creationId xmlns:a16="http://schemas.microsoft.com/office/drawing/2014/main" id="{CC2D2EB2-8B5E-A247-1A50-C4B8960112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3675" y="1489965"/>
            <a:ext cx="3733800" cy="48663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368468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209801"/>
            <a:ext cx="7886700" cy="3967162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sz="1600" b="1" dirty="0"/>
              <a:t>2025 SAPA Chairman &amp; Annual Meeting host:</a:t>
            </a:r>
          </a:p>
          <a:p>
            <a:pPr>
              <a:buNone/>
            </a:pPr>
            <a:endParaRPr lang="en-US" sz="1600" b="1" dirty="0"/>
          </a:p>
          <a:p>
            <a:pPr>
              <a:buNone/>
            </a:pPr>
            <a:r>
              <a:rPr lang="en-US" sz="1600" b="1" dirty="0"/>
              <a:t>RUSSELL W. SNYDER, CAE</a:t>
            </a:r>
          </a:p>
          <a:p>
            <a:pPr>
              <a:buNone/>
            </a:pPr>
            <a:r>
              <a:rPr lang="en-US" sz="1600" dirty="0"/>
              <a:t>Executive Director</a:t>
            </a:r>
          </a:p>
          <a:p>
            <a:pPr>
              <a:buNone/>
            </a:pPr>
            <a:r>
              <a:rPr lang="en-US" sz="1600" dirty="0"/>
              <a:t>California Asphalt Pavement Association (CalAPA)</a:t>
            </a:r>
          </a:p>
          <a:p>
            <a:pPr>
              <a:buNone/>
            </a:pPr>
            <a:r>
              <a:rPr lang="en-US" sz="1600" dirty="0"/>
              <a:t>(916) 791-5044 (Office)</a:t>
            </a:r>
          </a:p>
          <a:p>
            <a:pPr>
              <a:buNone/>
            </a:pPr>
            <a:r>
              <a:rPr lang="en-US" sz="1600" dirty="0"/>
              <a:t>(925) 548-5409 (Mobile)</a:t>
            </a:r>
          </a:p>
          <a:p>
            <a:pPr>
              <a:buNone/>
            </a:pPr>
            <a:r>
              <a:rPr lang="en-US" sz="1600" dirty="0">
                <a:hlinkClick r:id="rId2"/>
              </a:rPr>
              <a:t>rsnyder@calapa.net</a:t>
            </a:r>
            <a:endParaRPr lang="en-US" sz="1600" dirty="0"/>
          </a:p>
          <a:p>
            <a:pPr>
              <a:buNone/>
            </a:pPr>
            <a:r>
              <a:rPr lang="en-US" sz="1600" dirty="0">
                <a:hlinkClick r:id="rId3"/>
              </a:rPr>
              <a:t>www.calapa.net</a:t>
            </a:r>
            <a:endParaRPr lang="en-US" sz="1600" dirty="0"/>
          </a:p>
          <a:p>
            <a:pPr>
              <a:buNone/>
            </a:pPr>
            <a:endParaRPr lang="en-US" sz="2800" dirty="0"/>
          </a:p>
          <a:p>
            <a:pPr>
              <a:buNone/>
            </a:pPr>
            <a:r>
              <a:rPr lang="en-US" sz="2800" u="sng" dirty="0"/>
              <a:t>2024 SAPA Executive Committee:</a:t>
            </a:r>
          </a:p>
          <a:p>
            <a:pPr indent="0">
              <a:buNone/>
            </a:pPr>
            <a:r>
              <a:rPr lang="en-US" sz="2800" dirty="0"/>
              <a:t>John Hickey, OAPA (Chair); Russell W. Snyder, CalAPA (Vice Chair); Kevin Burke, IAPA (Secretary); Erich Ponti, LAPA (Treasurer); Kevin Monaco, NJAPA (Immediate Past Chair); Bruce Barkevich, NYM (Chairman Emeritus).</a:t>
            </a:r>
          </a:p>
          <a:p>
            <a:pPr>
              <a:buNone/>
            </a:pP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77930-4D2D-4892-B557-A41C913C7391}" type="slidenum">
              <a:rPr kumimoji="0" lang="en-US" smtClean="0"/>
              <a:pPr/>
              <a:t>16</a:t>
            </a:fld>
            <a:endParaRPr kumimoji="0" lang="en-US" dirty="0"/>
          </a:p>
        </p:txBody>
      </p:sp>
      <p:pic>
        <p:nvPicPr>
          <p:cNvPr id="5" name="Picture 4" descr="Logo of the State Asphalt Pavement Associations">
            <a:hlinkClick r:id="rId4"/>
            <a:extLst>
              <a:ext uri="{FF2B5EF4-FFF2-40B4-BE49-F238E27FC236}">
                <a16:creationId xmlns:a16="http://schemas.microsoft.com/office/drawing/2014/main" id="{23825826-150A-2F30-BC04-8DDD074CE2D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6200" y="2155520"/>
            <a:ext cx="4248150" cy="124490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57006BF-F5A8-5A17-F052-ECC03F2290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pPr algn="ctr"/>
            <a:r>
              <a:rPr lang="en-US" dirty="0"/>
              <a:t>“CALIFORNIA HERE I COME”</a:t>
            </a:r>
          </a:p>
        </p:txBody>
      </p:sp>
    </p:spTree>
    <p:extLst>
      <p:ext uri="{BB962C8B-B14F-4D97-AF65-F5344CB8AC3E}">
        <p14:creationId xmlns:p14="http://schemas.microsoft.com/office/powerpoint/2010/main" val="12780067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SEE FOR YOURSELF!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77930-4D2D-4892-B557-A41C913C7391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1026" name="Picture 2" descr="Small Flat Screen TV - Perfect Kitchen TV - 13.3 inch LED TV - Watch HDTV  Anywhere - for Kitchen tv, RV tv, Office tv &amp; more– FREE HD Local Channels  – ...">
            <a:extLst>
              <a:ext uri="{FF2B5EF4-FFF2-40B4-BE49-F238E27FC236}">
                <a16:creationId xmlns:a16="http://schemas.microsoft.com/office/drawing/2014/main" id="{36655E55-223B-3CB6-4B42-B1A1E0423B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325" y="635616"/>
            <a:ext cx="8515350" cy="5648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92C7E18-6CFB-DF65-F498-2D91FCE11A91}"/>
              </a:ext>
            </a:extLst>
          </p:cNvPr>
          <p:cNvSpPr txBox="1"/>
          <p:nvPr/>
        </p:nvSpPr>
        <p:spPr>
          <a:xfrm>
            <a:off x="838200" y="1219200"/>
            <a:ext cx="4876800" cy="259080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6" name="Picture 5" descr="Logo of the State Asphalt Pavement Associations">
            <a:hlinkClick r:id="rId3"/>
            <a:extLst>
              <a:ext uri="{FF2B5EF4-FFF2-40B4-BE49-F238E27FC236}">
                <a16:creationId xmlns:a16="http://schemas.microsoft.com/office/drawing/2014/main" id="{AD8692EE-9A48-2469-019F-442D127DC77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1845556"/>
            <a:ext cx="4248150" cy="124490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57CF52B-DBDE-EE44-DFA0-09E2E119EAE3}"/>
              </a:ext>
            </a:extLst>
          </p:cNvPr>
          <p:cNvSpPr txBox="1"/>
          <p:nvPr/>
        </p:nvSpPr>
        <p:spPr>
          <a:xfrm>
            <a:off x="6496379" y="1429772"/>
            <a:ext cx="24278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      (Click on SAPA logo!)</a:t>
            </a:r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id="{4D0D22BB-AC8B-23BD-4E50-BABCAD536462}"/>
              </a:ext>
            </a:extLst>
          </p:cNvPr>
          <p:cNvSpPr/>
          <p:nvPr/>
        </p:nvSpPr>
        <p:spPr>
          <a:xfrm rot="10800000">
            <a:off x="6431961" y="1447799"/>
            <a:ext cx="380043" cy="320323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03038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YOU WILL BE HERE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77930-4D2D-4892-B557-A41C913C7391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16386" name="Picture 2" descr="California location on the U.S. Map">
            <a:extLst>
              <a:ext uri="{FF2B5EF4-FFF2-40B4-BE49-F238E27FC236}">
                <a16:creationId xmlns:a16="http://schemas.microsoft.com/office/drawing/2014/main" id="{CC269CA2-231E-0687-7731-CF33A72688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204" y="1571625"/>
            <a:ext cx="4462463" cy="4255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Arrow: Right 4">
            <a:extLst>
              <a:ext uri="{FF2B5EF4-FFF2-40B4-BE49-F238E27FC236}">
                <a16:creationId xmlns:a16="http://schemas.microsoft.com/office/drawing/2014/main" id="{2E922405-BCB4-8DFA-10A6-363C6795CB4A}"/>
              </a:ext>
            </a:extLst>
          </p:cNvPr>
          <p:cNvSpPr/>
          <p:nvPr/>
        </p:nvSpPr>
        <p:spPr>
          <a:xfrm>
            <a:off x="74474" y="3699205"/>
            <a:ext cx="685800" cy="304800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2702AC6A-B9A0-9F5D-8CB8-8650C80A2F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1571625"/>
            <a:ext cx="3697621" cy="42258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215194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YOU WILL BE HERE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77930-4D2D-4892-B557-A41C913C7391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2050" name="Picture 2" descr="Picture">
            <a:extLst>
              <a:ext uri="{FF2B5EF4-FFF2-40B4-BE49-F238E27FC236}">
                <a16:creationId xmlns:a16="http://schemas.microsoft.com/office/drawing/2014/main" id="{612CB4CA-D607-E849-587D-DDA619943E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447800"/>
            <a:ext cx="5765800" cy="44226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Arrow: Right 2">
            <a:extLst>
              <a:ext uri="{FF2B5EF4-FFF2-40B4-BE49-F238E27FC236}">
                <a16:creationId xmlns:a16="http://schemas.microsoft.com/office/drawing/2014/main" id="{50DB9D20-2806-1B57-566B-6A3A15648C8B}"/>
              </a:ext>
            </a:extLst>
          </p:cNvPr>
          <p:cNvSpPr/>
          <p:nvPr/>
        </p:nvSpPr>
        <p:spPr>
          <a:xfrm rot="3024718">
            <a:off x="2279064" y="2190174"/>
            <a:ext cx="685800" cy="304800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12032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GETTING THERE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u="sng" dirty="0"/>
              <a:t>MONTEREY REGIONAL AIRPORT (MRY)</a:t>
            </a:r>
          </a:p>
          <a:p>
            <a:pPr lvl="1"/>
            <a:r>
              <a:rPr lang="en-US" dirty="0"/>
              <a:t>Alaska Airlines; Allegiant; American Airlines; United Express; US airways</a:t>
            </a:r>
          </a:p>
          <a:p>
            <a:pPr marL="0" indent="0">
              <a:buNone/>
            </a:pPr>
            <a:r>
              <a:rPr lang="en-US" u="sng" dirty="0"/>
              <a:t>MAJOR AIRPORTS</a:t>
            </a:r>
          </a:p>
          <a:p>
            <a:r>
              <a:rPr lang="en-US" dirty="0"/>
              <a:t>San Jose International Airport (SJC)</a:t>
            </a:r>
          </a:p>
          <a:p>
            <a:r>
              <a:rPr lang="en-US" dirty="0"/>
              <a:t>San Francisco International Airport (SFO)</a:t>
            </a:r>
          </a:p>
          <a:p>
            <a:r>
              <a:rPr lang="en-US" dirty="0"/>
              <a:t>San Francisco Bay-Oakland International Airport (OAK)</a:t>
            </a:r>
          </a:p>
          <a:p>
            <a:pPr marL="0" indent="0">
              <a:buNone/>
            </a:pPr>
            <a:r>
              <a:rPr lang="en-US" u="sng" dirty="0"/>
              <a:t>OTHER NOTEWORTHY AIRPORTS IN CALIFORNIA</a:t>
            </a:r>
          </a:p>
          <a:p>
            <a:pPr lvl="1"/>
            <a:r>
              <a:rPr lang="en-US" dirty="0"/>
              <a:t>Sacramento (SMF), Los Angeles (LAX), Burbank (BUR), Long Beach (LGB), Ontario (ONT), Orange County (SNA), San Diego (SAN), Santa Barbara (SBA)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77930-4D2D-4892-B557-A41C913C7391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THE VENUE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77930-4D2D-4892-B557-A41C913C7391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15362" name="Picture 2" descr="Photo of Cannery Row">
            <a:extLst>
              <a:ext uri="{FF2B5EF4-FFF2-40B4-BE49-F238E27FC236}">
                <a16:creationId xmlns:a16="http://schemas.microsoft.com/office/drawing/2014/main" id="{7FE5A104-EA5E-5B1D-4772-2B5C81D5ECD1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3500" y="1670592"/>
            <a:ext cx="6477000" cy="3238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66ACFA3-005C-ABCE-E6C2-E2822470550C}"/>
              </a:ext>
            </a:extLst>
          </p:cNvPr>
          <p:cNvSpPr txBox="1"/>
          <p:nvPr/>
        </p:nvSpPr>
        <p:spPr>
          <a:xfrm>
            <a:off x="2590800" y="5032557"/>
            <a:ext cx="450341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InterContinental The Clement Hotel Monterey</a:t>
            </a:r>
          </a:p>
          <a:p>
            <a:r>
              <a:rPr lang="en-US" dirty="0"/>
              <a:t>750 Cannery Row</a:t>
            </a:r>
          </a:p>
          <a:p>
            <a:r>
              <a:rPr lang="en-US" dirty="0"/>
              <a:t>Monterey, California 93940</a:t>
            </a:r>
          </a:p>
          <a:p>
            <a:r>
              <a:rPr lang="en-US" dirty="0"/>
              <a:t>1-888-424-6835</a:t>
            </a:r>
          </a:p>
        </p:txBody>
      </p:sp>
    </p:spTree>
    <p:extLst>
      <p:ext uri="{BB962C8B-B14F-4D97-AF65-F5344CB8AC3E}">
        <p14:creationId xmlns:p14="http://schemas.microsoft.com/office/powerpoint/2010/main" val="6455824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ROOM RATES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u="sng" dirty="0"/>
              <a:t>GUEST ROOM BLOCK:</a:t>
            </a:r>
          </a:p>
          <a:p>
            <a:pPr marL="0" indent="0">
              <a:buNone/>
            </a:pPr>
            <a:r>
              <a:rPr lang="en-US" dirty="0"/>
              <a:t>$329 (Inland)</a:t>
            </a:r>
          </a:p>
          <a:p>
            <a:pPr marL="0" indent="0">
              <a:buNone/>
            </a:pPr>
            <a:r>
              <a:rPr lang="en-US" dirty="0"/>
              <a:t>$429 (Ocean View Upgrade)</a:t>
            </a:r>
          </a:p>
          <a:p>
            <a:pPr marL="0" indent="0">
              <a:buNone/>
            </a:pPr>
            <a:r>
              <a:rPr lang="en-US" dirty="0"/>
              <a:t>$799 (Suites)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Room block dates: Friday, Aug. 1 to Tuesday, Aug. 5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Valet Parking $45 + tax per vehicle (unlimited in-out)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77930-4D2D-4892-B557-A41C913C7391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69403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WHAT TO DO? PLENTY!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u="sng" dirty="0"/>
              <a:t>MAJOR ATTRACTIONS IN MONTEREY COUNTY</a:t>
            </a:r>
            <a:r>
              <a:rPr lang="en-US" b="1" dirty="0"/>
              <a:t>:</a:t>
            </a:r>
          </a:p>
          <a:p>
            <a:r>
              <a:rPr lang="en-US" b="1" dirty="0"/>
              <a:t>Monterey Bay Aquarium</a:t>
            </a:r>
          </a:p>
          <a:p>
            <a:r>
              <a:rPr lang="en-US" b="1" dirty="0"/>
              <a:t>17 Mile Drive</a:t>
            </a:r>
          </a:p>
          <a:p>
            <a:r>
              <a:rPr lang="en-US" b="1" dirty="0"/>
              <a:t>Big Sur</a:t>
            </a:r>
          </a:p>
          <a:p>
            <a:r>
              <a:rPr lang="en-US" b="1" dirty="0"/>
              <a:t>Cannery Row</a:t>
            </a:r>
          </a:p>
          <a:p>
            <a:r>
              <a:rPr lang="en-US" b="1" dirty="0"/>
              <a:t>Carmel-by-the-Sea</a:t>
            </a:r>
          </a:p>
          <a:p>
            <a:r>
              <a:rPr lang="en-US" b="1" dirty="0"/>
              <a:t>Old Fisherman’s Wharf</a:t>
            </a:r>
          </a:p>
          <a:p>
            <a:r>
              <a:rPr lang="en-US" b="1" dirty="0"/>
              <a:t>Golf! Golf! Golf!</a:t>
            </a:r>
          </a:p>
          <a:p>
            <a:r>
              <a:rPr lang="en-US" b="1" dirty="0"/>
              <a:t>Whale Watching</a:t>
            </a:r>
          </a:p>
          <a:p>
            <a:r>
              <a:rPr lang="en-US" b="1" dirty="0"/>
              <a:t>Monterey Wine Country</a:t>
            </a:r>
          </a:p>
          <a:p>
            <a:r>
              <a:rPr lang="en-US" b="1" dirty="0"/>
              <a:t>Pinnacles National Park</a:t>
            </a:r>
          </a:p>
          <a:p>
            <a:r>
              <a:rPr lang="en-US" b="1" dirty="0"/>
              <a:t>National Steinbeck Center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77930-4D2D-4892-B557-A41C913C7391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72575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EVENT REGISTRATION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/>
              <a:t>Event information page active Sept. 1 (link to SAPA)</a:t>
            </a:r>
          </a:p>
          <a:p>
            <a:pPr marL="0" indent="0">
              <a:buNone/>
            </a:pPr>
            <a:r>
              <a:rPr lang="en-US" b="1" dirty="0"/>
              <a:t>On-line registration opens early Spring 2025</a:t>
            </a:r>
          </a:p>
          <a:p>
            <a:pPr marL="0" indent="0">
              <a:buNone/>
            </a:pPr>
            <a:r>
              <a:rPr lang="en-US" b="1" dirty="0"/>
              <a:t>Discount room rate link active early Spring 2025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u="sng" dirty="0"/>
              <a:t>New</a:t>
            </a:r>
            <a:r>
              <a:rPr lang="en-US" b="1" dirty="0"/>
              <a:t>: Register &amp; Pay </a:t>
            </a:r>
            <a:r>
              <a:rPr lang="en-US" b="1" u="sng" dirty="0"/>
              <a:t>in advance</a:t>
            </a:r>
            <a:r>
              <a:rPr lang="en-US" b="1" dirty="0"/>
              <a:t>.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Estimated registration fee: </a:t>
            </a:r>
            <a:r>
              <a:rPr lang="en-US" b="1" u="sng" dirty="0"/>
              <a:t>$1,200 per person</a:t>
            </a:r>
          </a:p>
          <a:p>
            <a:pPr marL="0" indent="0">
              <a:buNone/>
            </a:pPr>
            <a:r>
              <a:rPr lang="en-US" b="1" dirty="0"/>
              <a:t>Guest registration </a:t>
            </a:r>
            <a:r>
              <a:rPr lang="en-US" b="1" u="sng" dirty="0"/>
              <a:t>$1,200 includes 2 excursions</a:t>
            </a:r>
          </a:p>
          <a:p>
            <a:pPr marL="0" indent="0">
              <a:buNone/>
            </a:pPr>
            <a:r>
              <a:rPr lang="en-US" b="1" dirty="0"/>
              <a:t>2 optional golf outings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77930-4D2D-4892-B557-A41C913C7391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68353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658</TotalTime>
  <Words>899</Words>
  <Application>Microsoft Office PowerPoint</Application>
  <PresentationFormat>On-screen Show (4:3)</PresentationFormat>
  <Paragraphs>118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Office Theme</vt:lpstr>
      <vt:lpstr>SAPA 2025 SUMMER MEETING AUG. 2-5, 2025 MONTEREY</vt:lpstr>
      <vt:lpstr>SEE FOR YOURSELF!</vt:lpstr>
      <vt:lpstr>YOU WILL BE HERE</vt:lpstr>
      <vt:lpstr>YOU WILL BE HERE</vt:lpstr>
      <vt:lpstr>GETTING THERE</vt:lpstr>
      <vt:lpstr>THE VENUE</vt:lpstr>
      <vt:lpstr>ROOM RATES</vt:lpstr>
      <vt:lpstr>WHAT TO DO? PLENTY!</vt:lpstr>
      <vt:lpstr>EVENT REGISTRATION</vt:lpstr>
      <vt:lpstr>SOME CALIFORNIA HISTORY</vt:lpstr>
      <vt:lpstr>CALIFORNIA GEOGRAPHY</vt:lpstr>
      <vt:lpstr>CALIFORNIA ALMANAC</vt:lpstr>
      <vt:lpstr>CALIFORNIA ECONOMY</vt:lpstr>
      <vt:lpstr>CALIFORNIA ON THE MOVE</vt:lpstr>
      <vt:lpstr>“CALIFORNIA DREAMING”</vt:lpstr>
      <vt:lpstr>“CALIFORNIA HERE I COME”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Board Member Orientation</dc:title>
  <dc:creator>Info</dc:creator>
  <cp:lastModifiedBy>Russell Snyder</cp:lastModifiedBy>
  <cp:revision>13</cp:revision>
  <dcterms:created xsi:type="dcterms:W3CDTF">2020-08-18T23:43:19Z</dcterms:created>
  <dcterms:modified xsi:type="dcterms:W3CDTF">2025-04-04T19:29:39Z</dcterms:modified>
</cp:coreProperties>
</file>