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6"/>
  </p:notesMasterIdLst>
  <p:handoutMasterIdLst>
    <p:handoutMasterId r:id="rId7"/>
  </p:handoutMasterIdLst>
  <p:sldIdLst>
    <p:sldId id="2076138325" r:id="rId5"/>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Deck" id="{14D70C25-0413-A24B-B22A-8EE89C82326F}">
          <p14:sldIdLst>
            <p14:sldId id="2076138325"/>
          </p14:sldIdLst>
        </p14:section>
      </p14:sectionLst>
    </p:ext>
    <p:ext uri="{EFAFB233-063F-42B5-8137-9DF3F51BA10A}">
      <p15:sldGuideLst xmlns:p15="http://schemas.microsoft.com/office/powerpoint/2012/main">
        <p15:guide id="2" orient="horz" pos="640" userDrawn="1">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D71F70-FBF1-EA1C-A27D-7CB92ED25A91}" name="Wendy Iwaszuk" initials="WI" userId="S::weiwaszu@microsoft.com::271052bb-d139-4f06-96c0-17b4ce255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8DF"/>
    <a:srgbClr val="0D0F0B"/>
    <a:srgbClr val="36403A"/>
    <a:srgbClr val="ADDAFF"/>
    <a:srgbClr val="05773A"/>
    <a:srgbClr val="C1A27B"/>
    <a:srgbClr val="072741"/>
    <a:srgbClr val="FFFFFF"/>
    <a:srgbClr val="2F2F2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FC3A8-9721-4453-B7ED-996F7CA865E0}" v="11" dt="2022-02-16T00:16:06.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85" autoAdjust="0"/>
  </p:normalViewPr>
  <p:slideViewPr>
    <p:cSldViewPr snapToGrid="0">
      <p:cViewPr varScale="1">
        <p:scale>
          <a:sx n="84" d="100"/>
          <a:sy n="84" d="100"/>
        </p:scale>
        <p:origin x="-82" y="48"/>
      </p:cViewPr>
      <p:guideLst>
        <p:guide orient="horz" pos="64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ena Shanaberger (CELA)" userId="12fc0bf5-c648-496c-8304-312c076b051d" providerId="ADAL" clId="{6A2FC3A8-9721-4453-B7ED-996F7CA865E0}"/>
    <pc:docChg chg="custSel addSld delSld modSld delSection modSection">
      <pc:chgData name="Tarena Shanaberger (CELA)" userId="12fc0bf5-c648-496c-8304-312c076b051d" providerId="ADAL" clId="{6A2FC3A8-9721-4453-B7ED-996F7CA865E0}" dt="2022-02-23T22:15:58.377" v="1203" actId="5793"/>
      <pc:docMkLst>
        <pc:docMk/>
      </pc:docMkLst>
      <pc:sldChg chg="addSp delSp del mod">
        <pc:chgData name="Tarena Shanaberger (CELA)" userId="12fc0bf5-c648-496c-8304-312c076b051d" providerId="ADAL" clId="{6A2FC3A8-9721-4453-B7ED-996F7CA865E0}" dt="2022-02-16T00:13:36.875" v="74" actId="47"/>
        <pc:sldMkLst>
          <pc:docMk/>
          <pc:sldMk cId="2182683946" sldId="2076138278"/>
        </pc:sldMkLst>
        <pc:picChg chg="del">
          <ac:chgData name="Tarena Shanaberger (CELA)" userId="12fc0bf5-c648-496c-8304-312c076b051d" providerId="ADAL" clId="{6A2FC3A8-9721-4453-B7ED-996F7CA865E0}" dt="2022-02-09T21:11:13.242" v="0" actId="478"/>
          <ac:picMkLst>
            <pc:docMk/>
            <pc:sldMk cId="2182683946" sldId="2076138278"/>
            <ac:picMk id="5" creationId="{199A2DFD-03DC-486F-98D3-FA7AAE922DD7}"/>
          </ac:picMkLst>
        </pc:picChg>
        <pc:picChg chg="add">
          <ac:chgData name="Tarena Shanaberger (CELA)" userId="12fc0bf5-c648-496c-8304-312c076b051d" providerId="ADAL" clId="{6A2FC3A8-9721-4453-B7ED-996F7CA865E0}" dt="2022-02-16T00:10:21.253" v="34" actId="22"/>
          <ac:picMkLst>
            <pc:docMk/>
            <pc:sldMk cId="2182683946" sldId="2076138278"/>
            <ac:picMk id="5" creationId="{A7E120F0-034C-4B5E-96F0-9579FD3E7174}"/>
          </ac:picMkLst>
        </pc:picChg>
        <pc:picChg chg="add del">
          <ac:chgData name="Tarena Shanaberger (CELA)" userId="12fc0bf5-c648-496c-8304-312c076b051d" providerId="ADAL" clId="{6A2FC3A8-9721-4453-B7ED-996F7CA865E0}" dt="2022-02-16T00:10:20.617" v="33" actId="478"/>
          <ac:picMkLst>
            <pc:docMk/>
            <pc:sldMk cId="2182683946" sldId="2076138278"/>
            <ac:picMk id="6" creationId="{0E99A866-3F5B-4BB3-825E-54A29F56E7A8}"/>
          </ac:picMkLst>
        </pc:picChg>
      </pc:sldChg>
      <pc:sldChg chg="del">
        <pc:chgData name="Tarena Shanaberger (CELA)" userId="12fc0bf5-c648-496c-8304-312c076b051d" providerId="ADAL" clId="{6A2FC3A8-9721-4453-B7ED-996F7CA865E0}" dt="2022-02-16T00:13:42.564" v="78" actId="47"/>
        <pc:sldMkLst>
          <pc:docMk/>
          <pc:sldMk cId="854967950" sldId="2076138279"/>
        </pc:sldMkLst>
      </pc:sldChg>
      <pc:sldChg chg="addSp delSp modSp add mod setBg chgLayout modNotesTx">
        <pc:chgData name="Tarena Shanaberger (CELA)" userId="12fc0bf5-c648-496c-8304-312c076b051d" providerId="ADAL" clId="{6A2FC3A8-9721-4453-B7ED-996F7CA865E0}" dt="2022-02-23T22:15:58.377" v="1203" actId="5793"/>
        <pc:sldMkLst>
          <pc:docMk/>
          <pc:sldMk cId="1039072884" sldId="2076138325"/>
        </pc:sldMkLst>
        <pc:spChg chg="mod">
          <ac:chgData name="Tarena Shanaberger (CELA)" userId="12fc0bf5-c648-496c-8304-312c076b051d" providerId="ADAL" clId="{6A2FC3A8-9721-4453-B7ED-996F7CA865E0}" dt="2022-02-23T22:10:03.806" v="407"/>
          <ac:spMkLst>
            <pc:docMk/>
            <pc:sldMk cId="1039072884" sldId="2076138325"/>
            <ac:spMk id="3" creationId="{9C0C18FC-643A-C743-9AF0-F98F309DF074}"/>
          </ac:spMkLst>
        </pc:spChg>
        <pc:spChg chg="mod ord">
          <ac:chgData name="Tarena Shanaberger (CELA)" userId="12fc0bf5-c648-496c-8304-312c076b051d" providerId="ADAL" clId="{6A2FC3A8-9721-4453-B7ED-996F7CA865E0}" dt="2022-02-23T22:15:58.377" v="1203" actId="5793"/>
          <ac:spMkLst>
            <pc:docMk/>
            <pc:sldMk cId="1039072884" sldId="2076138325"/>
            <ac:spMk id="4" creationId="{17252FFF-B431-E840-93FD-FEA67F5E1CFC}"/>
          </ac:spMkLst>
        </pc:spChg>
        <pc:spChg chg="mod ord">
          <ac:chgData name="Tarena Shanaberger (CELA)" userId="12fc0bf5-c648-496c-8304-312c076b051d" providerId="ADAL" clId="{6A2FC3A8-9721-4453-B7ED-996F7CA865E0}" dt="2022-02-23T22:15:12.462" v="1196" actId="1076"/>
          <ac:spMkLst>
            <pc:docMk/>
            <pc:sldMk cId="1039072884" sldId="2076138325"/>
            <ac:spMk id="6" creationId="{862BE031-F55F-B640-9685-EE64F8AA3666}"/>
          </ac:spMkLst>
        </pc:spChg>
        <pc:spChg chg="add mod">
          <ac:chgData name="Tarena Shanaberger (CELA)" userId="12fc0bf5-c648-496c-8304-312c076b051d" providerId="ADAL" clId="{6A2FC3A8-9721-4453-B7ED-996F7CA865E0}" dt="2022-02-23T22:10:10.104" v="408" actId="255"/>
          <ac:spMkLst>
            <pc:docMk/>
            <pc:sldMk cId="1039072884" sldId="2076138325"/>
            <ac:spMk id="11" creationId="{328D9F5D-CD11-45E4-92F6-4CABD955A711}"/>
          </ac:spMkLst>
        </pc:spChg>
        <pc:picChg chg="add del mod">
          <ac:chgData name="Tarena Shanaberger (CELA)" userId="12fc0bf5-c648-496c-8304-312c076b051d" providerId="ADAL" clId="{6A2FC3A8-9721-4453-B7ED-996F7CA865E0}" dt="2022-02-16T00:18:33.202" v="137" actId="478"/>
          <ac:picMkLst>
            <pc:docMk/>
            <pc:sldMk cId="1039072884" sldId="2076138325"/>
            <ac:picMk id="2" creationId="{DF756029-7A8A-4A03-AF86-36428C475CE2}"/>
          </ac:picMkLst>
        </pc:picChg>
        <pc:picChg chg="add mod">
          <ac:chgData name="Tarena Shanaberger (CELA)" userId="12fc0bf5-c648-496c-8304-312c076b051d" providerId="ADAL" clId="{6A2FC3A8-9721-4453-B7ED-996F7CA865E0}" dt="2022-02-23T22:11:51.948" v="1122" actId="962"/>
          <ac:picMkLst>
            <pc:docMk/>
            <pc:sldMk cId="1039072884" sldId="2076138325"/>
            <ac:picMk id="5" creationId="{BE8733C2-20B9-42FC-8106-AFE3E84227B9}"/>
          </ac:picMkLst>
        </pc:picChg>
        <pc:picChg chg="add mod">
          <ac:chgData name="Tarena Shanaberger (CELA)" userId="12fc0bf5-c648-496c-8304-312c076b051d" providerId="ADAL" clId="{6A2FC3A8-9721-4453-B7ED-996F7CA865E0}" dt="2022-02-23T22:10:56.620" v="716" actId="962"/>
          <ac:picMkLst>
            <pc:docMk/>
            <pc:sldMk cId="1039072884" sldId="2076138325"/>
            <ac:picMk id="8" creationId="{0775D612-C792-4942-A31D-8F9D39E8F245}"/>
          </ac:picMkLst>
        </pc:picChg>
        <pc:picChg chg="del">
          <ac:chgData name="Tarena Shanaberger (CELA)" userId="12fc0bf5-c648-496c-8304-312c076b051d" providerId="ADAL" clId="{6A2FC3A8-9721-4453-B7ED-996F7CA865E0}" dt="2022-02-16T00:13:29.922" v="71" actId="478"/>
          <ac:picMkLst>
            <pc:docMk/>
            <pc:sldMk cId="1039072884" sldId="2076138325"/>
            <ac:picMk id="15" creationId="{C53B9AC0-24C3-4931-A322-63DC89E496A2}"/>
          </ac:picMkLst>
        </pc:picChg>
      </pc:sldChg>
      <pc:sldChg chg="del">
        <pc:chgData name="Tarena Shanaberger (CELA)" userId="12fc0bf5-c648-496c-8304-312c076b051d" providerId="ADAL" clId="{6A2FC3A8-9721-4453-B7ED-996F7CA865E0}" dt="2022-02-16T00:13:44.557" v="79" actId="47"/>
        <pc:sldMkLst>
          <pc:docMk/>
          <pc:sldMk cId="3929686502" sldId="2076138407"/>
        </pc:sldMkLst>
      </pc:sldChg>
      <pc:sldChg chg="del">
        <pc:chgData name="Tarena Shanaberger (CELA)" userId="12fc0bf5-c648-496c-8304-312c076b051d" providerId="ADAL" clId="{6A2FC3A8-9721-4453-B7ED-996F7CA865E0}" dt="2022-02-16T00:13:45.999" v="80" actId="47"/>
        <pc:sldMkLst>
          <pc:docMk/>
          <pc:sldMk cId="513115765" sldId="2076138408"/>
        </pc:sldMkLst>
      </pc:sldChg>
      <pc:sldChg chg="del">
        <pc:chgData name="Tarena Shanaberger (CELA)" userId="12fc0bf5-c648-496c-8304-312c076b051d" providerId="ADAL" clId="{6A2FC3A8-9721-4453-B7ED-996F7CA865E0}" dt="2022-02-16T00:13:48.530" v="81" actId="47"/>
        <pc:sldMkLst>
          <pc:docMk/>
          <pc:sldMk cId="1835545095" sldId="2076138409"/>
        </pc:sldMkLst>
      </pc:sldChg>
      <pc:sldChg chg="del">
        <pc:chgData name="Tarena Shanaberger (CELA)" userId="12fc0bf5-c648-496c-8304-312c076b051d" providerId="ADAL" clId="{6A2FC3A8-9721-4453-B7ED-996F7CA865E0}" dt="2022-02-16T00:13:49.579" v="82" actId="47"/>
        <pc:sldMkLst>
          <pc:docMk/>
          <pc:sldMk cId="455033116" sldId="2076138410"/>
        </pc:sldMkLst>
      </pc:sldChg>
      <pc:sldChg chg="del">
        <pc:chgData name="Tarena Shanaberger (CELA)" userId="12fc0bf5-c648-496c-8304-312c076b051d" providerId="ADAL" clId="{6A2FC3A8-9721-4453-B7ED-996F7CA865E0}" dt="2022-02-16T00:13:50.173" v="83" actId="47"/>
        <pc:sldMkLst>
          <pc:docMk/>
          <pc:sldMk cId="1971704234" sldId="2076138411"/>
        </pc:sldMkLst>
      </pc:sldChg>
      <pc:sldChg chg="modSp del mod">
        <pc:chgData name="Tarena Shanaberger (CELA)" userId="12fc0bf5-c648-496c-8304-312c076b051d" providerId="ADAL" clId="{6A2FC3A8-9721-4453-B7ED-996F7CA865E0}" dt="2022-02-16T00:13:39.441" v="75" actId="47"/>
        <pc:sldMkLst>
          <pc:docMk/>
          <pc:sldMk cId="1518936596" sldId="2076138423"/>
        </pc:sldMkLst>
        <pc:spChg chg="mod">
          <ac:chgData name="Tarena Shanaberger (CELA)" userId="12fc0bf5-c648-496c-8304-312c076b051d" providerId="ADAL" clId="{6A2FC3A8-9721-4453-B7ED-996F7CA865E0}" dt="2022-02-09T21:12:25.732" v="32" actId="20577"/>
          <ac:spMkLst>
            <pc:docMk/>
            <pc:sldMk cId="1518936596" sldId="2076138423"/>
            <ac:spMk id="3" creationId="{3EEB035E-0E9F-2A45-BC6B-E37355BA4962}"/>
          </ac:spMkLst>
        </pc:spChg>
      </pc:sldChg>
      <pc:sldChg chg="del">
        <pc:chgData name="Tarena Shanaberger (CELA)" userId="12fc0bf5-c648-496c-8304-312c076b051d" providerId="ADAL" clId="{6A2FC3A8-9721-4453-B7ED-996F7CA865E0}" dt="2022-02-16T00:13:41.831" v="77" actId="47"/>
        <pc:sldMkLst>
          <pc:docMk/>
          <pc:sldMk cId="185135743" sldId="2076138424"/>
        </pc:sldMkLst>
      </pc:sldChg>
      <pc:sldChg chg="del">
        <pc:chgData name="Tarena Shanaberger (CELA)" userId="12fc0bf5-c648-496c-8304-312c076b051d" providerId="ADAL" clId="{6A2FC3A8-9721-4453-B7ED-996F7CA865E0}" dt="2022-02-16T00:13:50.874" v="84" actId="47"/>
        <pc:sldMkLst>
          <pc:docMk/>
          <pc:sldMk cId="1904956503" sldId="2076138464"/>
        </pc:sldMkLst>
      </pc:sldChg>
      <pc:sldChg chg="del">
        <pc:chgData name="Tarena Shanaberger (CELA)" userId="12fc0bf5-c648-496c-8304-312c076b051d" providerId="ADAL" clId="{6A2FC3A8-9721-4453-B7ED-996F7CA865E0}" dt="2022-02-16T00:13:40.614" v="76" actId="47"/>
        <pc:sldMkLst>
          <pc:docMk/>
          <pc:sldMk cId="863132586" sldId="20761384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2/23/2022 2:03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2/23/2022 2:03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am02.safelinks.protection.outlook.com/?url=https%3A%2F%2Fdisabilityin.org%2Fwhat-we-do%2Fcommittees%2Fneurodiversity-at-work-roundtable%2F&amp;data=04%7C01%7CDanielle.Pavliv%40sas.com%7C4b64bbe7a8f94d30622a08d9eb374ec3%7Cb1c14d5c362545b3a4309552373a0c2f%7C0%7C0%7C637799445054910069%7CUnknown%7CTWFpbGZsb3d8eyJWIjoiMC4wLjAwMDAiLCJQIjoiV2luMzIiLCJBTiI6Ik1haWwiLCJXVCI6Mn0%3D%7C3000&amp;sdata=WvlNpKRCViqcWiovgqsf0pybrg2XrFcF07N0jymsNX4%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nam02.safelinks.protection.outlook.com/?url=https%3A%2F%2Fcareerconnector.simplifyhire.com%2F&amp;data=04%7C01%7CDanielle.Pavliv%40sas.com%7C4b64bbe7a8f94d30622a08d9eb374ec3%7Cb1c14d5c362545b3a4309552373a0c2f%7C0%7C0%7C637799445054910069%7CUnknown%7CTWFpbGZsb3d8eyJWIjoiMC4wLjAwMDAiLCJQIjoiV2luMzIiLCJBTiI6Ik1haWwiLCJXVCI6Mn0%3D%7C3000&amp;sdata=OLGBd%2ByRcQoKty8pXJdv%2FawiTP%2FMqsdy%2FDFv8JsUdjw%3D&amp;reserved=0" TargetMode="External"/><Relationship Id="rId4" Type="http://schemas.openxmlformats.org/officeDocument/2006/relationships/hyperlink" Target="https://nam02.safelinks.protection.outlook.com/?url=https%3A%2F%2Fsimplifyvms.com%2F&amp;data=04%7C01%7CDanielle.Pavliv%40sas.com%7C4b64bbe7a8f94d30622a08d9eb374ec3%7Cb1c14d5c362545b3a4309552373a0c2f%7C0%7C0%7C637799445054910069%7CUnknown%7CTWFpbGZsb3d8eyJWIjoiMC4wLjAwMDAiLCJQIjoiV2luMzIiLCJBTiI6Ik1haWwiLCJXVCI6Mn0%3D%7C3000&amp;sdata=UiPHMIr%2Fqn4tyjcs9c9MqKz6%2BUHLRl%2Fi5ag7YKwJ1tU%3D&amp;reserved=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pPr>
            <a:r>
              <a:rPr lang="en-US" sz="1800" b="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General Information &amp; Frequently Asked Questions  </a:t>
            </a:r>
            <a:endParaRPr lang="en-US" sz="1800" b="1" dirty="0">
              <a:effectLst/>
              <a:latin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What is Neurodiversity Career Connector (NDCC)?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 NDCC is a free platform for neurodivergent individuals to connect with inclusive employers by expressing interest in their organizations. Neurodivergent job seekers can upload their resume and  connect with </a:t>
            </a:r>
            <a:r>
              <a:rPr lang="en-US" sz="18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Neurodiversity @ Work employers</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 organizations that intentionally hire neurodivergent talent.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How are employers selected to participate?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 Eligible employers are member of the Neurodiversity @ Work employer roundtable. In order to join the roundtable, organizations, both large or small, must have a Neurodiversity hiring program in place for at least one year and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are publicly committed to hiring and supporting</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Neurodivergent talent.  This may also include small businesses in which the majority of the organization identifies as neurodivergent.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 organizations or job seekers outside of the United States access Neurodiversity Career Connector?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 As of February 2022,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NDCC</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is only available to job seekers and employers based in the United States. In the future, there are plans to gradually expand to additional countries.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I’m a job seeker what do I need to do with the career connector to sign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NDCC </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is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free of charge and </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open to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Neurodivergent </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job seekers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all backgrounds and experiences. You simply need to sign up on the platform and upload your resume. Completing your profile is optional when you register; however, this will allow employers to see your skills and experiences and identify if you are a potential match for current or future positions at their organizations.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 connecting with an employer, does that mean I have submitted my application for employment?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connecting with an employer simply informs the organization/recruiter that you are interested in the position. It does not mean you have officially applied to the position. In the job posting on NDCC, the company may state how to formally apply to the position – whether email, a resume, or apply directly on the organization’s hiring platform / website.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Should I expect to hear from a recruiter from each organization with whom I connect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can click ‘connect’ on any role that is posted.  This will notify the company that you are interested in the position. Employers may connect back with a job seeker to follow up, but every “connection” does not equate to a conversation with an employer’s recruiter.  This marketplace allows Roundtable Employers to discover candidates who are interested in their organization and career opportunities.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br>
              <a:rPr lang="en-US" sz="1800" dirty="0">
                <a:solidFill>
                  <a:srgbClr val="000000"/>
                </a:solidFill>
                <a:effectLst/>
                <a:latin typeface="Arial" panose="020B0604020202020204" pitchFamily="34" charset="0"/>
                <a:ea typeface="Calibri" panose="020F0502020204030204" pitchFamily="34" charset="0"/>
              </a:rPr>
            </a:b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 you be adding new roles and employers; if so, how often?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will be adding new employers monthly, as well as updating and adding new roles on an ongoing basis.  Please check back often for new job postings and companies.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Is there a cost for job seekers to utilize the Career Connector?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Nope, it is free! Job seekers can upload their resumes and connect with employers at no charge.</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 are an employer interested or focused on hiring Neurodiverse talent and want to post your jobs on this platform, what should you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Employers that are interested in joining the Neurodiversity @ Work Employer Roundtable should click </a:t>
            </a:r>
            <a:r>
              <a:rPr lang="en-US" sz="18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here</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to learn more about joining. New employers can join the Roundtable, free of charge, as long as they meet the minimum requirement of having a neurodiverse hiring program for at least one year. This site is a community platform that houses open roles from many employers in the Neurodiversity@Work Roundtable.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types of employers and roles are posted on this site</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Neurodiversity Career Connector includes large enterprise employers and small businesses of all backgrounds, from IT, engineering, quality, and data analytics to customer service, financial services, retail, business, and more! All of the employers are focused on hiring, supporting, and growing neurodivergent talent.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Which companies are </a:t>
            </a: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posting</a:t>
            </a: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jobs on Neurodiversity Career Connector (NDCC)?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 NDCC features an ever-changing and growing list of participating employers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are focused on hiring and creating a supportive culture for the Neurodivergent community.  </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At launch, the following companies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an to participate:</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Aspiritech</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Bank of America, CAI Neurodiverse Solutions, Chevron, Dell, EY, Ford, Freddie Mac, HP, IBM, John Crazy’s Socks, Microsoft, Prudential, </a:t>
            </a: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Rangam</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Rising Tide Carwash, Salesforce, SAP, SAS, Spectrum Designs, Travelers, </a:t>
            </a: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Ultranauts</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Ventures ATL, and Wells Fargo.</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This list will constantly evolve as the community of employers and job seekers grows. The best way to see who is hiring is by signing up for Neurodiversity Career Connector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browsing the current job postings.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What type of employment is available on Career Connector?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 The focus of Career Connector is to assist job seekers in pursuing gainful employment, which may include traditional full-time roles,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part-time roles, and </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paid internship</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 (short term employment)</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Most job seekers on NDCC will be looking for early-career opportunities in tech and tech-enabled roles; however, NDCC is not limited to only technical roles or technology organizations.</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Roles posted will specify location or indicate if the position can be remote or hybrid.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Who is running the backend of the platform and what is their role?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 Microsoft is partnering with Simplify to run the end-to-end digital platform. More information about Simplify can be found at </a:t>
            </a:r>
            <a:r>
              <a:rPr lang="en-US" sz="1800" u="sng" dirty="0">
                <a:solidFill>
                  <a:srgbClr val="0067B8"/>
                </a:solidFill>
                <a:effectLst/>
                <a:latin typeface="Arial" panose="020B0604020202020204" pitchFamily="34" charset="0"/>
                <a:ea typeface="Calibri" panose="020F0502020204030204" pitchFamily="34" charset="0"/>
                <a:cs typeface="Times New Roman" panose="02020603050405020304" pitchFamily="18" charset="0"/>
                <a:hlinkClick r:id="rId4"/>
              </a:rPr>
              <a:t>https//simplifyvms.com/.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67B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Will Microsoft or Simplify sell, rent, or give away my organization’s information or a job seeker’s personal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 No, neither Microsoft nor Simplify will sell, rent, or give away an organization’s information or any job seeker’s personal information. Details of Microsoft’s and Simplify’ s respective privacy policies can be found on the</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Neurodiversity </a:t>
            </a:r>
            <a:r>
              <a:rPr lang="en-US" sz="1800" u="sng" dirty="0">
                <a:solidFill>
                  <a:srgbClr val="0067B8"/>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hlinkClick r:id="rId5"/>
              </a:rPr>
              <a:t> Career Connector website..</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(add new l</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startAt="15"/>
            </a:pP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Who Decides who is hired?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 As with any staffing decision, the employer makes the final decision and offers employment to the job seeker. NDCC provides job seekers and employers with a digital platform and professional recruitment services to help connect these parties to one another and find a strong, mutual fit; but the final hiring decision rests with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each individual</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employer.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16.  </a:t>
            </a: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How do I request accommodation during the recruitment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Answer: Each employer will have their own process to request accommodation. You may also reach out to the concierge service (add new LINK) for assistance and advice.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17. I still have questions. Who can I contact?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A: For additional information and Neurodiversity Career Connector support, please contac</a:t>
            </a:r>
            <a:r>
              <a:rPr lang="en-US" sz="1800" dirty="0">
                <a:solidFill>
                  <a:srgbClr val="212529"/>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 </a:t>
            </a:r>
            <a:r>
              <a:rPr lang="en-US" sz="1800" u="sng" dirty="0">
                <a:solidFill>
                  <a:srgbClr val="0067B8"/>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hlinkClick r:id="rId5"/>
              </a:rPr>
              <a:t>JobsNow@microsoft.com.</a:t>
            </a:r>
            <a:r>
              <a:rPr lang="en-US"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(add new link)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2/23/2022 2:03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62091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577088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562577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49752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166777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3537303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89192910"/>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287030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8693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3069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089322"/>
      </p:ext>
    </p:extLst>
  </p:cSld>
  <p:clrMapOvr>
    <a:masterClrMapping/>
  </p:clrMapOvr>
  <p:transition>
    <p:fade/>
  </p:transition>
  <p:extLst>
    <p:ext uri="{DCECCB84-F9BA-43D5-87BE-67443E8EF086}">
      <p15:sldGuideLst xmlns:p15="http://schemas.microsoft.com/office/powerpoint/2012/main">
        <p15:guide id="3" orient="horz" pos="1162" userDrawn="1">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9680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10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274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180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761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8791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758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0829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90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886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838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378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18509163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89969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59853017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1240708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5284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670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userDrawn="1">
          <p15:clr>
            <a:srgbClr val="A4A3A4"/>
          </p15:clr>
        </p15:guide>
        <p15:guide id="19" pos="334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962772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698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909443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058752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32705632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16069523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10386167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userDrawn="1">
          <p15:clr>
            <a:srgbClr val="5ACBF0"/>
          </p15:clr>
        </p15:guide>
        <p15:guide id="7" pos="4747" userDrawn="1">
          <p15:clr>
            <a:srgbClr val="5ACBF0"/>
          </p15:clr>
        </p15:guide>
        <p15:guide id="8" pos="4936">
          <p15:clr>
            <a:srgbClr val="5ACBF0"/>
          </p15:clr>
        </p15:guide>
        <p15:guide id="9" pos="5123">
          <p15:clr>
            <a:srgbClr val="5ACBF0"/>
          </p15:clr>
        </p15:guide>
        <p15:guide id="10" orient="horz" pos="3465" userDrawn="1">
          <p15:clr>
            <a:srgbClr val="5ACBF0"/>
          </p15:clr>
        </p15:guide>
        <p15:guide id="11" orient="horz" pos="1956" userDrawn="1">
          <p15:clr>
            <a:srgbClr val="FBAE40"/>
          </p15:clr>
        </p15:guide>
        <p15:guide id="12" pos="109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867370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userDrawn="1">
          <p15:clr>
            <a:srgbClr val="FBAE40"/>
          </p15:clr>
        </p15:guide>
        <p15:guide id="6" pos="33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8310202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814874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8799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7770739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36783692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5231244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248679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5047256"/>
      </p:ext>
    </p:extLst>
  </p:cSld>
  <p:clrMapOvr>
    <a:masterClrMapping/>
  </p:clrMapOvr>
  <p:transition>
    <p:fade/>
  </p:transition>
  <p:extLst>
    <p:ext uri="{DCECCB84-F9BA-43D5-87BE-67443E8EF086}">
      <p15:sldGuideLst xmlns:p15="http://schemas.microsoft.com/office/powerpoint/2012/main">
        <p15:guide id="13" pos="4929" userDrawn="1">
          <p15:clr>
            <a:srgbClr val="5ACBF0"/>
          </p15:clr>
        </p15:guide>
        <p15:guide id="29" orient="horz" pos="2160">
          <p15:clr>
            <a:srgbClr val="5ACBF0"/>
          </p15:clr>
        </p15:guide>
        <p15:guide id="30" pos="4566" userDrawn="1">
          <p15:clr>
            <a:srgbClr val="5ACBF0"/>
          </p15:clr>
        </p15:guide>
        <p15:guide id="31" pos="4203" userDrawn="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64438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32634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userDrawn="1">
          <p15:clr>
            <a:srgbClr val="A4A3A4"/>
          </p15:clr>
        </p15:guide>
        <p15:guide id="28" pos="3840">
          <p15:clr>
            <a:srgbClr val="F26B43"/>
          </p15:clr>
        </p15:guide>
        <p15:guide id="29" pos="3454" userDrawn="1">
          <p15:clr>
            <a:srgbClr val="FBAE40"/>
          </p15:clr>
        </p15:guide>
        <p15:guide id="30" pos="42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9996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3455035362"/>
      </p:ext>
    </p:extLst>
  </p:cSld>
  <p:clrMapOvr>
    <a:masterClrMapping/>
  </p:clrMapOvr>
  <p:transition>
    <p:fade/>
  </p:transition>
  <p:extLst>
    <p:ext uri="{DCECCB84-F9BA-43D5-87BE-67443E8EF086}">
      <p15:sldGuideLst xmlns:p15="http://schemas.microsoft.com/office/powerpoint/2012/main">
        <p15:guide id="16" pos="3754" userDrawn="1">
          <p15:clr>
            <a:srgbClr val="A4A3A4"/>
          </p15:clr>
        </p15:guide>
        <p15:guide id="17" pos="3931" userDrawn="1">
          <p15:clr>
            <a:srgbClr val="A4A3A4"/>
          </p15:clr>
        </p15:guide>
        <p15:guide id="20" pos="4937">
          <p15:clr>
            <a:srgbClr val="A4A3A4"/>
          </p15:clr>
        </p15:guide>
        <p15:guide id="21" pos="5133" userDrawn="1">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userDrawn="1">
          <p15:clr>
            <a:srgbClr val="FBAE40"/>
          </p15:clr>
        </p15:guide>
        <p15:guide id="32" orient="horz" pos="1162"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835566677"/>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guide id="31" orient="horz" pos="2704" userDrawn="1">
          <p15:clr>
            <a:srgbClr val="5ACBF0"/>
          </p15:clr>
        </p15:guide>
        <p15:guide id="32" pos="6947"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6485513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5621394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801178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0921821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006332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847385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503519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724713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9457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44595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72283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778416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422873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893271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image" Target="../media/image1.emf"/><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5"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5286" r:id="rId4"/>
    <p:sldLayoutId id="2147485390" r:id="rId5"/>
    <p:sldLayoutId id="2147484610" r:id="rId6"/>
    <p:sldLayoutId id="2147485389" r:id="rId7"/>
    <p:sldLayoutId id="2147485395" r:id="rId8"/>
    <p:sldLayoutId id="2147485396" r:id="rId9"/>
    <p:sldLayoutId id="2147484710" r:id="rId10"/>
    <p:sldLayoutId id="2147484240" r:id="rId11"/>
    <p:sldLayoutId id="2147484910" r:id="rId12"/>
    <p:sldLayoutId id="2147484911" r:id="rId13"/>
    <p:sldLayoutId id="2147485050" r:id="rId14"/>
    <p:sldLayoutId id="2147485165" r:id="rId15"/>
    <p:sldLayoutId id="2147484941" r:id="rId16"/>
    <p:sldLayoutId id="2147484942" r:id="rId17"/>
    <p:sldLayoutId id="2147485162" r:id="rId18"/>
    <p:sldLayoutId id="2147484639" r:id="rId19"/>
    <p:sldLayoutId id="2147484943" r:id="rId20"/>
    <p:sldLayoutId id="2147484603" r:id="rId21"/>
    <p:sldLayoutId id="2147485324" r:id="rId22"/>
    <p:sldLayoutId id="2147485326" r:id="rId23"/>
    <p:sldLayoutId id="2147485327" r:id="rId24"/>
    <p:sldLayoutId id="2147485328" r:id="rId25"/>
    <p:sldLayoutId id="2147485329" r:id="rId26"/>
    <p:sldLayoutId id="2147485330" r:id="rId27"/>
    <p:sldLayoutId id="2147485325" r:id="rId28"/>
    <p:sldLayoutId id="2147485331" r:id="rId29"/>
    <p:sldLayoutId id="2147485332" r:id="rId30"/>
    <p:sldLayoutId id="2147485366" r:id="rId31"/>
    <p:sldLayoutId id="2147485333" r:id="rId32"/>
    <p:sldLayoutId id="2147485334" r:id="rId33"/>
    <p:sldLayoutId id="2147485394" r:id="rId34"/>
    <p:sldLayoutId id="2147485340" r:id="rId35"/>
    <p:sldLayoutId id="2147485346" r:id="rId36"/>
    <p:sldLayoutId id="2147485349" r:id="rId37"/>
    <p:sldLayoutId id="2147485351" r:id="rId38"/>
    <p:sldLayoutId id="2147485369" r:id="rId39"/>
    <p:sldLayoutId id="2147485363" r:id="rId40"/>
    <p:sldLayoutId id="2147485370" r:id="rId41"/>
    <p:sldLayoutId id="2147484833" r:id="rId42"/>
    <p:sldLayoutId id="2147484834" r:id="rId43"/>
    <p:sldLayoutId id="2147484835" r:id="rId44"/>
    <p:sldLayoutId id="2147485385" r:id="rId45"/>
    <p:sldLayoutId id="2147485387" r:id="rId46"/>
    <p:sldLayoutId id="2147485382" r:id="rId47"/>
    <p:sldLayoutId id="2147484922" r:id="rId48"/>
    <p:sldLayoutId id="2147484923" r:id="rId49"/>
    <p:sldLayoutId id="2147485287" r:id="rId50"/>
    <p:sldLayoutId id="2147484924" r:id="rId51"/>
    <p:sldLayoutId id="2147484839" r:id="rId52"/>
    <p:sldLayoutId id="2147484840" r:id="rId53"/>
    <p:sldLayoutId id="2147485383" r:id="rId54"/>
    <p:sldLayoutId id="2147484841" r:id="rId55"/>
    <p:sldLayoutId id="2147484842" r:id="rId56"/>
    <p:sldLayoutId id="2147484843" r:id="rId57"/>
    <p:sldLayoutId id="2147484938" r:id="rId58"/>
    <p:sldLayoutId id="2147484939" r:id="rId59"/>
    <p:sldLayoutId id="2147484940" r:id="rId60"/>
    <p:sldLayoutId id="2147485161" r:id="rId61"/>
    <p:sldLayoutId id="2147485152" r:id="rId62"/>
    <p:sldLayoutId id="2147485153" r:id="rId63"/>
    <p:sldLayoutId id="2147485154" r:id="rId64"/>
    <p:sldLayoutId id="2147485379" r:id="rId65"/>
    <p:sldLayoutId id="2147485380" r:id="rId66"/>
    <p:sldLayoutId id="2147485381" r:id="rId67"/>
    <p:sldLayoutId id="2147484944" r:id="rId68"/>
    <p:sldLayoutId id="2147484945" r:id="rId69"/>
    <p:sldLayoutId id="2147485372" r:id="rId70"/>
    <p:sldLayoutId id="2147485373" r:id="rId71"/>
    <p:sldLayoutId id="2147485388" r:id="rId72"/>
    <p:sldLayoutId id="2147485296" r:id="rId73"/>
    <p:sldLayoutId id="2147485392" r:id="rId74"/>
    <p:sldLayoutId id="2147485393" r:id="rId75"/>
    <p:sldLayoutId id="2147485368" r:id="rId76"/>
    <p:sldLayoutId id="2147485367" r:id="rId77"/>
    <p:sldLayoutId id="2147485292" r:id="rId78"/>
    <p:sldLayoutId id="2147485294" r:id="rId79"/>
    <p:sldLayoutId id="2147485338" r:id="rId80"/>
    <p:sldLayoutId id="2147485339" r:id="rId81"/>
    <p:sldLayoutId id="2147485360" r:id="rId82"/>
    <p:sldLayoutId id="2147485364" r:id="rId83"/>
    <p:sldLayoutId id="2147485365" r:id="rId84"/>
    <p:sldLayoutId id="2147485352" r:id="rId85"/>
    <p:sldLayoutId id="2147485353" r:id="rId86"/>
    <p:sldLayoutId id="2147485354" r:id="rId87"/>
    <p:sldLayoutId id="2147485355" r:id="rId88"/>
    <p:sldLayoutId id="2147485356" r:id="rId89"/>
    <p:sldLayoutId id="2147485374" r:id="rId90"/>
    <p:sldLayoutId id="2147485375" r:id="rId91"/>
    <p:sldLayoutId id="2147485376" r:id="rId92"/>
    <p:sldLayoutId id="2147485377" r:id="rId93"/>
    <p:sldLayoutId id="2147485378" r:id="rId94"/>
    <p:sldLayoutId id="2147485137" r:id="rId95"/>
    <p:sldLayoutId id="2147485138" r:id="rId96"/>
    <p:sldLayoutId id="2147485139" r:id="rId97"/>
    <p:sldLayoutId id="2147485140" r:id="rId98"/>
    <p:sldLayoutId id="2147485141" r:id="rId99"/>
    <p:sldLayoutId id="2147485142" r:id="rId100"/>
    <p:sldLayoutId id="2147484249" r:id="rId101"/>
    <p:sldLayoutId id="2147484640" r:id="rId102"/>
    <p:sldLayoutId id="2147485288" r:id="rId103"/>
    <p:sldLayoutId id="2147485290" r:id="rId104"/>
    <p:sldLayoutId id="2147485289" r:id="rId105"/>
    <p:sldLayoutId id="2147485291" r:id="rId106"/>
    <p:sldLayoutId id="2147484584" r:id="rId107"/>
    <p:sldLayoutId id="2147484583" r:id="rId108"/>
    <p:sldLayoutId id="2147484671" r:id="rId109"/>
    <p:sldLayoutId id="2147484673" r:id="rId110"/>
    <p:sldLayoutId id="2147485391" r:id="rId111"/>
    <p:sldLayoutId id="2147484299" r:id="rId112"/>
    <p:sldLayoutId id="2147484263" r:id="rId11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8D9F5D-CD11-45E4-92F6-4CABD955A711}"/>
              </a:ext>
            </a:extLst>
          </p:cNvPr>
          <p:cNvSpPr>
            <a:spLocks noGrp="1"/>
          </p:cNvSpPr>
          <p:nvPr>
            <p:ph type="title"/>
          </p:nvPr>
        </p:nvSpPr>
        <p:spPr>
          <a:xfrm>
            <a:off x="588263" y="487978"/>
            <a:ext cx="11018520" cy="492443"/>
          </a:xfrm>
        </p:spPr>
        <p:txBody>
          <a:bodyPr/>
          <a:lstStyle/>
          <a:p>
            <a:pPr>
              <a:spcAft>
                <a:spcPts val="600"/>
              </a:spcAft>
            </a:pPr>
            <a:r>
              <a:rPr lang="en-US" sz="3200" dirty="0"/>
              <a:t>Connecting job seekers to neurodiverse friendly employers</a:t>
            </a:r>
          </a:p>
        </p:txBody>
      </p:sp>
      <p:sp>
        <p:nvSpPr>
          <p:cNvPr id="3" name="Text Placeholder 2">
            <a:extLst>
              <a:ext uri="{FF2B5EF4-FFF2-40B4-BE49-F238E27FC236}">
                <a16:creationId xmlns:a16="http://schemas.microsoft.com/office/drawing/2014/main" id="{9C0C18FC-643A-C743-9AF0-F98F309DF074}"/>
              </a:ext>
            </a:extLst>
          </p:cNvPr>
          <p:cNvSpPr>
            <a:spLocks noGrp="1"/>
          </p:cNvSpPr>
          <p:nvPr>
            <p:ph type="body" sz="quarter" idx="16"/>
          </p:nvPr>
        </p:nvSpPr>
        <p:spPr>
          <a:xfrm>
            <a:off x="584200" y="1851161"/>
            <a:ext cx="4033196" cy="430887"/>
          </a:xfrm>
        </p:spPr>
        <p:txBody>
          <a:bodyPr wrap="square" anchor="t">
            <a:noAutofit/>
          </a:bodyPr>
          <a:lstStyle/>
          <a:p>
            <a:pPr>
              <a:spcAft>
                <a:spcPts val="600"/>
              </a:spcAft>
            </a:pPr>
            <a:r>
              <a:rPr lang="en-US" sz="1800" dirty="0"/>
              <a:t>Finding Meaningful Employment</a:t>
            </a:r>
          </a:p>
        </p:txBody>
      </p:sp>
      <p:sp>
        <p:nvSpPr>
          <p:cNvPr id="4" name="Text Placeholder 3">
            <a:extLst>
              <a:ext uri="{FF2B5EF4-FFF2-40B4-BE49-F238E27FC236}">
                <a16:creationId xmlns:a16="http://schemas.microsoft.com/office/drawing/2014/main" id="{17252FFF-B431-E840-93FD-FEA67F5E1CFC}"/>
              </a:ext>
            </a:extLst>
          </p:cNvPr>
          <p:cNvSpPr>
            <a:spLocks noGrp="1"/>
          </p:cNvSpPr>
          <p:nvPr>
            <p:ph sz="quarter" idx="11"/>
          </p:nvPr>
        </p:nvSpPr>
        <p:spPr>
          <a:xfrm>
            <a:off x="584200" y="2282048"/>
            <a:ext cx="3901757" cy="3773352"/>
          </a:xfrm>
        </p:spPr>
        <p:txBody>
          <a:bodyPr vert="horz" wrap="square" lIns="90000" tIns="46800" rIns="90000" bIns="46800" rtlCol="0">
            <a:normAutofit/>
          </a:bodyPr>
          <a:lstStyle/>
          <a:p>
            <a:pPr>
              <a:spcBef>
                <a:spcPts val="0"/>
              </a:spcBef>
            </a:pPr>
            <a:r>
              <a:rPr lang="en-US" sz="1800" dirty="0">
                <a:solidFill>
                  <a:srgbClr val="000000"/>
                </a:solidFill>
                <a:effectLst/>
                <a:latin typeface="Arial" panose="020B0604020202020204" pitchFamily="34" charset="0"/>
                <a:ea typeface="Times New Roman" panose="02020603050405020304" pitchFamily="18" charset="0"/>
              </a:rPr>
              <a:t>This free job marketplace is to connect Neurodivergent individuals with employers looking to specifically hire and support Neurodiverse talent.  </a:t>
            </a:r>
          </a:p>
          <a:p>
            <a:pPr marL="0" indent="0" algn="just">
              <a:spcBef>
                <a:spcPts val="0"/>
              </a:spcBef>
              <a:buNone/>
            </a:pPr>
            <a:endParaRPr lang="en-US" sz="1800" dirty="0">
              <a:solidFill>
                <a:srgbClr val="000000"/>
              </a:solidFill>
              <a:effectLst/>
              <a:latin typeface="Arial" panose="020B0604020202020204" pitchFamily="34" charset="0"/>
              <a:ea typeface="Times New Roman" panose="02020603050405020304" pitchFamily="18" charset="0"/>
            </a:endParaRPr>
          </a:p>
          <a:p>
            <a:pPr>
              <a:spcBef>
                <a:spcPts val="0"/>
              </a:spcBef>
            </a:pPr>
            <a:r>
              <a:rPr lang="en-US" sz="1800" dirty="0">
                <a:solidFill>
                  <a:srgbClr val="000000"/>
                </a:solidFill>
                <a:latin typeface="Arial" panose="020B0604020202020204" pitchFamily="34" charset="0"/>
              </a:rPr>
              <a:t>It’s a job marketplace with only employers who have a track record of hiring and supporting ND individuals and are members of the Neurodiversity @ Work Employer Roundtable.</a:t>
            </a:r>
          </a:p>
          <a:p>
            <a:pPr marL="0" marR="0" lvl="0" indent="0" algn="just">
              <a:spcBef>
                <a:spcPts val="0"/>
              </a:spcBef>
              <a:spcAft>
                <a:spcPts val="0"/>
              </a:spcAft>
              <a:buNone/>
            </a:pPr>
            <a:endParaRPr lang="en-US" sz="1800" dirty="0">
              <a:solidFill>
                <a:srgbClr val="000000"/>
              </a:solidFill>
              <a:effectLst/>
              <a:latin typeface="Calibri" panose="020F0502020204030204" pitchFamily="34" charset="0"/>
              <a:ea typeface="Calibri" panose="020F0502020204030204" pitchFamily="34" charset="0"/>
            </a:endParaRPr>
          </a:p>
          <a:p>
            <a:pPr algn="just">
              <a:spcBef>
                <a:spcPts val="0"/>
              </a:spcBef>
            </a:pPr>
            <a:endParaRPr lang="en-US" sz="1800" dirty="0">
              <a:effectLst/>
              <a:latin typeface="Calibri" panose="020F0502020204030204" pitchFamily="34" charset="0"/>
              <a:ea typeface="Calibri" panose="020F0502020204030204" pitchFamily="34" charset="0"/>
            </a:endParaRPr>
          </a:p>
        </p:txBody>
      </p:sp>
      <p:sp>
        <p:nvSpPr>
          <p:cNvPr id="6" name="Text Placeholder 5">
            <a:extLst>
              <a:ext uri="{FF2B5EF4-FFF2-40B4-BE49-F238E27FC236}">
                <a16:creationId xmlns:a16="http://schemas.microsoft.com/office/drawing/2014/main" id="{862BE031-F55F-B640-9685-EE64F8AA3666}"/>
              </a:ext>
            </a:extLst>
          </p:cNvPr>
          <p:cNvSpPr>
            <a:spLocks noGrp="1"/>
          </p:cNvSpPr>
          <p:nvPr>
            <p:ph type="body" sz="quarter" idx="17"/>
          </p:nvPr>
        </p:nvSpPr>
        <p:spPr>
          <a:xfrm>
            <a:off x="824149" y="6154578"/>
            <a:ext cx="5219700" cy="430887"/>
          </a:xfrm>
        </p:spPr>
        <p:txBody>
          <a:bodyPr vert="horz" wrap="square" lIns="90000" tIns="46800" rIns="90000" bIns="46800" rtlCol="0" anchor="t">
            <a:normAutofit/>
          </a:bodyPr>
          <a:lstStyle/>
          <a:p>
            <a:pPr>
              <a:lnSpc>
                <a:spcPct val="90000"/>
              </a:lnSpc>
              <a:spcAft>
                <a:spcPts val="600"/>
              </a:spcAft>
            </a:pPr>
            <a:r>
              <a:rPr lang="en-US" sz="2400" dirty="0"/>
              <a:t>https://aka.ms/NDCC</a:t>
            </a:r>
          </a:p>
        </p:txBody>
      </p:sp>
      <p:pic>
        <p:nvPicPr>
          <p:cNvPr id="8" name="Picture 7" descr="Neurodiversity Career Connector landing page with a search bar to search jobs by keywords.  A man seated in the background working on a laptop">
            <a:extLst>
              <a:ext uri="{FF2B5EF4-FFF2-40B4-BE49-F238E27FC236}">
                <a16:creationId xmlns:a16="http://schemas.microsoft.com/office/drawing/2014/main" id="{0775D612-C792-4942-A31D-8F9D39E8F245}"/>
              </a:ext>
            </a:extLst>
          </p:cNvPr>
          <p:cNvPicPr>
            <a:picLocks noChangeAspect="1"/>
          </p:cNvPicPr>
          <p:nvPr/>
        </p:nvPicPr>
        <p:blipFill>
          <a:blip r:embed="rId3"/>
          <a:stretch>
            <a:fillRect/>
          </a:stretch>
        </p:blipFill>
        <p:spPr>
          <a:xfrm>
            <a:off x="4883121" y="1562888"/>
            <a:ext cx="6939824" cy="2819474"/>
          </a:xfrm>
          <a:prstGeom prst="rect">
            <a:avLst/>
          </a:prstGeom>
        </p:spPr>
      </p:pic>
      <p:pic>
        <p:nvPicPr>
          <p:cNvPr id="5" name="Picture 4" descr="Job Spotlight screengrab from the Career Connector site showing 3 jobs:  Decoration Specialist with Spectrum Designs, Account Support Associate with EY and Data Quality Engineer with Ultranauts">
            <a:extLst>
              <a:ext uri="{FF2B5EF4-FFF2-40B4-BE49-F238E27FC236}">
                <a16:creationId xmlns:a16="http://schemas.microsoft.com/office/drawing/2014/main" id="{BE8733C2-20B9-42FC-8106-AFE3E84227B9}"/>
              </a:ext>
            </a:extLst>
          </p:cNvPr>
          <p:cNvPicPr>
            <a:picLocks noChangeAspect="1"/>
          </p:cNvPicPr>
          <p:nvPr/>
        </p:nvPicPr>
        <p:blipFill>
          <a:blip r:embed="rId4"/>
          <a:stretch>
            <a:fillRect/>
          </a:stretch>
        </p:blipFill>
        <p:spPr>
          <a:xfrm>
            <a:off x="5097294" y="4024567"/>
            <a:ext cx="6404444" cy="2833433"/>
          </a:xfrm>
          <a:prstGeom prst="rect">
            <a:avLst/>
          </a:prstGeom>
        </p:spPr>
      </p:pic>
    </p:spTree>
    <p:extLst>
      <p:ext uri="{BB962C8B-B14F-4D97-AF65-F5344CB8AC3E}">
        <p14:creationId xmlns:p14="http://schemas.microsoft.com/office/powerpoint/2010/main" val="1039072884"/>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CA192F1E9C0A4093180E177B91AADD" ma:contentTypeVersion="4" ma:contentTypeDescription="Create a new document." ma:contentTypeScope="" ma:versionID="cec8e35edb4d339aec8dba005f764af1">
  <xsd:schema xmlns:xsd="http://www.w3.org/2001/XMLSchema" xmlns:xs="http://www.w3.org/2001/XMLSchema" xmlns:p="http://schemas.microsoft.com/office/2006/metadata/properties" xmlns:ns2="ba0fcf19-e569-42af-b927-4fe71f6ba19a" targetNamespace="http://schemas.microsoft.com/office/2006/metadata/properties" ma:root="true" ma:fieldsID="dc3b06dd7eb8ef079fd4d8c1411208ea" ns2:_="">
    <xsd:import namespace="ba0fcf19-e569-42af-b927-4fe71f6ba1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0fcf19-e569-42af-b927-4fe71f6ba1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1B3149-63E9-4582-B123-34B7FFBC7E16}">
  <ds:schemaRefs>
    <ds:schemaRef ds:uri="ba0fcf19-e569-42af-b927-4fe71f6ba1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6B52E4-F8C9-482A-8BD6-5E6652AD7F1E}">
  <ds:schemaRefs>
    <ds:schemaRef ds:uri="http://www.w3.org/XML/1998/namespace"/>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purl.org/dc/dcmitype/"/>
    <ds:schemaRef ds:uri="ba0fcf19-e569-42af-b927-4fe71f6ba19a"/>
  </ds:schemaRefs>
</ds:datastoreItem>
</file>

<file path=customXml/itemProps3.xml><?xml version="1.0" encoding="utf-8"?>
<ds:datastoreItem xmlns:ds="http://schemas.openxmlformats.org/officeDocument/2006/customXml" ds:itemID="{2F0C4FDD-00FB-400E-9C3E-991BD41CD5D6}">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Microsoft_brand_template_blue</Template>
  <TotalTime>24</TotalTime>
  <Words>1320</Words>
  <Application>Microsoft Office PowerPoint</Application>
  <PresentationFormat>Widescreen</PresentationFormat>
  <Paragraphs>62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Consolas</vt:lpstr>
      <vt:lpstr>Segoe UI</vt:lpstr>
      <vt:lpstr>Segoe UI Semibold</vt:lpstr>
      <vt:lpstr>Wingdings</vt:lpstr>
      <vt:lpstr>White Template</vt:lpstr>
      <vt:lpstr>Connecting job seekers to neurodiverse friendly employers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Microsoft presentation toolkit</dc:title>
  <dc:subject/>
  <dc:creator>Tarena Shanaberger</dc:creator>
  <cp:keywords/>
  <dc:description/>
  <cp:lastModifiedBy>Tarena Shanaberger (CELA)</cp:lastModifiedBy>
  <cp:revision>2</cp:revision>
  <dcterms:created xsi:type="dcterms:W3CDTF">2021-05-24T19:54:36Z</dcterms:created>
  <dcterms:modified xsi:type="dcterms:W3CDTF">2022-02-23T22:16:05Z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0x010100C4CA192F1E9C0A4093180E177B91AADD</vt:lpwstr>
  </property>
</Properties>
</file>