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Play" panose="020B0604020202020204" charset="0"/>
      <p:regular r:id="rId27"/>
      <p:bold r:id="rId28"/>
    </p:embeddedFont>
    <p:embeddedFont>
      <p:font typeface="Trebuchet MS" panose="020B0603020202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NedlrmpBEemg34lRmPCkRht9O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544d6c1c83_0_0: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SzPts val="1100"/>
              <a:buNone/>
            </a:pPr>
            <a:endParaRPr/>
          </a:p>
        </p:txBody>
      </p:sp>
      <p:sp>
        <p:nvSpPr>
          <p:cNvPr id="239" name="Google Shape;239;g1544d6c1c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55292a9115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155292a9115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55292a9115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155292a9115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54502bb0bc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g154502bb0b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54502bb0bc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g154502bb0bc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54502bb0bc_0_4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154502bb0bc_0_4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54502bb0bc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g154502bb0bc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55577919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g155577919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55577919c5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by november</a:t>
            </a:r>
            <a:endParaRPr/>
          </a:p>
          <a:p>
            <a:pPr marL="0" lvl="0" indent="0" algn="l" rtl="0">
              <a:lnSpc>
                <a:spcPct val="100000"/>
              </a:lnSpc>
              <a:spcBef>
                <a:spcPts val="0"/>
              </a:spcBef>
              <a:spcAft>
                <a:spcPts val="0"/>
              </a:spcAft>
              <a:buSzPts val="1400"/>
              <a:buNone/>
            </a:pPr>
            <a:endParaRPr/>
          </a:p>
        </p:txBody>
      </p:sp>
      <p:sp>
        <p:nvSpPr>
          <p:cNvPr id="254" name="Google Shape;254;g155577919c5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55577919c5_0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55577919c5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55292a9115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155292a9115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55292a9115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155292a911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55292a9115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55292a9115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55292a9115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155292a9115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55292a9115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g155292a9115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21"/>
          <p:cNvGrpSpPr/>
          <p:nvPr/>
        </p:nvGrpSpPr>
        <p:grpSpPr>
          <a:xfrm>
            <a:off x="0" y="-8467"/>
            <a:ext cx="12192000" cy="6866467"/>
            <a:chOff x="0" y="-8467"/>
            <a:chExt cx="12192000" cy="6866467"/>
          </a:xfrm>
        </p:grpSpPr>
        <p:cxnSp>
          <p:nvCxnSpPr>
            <p:cNvPr id="28" name="Google Shape;28;p2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2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2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8235"/>
              </a:schemeClr>
            </a:solidFill>
            <a:ln>
              <a:noFill/>
            </a:ln>
          </p:spPr>
        </p:sp>
        <p:sp>
          <p:nvSpPr>
            <p:cNvPr id="31" name="Google Shape;31;p2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21"/>
            <p:cNvSpPr/>
            <p:nvPr/>
          </p:nvSpPr>
          <p:spPr>
            <a:xfrm>
              <a:off x="8932333" y="3048000"/>
              <a:ext cx="3259667" cy="3810000"/>
            </a:xfrm>
            <a:prstGeom prst="triangle">
              <a:avLst>
                <a:gd name="adj" fmla="val 100000"/>
              </a:avLst>
            </a:prstGeom>
            <a:solidFill>
              <a:schemeClr val="accent2">
                <a:alpha val="7019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900000">
                <a:alpha val="68235"/>
              </a:srgbClr>
            </a:solidFill>
            <a:ln>
              <a:noFill/>
            </a:ln>
          </p:spPr>
        </p:sp>
        <p:sp>
          <p:nvSpPr>
            <p:cNvPr id="34" name="Google Shape;34;p2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4A5DF">
                <a:alpha val="68235"/>
              </a:srgbClr>
            </a:solidFill>
            <a:ln>
              <a:noFill/>
            </a:ln>
          </p:spPr>
        </p:sp>
        <p:sp>
          <p:nvSpPr>
            <p:cNvPr id="35" name="Google Shape;35;p2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137"/>
              </a:schemeClr>
            </a:solidFill>
            <a:ln>
              <a:noFill/>
            </a:ln>
          </p:spPr>
        </p:sp>
        <p:sp>
          <p:nvSpPr>
            <p:cNvPr id="36" name="Google Shape;36;p2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1"/>
            <p:cNvSpPr/>
            <p:nvPr/>
          </p:nvSpPr>
          <p:spPr>
            <a:xfrm rot="10800000">
              <a:off x="0" y="0"/>
              <a:ext cx="842596" cy="5666154"/>
            </a:xfrm>
            <a:prstGeom prst="triangle">
              <a:avLst>
                <a:gd name="adj" fmla="val 100000"/>
              </a:avLst>
            </a:prstGeom>
            <a:solidFill>
              <a:schemeClr val="accent1">
                <a:alpha val="8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38;p21"/>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0" name="Google Shape;40;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3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8"/>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7" name="Google Shape;97;p3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39"/>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9"/>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3" name="Google Shape;103;p3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 TEXT 1/2 IMAGE HORIZONTAL RIGHT SLIDE">
  <p:cSld name="1/2 TEXT 1/2 IMAGE HORIZONTAL RIGHT SLIDE">
    <p:spTree>
      <p:nvGrpSpPr>
        <p:cNvPr id="1" name="Shape 106"/>
        <p:cNvGrpSpPr/>
        <p:nvPr/>
      </p:nvGrpSpPr>
      <p:grpSpPr>
        <a:xfrm>
          <a:off x="0" y="0"/>
          <a:ext cx="0" cy="0"/>
          <a:chOff x="0" y="0"/>
          <a:chExt cx="0" cy="0"/>
        </a:xfrm>
      </p:grpSpPr>
      <p:sp>
        <p:nvSpPr>
          <p:cNvPr id="107" name="Google Shape;107;p40"/>
          <p:cNvSpPr>
            <a:spLocks noGrp="1"/>
          </p:cNvSpPr>
          <p:nvPr>
            <p:ph type="pic" idx="2"/>
          </p:nvPr>
        </p:nvSpPr>
        <p:spPr>
          <a:xfrm>
            <a:off x="6106724" y="838200"/>
            <a:ext cx="6096000" cy="3045200"/>
          </a:xfrm>
          <a:prstGeom prst="rect">
            <a:avLst/>
          </a:prstGeom>
          <a:noFill/>
          <a:ln>
            <a:noFill/>
          </a:ln>
        </p:spPr>
      </p:sp>
      <p:sp>
        <p:nvSpPr>
          <p:cNvPr id="108" name="Google Shape;108;p40"/>
          <p:cNvSpPr txBox="1">
            <a:spLocks noGrp="1"/>
          </p:cNvSpPr>
          <p:nvPr>
            <p:ph type="body" idx="1"/>
          </p:nvPr>
        </p:nvSpPr>
        <p:spPr>
          <a:xfrm>
            <a:off x="1386045" y="835199"/>
            <a:ext cx="4388400" cy="18720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0"/>
              </a:spcBef>
              <a:spcAft>
                <a:spcPts val="0"/>
              </a:spcAft>
              <a:buClr>
                <a:srgbClr val="005596"/>
              </a:buClr>
              <a:buSzPts val="3500"/>
              <a:buFont typeface="Arial"/>
              <a:buNone/>
              <a:defRPr sz="4667" b="0" i="0" u="none" strike="noStrike" cap="none">
                <a:solidFill>
                  <a:srgbClr val="005596"/>
                </a:solidFill>
                <a:latin typeface="Palatino"/>
                <a:ea typeface="Palatino"/>
                <a:cs typeface="Palatino"/>
                <a:sym typeface="Palatino"/>
              </a:defRPr>
            </a:lvl1pPr>
            <a:lvl2pPr marL="914400" marR="0" lvl="1"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2pPr>
            <a:lvl3pPr marL="1371600" marR="0" lvl="2"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3pPr>
            <a:lvl4pPr marL="1828800" marR="0" lvl="3"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4pPr>
            <a:lvl5pPr marL="2286000" marR="0" lvl="4"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5pPr>
            <a:lvl6pPr marL="2743200" marR="0" lvl="5"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1600"/>
              </a:spcBef>
              <a:spcAft>
                <a:spcPts val="160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09" name="Google Shape;109;p40"/>
          <p:cNvSpPr txBox="1">
            <a:spLocks noGrp="1"/>
          </p:cNvSpPr>
          <p:nvPr>
            <p:ph type="body" idx="3"/>
          </p:nvPr>
        </p:nvSpPr>
        <p:spPr>
          <a:xfrm>
            <a:off x="1386045" y="2943225"/>
            <a:ext cx="4388400" cy="30004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0"/>
              </a:spcBef>
              <a:spcAft>
                <a:spcPts val="0"/>
              </a:spcAft>
              <a:buClr>
                <a:srgbClr val="525252"/>
              </a:buClr>
              <a:buSzPts val="1600"/>
              <a:buFont typeface="Arial"/>
              <a:buNone/>
              <a:defRPr sz="2133" b="0" i="0" u="none" strike="noStrike" cap="none">
                <a:solidFill>
                  <a:srgbClr val="525252"/>
                </a:solidFill>
                <a:latin typeface="Arial"/>
                <a:ea typeface="Arial"/>
                <a:cs typeface="Arial"/>
                <a:sym typeface="Arial"/>
              </a:defRPr>
            </a:lvl1pPr>
            <a:lvl2pPr marL="914400" marR="0" lvl="1"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2pPr>
            <a:lvl3pPr marL="1371600" marR="0" lvl="2"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3pPr>
            <a:lvl4pPr marL="1828800" marR="0" lvl="3"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4pPr>
            <a:lvl5pPr marL="2286000" marR="0" lvl="4"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5pPr>
            <a:lvl6pPr marL="2743200" marR="0" lvl="5"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1600"/>
              </a:spcBef>
              <a:spcAft>
                <a:spcPts val="160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10" name="Google Shape;110;p40"/>
          <p:cNvSpPr txBox="1">
            <a:spLocks noGrp="1"/>
          </p:cNvSpPr>
          <p:nvPr>
            <p:ph type="body" idx="4"/>
          </p:nvPr>
        </p:nvSpPr>
        <p:spPr>
          <a:xfrm>
            <a:off x="9424391" y="6189419"/>
            <a:ext cx="1548400" cy="218800"/>
          </a:xfrm>
          <a:prstGeom prst="rect">
            <a:avLst/>
          </a:prstGeom>
          <a:noFill/>
          <a:ln>
            <a:noFill/>
          </a:ln>
        </p:spPr>
        <p:txBody>
          <a:bodyPr spcFirstLastPara="1" wrap="square" lIns="91425" tIns="45700" rIns="91425" bIns="45700" anchor="t" anchorCtr="0">
            <a:normAutofit/>
          </a:bodyPr>
          <a:lstStyle>
            <a:lvl1pPr marL="457200" marR="0" lvl="0" indent="-228600" algn="r">
              <a:lnSpc>
                <a:spcPct val="90000"/>
              </a:lnSpc>
              <a:spcBef>
                <a:spcPts val="1333"/>
              </a:spcBef>
              <a:spcAft>
                <a:spcPts val="0"/>
              </a:spcAft>
              <a:buClr>
                <a:srgbClr val="9FA1A4"/>
              </a:buClr>
              <a:buSzPts val="1600"/>
              <a:buFont typeface="Arial"/>
              <a:buNone/>
              <a:defRPr sz="2133" b="0" i="0" u="none" strike="noStrike" cap="none">
                <a:solidFill>
                  <a:srgbClr val="9FA1A4"/>
                </a:solidFill>
                <a:latin typeface="Arial"/>
                <a:ea typeface="Arial"/>
                <a:cs typeface="Arial"/>
                <a:sym typeface="Arial"/>
              </a:defRPr>
            </a:lvl1pPr>
            <a:lvl2pPr marL="914400" marR="0" lvl="1" indent="-330200" algn="l">
              <a:lnSpc>
                <a:spcPct val="90000"/>
              </a:lnSpc>
              <a:spcBef>
                <a:spcPts val="1600"/>
              </a:spcBef>
              <a:spcAft>
                <a:spcPts val="0"/>
              </a:spcAft>
              <a:buClr>
                <a:schemeClr val="dk1"/>
              </a:buClr>
              <a:buSzPts val="1600"/>
              <a:buFont typeface="Arial"/>
              <a:buChar char="•"/>
              <a:defRPr sz="2133" b="0" i="0" u="none" strike="noStrike" cap="none">
                <a:solidFill>
                  <a:schemeClr val="dk1"/>
                </a:solidFill>
                <a:latin typeface="Calibri"/>
                <a:ea typeface="Calibri"/>
                <a:cs typeface="Calibri"/>
                <a:sym typeface="Calibri"/>
              </a:defRPr>
            </a:lvl2pPr>
            <a:lvl3pPr marL="1371600" marR="0" lvl="2" indent="-330200" algn="l">
              <a:lnSpc>
                <a:spcPct val="90000"/>
              </a:lnSpc>
              <a:spcBef>
                <a:spcPts val="1600"/>
              </a:spcBef>
              <a:spcAft>
                <a:spcPts val="0"/>
              </a:spcAft>
              <a:buClr>
                <a:schemeClr val="dk1"/>
              </a:buClr>
              <a:buSzPts val="1600"/>
              <a:buFont typeface="Arial"/>
              <a:buChar char="•"/>
              <a:defRPr sz="2133" b="0" i="0" u="none" strike="noStrike" cap="none">
                <a:solidFill>
                  <a:schemeClr val="dk1"/>
                </a:solidFill>
                <a:latin typeface="Calibri"/>
                <a:ea typeface="Calibri"/>
                <a:cs typeface="Calibri"/>
                <a:sym typeface="Calibri"/>
              </a:defRPr>
            </a:lvl3pPr>
            <a:lvl4pPr marL="1828800" marR="0" lvl="3" indent="-330200" algn="l">
              <a:lnSpc>
                <a:spcPct val="90000"/>
              </a:lnSpc>
              <a:spcBef>
                <a:spcPts val="1600"/>
              </a:spcBef>
              <a:spcAft>
                <a:spcPts val="0"/>
              </a:spcAft>
              <a:buClr>
                <a:schemeClr val="dk1"/>
              </a:buClr>
              <a:buSzPts val="1600"/>
              <a:buFont typeface="Arial"/>
              <a:buChar char="•"/>
              <a:defRPr sz="2133" b="0" i="0" u="none" strike="noStrike" cap="none">
                <a:solidFill>
                  <a:schemeClr val="dk1"/>
                </a:solidFill>
                <a:latin typeface="Calibri"/>
                <a:ea typeface="Calibri"/>
                <a:cs typeface="Calibri"/>
                <a:sym typeface="Calibri"/>
              </a:defRPr>
            </a:lvl4pPr>
            <a:lvl5pPr marL="2286000" marR="0" lvl="4" indent="-330200" algn="l">
              <a:lnSpc>
                <a:spcPct val="90000"/>
              </a:lnSpc>
              <a:spcBef>
                <a:spcPts val="1600"/>
              </a:spcBef>
              <a:spcAft>
                <a:spcPts val="0"/>
              </a:spcAft>
              <a:buClr>
                <a:schemeClr val="dk1"/>
              </a:buClr>
              <a:buSzPts val="1600"/>
              <a:buFont typeface="Arial"/>
              <a:buChar char="•"/>
              <a:defRPr sz="2133" b="0" i="0" u="none" strike="noStrike" cap="none">
                <a:solidFill>
                  <a:schemeClr val="dk1"/>
                </a:solidFill>
                <a:latin typeface="Calibri"/>
                <a:ea typeface="Calibri"/>
                <a:cs typeface="Calibri"/>
                <a:sym typeface="Calibri"/>
              </a:defRPr>
            </a:lvl5pPr>
            <a:lvl6pPr marL="2743200" marR="0" lvl="5"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1600"/>
              </a:spcBef>
              <a:spcAft>
                <a:spcPts val="160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pic>
        <p:nvPicPr>
          <p:cNvPr id="111" name="Google Shape;111;p40" descr="ACCC Logo"/>
          <p:cNvPicPr preferRelativeResize="0"/>
          <p:nvPr/>
        </p:nvPicPr>
        <p:blipFill rotWithShape="1">
          <a:blip r:embed="rId2">
            <a:alphaModFix/>
          </a:blip>
          <a:srcRect/>
          <a:stretch/>
        </p:blipFill>
        <p:spPr>
          <a:xfrm>
            <a:off x="485877" y="6190488"/>
            <a:ext cx="1905000" cy="4476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g1544d6c1c83_0_371"/>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1544d6c1c83_0_371"/>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544d6c1c83_0_371"/>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3"/>
        <p:cNvGrpSpPr/>
        <p:nvPr/>
      </p:nvGrpSpPr>
      <p:grpSpPr>
        <a:xfrm>
          <a:off x="0" y="0"/>
          <a:ext cx="0" cy="0"/>
          <a:chOff x="0" y="0"/>
          <a:chExt cx="0" cy="0"/>
        </a:xfrm>
      </p:grpSpPr>
      <p:grpSp>
        <p:nvGrpSpPr>
          <p:cNvPr id="134" name="Google Shape;134;g1544d6c1c83_0_347"/>
          <p:cNvGrpSpPr/>
          <p:nvPr/>
        </p:nvGrpSpPr>
        <p:grpSpPr>
          <a:xfrm>
            <a:off x="-104" y="-8467"/>
            <a:ext cx="12192237" cy="6866580"/>
            <a:chOff x="-104" y="-8467"/>
            <a:chExt cx="12192237" cy="6866580"/>
          </a:xfrm>
        </p:grpSpPr>
        <p:cxnSp>
          <p:nvCxnSpPr>
            <p:cNvPr id="135" name="Google Shape;135;g1544d6c1c83_0_347"/>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36" name="Google Shape;136;g1544d6c1c83_0_347"/>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137" name="Google Shape;137;g1544d6c1c83_0_34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138" name="Google Shape;138;g1544d6c1c83_0_347"/>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39" name="Google Shape;139;g1544d6c1c83_0_347"/>
            <p:cNvSpPr/>
            <p:nvPr/>
          </p:nvSpPr>
          <p:spPr>
            <a:xfrm>
              <a:off x="8932333" y="3048000"/>
              <a:ext cx="3259800" cy="3810000"/>
            </a:xfrm>
            <a:prstGeom prst="triangle">
              <a:avLst>
                <a:gd name="adj" fmla="val 100000"/>
              </a:avLst>
            </a:prstGeom>
            <a:solidFill>
              <a:schemeClr val="accent2">
                <a:alpha val="7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g1544d6c1c83_0_347"/>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900000">
                <a:alpha val="69019"/>
              </a:srgbClr>
            </a:solidFill>
            <a:ln>
              <a:noFill/>
            </a:ln>
          </p:spPr>
        </p:sp>
        <p:sp>
          <p:nvSpPr>
            <p:cNvPr id="141" name="Google Shape;141;g1544d6c1c83_0_347"/>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4A5DF">
                <a:alpha val="69019"/>
              </a:srgbClr>
            </a:solidFill>
            <a:ln>
              <a:noFill/>
            </a:ln>
          </p:spPr>
        </p:sp>
        <p:sp>
          <p:nvSpPr>
            <p:cNvPr id="142" name="Google Shape;142;g1544d6c1c83_0_347"/>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143" name="Google Shape;143;g1544d6c1c83_0_347"/>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g1544d6c1c83_0_347"/>
            <p:cNvSpPr/>
            <p:nvPr/>
          </p:nvSpPr>
          <p:spPr>
            <a:xfrm rot="10800000">
              <a:off x="-104" y="54"/>
              <a:ext cx="842700" cy="5666100"/>
            </a:xfrm>
            <a:prstGeom prst="triangle">
              <a:avLst>
                <a:gd name="adj" fmla="val 100000"/>
              </a:avLst>
            </a:prstGeom>
            <a:solidFill>
              <a:schemeClr val="accent1">
                <a:alpha val="8392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5" name="Google Shape;145;g1544d6c1c83_0_347"/>
          <p:cNvSpPr txBox="1">
            <a:spLocks noGrp="1"/>
          </p:cNvSpPr>
          <p:nvPr>
            <p:ph type="ctrTitle"/>
          </p:nvPr>
        </p:nvSpPr>
        <p:spPr>
          <a:xfrm>
            <a:off x="1507067" y="2404534"/>
            <a:ext cx="7767000" cy="16464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1544d6c1c83_0_347"/>
          <p:cNvSpPr txBox="1">
            <a:spLocks noGrp="1"/>
          </p:cNvSpPr>
          <p:nvPr>
            <p:ph type="subTitle" idx="1"/>
          </p:nvPr>
        </p:nvSpPr>
        <p:spPr>
          <a:xfrm>
            <a:off x="1507067" y="4050833"/>
            <a:ext cx="7767000" cy="1096800"/>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147" name="Google Shape;147;g1544d6c1c83_0_347"/>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1544d6c1c83_0_347"/>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1544d6c1c83_0_347"/>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0"/>
        <p:cNvGrpSpPr/>
        <p:nvPr/>
      </p:nvGrpSpPr>
      <p:grpSpPr>
        <a:xfrm>
          <a:off x="0" y="0"/>
          <a:ext cx="0" cy="0"/>
          <a:chOff x="0" y="0"/>
          <a:chExt cx="0" cy="0"/>
        </a:xfrm>
      </p:grpSpPr>
      <p:sp>
        <p:nvSpPr>
          <p:cNvPr id="151" name="Google Shape;151;g1544d6c1c83_0_364"/>
          <p:cNvSpPr txBox="1">
            <a:spLocks noGrp="1"/>
          </p:cNvSpPr>
          <p:nvPr>
            <p:ph type="title"/>
          </p:nvPr>
        </p:nvSpPr>
        <p:spPr>
          <a:xfrm>
            <a:off x="677334" y="1498604"/>
            <a:ext cx="3854400" cy="1278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1544d6c1c83_0_364"/>
          <p:cNvSpPr txBox="1">
            <a:spLocks noGrp="1"/>
          </p:cNvSpPr>
          <p:nvPr>
            <p:ph type="body" idx="1"/>
          </p:nvPr>
        </p:nvSpPr>
        <p:spPr>
          <a:xfrm>
            <a:off x="4760461" y="514924"/>
            <a:ext cx="4513500" cy="552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53" name="Google Shape;153;g1544d6c1c83_0_364"/>
          <p:cNvSpPr txBox="1">
            <a:spLocks noGrp="1"/>
          </p:cNvSpPr>
          <p:nvPr>
            <p:ph type="body" idx="2"/>
          </p:nvPr>
        </p:nvSpPr>
        <p:spPr>
          <a:xfrm>
            <a:off x="677334" y="2777069"/>
            <a:ext cx="3854400" cy="2584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154" name="Google Shape;154;g1544d6c1c83_0_364"/>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1544d6c1c83_0_364"/>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1544d6c1c83_0_364"/>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7"/>
        <p:cNvGrpSpPr/>
        <p:nvPr/>
      </p:nvGrpSpPr>
      <p:grpSpPr>
        <a:xfrm>
          <a:off x="0" y="0"/>
          <a:ext cx="0" cy="0"/>
          <a:chOff x="0" y="0"/>
          <a:chExt cx="0" cy="0"/>
        </a:xfrm>
      </p:grpSpPr>
      <p:sp>
        <p:nvSpPr>
          <p:cNvPr id="158" name="Google Shape;158;g1544d6c1c83_0_375"/>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g1544d6c1c83_0_375"/>
          <p:cNvSpPr txBox="1">
            <a:spLocks noGrp="1"/>
          </p:cNvSpPr>
          <p:nvPr>
            <p:ph type="body" idx="1"/>
          </p:nvPr>
        </p:nvSpPr>
        <p:spPr>
          <a:xfrm>
            <a:off x="675745" y="2160983"/>
            <a:ext cx="41856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60" name="Google Shape;160;g1544d6c1c83_0_375"/>
          <p:cNvSpPr txBox="1">
            <a:spLocks noGrp="1"/>
          </p:cNvSpPr>
          <p:nvPr>
            <p:ph type="body" idx="2"/>
          </p:nvPr>
        </p:nvSpPr>
        <p:spPr>
          <a:xfrm>
            <a:off x="675745" y="2737245"/>
            <a:ext cx="4185600" cy="33042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61" name="Google Shape;161;g1544d6c1c83_0_375"/>
          <p:cNvSpPr txBox="1">
            <a:spLocks noGrp="1"/>
          </p:cNvSpPr>
          <p:nvPr>
            <p:ph type="body" idx="3"/>
          </p:nvPr>
        </p:nvSpPr>
        <p:spPr>
          <a:xfrm>
            <a:off x="5088383" y="2160983"/>
            <a:ext cx="41856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62" name="Google Shape;162;g1544d6c1c83_0_375"/>
          <p:cNvSpPr txBox="1">
            <a:spLocks noGrp="1"/>
          </p:cNvSpPr>
          <p:nvPr>
            <p:ph type="body" idx="4"/>
          </p:nvPr>
        </p:nvSpPr>
        <p:spPr>
          <a:xfrm>
            <a:off x="5088384" y="2737245"/>
            <a:ext cx="4185600" cy="33042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63" name="Google Shape;163;g1544d6c1c83_0_375"/>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1544d6c1c83_0_375"/>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g1544d6c1c83_0_375"/>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6"/>
        <p:cNvGrpSpPr/>
        <p:nvPr/>
      </p:nvGrpSpPr>
      <p:grpSpPr>
        <a:xfrm>
          <a:off x="0" y="0"/>
          <a:ext cx="0" cy="0"/>
          <a:chOff x="0" y="0"/>
          <a:chExt cx="0" cy="0"/>
        </a:xfrm>
      </p:grpSpPr>
      <p:sp>
        <p:nvSpPr>
          <p:cNvPr id="167" name="Google Shape;167;g1544d6c1c83_0_384"/>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g1544d6c1c83_0_384"/>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69" name="Google Shape;169;g1544d6c1c83_0_384"/>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g1544d6c1c83_0_384"/>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g1544d6c1c83_0_384"/>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2"/>
        <p:cNvGrpSpPr/>
        <p:nvPr/>
      </p:nvGrpSpPr>
      <p:grpSpPr>
        <a:xfrm>
          <a:off x="0" y="0"/>
          <a:ext cx="0" cy="0"/>
          <a:chOff x="0" y="0"/>
          <a:chExt cx="0" cy="0"/>
        </a:xfrm>
      </p:grpSpPr>
      <p:sp>
        <p:nvSpPr>
          <p:cNvPr id="173" name="Google Shape;173;g1544d6c1c83_0_39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1544d6c1c83_0_390"/>
          <p:cNvSpPr txBox="1">
            <a:spLocks noGrp="1"/>
          </p:cNvSpPr>
          <p:nvPr>
            <p:ph type="body" idx="1"/>
          </p:nvPr>
        </p:nvSpPr>
        <p:spPr>
          <a:xfrm>
            <a:off x="677334" y="2160589"/>
            <a:ext cx="4184100" cy="3880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75" name="Google Shape;175;g1544d6c1c83_0_390"/>
          <p:cNvSpPr txBox="1">
            <a:spLocks noGrp="1"/>
          </p:cNvSpPr>
          <p:nvPr>
            <p:ph type="body" idx="2"/>
          </p:nvPr>
        </p:nvSpPr>
        <p:spPr>
          <a:xfrm>
            <a:off x="5089970" y="2160589"/>
            <a:ext cx="4184100" cy="3880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76" name="Google Shape;176;g1544d6c1c83_0_390"/>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g1544d6c1c83_0_390"/>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g1544d6c1c83_0_390"/>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9"/>
        <p:cNvGrpSpPr/>
        <p:nvPr/>
      </p:nvGrpSpPr>
      <p:grpSpPr>
        <a:xfrm>
          <a:off x="0" y="0"/>
          <a:ext cx="0" cy="0"/>
          <a:chOff x="0" y="0"/>
          <a:chExt cx="0" cy="0"/>
        </a:xfrm>
      </p:grpSpPr>
      <p:sp>
        <p:nvSpPr>
          <p:cNvPr id="180" name="Google Shape;180;g1544d6c1c83_0_397"/>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g1544d6c1c83_0_397"/>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g1544d6c1c83_0_397"/>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g1544d6c1c83_0_397"/>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7"/>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6" name="Google Shape;46;p27"/>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7" name="Google Shape;47;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4"/>
        <p:cNvGrpSpPr/>
        <p:nvPr/>
      </p:nvGrpSpPr>
      <p:grpSpPr>
        <a:xfrm>
          <a:off x="0" y="0"/>
          <a:ext cx="0" cy="0"/>
          <a:chOff x="0" y="0"/>
          <a:chExt cx="0" cy="0"/>
        </a:xfrm>
      </p:grpSpPr>
      <p:sp>
        <p:nvSpPr>
          <p:cNvPr id="185" name="Google Shape;185;g1544d6c1c83_0_402"/>
          <p:cNvSpPr txBox="1">
            <a:spLocks noGrp="1"/>
          </p:cNvSpPr>
          <p:nvPr>
            <p:ph type="title"/>
          </p:nvPr>
        </p:nvSpPr>
        <p:spPr>
          <a:xfrm>
            <a:off x="677334" y="4800600"/>
            <a:ext cx="85968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g1544d6c1c83_0_402"/>
          <p:cNvSpPr>
            <a:spLocks noGrp="1"/>
          </p:cNvSpPr>
          <p:nvPr>
            <p:ph type="pic" idx="2"/>
          </p:nvPr>
        </p:nvSpPr>
        <p:spPr>
          <a:xfrm>
            <a:off x="677334" y="609600"/>
            <a:ext cx="8596800" cy="3845700"/>
          </a:xfrm>
          <a:prstGeom prst="rect">
            <a:avLst/>
          </a:prstGeom>
          <a:noFill/>
          <a:ln>
            <a:noFill/>
          </a:ln>
        </p:spPr>
      </p:sp>
      <p:sp>
        <p:nvSpPr>
          <p:cNvPr id="187" name="Google Shape;187;g1544d6c1c83_0_402"/>
          <p:cNvSpPr txBox="1">
            <a:spLocks noGrp="1"/>
          </p:cNvSpPr>
          <p:nvPr>
            <p:ph type="body" idx="1"/>
          </p:nvPr>
        </p:nvSpPr>
        <p:spPr>
          <a:xfrm>
            <a:off x="677334" y="5367338"/>
            <a:ext cx="8596800" cy="674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88" name="Google Shape;188;g1544d6c1c83_0_402"/>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1544d6c1c83_0_402"/>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g1544d6c1c83_0_40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91"/>
        <p:cNvGrpSpPr/>
        <p:nvPr/>
      </p:nvGrpSpPr>
      <p:grpSpPr>
        <a:xfrm>
          <a:off x="0" y="0"/>
          <a:ext cx="0" cy="0"/>
          <a:chOff x="0" y="0"/>
          <a:chExt cx="0" cy="0"/>
        </a:xfrm>
      </p:grpSpPr>
      <p:sp>
        <p:nvSpPr>
          <p:cNvPr id="192" name="Google Shape;192;g1544d6c1c83_0_409"/>
          <p:cNvSpPr txBox="1">
            <a:spLocks noGrp="1"/>
          </p:cNvSpPr>
          <p:nvPr>
            <p:ph type="title"/>
          </p:nvPr>
        </p:nvSpPr>
        <p:spPr>
          <a:xfrm>
            <a:off x="677335" y="609600"/>
            <a:ext cx="8596800" cy="3403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g1544d6c1c83_0_409"/>
          <p:cNvSpPr txBox="1">
            <a:spLocks noGrp="1"/>
          </p:cNvSpPr>
          <p:nvPr>
            <p:ph type="body" idx="1"/>
          </p:nvPr>
        </p:nvSpPr>
        <p:spPr>
          <a:xfrm>
            <a:off x="677335" y="4470400"/>
            <a:ext cx="8596800" cy="1571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94" name="Google Shape;194;g1544d6c1c83_0_409"/>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g1544d6c1c83_0_409"/>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g1544d6c1c83_0_409"/>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97"/>
        <p:cNvGrpSpPr/>
        <p:nvPr/>
      </p:nvGrpSpPr>
      <p:grpSpPr>
        <a:xfrm>
          <a:off x="0" y="0"/>
          <a:ext cx="0" cy="0"/>
          <a:chOff x="0" y="0"/>
          <a:chExt cx="0" cy="0"/>
        </a:xfrm>
      </p:grpSpPr>
      <p:sp>
        <p:nvSpPr>
          <p:cNvPr id="198" name="Google Shape;198;g1544d6c1c83_0_415"/>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g1544d6c1c83_0_415"/>
          <p:cNvSpPr txBox="1">
            <a:spLocks noGrp="1"/>
          </p:cNvSpPr>
          <p:nvPr>
            <p:ph type="body" idx="1"/>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200" name="Google Shape;200;g1544d6c1c83_0_415"/>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g1544d6c1c83_0_415"/>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g1544d6c1c83_0_415"/>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03"/>
        <p:cNvGrpSpPr/>
        <p:nvPr/>
      </p:nvGrpSpPr>
      <p:grpSpPr>
        <a:xfrm>
          <a:off x="0" y="0"/>
          <a:ext cx="0" cy="0"/>
          <a:chOff x="0" y="0"/>
          <a:chExt cx="0" cy="0"/>
        </a:xfrm>
      </p:grpSpPr>
      <p:sp>
        <p:nvSpPr>
          <p:cNvPr id="204" name="Google Shape;204;g1544d6c1c83_0_421"/>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g1544d6c1c83_0_421"/>
          <p:cNvSpPr txBox="1">
            <a:spLocks noGrp="1"/>
          </p:cNvSpPr>
          <p:nvPr>
            <p:ph type="body" idx="1"/>
          </p:nvPr>
        </p:nvSpPr>
        <p:spPr>
          <a:xfrm>
            <a:off x="677332" y="4013200"/>
            <a:ext cx="8596800" cy="514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06" name="Google Shape;206;g1544d6c1c83_0_421"/>
          <p:cNvSpPr txBox="1">
            <a:spLocks noGrp="1"/>
          </p:cNvSpPr>
          <p:nvPr>
            <p:ph type="body" idx="2"/>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207" name="Google Shape;207;g1544d6c1c83_0_421"/>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g1544d6c1c83_0_421"/>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g1544d6c1c83_0_421"/>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210" name="Google Shape;210;g1544d6c1c83_0_421"/>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54A5D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11" name="Google Shape;211;g1544d6c1c83_0_421"/>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54A5D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12"/>
        <p:cNvGrpSpPr/>
        <p:nvPr/>
      </p:nvGrpSpPr>
      <p:grpSpPr>
        <a:xfrm>
          <a:off x="0" y="0"/>
          <a:ext cx="0" cy="0"/>
          <a:chOff x="0" y="0"/>
          <a:chExt cx="0" cy="0"/>
        </a:xfrm>
      </p:grpSpPr>
      <p:sp>
        <p:nvSpPr>
          <p:cNvPr id="213" name="Google Shape;213;g1544d6c1c83_0_430"/>
          <p:cNvSpPr txBox="1">
            <a:spLocks noGrp="1"/>
          </p:cNvSpPr>
          <p:nvPr>
            <p:ph type="title"/>
          </p:nvPr>
        </p:nvSpPr>
        <p:spPr>
          <a:xfrm>
            <a:off x="685799" y="609600"/>
            <a:ext cx="8588100" cy="3022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g1544d6c1c83_0_430"/>
          <p:cNvSpPr txBox="1">
            <a:spLocks noGrp="1"/>
          </p:cNvSpPr>
          <p:nvPr>
            <p:ph type="body" idx="1"/>
          </p:nvPr>
        </p:nvSpPr>
        <p:spPr>
          <a:xfrm>
            <a:off x="677332" y="4013200"/>
            <a:ext cx="8596800" cy="514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15" name="Google Shape;215;g1544d6c1c83_0_430"/>
          <p:cNvSpPr txBox="1">
            <a:spLocks noGrp="1"/>
          </p:cNvSpPr>
          <p:nvPr>
            <p:ph type="body" idx="2"/>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216" name="Google Shape;216;g1544d6c1c83_0_430"/>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g1544d6c1c83_0_430"/>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g1544d6c1c83_0_430"/>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g1544d6c1c83_0_437"/>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g1544d6c1c83_0_437"/>
          <p:cNvSpPr txBox="1">
            <a:spLocks noGrp="1"/>
          </p:cNvSpPr>
          <p:nvPr>
            <p:ph type="body" idx="1"/>
          </p:nvPr>
        </p:nvSpPr>
        <p:spPr>
          <a:xfrm rot="5400000">
            <a:off x="3035202" y="-197410"/>
            <a:ext cx="3880800" cy="8596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22" name="Google Shape;222;g1544d6c1c83_0_437"/>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g1544d6c1c83_0_437"/>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g1544d6c1c83_0_437"/>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g1544d6c1c83_0_443"/>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g1544d6c1c83_0_443"/>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28" name="Google Shape;228;g1544d6c1c83_0_443"/>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g1544d6c1c83_0_443"/>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g1544d6c1c83_0_443"/>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2 TEXT 1/2 IMAGE HORIZONTAL RIGHT SLIDE">
  <p:cSld name="1/2 TEXT 1/2 IMAGE HORIZONTAL RIGHT SLIDE">
    <p:spTree>
      <p:nvGrpSpPr>
        <p:cNvPr id="1" name="Shape 231"/>
        <p:cNvGrpSpPr/>
        <p:nvPr/>
      </p:nvGrpSpPr>
      <p:grpSpPr>
        <a:xfrm>
          <a:off x="0" y="0"/>
          <a:ext cx="0" cy="0"/>
          <a:chOff x="0" y="0"/>
          <a:chExt cx="0" cy="0"/>
        </a:xfrm>
      </p:grpSpPr>
      <p:sp>
        <p:nvSpPr>
          <p:cNvPr id="232" name="Google Shape;232;g1544d6c1c83_0_449"/>
          <p:cNvSpPr>
            <a:spLocks noGrp="1"/>
          </p:cNvSpPr>
          <p:nvPr>
            <p:ph type="pic" idx="2"/>
          </p:nvPr>
        </p:nvSpPr>
        <p:spPr>
          <a:xfrm>
            <a:off x="6106724" y="838200"/>
            <a:ext cx="6096000" cy="3045300"/>
          </a:xfrm>
          <a:prstGeom prst="rect">
            <a:avLst/>
          </a:prstGeom>
          <a:noFill/>
          <a:ln>
            <a:noFill/>
          </a:ln>
        </p:spPr>
      </p:sp>
      <p:sp>
        <p:nvSpPr>
          <p:cNvPr id="233" name="Google Shape;233;g1544d6c1c83_0_449"/>
          <p:cNvSpPr txBox="1">
            <a:spLocks noGrp="1"/>
          </p:cNvSpPr>
          <p:nvPr>
            <p:ph type="body" idx="1"/>
          </p:nvPr>
        </p:nvSpPr>
        <p:spPr>
          <a:xfrm>
            <a:off x="1386045" y="835199"/>
            <a:ext cx="4388400" cy="18720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0"/>
              </a:spcBef>
              <a:spcAft>
                <a:spcPts val="0"/>
              </a:spcAft>
              <a:buClr>
                <a:srgbClr val="005596"/>
              </a:buClr>
              <a:buSzPts val="3500"/>
              <a:buFont typeface="Arial"/>
              <a:buNone/>
              <a:defRPr sz="4667" b="0" i="0" u="none" strike="noStrike" cap="none">
                <a:solidFill>
                  <a:srgbClr val="005596"/>
                </a:solidFill>
                <a:latin typeface="Palatino"/>
                <a:ea typeface="Palatino"/>
                <a:cs typeface="Palatino"/>
                <a:sym typeface="Palatino"/>
              </a:defRPr>
            </a:lvl1pPr>
            <a:lvl2pPr marL="914400" marR="0" lvl="1"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2pPr>
            <a:lvl3pPr marL="1371600" marR="0" lvl="2"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3pPr>
            <a:lvl4pPr marL="1828800" marR="0" lvl="3"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4pPr>
            <a:lvl5pPr marL="2286000" marR="0" lvl="4"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5pPr>
            <a:lvl6pPr marL="2743200" marR="0" lvl="5"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1600"/>
              </a:spcBef>
              <a:spcAft>
                <a:spcPts val="160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234" name="Google Shape;234;g1544d6c1c83_0_449"/>
          <p:cNvSpPr txBox="1">
            <a:spLocks noGrp="1"/>
          </p:cNvSpPr>
          <p:nvPr>
            <p:ph type="body" idx="3"/>
          </p:nvPr>
        </p:nvSpPr>
        <p:spPr>
          <a:xfrm>
            <a:off x="1386045" y="2943225"/>
            <a:ext cx="4388400" cy="3000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0"/>
              </a:spcBef>
              <a:spcAft>
                <a:spcPts val="0"/>
              </a:spcAft>
              <a:buClr>
                <a:srgbClr val="525252"/>
              </a:buClr>
              <a:buSzPts val="1600"/>
              <a:buFont typeface="Arial"/>
              <a:buNone/>
              <a:defRPr sz="2133" b="0" i="0" u="none" strike="noStrike" cap="none">
                <a:solidFill>
                  <a:srgbClr val="525252"/>
                </a:solidFill>
                <a:latin typeface="Arial"/>
                <a:ea typeface="Arial"/>
                <a:cs typeface="Arial"/>
                <a:sym typeface="Arial"/>
              </a:defRPr>
            </a:lvl1pPr>
            <a:lvl2pPr marL="914400" marR="0" lvl="1"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2pPr>
            <a:lvl3pPr marL="1371600" marR="0" lvl="2"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3pPr>
            <a:lvl4pPr marL="1828800" marR="0" lvl="3"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4pPr>
            <a:lvl5pPr marL="2286000" marR="0" lvl="4" indent="-546100" algn="l">
              <a:lnSpc>
                <a:spcPct val="90000"/>
              </a:lnSpc>
              <a:spcBef>
                <a:spcPts val="1600"/>
              </a:spcBef>
              <a:spcAft>
                <a:spcPts val="0"/>
              </a:spcAft>
              <a:buClr>
                <a:schemeClr val="dk1"/>
              </a:buClr>
              <a:buSzPts val="5000"/>
              <a:buFont typeface="Arial"/>
              <a:buChar char="•"/>
              <a:defRPr sz="6667" b="0" i="0" u="none" strike="noStrike" cap="none">
                <a:solidFill>
                  <a:schemeClr val="dk1"/>
                </a:solidFill>
                <a:latin typeface="Play"/>
                <a:ea typeface="Play"/>
                <a:cs typeface="Play"/>
                <a:sym typeface="Play"/>
              </a:defRPr>
            </a:lvl5pPr>
            <a:lvl6pPr marL="2743200" marR="0" lvl="5"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1600"/>
              </a:spcBef>
              <a:spcAft>
                <a:spcPts val="160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235" name="Google Shape;235;g1544d6c1c83_0_449"/>
          <p:cNvSpPr txBox="1">
            <a:spLocks noGrp="1"/>
          </p:cNvSpPr>
          <p:nvPr>
            <p:ph type="body" idx="4"/>
          </p:nvPr>
        </p:nvSpPr>
        <p:spPr>
          <a:xfrm>
            <a:off x="9424391" y="6189419"/>
            <a:ext cx="1548300" cy="218700"/>
          </a:xfrm>
          <a:prstGeom prst="rect">
            <a:avLst/>
          </a:prstGeom>
          <a:noFill/>
          <a:ln>
            <a:noFill/>
          </a:ln>
        </p:spPr>
        <p:txBody>
          <a:bodyPr spcFirstLastPara="1" wrap="square" lIns="91425" tIns="45700" rIns="91425" bIns="45700" anchor="t" anchorCtr="0">
            <a:normAutofit/>
          </a:bodyPr>
          <a:lstStyle>
            <a:lvl1pPr marL="457200" marR="0" lvl="0" indent="-228600" algn="r">
              <a:lnSpc>
                <a:spcPct val="90000"/>
              </a:lnSpc>
              <a:spcBef>
                <a:spcPts val="1333"/>
              </a:spcBef>
              <a:spcAft>
                <a:spcPts val="0"/>
              </a:spcAft>
              <a:buClr>
                <a:srgbClr val="9FA1A4"/>
              </a:buClr>
              <a:buSzPts val="1600"/>
              <a:buFont typeface="Arial"/>
              <a:buNone/>
              <a:defRPr sz="2133" b="0" i="0" u="none" strike="noStrike" cap="none">
                <a:solidFill>
                  <a:srgbClr val="9FA1A4"/>
                </a:solidFill>
                <a:latin typeface="Arial"/>
                <a:ea typeface="Arial"/>
                <a:cs typeface="Arial"/>
                <a:sym typeface="Arial"/>
              </a:defRPr>
            </a:lvl1pPr>
            <a:lvl2pPr marL="914400" marR="0" lvl="1" indent="-330200" algn="l">
              <a:lnSpc>
                <a:spcPct val="90000"/>
              </a:lnSpc>
              <a:spcBef>
                <a:spcPts val="1600"/>
              </a:spcBef>
              <a:spcAft>
                <a:spcPts val="0"/>
              </a:spcAft>
              <a:buClr>
                <a:schemeClr val="dk1"/>
              </a:buClr>
              <a:buSzPts val="1600"/>
              <a:buFont typeface="Arial"/>
              <a:buChar char="•"/>
              <a:defRPr sz="2133" b="0" i="0" u="none" strike="noStrike" cap="none">
                <a:solidFill>
                  <a:schemeClr val="dk1"/>
                </a:solidFill>
                <a:latin typeface="Calibri"/>
                <a:ea typeface="Calibri"/>
                <a:cs typeface="Calibri"/>
                <a:sym typeface="Calibri"/>
              </a:defRPr>
            </a:lvl2pPr>
            <a:lvl3pPr marL="1371600" marR="0" lvl="2" indent="-330200" algn="l">
              <a:lnSpc>
                <a:spcPct val="90000"/>
              </a:lnSpc>
              <a:spcBef>
                <a:spcPts val="1600"/>
              </a:spcBef>
              <a:spcAft>
                <a:spcPts val="0"/>
              </a:spcAft>
              <a:buClr>
                <a:schemeClr val="dk1"/>
              </a:buClr>
              <a:buSzPts val="1600"/>
              <a:buFont typeface="Arial"/>
              <a:buChar char="•"/>
              <a:defRPr sz="2133" b="0" i="0" u="none" strike="noStrike" cap="none">
                <a:solidFill>
                  <a:schemeClr val="dk1"/>
                </a:solidFill>
                <a:latin typeface="Calibri"/>
                <a:ea typeface="Calibri"/>
                <a:cs typeface="Calibri"/>
                <a:sym typeface="Calibri"/>
              </a:defRPr>
            </a:lvl3pPr>
            <a:lvl4pPr marL="1828800" marR="0" lvl="3" indent="-330200" algn="l">
              <a:lnSpc>
                <a:spcPct val="90000"/>
              </a:lnSpc>
              <a:spcBef>
                <a:spcPts val="1600"/>
              </a:spcBef>
              <a:spcAft>
                <a:spcPts val="0"/>
              </a:spcAft>
              <a:buClr>
                <a:schemeClr val="dk1"/>
              </a:buClr>
              <a:buSzPts val="1600"/>
              <a:buFont typeface="Arial"/>
              <a:buChar char="•"/>
              <a:defRPr sz="2133" b="0" i="0" u="none" strike="noStrike" cap="none">
                <a:solidFill>
                  <a:schemeClr val="dk1"/>
                </a:solidFill>
                <a:latin typeface="Calibri"/>
                <a:ea typeface="Calibri"/>
                <a:cs typeface="Calibri"/>
                <a:sym typeface="Calibri"/>
              </a:defRPr>
            </a:lvl4pPr>
            <a:lvl5pPr marL="2286000" marR="0" lvl="4" indent="-330200" algn="l">
              <a:lnSpc>
                <a:spcPct val="90000"/>
              </a:lnSpc>
              <a:spcBef>
                <a:spcPts val="1600"/>
              </a:spcBef>
              <a:spcAft>
                <a:spcPts val="0"/>
              </a:spcAft>
              <a:buClr>
                <a:schemeClr val="dk1"/>
              </a:buClr>
              <a:buSzPts val="1600"/>
              <a:buFont typeface="Arial"/>
              <a:buChar char="•"/>
              <a:defRPr sz="2133" b="0" i="0" u="none" strike="noStrike" cap="none">
                <a:solidFill>
                  <a:schemeClr val="dk1"/>
                </a:solidFill>
                <a:latin typeface="Calibri"/>
                <a:ea typeface="Calibri"/>
                <a:cs typeface="Calibri"/>
                <a:sym typeface="Calibri"/>
              </a:defRPr>
            </a:lvl5pPr>
            <a:lvl6pPr marL="2743200" marR="0" lvl="5"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16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1600"/>
              </a:spcBef>
              <a:spcAft>
                <a:spcPts val="160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pic>
        <p:nvPicPr>
          <p:cNvPr id="236" name="Google Shape;236;g1544d6c1c83_0_449" descr="ACCC Logo"/>
          <p:cNvPicPr preferRelativeResize="0"/>
          <p:nvPr/>
        </p:nvPicPr>
        <p:blipFill rotWithShape="1">
          <a:blip r:embed="rId2">
            <a:alphaModFix/>
          </a:blip>
          <a:srcRect/>
          <a:stretch/>
        </p:blipFill>
        <p:spPr>
          <a:xfrm>
            <a:off x="485877" y="6190488"/>
            <a:ext cx="1905000" cy="4476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32"/>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2"/>
          <p:cNvSpPr>
            <a:spLocks noGrp="1"/>
          </p:cNvSpPr>
          <p:nvPr>
            <p:ph type="pic" idx="2"/>
          </p:nvPr>
        </p:nvSpPr>
        <p:spPr>
          <a:xfrm>
            <a:off x="677334" y="609600"/>
            <a:ext cx="8596668" cy="3845718"/>
          </a:xfrm>
          <a:prstGeom prst="rect">
            <a:avLst/>
          </a:prstGeom>
          <a:noFill/>
          <a:ln>
            <a:noFill/>
          </a:ln>
        </p:spPr>
      </p:sp>
      <p:sp>
        <p:nvSpPr>
          <p:cNvPr id="62" name="Google Shape;62;p32"/>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63" name="Google Shape;63;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69" name="Google Shape;69;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75" name="Google Shape;75;p3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1" name="Google Shape;81;p36"/>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82" name="Google Shape;82;p3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36"/>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54A5D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86" name="Google Shape;86;p36"/>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54A5D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87"/>
        <p:cNvGrpSpPr/>
        <p:nvPr/>
      </p:nvGrpSpPr>
      <p:grpSpPr>
        <a:xfrm>
          <a:off x="0" y="0"/>
          <a:ext cx="0" cy="0"/>
          <a:chOff x="0" y="0"/>
          <a:chExt cx="0" cy="0"/>
        </a:xfrm>
      </p:grpSpPr>
      <p:sp>
        <p:nvSpPr>
          <p:cNvPr id="88" name="Google Shape;88;p37"/>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0" name="Google Shape;90;p3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1" name="Google Shape;91;p3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0"/>
          <p:cNvGrpSpPr/>
          <p:nvPr/>
        </p:nvGrpSpPr>
        <p:grpSpPr>
          <a:xfrm>
            <a:off x="0" y="-8467"/>
            <a:ext cx="12192000" cy="6866467"/>
            <a:chOff x="0" y="-8467"/>
            <a:chExt cx="12192000" cy="6866467"/>
          </a:xfrm>
        </p:grpSpPr>
        <p:cxnSp>
          <p:nvCxnSpPr>
            <p:cNvPr id="11" name="Google Shape;11;p2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2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2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8235"/>
              </a:schemeClr>
            </a:solidFill>
            <a:ln>
              <a:noFill/>
            </a:ln>
          </p:spPr>
        </p:sp>
        <p:sp>
          <p:nvSpPr>
            <p:cNvPr id="14" name="Google Shape;14;p2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20"/>
            <p:cNvSpPr/>
            <p:nvPr/>
          </p:nvSpPr>
          <p:spPr>
            <a:xfrm>
              <a:off x="8932333" y="3048000"/>
              <a:ext cx="3259667" cy="3810000"/>
            </a:xfrm>
            <a:prstGeom prst="triangle">
              <a:avLst>
                <a:gd name="adj" fmla="val 100000"/>
              </a:avLst>
            </a:prstGeom>
            <a:solidFill>
              <a:schemeClr val="accent2">
                <a:alpha val="7019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900000">
                <a:alpha val="68235"/>
              </a:srgbClr>
            </a:solidFill>
            <a:ln>
              <a:noFill/>
            </a:ln>
          </p:spPr>
        </p:sp>
        <p:sp>
          <p:nvSpPr>
            <p:cNvPr id="17" name="Google Shape;17;p2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4A5DF">
                <a:alpha val="68235"/>
              </a:srgbClr>
            </a:solidFill>
            <a:ln>
              <a:noFill/>
            </a:ln>
          </p:spPr>
        </p:sp>
        <p:sp>
          <p:nvSpPr>
            <p:cNvPr id="18" name="Google Shape;18;p2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137"/>
              </a:schemeClr>
            </a:solidFill>
            <a:ln>
              <a:noFill/>
            </a:ln>
          </p:spPr>
        </p:sp>
        <p:sp>
          <p:nvSpPr>
            <p:cNvPr id="19" name="Google Shape;19;p2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0"/>
            <p:cNvSpPr/>
            <p:nvPr/>
          </p:nvSpPr>
          <p:spPr>
            <a:xfrm>
              <a:off x="0" y="4013200"/>
              <a:ext cx="448733" cy="2844800"/>
            </a:xfrm>
            <a:prstGeom prst="triangle">
              <a:avLst>
                <a:gd name="adj" fmla="val 0"/>
              </a:avLst>
            </a:prstGeom>
            <a:solidFill>
              <a:schemeClr val="accent1">
                <a:alpha val="8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2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grpSp>
        <p:nvGrpSpPr>
          <p:cNvPr id="113" name="Google Shape;113;g1544d6c1c83_0_330"/>
          <p:cNvGrpSpPr/>
          <p:nvPr/>
        </p:nvGrpSpPr>
        <p:grpSpPr>
          <a:xfrm>
            <a:off x="0" y="-8467"/>
            <a:ext cx="12192133" cy="6866580"/>
            <a:chOff x="0" y="-8467"/>
            <a:chExt cx="12192133" cy="6866580"/>
          </a:xfrm>
        </p:grpSpPr>
        <p:cxnSp>
          <p:nvCxnSpPr>
            <p:cNvPr id="114" name="Google Shape;114;g1544d6c1c83_0_33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15" name="Google Shape;115;g1544d6c1c83_0_330"/>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116" name="Google Shape;116;g1544d6c1c83_0_33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117" name="Google Shape;117;g1544d6c1c83_0_330"/>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8" name="Google Shape;118;g1544d6c1c83_0_330"/>
            <p:cNvSpPr/>
            <p:nvPr/>
          </p:nvSpPr>
          <p:spPr>
            <a:xfrm>
              <a:off x="8932333" y="3048000"/>
              <a:ext cx="3259800" cy="3810000"/>
            </a:xfrm>
            <a:prstGeom prst="triangle">
              <a:avLst>
                <a:gd name="adj" fmla="val 100000"/>
              </a:avLst>
            </a:prstGeom>
            <a:solidFill>
              <a:schemeClr val="accent2">
                <a:alpha val="7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1544d6c1c83_0_330"/>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900000">
                <a:alpha val="69019"/>
              </a:srgbClr>
            </a:solidFill>
            <a:ln>
              <a:noFill/>
            </a:ln>
          </p:spPr>
        </p:sp>
        <p:sp>
          <p:nvSpPr>
            <p:cNvPr id="120" name="Google Shape;120;g1544d6c1c83_0_330"/>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4A5DF">
                <a:alpha val="69019"/>
              </a:srgbClr>
            </a:solidFill>
            <a:ln>
              <a:noFill/>
            </a:ln>
          </p:spPr>
        </p:sp>
        <p:sp>
          <p:nvSpPr>
            <p:cNvPr id="121" name="Google Shape;121;g1544d6c1c83_0_330"/>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122" name="Google Shape;122;g1544d6c1c83_0_330"/>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1544d6c1c83_0_330"/>
            <p:cNvSpPr/>
            <p:nvPr/>
          </p:nvSpPr>
          <p:spPr>
            <a:xfrm>
              <a:off x="0" y="4013200"/>
              <a:ext cx="448800" cy="2844900"/>
            </a:xfrm>
            <a:prstGeom prst="triangle">
              <a:avLst>
                <a:gd name="adj" fmla="val 0"/>
              </a:avLst>
            </a:prstGeom>
            <a:solidFill>
              <a:schemeClr val="accent1">
                <a:alpha val="8392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4" name="Google Shape;124;g1544d6c1c83_0_33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25" name="Google Shape;125;g1544d6c1c83_0_330"/>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6" name="Google Shape;126;g1544d6c1c83_0_330"/>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7" name="Google Shape;127;g1544d6c1c83_0_330"/>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8" name="Google Shape;128;g1544d6c1c83_0_330"/>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tlantic.edu/academics/library/index.ph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atlantic.edu/student-life/cfa/index.ph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criscio@atlantic.edu"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mailto:kscannel@atlantic.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atlantic.elluciancrmrecruit.com/Apply/Account/Login?ReturnUrl=%2fApply"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acccdtsfss.atlantic.edu/Student/Account/Login"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acccdtsfss.atlantic.edu/Student/Account/Login"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mailto:hsenrollment@atlantic.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544d6c1c83_0_0"/>
          <p:cNvSpPr txBox="1">
            <a:spLocks noGrp="1"/>
          </p:cNvSpPr>
          <p:nvPr>
            <p:ph type="ctrTitle"/>
          </p:nvPr>
        </p:nvSpPr>
        <p:spPr>
          <a:xfrm>
            <a:off x="368450" y="2293970"/>
            <a:ext cx="9451500" cy="2694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4000"/>
              <a:buFont typeface="Arial"/>
              <a:buNone/>
            </a:pPr>
            <a:r>
              <a:rPr lang="en-US" sz="4800" b="1">
                <a:solidFill>
                  <a:schemeClr val="accent2"/>
                </a:solidFill>
                <a:latin typeface="Arial"/>
                <a:ea typeface="Arial"/>
                <a:cs typeface="Arial"/>
                <a:sym typeface="Arial"/>
              </a:rPr>
              <a:t>Dual Enrollment Registration</a:t>
            </a:r>
            <a:endParaRPr sz="4800" b="1">
              <a:solidFill>
                <a:schemeClr val="accent2"/>
              </a:solidFill>
              <a:latin typeface="Arial"/>
              <a:ea typeface="Arial"/>
              <a:cs typeface="Arial"/>
              <a:sym typeface="Arial"/>
            </a:endParaRPr>
          </a:p>
          <a:p>
            <a:pPr marL="0" lvl="0" indent="0" algn="ctr" rtl="0">
              <a:lnSpc>
                <a:spcPct val="100000"/>
              </a:lnSpc>
              <a:spcBef>
                <a:spcPts val="0"/>
              </a:spcBef>
              <a:spcAft>
                <a:spcPts val="0"/>
              </a:spcAft>
              <a:buClr>
                <a:schemeClr val="accent1"/>
              </a:buClr>
              <a:buSzPts val="4000"/>
              <a:buFont typeface="Arial"/>
              <a:buNone/>
            </a:pPr>
            <a:br>
              <a:rPr lang="en-US" sz="2800" b="1">
                <a:latin typeface="Arial"/>
                <a:ea typeface="Arial"/>
                <a:cs typeface="Arial"/>
                <a:sym typeface="Arial"/>
              </a:rPr>
            </a:br>
            <a:r>
              <a:rPr lang="en-US" sz="4000" b="1">
                <a:latin typeface="Arial"/>
                <a:ea typeface="Arial"/>
                <a:cs typeface="Arial"/>
                <a:sym typeface="Arial"/>
              </a:rPr>
              <a:t>Student and Admin Walk-through</a:t>
            </a:r>
            <a:endParaRPr/>
          </a:p>
        </p:txBody>
      </p:sp>
      <p:sp>
        <p:nvSpPr>
          <p:cNvPr id="242" name="Google Shape;242;g1544d6c1c83_0_0"/>
          <p:cNvSpPr txBox="1">
            <a:spLocks noGrp="1"/>
          </p:cNvSpPr>
          <p:nvPr>
            <p:ph type="subTitle" idx="1"/>
          </p:nvPr>
        </p:nvSpPr>
        <p:spPr>
          <a:xfrm>
            <a:off x="1210712" y="5275122"/>
            <a:ext cx="7767000" cy="1096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2880"/>
              <a:buNone/>
            </a:pPr>
            <a:r>
              <a:rPr lang="en-US" sz="3200">
                <a:latin typeface="Arial"/>
                <a:ea typeface="Arial"/>
                <a:cs typeface="Arial"/>
                <a:sym typeface="Arial"/>
              </a:rPr>
              <a:t>2022-2023</a:t>
            </a:r>
            <a:endParaRPr sz="3200">
              <a:latin typeface="Arial"/>
              <a:ea typeface="Arial"/>
              <a:cs typeface="Arial"/>
              <a:sym typeface="Arial"/>
            </a:endParaRPr>
          </a:p>
        </p:txBody>
      </p:sp>
      <p:pic>
        <p:nvPicPr>
          <p:cNvPr id="243" name="Google Shape;243;g1544d6c1c83_0_0"/>
          <p:cNvPicPr preferRelativeResize="0"/>
          <p:nvPr/>
        </p:nvPicPr>
        <p:blipFill rotWithShape="1">
          <a:blip r:embed="rId3">
            <a:alphaModFix/>
          </a:blip>
          <a:srcRect/>
          <a:stretch/>
        </p:blipFill>
        <p:spPr>
          <a:xfrm>
            <a:off x="1942637" y="433808"/>
            <a:ext cx="6303147" cy="14701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55292a9115_0_68"/>
          <p:cNvSpPr/>
          <p:nvPr/>
        </p:nvSpPr>
        <p:spPr>
          <a:xfrm>
            <a:off x="76575" y="115225"/>
            <a:ext cx="8453700" cy="711900"/>
          </a:xfrm>
          <a:prstGeom prst="rect">
            <a:avLst/>
          </a:prstGeom>
          <a:solidFill>
            <a:schemeClr val="accent2"/>
          </a:solidFill>
          <a:ln w="28575"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a:solidFill>
                  <a:schemeClr val="lt1"/>
                </a:solidFill>
                <a:latin typeface="Trebuchet MS"/>
                <a:ea typeface="Trebuchet MS"/>
                <a:cs typeface="Trebuchet MS"/>
                <a:sym typeface="Trebuchet MS"/>
              </a:rPr>
              <a:t>Student Registration Steps:</a:t>
            </a:r>
            <a:endParaRPr sz="2600" b="0" i="0" u="none" strike="noStrike" cap="none">
              <a:solidFill>
                <a:srgbClr val="000000"/>
              </a:solidFill>
              <a:latin typeface="Arial"/>
              <a:ea typeface="Arial"/>
              <a:cs typeface="Arial"/>
              <a:sym typeface="Arial"/>
            </a:endParaRPr>
          </a:p>
        </p:txBody>
      </p:sp>
      <p:sp>
        <p:nvSpPr>
          <p:cNvPr id="309" name="Google Shape;309;g155292a9115_0_68"/>
          <p:cNvSpPr/>
          <p:nvPr/>
        </p:nvSpPr>
        <p:spPr>
          <a:xfrm>
            <a:off x="436625" y="1235150"/>
            <a:ext cx="5856000" cy="537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chemeClr val="dk1"/>
                </a:solidFill>
                <a:latin typeface="Century Gothic"/>
                <a:ea typeface="Century Gothic"/>
                <a:cs typeface="Century Gothic"/>
                <a:sym typeface="Century Gothic"/>
              </a:rPr>
              <a:t>STEP 4</a:t>
            </a:r>
            <a:r>
              <a:rPr lang="en-US" sz="2400" dirty="0">
                <a:solidFill>
                  <a:schemeClr val="dk1"/>
                </a:solidFill>
                <a:latin typeface="Century Gothic"/>
                <a:ea typeface="Century Gothic"/>
                <a:cs typeface="Century Gothic"/>
                <a:sym typeface="Century Gothic"/>
              </a:rPr>
              <a:t>:</a:t>
            </a:r>
            <a:r>
              <a:rPr lang="en-US" sz="2400" b="1" dirty="0">
                <a:solidFill>
                  <a:schemeClr val="dk1"/>
                </a:solidFill>
                <a:latin typeface="Century Gothic"/>
                <a:ea typeface="Century Gothic"/>
                <a:cs typeface="Century Gothic"/>
                <a:sym typeface="Century Gothic"/>
              </a:rPr>
              <a:t> </a:t>
            </a:r>
            <a:r>
              <a:rPr lang="en-US" sz="2400" dirty="0">
                <a:solidFill>
                  <a:schemeClr val="dk1"/>
                </a:solidFill>
                <a:latin typeface="Century Gothic"/>
                <a:ea typeface="Century Gothic"/>
                <a:cs typeface="Century Gothic"/>
                <a:sym typeface="Century Gothic"/>
              </a:rPr>
              <a:t>The student selects the checkbox for each course they wish to register for that </a:t>
            </a:r>
            <a:r>
              <a:rPr lang="en-US" sz="2400" b="1" dirty="0">
                <a:solidFill>
                  <a:schemeClr val="dk1"/>
                </a:solidFill>
                <a:highlight>
                  <a:srgbClr val="FFF2CC"/>
                </a:highlight>
                <a:latin typeface="Century Gothic"/>
                <a:ea typeface="Century Gothic"/>
                <a:cs typeface="Century Gothic"/>
                <a:sym typeface="Century Gothic"/>
              </a:rPr>
              <a:t>they are currently taking at their High School</a:t>
            </a:r>
            <a:r>
              <a:rPr lang="en-US" sz="2400" dirty="0">
                <a:solidFill>
                  <a:schemeClr val="dk1"/>
                </a:solidFill>
                <a:latin typeface="Century Gothic"/>
                <a:ea typeface="Century Gothic"/>
                <a:cs typeface="Century Gothic"/>
                <a:sym typeface="Century Gothic"/>
              </a:rPr>
              <a:t>. Then click the blue “Register” button.</a:t>
            </a:r>
            <a:endParaRPr sz="2400"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Arial"/>
              <a:buNone/>
            </a:pPr>
            <a:endParaRPr sz="2400"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Arial"/>
              <a:buNone/>
            </a:pPr>
            <a:endParaRPr sz="2400"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Arial"/>
              <a:buNone/>
            </a:pPr>
            <a:endParaRPr sz="2400" dirty="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2400"/>
              <a:buFont typeface="Arial"/>
              <a:buNone/>
            </a:pPr>
            <a:r>
              <a:rPr lang="en-US" sz="2400" b="1" dirty="0">
                <a:solidFill>
                  <a:schemeClr val="dk1"/>
                </a:solidFill>
                <a:latin typeface="Century Gothic"/>
                <a:ea typeface="Century Gothic"/>
                <a:cs typeface="Century Gothic"/>
                <a:sym typeface="Century Gothic"/>
              </a:rPr>
              <a:t>STEP 5</a:t>
            </a:r>
            <a:r>
              <a:rPr lang="en-US" sz="2400" dirty="0">
                <a:solidFill>
                  <a:schemeClr val="dk1"/>
                </a:solidFill>
                <a:latin typeface="Century Gothic"/>
                <a:ea typeface="Century Gothic"/>
                <a:cs typeface="Century Gothic"/>
                <a:sym typeface="Century Gothic"/>
              </a:rPr>
              <a:t>: A confirmation message and a payment message will then appear. It is recommended click “Go to Schedule.” </a:t>
            </a:r>
            <a:endParaRPr sz="2400" dirty="0">
              <a:solidFill>
                <a:schemeClr val="dk1"/>
              </a:solidFill>
              <a:latin typeface="Century Gothic"/>
              <a:ea typeface="Century Gothic"/>
              <a:cs typeface="Century Gothic"/>
              <a:sym typeface="Century Gothic"/>
            </a:endParaRPr>
          </a:p>
        </p:txBody>
      </p:sp>
      <p:pic>
        <p:nvPicPr>
          <p:cNvPr id="310" name="Google Shape;310;g155292a9115_0_68"/>
          <p:cNvPicPr preferRelativeResize="0"/>
          <p:nvPr/>
        </p:nvPicPr>
        <p:blipFill>
          <a:blip r:embed="rId3">
            <a:alphaModFix/>
          </a:blip>
          <a:stretch>
            <a:fillRect/>
          </a:stretch>
        </p:blipFill>
        <p:spPr>
          <a:xfrm>
            <a:off x="6464050" y="827125"/>
            <a:ext cx="5657851" cy="6030874"/>
          </a:xfrm>
          <a:prstGeom prst="rect">
            <a:avLst/>
          </a:prstGeom>
          <a:noFill/>
          <a:ln>
            <a:noFill/>
          </a:ln>
        </p:spPr>
      </p:pic>
      <p:sp>
        <p:nvSpPr>
          <p:cNvPr id="311" name="Google Shape;311;g155292a9115_0_68"/>
          <p:cNvSpPr/>
          <p:nvPr/>
        </p:nvSpPr>
        <p:spPr>
          <a:xfrm>
            <a:off x="7677550" y="2798175"/>
            <a:ext cx="342900" cy="3429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155292a9115_0_68"/>
          <p:cNvSpPr/>
          <p:nvPr/>
        </p:nvSpPr>
        <p:spPr>
          <a:xfrm>
            <a:off x="9122050" y="3183950"/>
            <a:ext cx="1543200" cy="2955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155292a9115_0_68"/>
          <p:cNvSpPr/>
          <p:nvPr/>
        </p:nvSpPr>
        <p:spPr>
          <a:xfrm>
            <a:off x="9122050" y="6311025"/>
            <a:ext cx="1543200" cy="2955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155292a9115_0_79"/>
          <p:cNvSpPr/>
          <p:nvPr/>
        </p:nvSpPr>
        <p:spPr>
          <a:xfrm>
            <a:off x="76575" y="115225"/>
            <a:ext cx="8453700" cy="711900"/>
          </a:xfrm>
          <a:prstGeom prst="rect">
            <a:avLst/>
          </a:prstGeom>
          <a:solidFill>
            <a:schemeClr val="accent2"/>
          </a:solidFill>
          <a:ln w="28575"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a:solidFill>
                  <a:schemeClr val="lt1"/>
                </a:solidFill>
                <a:latin typeface="Trebuchet MS"/>
                <a:ea typeface="Trebuchet MS"/>
                <a:cs typeface="Trebuchet MS"/>
                <a:sym typeface="Trebuchet MS"/>
              </a:rPr>
              <a:t>Student Registration Steps:</a:t>
            </a:r>
            <a:endParaRPr sz="2600" b="0" i="0" u="none" strike="noStrike" cap="none">
              <a:solidFill>
                <a:srgbClr val="000000"/>
              </a:solidFill>
              <a:latin typeface="Arial"/>
              <a:ea typeface="Arial"/>
              <a:cs typeface="Arial"/>
              <a:sym typeface="Arial"/>
            </a:endParaRPr>
          </a:p>
        </p:txBody>
      </p:sp>
      <p:sp>
        <p:nvSpPr>
          <p:cNvPr id="319" name="Google Shape;319;g155292a9115_0_79"/>
          <p:cNvSpPr/>
          <p:nvPr/>
        </p:nvSpPr>
        <p:spPr>
          <a:xfrm>
            <a:off x="436625" y="1163875"/>
            <a:ext cx="4930200" cy="54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chemeClr val="dk1"/>
                </a:solidFill>
                <a:latin typeface="Century Gothic"/>
                <a:ea typeface="Century Gothic"/>
                <a:cs typeface="Century Gothic"/>
                <a:sym typeface="Century Gothic"/>
              </a:rPr>
              <a:t>STEP 6</a:t>
            </a:r>
            <a:r>
              <a:rPr lang="en-US" sz="2400">
                <a:solidFill>
                  <a:schemeClr val="dk1"/>
                </a:solidFill>
                <a:latin typeface="Century Gothic"/>
                <a:ea typeface="Century Gothic"/>
                <a:cs typeface="Century Gothic"/>
                <a:sym typeface="Century Gothic"/>
              </a:rPr>
              <a:t>:</a:t>
            </a:r>
            <a:r>
              <a:rPr lang="en-US" sz="2400" b="1">
                <a:solidFill>
                  <a:schemeClr val="dk1"/>
                </a:solidFill>
                <a:latin typeface="Century Gothic"/>
                <a:ea typeface="Century Gothic"/>
                <a:cs typeface="Century Gothic"/>
                <a:sym typeface="Century Gothic"/>
              </a:rPr>
              <a:t> </a:t>
            </a:r>
            <a:r>
              <a:rPr lang="en-US" sz="2400">
                <a:solidFill>
                  <a:schemeClr val="dk1"/>
                </a:solidFill>
                <a:latin typeface="Century Gothic"/>
                <a:ea typeface="Century Gothic"/>
                <a:cs typeface="Century Gothic"/>
                <a:sym typeface="Century Gothic"/>
              </a:rPr>
              <a:t>A calendar will appear showing the courses for which the student is registered. They  may click the print button to print their schedule. </a:t>
            </a:r>
            <a:endParaRPr sz="24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Arial"/>
              <a:buNone/>
            </a:pPr>
            <a:endParaRPr sz="24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Arial"/>
              <a:buNone/>
            </a:pPr>
            <a:endParaRPr sz="24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Arial"/>
              <a:buNone/>
            </a:pPr>
            <a:endParaRPr sz="24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2400"/>
              <a:buFont typeface="Arial"/>
              <a:buNone/>
            </a:pPr>
            <a:r>
              <a:rPr lang="en-US" sz="2400" b="1">
                <a:solidFill>
                  <a:schemeClr val="dk1"/>
                </a:solidFill>
                <a:latin typeface="Century Gothic"/>
                <a:ea typeface="Century Gothic"/>
                <a:cs typeface="Century Gothic"/>
                <a:sym typeface="Century Gothic"/>
              </a:rPr>
              <a:t>STEP 7</a:t>
            </a:r>
            <a:r>
              <a:rPr lang="en-US" sz="2400">
                <a:solidFill>
                  <a:schemeClr val="dk1"/>
                </a:solidFill>
                <a:latin typeface="Century Gothic"/>
                <a:ea typeface="Century Gothic"/>
                <a:cs typeface="Century Gothic"/>
                <a:sym typeface="Century Gothic"/>
              </a:rPr>
              <a:t>: Check with your school if you are responsible for payment. If you are, select “Pay for Registration.” If you are not responsible, do not click.</a:t>
            </a:r>
            <a:endParaRPr sz="2400">
              <a:solidFill>
                <a:schemeClr val="dk1"/>
              </a:solidFill>
              <a:latin typeface="Century Gothic"/>
              <a:ea typeface="Century Gothic"/>
              <a:cs typeface="Century Gothic"/>
              <a:sym typeface="Century Gothic"/>
            </a:endParaRPr>
          </a:p>
        </p:txBody>
      </p:sp>
      <p:pic>
        <p:nvPicPr>
          <p:cNvPr id="320" name="Google Shape;320;g155292a9115_0_79"/>
          <p:cNvPicPr preferRelativeResize="0"/>
          <p:nvPr/>
        </p:nvPicPr>
        <p:blipFill>
          <a:blip r:embed="rId3">
            <a:alphaModFix/>
          </a:blip>
          <a:stretch>
            <a:fillRect/>
          </a:stretch>
        </p:blipFill>
        <p:spPr>
          <a:xfrm>
            <a:off x="5498075" y="1318191"/>
            <a:ext cx="6693926" cy="48890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54502bb0bc_0_8"/>
          <p:cNvSpPr txBox="1">
            <a:spLocks noGrp="1"/>
          </p:cNvSpPr>
          <p:nvPr>
            <p:ph type="title"/>
          </p:nvPr>
        </p:nvSpPr>
        <p:spPr>
          <a:xfrm>
            <a:off x="569175" y="1406575"/>
            <a:ext cx="8596800" cy="434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2400" b="1" dirty="0">
                <a:solidFill>
                  <a:schemeClr val="dk1"/>
                </a:solidFill>
                <a:latin typeface="Century Gothic"/>
                <a:ea typeface="Century Gothic"/>
                <a:cs typeface="Century Gothic"/>
                <a:sym typeface="Century Gothic"/>
              </a:rPr>
              <a:t>What are the </a:t>
            </a:r>
            <a:r>
              <a:rPr lang="en-US" sz="2400" b="1" dirty="0">
                <a:solidFill>
                  <a:schemeClr val="accent2"/>
                </a:solidFill>
                <a:latin typeface="Century Gothic"/>
                <a:ea typeface="Century Gothic"/>
                <a:cs typeface="Century Gothic"/>
                <a:sym typeface="Century Gothic"/>
              </a:rPr>
              <a:t>student expectations and responsibilities</a:t>
            </a:r>
            <a:r>
              <a:rPr lang="en-US" sz="2400" b="1" dirty="0">
                <a:solidFill>
                  <a:schemeClr val="dk1"/>
                </a:solidFill>
                <a:latin typeface="Century Gothic"/>
                <a:ea typeface="Century Gothic"/>
                <a:cs typeface="Century Gothic"/>
                <a:sym typeface="Century Gothic"/>
              </a:rPr>
              <a:t> of dual credit?</a:t>
            </a:r>
            <a:endParaRPr sz="2400" b="1" dirty="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800"/>
              <a:buNone/>
            </a:pPr>
            <a:endParaRPr sz="1200" b="1" dirty="0">
              <a:solidFill>
                <a:schemeClr val="dk1"/>
              </a:solidFill>
              <a:latin typeface="Century Gothic"/>
              <a:ea typeface="Century Gothic"/>
              <a:cs typeface="Century Gothic"/>
              <a:sym typeface="Century Gothic"/>
            </a:endParaRPr>
          </a:p>
          <a:p>
            <a:pPr marL="742950" lvl="0" indent="-381000" algn="l" rtl="0">
              <a:lnSpc>
                <a:spcPct val="100000"/>
              </a:lnSpc>
              <a:spcBef>
                <a:spcPts val="0"/>
              </a:spcBef>
              <a:spcAft>
                <a:spcPts val="0"/>
              </a:spcAft>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Complete the application process</a:t>
            </a:r>
            <a:endParaRPr sz="2400" dirty="0">
              <a:solidFill>
                <a:schemeClr val="dk1"/>
              </a:solidFill>
              <a:latin typeface="Century Gothic"/>
              <a:ea typeface="Century Gothic"/>
              <a:cs typeface="Century Gothic"/>
              <a:sym typeface="Century Gothic"/>
            </a:endParaRPr>
          </a:p>
          <a:p>
            <a:pPr marL="457200" lvl="0" indent="0" algn="l" rtl="0">
              <a:lnSpc>
                <a:spcPct val="100000"/>
              </a:lnSpc>
              <a:spcBef>
                <a:spcPts val="0"/>
              </a:spcBef>
              <a:spcAft>
                <a:spcPts val="0"/>
              </a:spcAft>
              <a:buSzPts val="1800"/>
              <a:buNone/>
            </a:pPr>
            <a:endParaRPr sz="600" dirty="0">
              <a:solidFill>
                <a:schemeClr val="dk1"/>
              </a:solidFill>
              <a:latin typeface="Century Gothic"/>
              <a:ea typeface="Century Gothic"/>
              <a:cs typeface="Century Gothic"/>
              <a:sym typeface="Century Gothic"/>
            </a:endParaRPr>
          </a:p>
          <a:p>
            <a:pPr marL="742950" lvl="0" indent="-381000" algn="l" rtl="0">
              <a:lnSpc>
                <a:spcPct val="100000"/>
              </a:lnSpc>
              <a:spcBef>
                <a:spcPts val="0"/>
              </a:spcBef>
              <a:spcAft>
                <a:spcPts val="0"/>
              </a:spcAft>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Meet deadlines for both high school and Atlantic Cape</a:t>
            </a:r>
            <a:endParaRPr sz="2400" dirty="0">
              <a:solidFill>
                <a:schemeClr val="dk1"/>
              </a:solidFill>
              <a:latin typeface="Century Gothic"/>
              <a:ea typeface="Century Gothic"/>
              <a:cs typeface="Century Gothic"/>
              <a:sym typeface="Century Gothic"/>
            </a:endParaRPr>
          </a:p>
          <a:p>
            <a:pPr marL="457200" lvl="0" indent="0" algn="l" rtl="0">
              <a:lnSpc>
                <a:spcPct val="100000"/>
              </a:lnSpc>
              <a:spcBef>
                <a:spcPts val="0"/>
              </a:spcBef>
              <a:spcAft>
                <a:spcPts val="0"/>
              </a:spcAft>
              <a:buSzPts val="1800"/>
              <a:buNone/>
            </a:pPr>
            <a:endParaRPr sz="600" dirty="0">
              <a:solidFill>
                <a:schemeClr val="dk1"/>
              </a:solidFill>
              <a:latin typeface="Century Gothic"/>
              <a:ea typeface="Century Gothic"/>
              <a:cs typeface="Century Gothic"/>
              <a:sym typeface="Century Gothic"/>
            </a:endParaRPr>
          </a:p>
          <a:p>
            <a:pPr marL="742950" lvl="0" indent="-381000" algn="l" rtl="0">
              <a:lnSpc>
                <a:spcPct val="100000"/>
              </a:lnSpc>
              <a:spcBef>
                <a:spcPts val="0"/>
              </a:spcBef>
              <a:spcAft>
                <a:spcPts val="0"/>
              </a:spcAft>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Communicate with college with questions about dual enrollment registration, classes, credit, etc.</a:t>
            </a:r>
            <a:endParaRPr sz="2400" dirty="0">
              <a:solidFill>
                <a:schemeClr val="dk1"/>
              </a:solidFill>
              <a:latin typeface="Century Gothic"/>
              <a:ea typeface="Century Gothic"/>
              <a:cs typeface="Century Gothic"/>
              <a:sym typeface="Century Gothic"/>
            </a:endParaRPr>
          </a:p>
          <a:p>
            <a:pPr marL="457200" lvl="0" indent="0" algn="l" rtl="0">
              <a:lnSpc>
                <a:spcPct val="100000"/>
              </a:lnSpc>
              <a:spcBef>
                <a:spcPts val="0"/>
              </a:spcBef>
              <a:spcAft>
                <a:spcPts val="0"/>
              </a:spcAft>
              <a:buSzPts val="1800"/>
              <a:buNone/>
            </a:pPr>
            <a:endParaRPr sz="600" dirty="0">
              <a:solidFill>
                <a:schemeClr val="dk1"/>
              </a:solidFill>
              <a:latin typeface="Century Gothic"/>
              <a:ea typeface="Century Gothic"/>
              <a:cs typeface="Century Gothic"/>
              <a:sym typeface="Century Gothic"/>
            </a:endParaRPr>
          </a:p>
          <a:p>
            <a:pPr marL="742950" lvl="0" indent="-381000" algn="l" rtl="0">
              <a:lnSpc>
                <a:spcPct val="100000"/>
              </a:lnSpc>
              <a:spcBef>
                <a:spcPts val="0"/>
              </a:spcBef>
              <a:spcAft>
                <a:spcPts val="0"/>
              </a:spcAft>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Check college email and Self-Service account regularly</a:t>
            </a:r>
            <a:endParaRPr sz="2400" dirty="0">
              <a:solidFill>
                <a:schemeClr val="dk1"/>
              </a:solidFill>
              <a:latin typeface="Century Gothic"/>
              <a:ea typeface="Century Gothic"/>
              <a:cs typeface="Century Gothic"/>
              <a:sym typeface="Century Gothic"/>
            </a:endParaRPr>
          </a:p>
          <a:p>
            <a:pPr marL="457200" lvl="0" indent="0" algn="l" rtl="0">
              <a:lnSpc>
                <a:spcPct val="100000"/>
              </a:lnSpc>
              <a:spcBef>
                <a:spcPts val="0"/>
              </a:spcBef>
              <a:spcAft>
                <a:spcPts val="0"/>
              </a:spcAft>
              <a:buSzPts val="1800"/>
              <a:buNone/>
            </a:pPr>
            <a:endParaRPr sz="600" dirty="0">
              <a:solidFill>
                <a:schemeClr val="dk1"/>
              </a:solidFill>
              <a:latin typeface="Century Gothic"/>
              <a:ea typeface="Century Gothic"/>
              <a:cs typeface="Century Gothic"/>
              <a:sym typeface="Century Gothic"/>
            </a:endParaRPr>
          </a:p>
          <a:p>
            <a:pPr marL="742950" lvl="0" indent="-381000" algn="l" rtl="0">
              <a:lnSpc>
                <a:spcPct val="100000"/>
              </a:lnSpc>
              <a:spcBef>
                <a:spcPts val="0"/>
              </a:spcBef>
              <a:spcAft>
                <a:spcPts val="0"/>
              </a:spcAft>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Check personal email account regularly</a:t>
            </a:r>
            <a:endParaRPr sz="2400" dirty="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800"/>
              <a:buNone/>
            </a:pPr>
            <a:endParaRPr sz="2400" dirty="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800"/>
              <a:buNone/>
            </a:pPr>
            <a:r>
              <a:rPr lang="en-US" sz="2400" b="1" dirty="0">
                <a:latin typeface="Century Gothic"/>
                <a:ea typeface="Century Gothic"/>
                <a:cs typeface="Century Gothic"/>
                <a:sym typeface="Century Gothic"/>
              </a:rPr>
              <a:t>More information in the Early College Programs Parent and Student Handbook.</a:t>
            </a:r>
            <a:endParaRPr sz="2400" b="1" dirty="0">
              <a:latin typeface="Century Gothic"/>
              <a:ea typeface="Century Gothic"/>
              <a:cs typeface="Century Gothic"/>
              <a:sym typeface="Century Gothic"/>
            </a:endParaRPr>
          </a:p>
          <a:p>
            <a:pPr marL="0" lvl="0" indent="0" algn="l" rtl="0">
              <a:lnSpc>
                <a:spcPct val="100000"/>
              </a:lnSpc>
              <a:spcBef>
                <a:spcPts val="0"/>
              </a:spcBef>
              <a:spcAft>
                <a:spcPts val="0"/>
              </a:spcAft>
              <a:buSzPts val="1800"/>
              <a:buNone/>
            </a:pPr>
            <a:endParaRPr sz="2400" dirty="0">
              <a:latin typeface="Century Gothic"/>
              <a:ea typeface="Century Gothic"/>
              <a:cs typeface="Century Gothic"/>
              <a:sym typeface="Century Gothic"/>
            </a:endParaRPr>
          </a:p>
        </p:txBody>
      </p:sp>
      <p:sp>
        <p:nvSpPr>
          <p:cNvPr id="326" name="Google Shape;326;g154502bb0bc_0_8"/>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12</a:t>
            </a:fld>
            <a:endParaRPr/>
          </a:p>
        </p:txBody>
      </p:sp>
      <p:sp>
        <p:nvSpPr>
          <p:cNvPr id="327" name="Google Shape;327;g154502bb0bc_0_8"/>
          <p:cNvSpPr/>
          <p:nvPr/>
        </p:nvSpPr>
        <p:spPr>
          <a:xfrm>
            <a:off x="418450" y="492150"/>
            <a:ext cx="8737500" cy="711900"/>
          </a:xfrm>
          <a:prstGeom prst="rect">
            <a:avLst/>
          </a:prstGeom>
          <a:solidFill>
            <a:schemeClr val="accent2"/>
          </a:solidFill>
          <a:ln w="28575"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Trebuchet MS"/>
                <a:ea typeface="Trebuchet MS"/>
                <a:cs typeface="Trebuchet MS"/>
                <a:sym typeface="Trebuchet MS"/>
              </a:rPr>
              <a:t>Student Responsibilities</a:t>
            </a:r>
            <a:endParaRPr sz="26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54502bb0bc_0_15"/>
          <p:cNvSpPr txBox="1">
            <a:spLocks noGrp="1"/>
          </p:cNvSpPr>
          <p:nvPr>
            <p:ph type="title"/>
          </p:nvPr>
        </p:nvSpPr>
        <p:spPr>
          <a:xfrm>
            <a:off x="569175" y="1406575"/>
            <a:ext cx="8596800" cy="434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2400" b="1">
                <a:solidFill>
                  <a:schemeClr val="dk1"/>
                </a:solidFill>
                <a:latin typeface="Century Gothic"/>
                <a:ea typeface="Century Gothic"/>
                <a:cs typeface="Century Gothic"/>
                <a:sym typeface="Century Gothic"/>
              </a:rPr>
              <a:t>What are the </a:t>
            </a:r>
            <a:r>
              <a:rPr lang="en-US" sz="2400" b="1">
                <a:latin typeface="Century Gothic"/>
                <a:ea typeface="Century Gothic"/>
                <a:cs typeface="Century Gothic"/>
                <a:sym typeface="Century Gothic"/>
              </a:rPr>
              <a:t>parent expectations and responsibilities</a:t>
            </a:r>
            <a:r>
              <a:rPr lang="en-US" sz="2400" b="1">
                <a:solidFill>
                  <a:schemeClr val="dk1"/>
                </a:solidFill>
                <a:latin typeface="Century Gothic"/>
                <a:ea typeface="Century Gothic"/>
                <a:cs typeface="Century Gothic"/>
                <a:sym typeface="Century Gothic"/>
              </a:rPr>
              <a:t> of of dual credit students?</a:t>
            </a:r>
            <a:endParaRPr sz="2400" b="1">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800"/>
              <a:buNone/>
            </a:pPr>
            <a:endParaRPr sz="1200" b="1">
              <a:solidFill>
                <a:schemeClr val="dk1"/>
              </a:solidFill>
              <a:latin typeface="Century Gothic"/>
              <a:ea typeface="Century Gothic"/>
              <a:cs typeface="Century Gothic"/>
              <a:sym typeface="Century Gothic"/>
            </a:endParaRPr>
          </a:p>
          <a:p>
            <a:pPr marL="742950" lvl="0" indent="-381000" algn="l" rtl="0">
              <a:lnSpc>
                <a:spcPct val="100000"/>
              </a:lnSpc>
              <a:spcBef>
                <a:spcPts val="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Talk to your student about the rigor and expectations of a college-level course</a:t>
            </a:r>
            <a:endParaRPr sz="2400">
              <a:solidFill>
                <a:schemeClr val="dk1"/>
              </a:solidFill>
              <a:latin typeface="Century Gothic"/>
              <a:ea typeface="Century Gothic"/>
              <a:cs typeface="Century Gothic"/>
              <a:sym typeface="Century Gothic"/>
            </a:endParaRPr>
          </a:p>
          <a:p>
            <a:pPr marL="457200" lvl="0" indent="0" algn="l" rtl="0">
              <a:lnSpc>
                <a:spcPct val="100000"/>
              </a:lnSpc>
              <a:spcBef>
                <a:spcPts val="0"/>
              </a:spcBef>
              <a:spcAft>
                <a:spcPts val="0"/>
              </a:spcAft>
              <a:buSzPts val="1800"/>
              <a:buNone/>
            </a:pPr>
            <a:endParaRPr sz="600">
              <a:solidFill>
                <a:schemeClr val="dk1"/>
              </a:solidFill>
              <a:latin typeface="Century Gothic"/>
              <a:ea typeface="Century Gothic"/>
              <a:cs typeface="Century Gothic"/>
              <a:sym typeface="Century Gothic"/>
            </a:endParaRPr>
          </a:p>
          <a:p>
            <a:pPr marL="742950" lvl="0" indent="-381000" algn="l" rtl="0">
              <a:lnSpc>
                <a:spcPct val="100000"/>
              </a:lnSpc>
              <a:spcBef>
                <a:spcPts val="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Encourage your student to seek help from tutoring and other campus resources</a:t>
            </a:r>
            <a:endParaRPr sz="2400">
              <a:solidFill>
                <a:schemeClr val="dk1"/>
              </a:solidFill>
              <a:latin typeface="Century Gothic"/>
              <a:ea typeface="Century Gothic"/>
              <a:cs typeface="Century Gothic"/>
              <a:sym typeface="Century Gothic"/>
            </a:endParaRPr>
          </a:p>
          <a:p>
            <a:pPr marL="457200" lvl="0" indent="0" algn="l" rtl="0">
              <a:lnSpc>
                <a:spcPct val="100000"/>
              </a:lnSpc>
              <a:spcBef>
                <a:spcPts val="0"/>
              </a:spcBef>
              <a:spcAft>
                <a:spcPts val="0"/>
              </a:spcAft>
              <a:buSzPts val="1800"/>
              <a:buNone/>
            </a:pPr>
            <a:endParaRPr sz="600">
              <a:solidFill>
                <a:schemeClr val="dk1"/>
              </a:solidFill>
              <a:latin typeface="Century Gothic"/>
              <a:ea typeface="Century Gothic"/>
              <a:cs typeface="Century Gothic"/>
              <a:sym typeface="Century Gothic"/>
            </a:endParaRPr>
          </a:p>
          <a:p>
            <a:pPr marL="742950" lvl="0" indent="-381000" algn="l" rtl="0">
              <a:lnSpc>
                <a:spcPct val="100000"/>
              </a:lnSpc>
              <a:spcBef>
                <a:spcPts val="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Communicate with your student regularly about deadlines</a:t>
            </a:r>
            <a:endParaRPr sz="2400">
              <a:solidFill>
                <a:schemeClr val="dk1"/>
              </a:solidFill>
              <a:latin typeface="Century Gothic"/>
              <a:ea typeface="Century Gothic"/>
              <a:cs typeface="Century Gothic"/>
              <a:sym typeface="Century Gothic"/>
            </a:endParaRPr>
          </a:p>
          <a:p>
            <a:pPr marL="457200" lvl="0" indent="0" algn="l" rtl="0">
              <a:lnSpc>
                <a:spcPct val="100000"/>
              </a:lnSpc>
              <a:spcBef>
                <a:spcPts val="0"/>
              </a:spcBef>
              <a:spcAft>
                <a:spcPts val="0"/>
              </a:spcAft>
              <a:buSzPts val="1800"/>
              <a:buNone/>
            </a:pPr>
            <a:endParaRPr sz="600">
              <a:solidFill>
                <a:schemeClr val="dk1"/>
              </a:solidFill>
              <a:latin typeface="Century Gothic"/>
              <a:ea typeface="Century Gothic"/>
              <a:cs typeface="Century Gothic"/>
              <a:sym typeface="Century Gothic"/>
            </a:endParaRPr>
          </a:p>
          <a:p>
            <a:pPr marL="742950" lvl="0" indent="-381000" algn="l" rtl="0">
              <a:lnSpc>
                <a:spcPct val="100000"/>
              </a:lnSpc>
              <a:spcBef>
                <a:spcPts val="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Encourage your student to advocate for themselves</a:t>
            </a:r>
            <a:endParaRPr sz="240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800"/>
              <a:buNone/>
            </a:pPr>
            <a:endParaRPr sz="240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100"/>
              <a:buFont typeface="Arial"/>
              <a:buNone/>
            </a:pPr>
            <a:r>
              <a:rPr lang="en-US" sz="2400" b="1">
                <a:solidFill>
                  <a:schemeClr val="accent2"/>
                </a:solidFill>
                <a:latin typeface="Century Gothic"/>
                <a:ea typeface="Century Gothic"/>
                <a:cs typeface="Century Gothic"/>
                <a:sym typeface="Century Gothic"/>
              </a:rPr>
              <a:t>More information in the Early College Programs Parent and Student Handbook.</a:t>
            </a:r>
            <a:endParaRPr sz="2400" b="1">
              <a:solidFill>
                <a:schemeClr val="accent2"/>
              </a:solidFill>
              <a:latin typeface="Century Gothic"/>
              <a:ea typeface="Century Gothic"/>
              <a:cs typeface="Century Gothic"/>
              <a:sym typeface="Century Gothic"/>
            </a:endParaRPr>
          </a:p>
        </p:txBody>
      </p:sp>
      <p:sp>
        <p:nvSpPr>
          <p:cNvPr id="333" name="Google Shape;333;g154502bb0bc_0_15"/>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13</a:t>
            </a:fld>
            <a:endParaRPr/>
          </a:p>
        </p:txBody>
      </p:sp>
      <p:sp>
        <p:nvSpPr>
          <p:cNvPr id="334" name="Google Shape;334;g154502bb0bc_0_15"/>
          <p:cNvSpPr/>
          <p:nvPr/>
        </p:nvSpPr>
        <p:spPr>
          <a:xfrm>
            <a:off x="418450" y="492150"/>
            <a:ext cx="8737500" cy="711900"/>
          </a:xfrm>
          <a:prstGeom prst="rect">
            <a:avLst/>
          </a:prstGeom>
          <a:solidFill>
            <a:schemeClr val="accent2"/>
          </a:solidFill>
          <a:ln w="28575"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Trebuchet MS"/>
                <a:ea typeface="Trebuchet MS"/>
                <a:cs typeface="Trebuchet MS"/>
                <a:sym typeface="Trebuchet MS"/>
              </a:rPr>
              <a:t>Parent Responsibilities</a:t>
            </a:r>
            <a:endParaRPr sz="26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54502bb0bc_0_415"/>
          <p:cNvSpPr txBox="1">
            <a:spLocks noGrp="1"/>
          </p:cNvSpPr>
          <p:nvPr>
            <p:ph type="title"/>
          </p:nvPr>
        </p:nvSpPr>
        <p:spPr>
          <a:xfrm>
            <a:off x="209125" y="1451750"/>
            <a:ext cx="4728900" cy="434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2400" b="1" dirty="0">
                <a:solidFill>
                  <a:schemeClr val="dk1"/>
                </a:solidFill>
                <a:latin typeface="Century Gothic"/>
                <a:ea typeface="Century Gothic"/>
                <a:cs typeface="Century Gothic"/>
                <a:sym typeface="Century Gothic"/>
              </a:rPr>
              <a:t>  </a:t>
            </a:r>
            <a:r>
              <a:rPr lang="en-US" sz="3100" b="1" u="sng" dirty="0">
                <a:solidFill>
                  <a:schemeClr val="accent2"/>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Library</a:t>
            </a:r>
            <a:r>
              <a:rPr lang="en-US" sz="3100" b="1" u="sng" dirty="0">
                <a:solidFill>
                  <a:schemeClr val="accent2"/>
                </a:solidFill>
                <a:latin typeface="Century Gothic"/>
                <a:ea typeface="Century Gothic"/>
                <a:cs typeface="Century Gothic"/>
                <a:sym typeface="Century Gothic"/>
              </a:rPr>
              <a:t> </a:t>
            </a:r>
            <a:endParaRPr sz="3100" b="1" u="sng" dirty="0">
              <a:solidFill>
                <a:schemeClr val="accent2"/>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800"/>
              <a:buNone/>
            </a:pPr>
            <a:endParaRPr sz="1200" b="1" dirty="0">
              <a:solidFill>
                <a:schemeClr val="dk1"/>
              </a:solidFill>
              <a:latin typeface="Century Gothic"/>
              <a:ea typeface="Century Gothic"/>
              <a:cs typeface="Century Gothic"/>
              <a:sym typeface="Century Gothic"/>
            </a:endParaRPr>
          </a:p>
          <a:p>
            <a:pPr marL="742950" lvl="0" indent="-381000" algn="l" rtl="0">
              <a:lnSpc>
                <a:spcPct val="100000"/>
              </a:lnSpc>
              <a:spcBef>
                <a:spcPts val="0"/>
              </a:spcBef>
              <a:spcAft>
                <a:spcPts val="0"/>
              </a:spcAft>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Free to our students </a:t>
            </a:r>
            <a:endParaRPr sz="2400" dirty="0">
              <a:solidFill>
                <a:schemeClr val="dk1"/>
              </a:solidFill>
              <a:latin typeface="Century Gothic"/>
              <a:ea typeface="Century Gothic"/>
              <a:cs typeface="Century Gothic"/>
              <a:sym typeface="Century Gothic"/>
            </a:endParaRPr>
          </a:p>
          <a:p>
            <a:pPr marL="457200" lvl="0" indent="0" algn="l" rtl="0">
              <a:lnSpc>
                <a:spcPct val="100000"/>
              </a:lnSpc>
              <a:spcBef>
                <a:spcPts val="0"/>
              </a:spcBef>
              <a:spcAft>
                <a:spcPts val="0"/>
              </a:spcAft>
              <a:buSzPts val="1800"/>
              <a:buNone/>
            </a:pPr>
            <a:endParaRPr sz="600" dirty="0">
              <a:solidFill>
                <a:schemeClr val="dk1"/>
              </a:solidFill>
              <a:latin typeface="Century Gothic"/>
              <a:ea typeface="Century Gothic"/>
              <a:cs typeface="Century Gothic"/>
              <a:sym typeface="Century Gothic"/>
            </a:endParaRPr>
          </a:p>
          <a:p>
            <a:pPr marL="742950" lvl="0" indent="-381000" algn="l" rtl="0">
              <a:lnSpc>
                <a:spcPct val="100000"/>
              </a:lnSpc>
              <a:spcBef>
                <a:spcPts val="0"/>
              </a:spcBef>
              <a:spcAft>
                <a:spcPts val="0"/>
              </a:spcAft>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Library assistance with research and digital resources </a:t>
            </a:r>
            <a:endParaRPr sz="2400" dirty="0">
              <a:solidFill>
                <a:schemeClr val="dk1"/>
              </a:solidFill>
              <a:latin typeface="Century Gothic"/>
              <a:ea typeface="Century Gothic"/>
              <a:cs typeface="Century Gothic"/>
              <a:sym typeface="Century Gothic"/>
            </a:endParaRPr>
          </a:p>
          <a:p>
            <a:pPr marL="914400" lvl="0" indent="0" algn="l" rtl="0">
              <a:lnSpc>
                <a:spcPct val="100000"/>
              </a:lnSpc>
              <a:spcBef>
                <a:spcPts val="0"/>
              </a:spcBef>
              <a:spcAft>
                <a:spcPts val="0"/>
              </a:spcAft>
              <a:buSzPts val="1800"/>
              <a:buNone/>
            </a:pPr>
            <a:r>
              <a:rPr lang="en-US" sz="2400" dirty="0">
                <a:solidFill>
                  <a:schemeClr val="dk1"/>
                </a:solidFill>
                <a:latin typeface="Century Gothic"/>
                <a:ea typeface="Century Gothic"/>
                <a:cs typeface="Century Gothic"/>
                <a:sym typeface="Century Gothic"/>
              </a:rPr>
              <a:t>(including free New York Times digital subscription)</a:t>
            </a:r>
            <a:endParaRPr sz="2400" dirty="0">
              <a:solidFill>
                <a:schemeClr val="dk1"/>
              </a:solidFill>
              <a:latin typeface="Century Gothic"/>
              <a:ea typeface="Century Gothic"/>
              <a:cs typeface="Century Gothic"/>
              <a:sym typeface="Century Gothic"/>
            </a:endParaRPr>
          </a:p>
          <a:p>
            <a:pPr marL="457200" lvl="0" indent="0" algn="l" rtl="0">
              <a:lnSpc>
                <a:spcPct val="100000"/>
              </a:lnSpc>
              <a:spcBef>
                <a:spcPts val="0"/>
              </a:spcBef>
              <a:spcAft>
                <a:spcPts val="0"/>
              </a:spcAft>
              <a:buSzPts val="1800"/>
              <a:buNone/>
            </a:pPr>
            <a:endParaRPr sz="600" dirty="0">
              <a:solidFill>
                <a:schemeClr val="dk1"/>
              </a:solidFill>
              <a:latin typeface="Century Gothic"/>
              <a:ea typeface="Century Gothic"/>
              <a:cs typeface="Century Gothic"/>
              <a:sym typeface="Century Gothic"/>
            </a:endParaRPr>
          </a:p>
          <a:p>
            <a:pPr marL="742950" lvl="0" indent="-381000" algn="l" rtl="0">
              <a:lnSpc>
                <a:spcPct val="100000"/>
              </a:lnSpc>
              <a:spcBef>
                <a:spcPts val="0"/>
              </a:spcBef>
              <a:spcAft>
                <a:spcPts val="0"/>
              </a:spcAft>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Online tutoring available 24/7</a:t>
            </a:r>
            <a:endParaRPr sz="2400" dirty="0">
              <a:solidFill>
                <a:schemeClr val="dk1"/>
              </a:solidFill>
              <a:latin typeface="Century Gothic"/>
              <a:ea typeface="Century Gothic"/>
              <a:cs typeface="Century Gothic"/>
              <a:sym typeface="Century Gothic"/>
            </a:endParaRPr>
          </a:p>
        </p:txBody>
      </p:sp>
      <p:sp>
        <p:nvSpPr>
          <p:cNvPr id="340" name="Google Shape;340;g154502bb0bc_0_415"/>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14</a:t>
            </a:fld>
            <a:endParaRPr/>
          </a:p>
        </p:txBody>
      </p:sp>
      <p:sp>
        <p:nvSpPr>
          <p:cNvPr id="341" name="Google Shape;341;g154502bb0bc_0_415"/>
          <p:cNvSpPr/>
          <p:nvPr/>
        </p:nvSpPr>
        <p:spPr>
          <a:xfrm>
            <a:off x="435600" y="372150"/>
            <a:ext cx="8737500" cy="711900"/>
          </a:xfrm>
          <a:prstGeom prst="rect">
            <a:avLst/>
          </a:prstGeom>
          <a:solidFill>
            <a:schemeClr val="accent2"/>
          </a:solidFill>
          <a:ln w="28575"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0" i="0" u="none" strike="noStrike" cap="none" dirty="0">
                <a:solidFill>
                  <a:schemeClr val="lt1"/>
                </a:solidFill>
                <a:latin typeface="Trebuchet MS"/>
                <a:ea typeface="Trebuchet MS"/>
                <a:cs typeface="Trebuchet MS"/>
                <a:sym typeface="Trebuchet MS"/>
              </a:rPr>
              <a:t>Resources You Should Know</a:t>
            </a:r>
            <a:endParaRPr sz="2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dirty="0">
              <a:solidFill>
                <a:schemeClr val="lt1"/>
              </a:solidFill>
              <a:latin typeface="Trebuchet MS"/>
              <a:ea typeface="Trebuchet MS"/>
              <a:cs typeface="Trebuchet MS"/>
              <a:sym typeface="Trebuchet MS"/>
            </a:endParaRPr>
          </a:p>
        </p:txBody>
      </p:sp>
      <p:sp>
        <p:nvSpPr>
          <p:cNvPr id="342" name="Google Shape;342;g154502bb0bc_0_415"/>
          <p:cNvSpPr txBox="1">
            <a:spLocks noGrp="1"/>
          </p:cNvSpPr>
          <p:nvPr>
            <p:ph type="title"/>
          </p:nvPr>
        </p:nvSpPr>
        <p:spPr>
          <a:xfrm>
            <a:off x="4938025" y="1451750"/>
            <a:ext cx="4901700" cy="434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2900" b="1" dirty="0">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Center for Accessibility </a:t>
            </a:r>
            <a:endParaRPr sz="2900" b="1" dirty="0">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800"/>
              <a:buNone/>
            </a:pPr>
            <a:endParaRPr sz="1200" b="1" dirty="0">
              <a:solidFill>
                <a:schemeClr val="dk1"/>
              </a:solidFill>
              <a:latin typeface="Century Gothic"/>
              <a:ea typeface="Century Gothic"/>
              <a:cs typeface="Century Gothic"/>
              <a:sym typeface="Century Gothic"/>
            </a:endParaRPr>
          </a:p>
          <a:p>
            <a:pPr marL="742950" lvl="0" indent="-381000" algn="l" rtl="0">
              <a:lnSpc>
                <a:spcPct val="100000"/>
              </a:lnSpc>
              <a:spcBef>
                <a:spcPts val="0"/>
              </a:spcBef>
              <a:spcAft>
                <a:spcPts val="0"/>
              </a:spcAft>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Provides accommodations for all students with documented disabilities on an individual basis </a:t>
            </a:r>
            <a:endParaRPr sz="2400" dirty="0">
              <a:solidFill>
                <a:schemeClr val="dk1"/>
              </a:solidFill>
              <a:latin typeface="Century Gothic"/>
              <a:ea typeface="Century Gothic"/>
              <a:cs typeface="Century Gothic"/>
              <a:sym typeface="Century Gothic"/>
            </a:endParaRPr>
          </a:p>
          <a:p>
            <a:pPr marL="457200" lvl="0" indent="0" algn="l" rtl="0">
              <a:lnSpc>
                <a:spcPct val="100000"/>
              </a:lnSpc>
              <a:spcBef>
                <a:spcPts val="0"/>
              </a:spcBef>
              <a:spcAft>
                <a:spcPts val="0"/>
              </a:spcAft>
              <a:buSzPts val="1800"/>
              <a:buNone/>
            </a:pPr>
            <a:endParaRPr sz="600" dirty="0">
              <a:solidFill>
                <a:schemeClr val="dk1"/>
              </a:solidFill>
              <a:latin typeface="Century Gothic"/>
              <a:ea typeface="Century Gothic"/>
              <a:cs typeface="Century Gothic"/>
              <a:sym typeface="Century Gothic"/>
            </a:endParaRPr>
          </a:p>
          <a:p>
            <a:pPr marL="742950" lvl="0" indent="-381000" algn="l" rtl="0">
              <a:lnSpc>
                <a:spcPct val="100000"/>
              </a:lnSpc>
              <a:spcBef>
                <a:spcPts val="0"/>
              </a:spcBef>
              <a:spcAft>
                <a:spcPts val="0"/>
              </a:spcAft>
              <a:buClr>
                <a:schemeClr val="dk1"/>
              </a:buClr>
              <a:buSzPts val="2400"/>
              <a:buFont typeface="Century Gothic"/>
              <a:buChar char="➢"/>
            </a:pPr>
            <a:r>
              <a:rPr lang="en-US" sz="2400" dirty="0">
                <a:solidFill>
                  <a:schemeClr val="dk1"/>
                </a:solidFill>
                <a:latin typeface="Century Gothic"/>
                <a:ea typeface="Century Gothic"/>
                <a:cs typeface="Century Gothic"/>
                <a:sym typeface="Century Gothic"/>
              </a:rPr>
              <a:t>Our CFA team is committed and ready to assist students with disabilities to reach their academic goals</a:t>
            </a:r>
            <a:endParaRPr sz="2400" dirty="0">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154502bb0bc_0_4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15</a:t>
            </a:fld>
            <a:endParaRPr/>
          </a:p>
        </p:txBody>
      </p:sp>
      <p:sp>
        <p:nvSpPr>
          <p:cNvPr id="348" name="Google Shape;348;g154502bb0bc_0_42"/>
          <p:cNvSpPr txBox="1"/>
          <p:nvPr/>
        </p:nvSpPr>
        <p:spPr>
          <a:xfrm>
            <a:off x="418438" y="1658843"/>
            <a:ext cx="10196700" cy="387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200"/>
              <a:buFont typeface="Arial"/>
              <a:buNone/>
            </a:pPr>
            <a:r>
              <a:rPr lang="en-US" sz="3200" b="1">
                <a:solidFill>
                  <a:schemeClr val="accent2"/>
                </a:solidFill>
                <a:latin typeface="Century Gothic"/>
                <a:ea typeface="Century Gothic"/>
                <a:cs typeface="Century Gothic"/>
                <a:sym typeface="Century Gothic"/>
              </a:rPr>
              <a:t>Andrea Enders</a:t>
            </a:r>
            <a:endParaRPr sz="1800" b="1">
              <a:solidFill>
                <a:schemeClr val="accent2"/>
              </a:solidFill>
              <a:latin typeface="Century Gothic"/>
              <a:ea typeface="Century Gothic"/>
              <a:cs typeface="Century Gothic"/>
              <a:sym typeface="Century Gothic"/>
            </a:endParaRPr>
          </a:p>
          <a:p>
            <a:pPr marL="0" lvl="0" indent="0" algn="l" rtl="0">
              <a:spcBef>
                <a:spcPts val="0"/>
              </a:spcBef>
              <a:spcAft>
                <a:spcPts val="0"/>
              </a:spcAft>
              <a:buClr>
                <a:schemeClr val="dk1"/>
              </a:buClr>
              <a:buSzPts val="2800"/>
              <a:buFont typeface="Arial"/>
              <a:buNone/>
            </a:pPr>
            <a:r>
              <a:rPr lang="en-US" sz="2800">
                <a:solidFill>
                  <a:schemeClr val="dk1"/>
                </a:solidFill>
                <a:latin typeface="Century Gothic"/>
                <a:ea typeface="Century Gothic"/>
                <a:cs typeface="Century Gothic"/>
                <a:sym typeface="Century Gothic"/>
              </a:rPr>
              <a:t>Executive Director of Innovation and Academic Resources</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2800"/>
              <a:buFont typeface="Arial"/>
              <a:buNone/>
            </a:pPr>
            <a:r>
              <a:rPr lang="en-US" sz="2800" u="sng">
                <a:solidFill>
                  <a:schemeClr val="accent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scriscio@atlantic.edu</a:t>
            </a:r>
            <a:endParaRPr sz="2800">
              <a:latin typeface="Century Gothic"/>
              <a:ea typeface="Century Gothic"/>
              <a:cs typeface="Century Gothic"/>
              <a:sym typeface="Century Gothic"/>
            </a:endParaRPr>
          </a:p>
          <a:p>
            <a:pPr marL="0" lvl="0" indent="0" algn="l" rtl="0">
              <a:spcBef>
                <a:spcPts val="0"/>
              </a:spcBef>
              <a:spcAft>
                <a:spcPts val="0"/>
              </a:spcAft>
              <a:buClr>
                <a:schemeClr val="dk1"/>
              </a:buClr>
              <a:buSzPts val="2800"/>
              <a:buFont typeface="Arial"/>
              <a:buNone/>
            </a:pPr>
            <a:endParaRPr sz="2800">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3200"/>
              <a:buFont typeface="Arial"/>
              <a:buNone/>
            </a:pPr>
            <a:r>
              <a:rPr lang="en-US" sz="3200" b="1" i="0" u="none" strike="noStrike" cap="none">
                <a:solidFill>
                  <a:schemeClr val="accent2"/>
                </a:solidFill>
                <a:latin typeface="Century Gothic"/>
                <a:ea typeface="Century Gothic"/>
                <a:cs typeface="Century Gothic"/>
                <a:sym typeface="Century Gothic"/>
              </a:rPr>
              <a:t>Kayla Scannell</a:t>
            </a:r>
            <a:endParaRPr sz="1800" b="1" i="0" u="none" strike="noStrike" cap="none">
              <a:solidFill>
                <a:schemeClr val="accent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Century Gothic"/>
                <a:ea typeface="Century Gothic"/>
                <a:cs typeface="Century Gothic"/>
                <a:sym typeface="Century Gothic"/>
              </a:rPr>
              <a:t>Senior Manager of Early College Programs</a:t>
            </a:r>
            <a:endParaRPr sz="1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US" sz="2800" b="0" i="0" u="sng" strike="noStrike" cap="none">
                <a:solidFill>
                  <a:srgbClr val="1C6294"/>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kscannel@atlantic.edu</a:t>
            </a:r>
            <a:endParaRPr sz="28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C6294"/>
              </a:solidFill>
              <a:latin typeface="Century Gothic"/>
              <a:ea typeface="Century Gothic"/>
              <a:cs typeface="Century Gothic"/>
              <a:sym typeface="Century Gothic"/>
            </a:endParaRPr>
          </a:p>
        </p:txBody>
      </p:sp>
      <p:sp>
        <p:nvSpPr>
          <p:cNvPr id="349" name="Google Shape;349;g154502bb0bc_0_42"/>
          <p:cNvSpPr/>
          <p:nvPr/>
        </p:nvSpPr>
        <p:spPr>
          <a:xfrm>
            <a:off x="418450" y="492150"/>
            <a:ext cx="8737500" cy="711900"/>
          </a:xfrm>
          <a:prstGeom prst="rect">
            <a:avLst/>
          </a:prstGeom>
          <a:solidFill>
            <a:schemeClr val="accent2"/>
          </a:solidFill>
          <a:ln w="28575"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Trebuchet MS"/>
                <a:ea typeface="Trebuchet MS"/>
                <a:cs typeface="Trebuchet MS"/>
                <a:sym typeface="Trebuchet MS"/>
              </a:rPr>
              <a:t>Questions?</a:t>
            </a:r>
            <a:endParaRPr sz="26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55577919c5_0_0"/>
          <p:cNvSpPr/>
          <p:nvPr/>
        </p:nvSpPr>
        <p:spPr>
          <a:xfrm>
            <a:off x="667950" y="492150"/>
            <a:ext cx="8453700" cy="711900"/>
          </a:xfrm>
          <a:prstGeom prst="rect">
            <a:avLst/>
          </a:prstGeom>
          <a:solidFill>
            <a:schemeClr val="accent2"/>
          </a:solidFill>
          <a:ln w="28575"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Trebuchet MS"/>
                <a:ea typeface="Trebuchet MS"/>
                <a:cs typeface="Trebuchet MS"/>
                <a:sym typeface="Trebuchet MS"/>
              </a:rPr>
              <a:t>Student Timeline Overview</a:t>
            </a:r>
            <a:endParaRPr sz="2600" b="0" i="0" u="none" strike="noStrike" cap="none">
              <a:solidFill>
                <a:srgbClr val="000000"/>
              </a:solidFill>
              <a:latin typeface="Arial"/>
              <a:ea typeface="Arial"/>
              <a:cs typeface="Arial"/>
              <a:sym typeface="Arial"/>
            </a:endParaRPr>
          </a:p>
        </p:txBody>
      </p:sp>
      <p:sp>
        <p:nvSpPr>
          <p:cNvPr id="249" name="Google Shape;249;g155577919c5_0_0"/>
          <p:cNvSpPr/>
          <p:nvPr/>
        </p:nvSpPr>
        <p:spPr>
          <a:xfrm>
            <a:off x="326175" y="1526600"/>
            <a:ext cx="3454200" cy="4526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900"/>
              <a:buFont typeface="Arial"/>
              <a:buNone/>
            </a:pPr>
            <a:r>
              <a:rPr lang="en-US" sz="2100" b="1" i="0" u="none" strike="noStrike" cap="none">
                <a:solidFill>
                  <a:srgbClr val="000000"/>
                </a:solidFill>
                <a:latin typeface="Century Gothic"/>
                <a:ea typeface="Century Gothic"/>
                <a:cs typeface="Century Gothic"/>
                <a:sym typeface="Century Gothic"/>
              </a:rPr>
              <a:t>Sept. - Dec. 2022</a:t>
            </a:r>
            <a:endParaRPr sz="21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1000"/>
              </a:spcBef>
              <a:spcAft>
                <a:spcPts val="0"/>
              </a:spcAft>
              <a:buClr>
                <a:srgbClr val="000000"/>
              </a:buClr>
              <a:buSzPts val="800"/>
              <a:buFont typeface="Arial"/>
              <a:buNone/>
            </a:pPr>
            <a:endParaRPr sz="1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900"/>
              <a:buFont typeface="Arial"/>
              <a:buNone/>
            </a:pPr>
            <a:r>
              <a:rPr lang="en-US" sz="2100" b="1" i="0" u="none" strike="noStrike" cap="none">
                <a:solidFill>
                  <a:schemeClr val="accent2"/>
                </a:solidFill>
                <a:latin typeface="Century Gothic"/>
                <a:ea typeface="Century Gothic"/>
                <a:cs typeface="Century Gothic"/>
                <a:sym typeface="Century Gothic"/>
              </a:rPr>
              <a:t>New dual enrollment students</a:t>
            </a:r>
            <a:r>
              <a:rPr lang="en-US" sz="2100" b="0" i="0" u="none" strike="noStrike" cap="none">
                <a:solidFill>
                  <a:srgbClr val="000000"/>
                </a:solidFill>
                <a:latin typeface="Century Gothic"/>
                <a:ea typeface="Century Gothic"/>
                <a:cs typeface="Century Gothic"/>
                <a:sym typeface="Century Gothic"/>
              </a:rPr>
              <a:t> apply to Atlantic Cape on the website.</a:t>
            </a:r>
            <a:endParaRPr sz="21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endParaRPr sz="1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1000"/>
              </a:spcAft>
              <a:buClr>
                <a:srgbClr val="000000"/>
              </a:buClr>
              <a:buSzPts val="1900"/>
              <a:buFont typeface="Arial"/>
              <a:buNone/>
            </a:pPr>
            <a:r>
              <a:rPr lang="en-US" sz="2100" b="1" i="0" u="none" strike="noStrike" cap="none">
                <a:solidFill>
                  <a:srgbClr val="005596"/>
                </a:solidFill>
                <a:latin typeface="Century Gothic"/>
                <a:ea typeface="Century Gothic"/>
                <a:cs typeface="Century Gothic"/>
                <a:sym typeface="Century Gothic"/>
              </a:rPr>
              <a:t>Returning dual enrollment students</a:t>
            </a:r>
            <a:r>
              <a:rPr lang="en-US" sz="2100" b="0" i="0" u="none" strike="noStrike" cap="none">
                <a:solidFill>
                  <a:srgbClr val="000000"/>
                </a:solidFill>
                <a:latin typeface="Century Gothic"/>
                <a:ea typeface="Century Gothic"/>
                <a:cs typeface="Century Gothic"/>
                <a:sym typeface="Century Gothic"/>
              </a:rPr>
              <a:t> ensure you can log into Self-Service and Buccaneer email.</a:t>
            </a:r>
            <a:endParaRPr sz="2100" b="0" i="0" u="none" strike="noStrike" cap="none">
              <a:solidFill>
                <a:srgbClr val="000000"/>
              </a:solidFill>
              <a:latin typeface="Century Gothic"/>
              <a:ea typeface="Century Gothic"/>
              <a:cs typeface="Century Gothic"/>
              <a:sym typeface="Century Gothic"/>
            </a:endParaRPr>
          </a:p>
        </p:txBody>
      </p:sp>
      <p:sp>
        <p:nvSpPr>
          <p:cNvPr id="250" name="Google Shape;250;g155577919c5_0_0"/>
          <p:cNvSpPr/>
          <p:nvPr/>
        </p:nvSpPr>
        <p:spPr>
          <a:xfrm>
            <a:off x="4119775" y="1526600"/>
            <a:ext cx="3454200" cy="4526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900"/>
              <a:buFont typeface="Arial"/>
              <a:buNone/>
            </a:pPr>
            <a:r>
              <a:rPr lang="en-US" sz="2100" b="1" i="0" u="none" strike="noStrike" cap="none">
                <a:solidFill>
                  <a:srgbClr val="000000"/>
                </a:solidFill>
                <a:latin typeface="Century Gothic"/>
                <a:ea typeface="Century Gothic"/>
                <a:cs typeface="Century Gothic"/>
                <a:sym typeface="Century Gothic"/>
              </a:rPr>
              <a:t>Jan. 2023</a:t>
            </a:r>
            <a:endParaRPr sz="2100" b="1" i="0" u="none" strike="noStrike" cap="none">
              <a:solidFill>
                <a:srgbClr val="000000"/>
              </a:solidFill>
              <a:latin typeface="Century Gothic"/>
              <a:ea typeface="Century Gothic"/>
              <a:cs typeface="Century Gothic"/>
              <a:sym typeface="Century Gothic"/>
            </a:endParaRPr>
          </a:p>
          <a:p>
            <a:pPr marL="400050" marR="0" lvl="0" indent="-361950" algn="l" rtl="0">
              <a:lnSpc>
                <a:spcPct val="100000"/>
              </a:lnSpc>
              <a:spcBef>
                <a:spcPts val="1000"/>
              </a:spcBef>
              <a:spcAft>
                <a:spcPts val="0"/>
              </a:spcAft>
              <a:buClr>
                <a:srgbClr val="000000"/>
              </a:buClr>
              <a:buSzPts val="2100"/>
              <a:buFont typeface="Century Gothic"/>
              <a:buChar char="●"/>
            </a:pPr>
            <a:r>
              <a:rPr lang="en-US" sz="2100" b="1" i="0" u="none" strike="noStrike" cap="none">
                <a:solidFill>
                  <a:srgbClr val="000000"/>
                </a:solidFill>
                <a:latin typeface="Century Gothic"/>
                <a:ea typeface="Century Gothic"/>
                <a:cs typeface="Century Gothic"/>
                <a:sym typeface="Century Gothic"/>
              </a:rPr>
              <a:t>Jan 14 </a:t>
            </a:r>
            <a:r>
              <a:rPr lang="en-US" sz="2100" b="0" i="0" u="none" strike="noStrike" cap="none">
                <a:solidFill>
                  <a:srgbClr val="000000"/>
                </a:solidFill>
                <a:latin typeface="Century Gothic"/>
                <a:ea typeface="Century Gothic"/>
                <a:cs typeface="Century Gothic"/>
                <a:sym typeface="Century Gothic"/>
              </a:rPr>
              <a:t>- deadline to apply using </a:t>
            </a:r>
            <a:r>
              <a:rPr lang="en-US" sz="2100" b="0" i="0" u="none" strike="noStrike" cap="none">
                <a:solidFill>
                  <a:srgbClr val="000000"/>
                </a:solidFill>
                <a:highlight>
                  <a:srgbClr val="FFFF00"/>
                </a:highlight>
                <a:latin typeface="Century Gothic"/>
                <a:ea typeface="Century Gothic"/>
                <a:cs typeface="Century Gothic"/>
                <a:sym typeface="Century Gothic"/>
              </a:rPr>
              <a:t>Spring 2023</a:t>
            </a:r>
            <a:r>
              <a:rPr lang="en-US" sz="2100" b="0" i="0" u="none" strike="noStrike" cap="none">
                <a:solidFill>
                  <a:srgbClr val="000000"/>
                </a:solidFill>
                <a:latin typeface="Century Gothic"/>
                <a:ea typeface="Century Gothic"/>
                <a:cs typeface="Century Gothic"/>
                <a:sym typeface="Century Gothic"/>
              </a:rPr>
              <a:t> application.</a:t>
            </a:r>
            <a:endParaRPr sz="2100">
              <a:latin typeface="Century Gothic"/>
              <a:ea typeface="Century Gothic"/>
              <a:cs typeface="Century Gothic"/>
              <a:sym typeface="Century Gothic"/>
            </a:endParaRPr>
          </a:p>
          <a:p>
            <a:pPr marL="0" lvl="0" indent="0" algn="l" rtl="0">
              <a:spcBef>
                <a:spcPts val="1000"/>
              </a:spcBef>
              <a:spcAft>
                <a:spcPts val="0"/>
              </a:spcAft>
              <a:buNone/>
            </a:pPr>
            <a:endParaRPr sz="2100">
              <a:solidFill>
                <a:schemeClr val="dk1"/>
              </a:solidFill>
              <a:latin typeface="Century Gothic"/>
              <a:ea typeface="Century Gothic"/>
              <a:cs typeface="Century Gothic"/>
              <a:sym typeface="Century Gothic"/>
            </a:endParaRPr>
          </a:p>
          <a:p>
            <a:pPr marL="0" lvl="0" indent="0" algn="l" rtl="0">
              <a:spcBef>
                <a:spcPts val="1000"/>
              </a:spcBef>
              <a:spcAft>
                <a:spcPts val="1000"/>
              </a:spcAft>
              <a:buNone/>
            </a:pPr>
            <a:r>
              <a:rPr lang="en-US" sz="2100">
                <a:solidFill>
                  <a:schemeClr val="dk1"/>
                </a:solidFill>
                <a:latin typeface="Century Gothic"/>
                <a:ea typeface="Century Gothic"/>
                <a:cs typeface="Century Gothic"/>
                <a:sym typeface="Century Gothic"/>
              </a:rPr>
              <a:t>After applying, students will receive their acceptance letters and welcome packet.</a:t>
            </a:r>
            <a:endParaRPr sz="2100">
              <a:latin typeface="Century Gothic"/>
              <a:ea typeface="Century Gothic"/>
              <a:cs typeface="Century Gothic"/>
              <a:sym typeface="Century Gothic"/>
            </a:endParaRPr>
          </a:p>
        </p:txBody>
      </p:sp>
      <p:sp>
        <p:nvSpPr>
          <p:cNvPr id="251" name="Google Shape;251;g155577919c5_0_0"/>
          <p:cNvSpPr/>
          <p:nvPr/>
        </p:nvSpPr>
        <p:spPr>
          <a:xfrm>
            <a:off x="7913375" y="1526600"/>
            <a:ext cx="3454200" cy="4526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900"/>
              <a:buFont typeface="Arial"/>
              <a:buNone/>
            </a:pPr>
            <a:r>
              <a:rPr lang="en-US" sz="2100" b="1" i="0" u="none" strike="noStrike" cap="none">
                <a:solidFill>
                  <a:srgbClr val="000000"/>
                </a:solidFill>
                <a:latin typeface="Century Gothic"/>
                <a:ea typeface="Century Gothic"/>
                <a:cs typeface="Century Gothic"/>
                <a:sym typeface="Century Gothic"/>
              </a:rPr>
              <a:t>March - May 2023</a:t>
            </a:r>
            <a:endParaRPr sz="2100" b="1" i="0" u="none" strike="noStrike" cap="none">
              <a:solidFill>
                <a:srgbClr val="000000"/>
              </a:solidFill>
              <a:latin typeface="Century Gothic"/>
              <a:ea typeface="Century Gothic"/>
              <a:cs typeface="Century Gothic"/>
              <a:sym typeface="Century Gothic"/>
            </a:endParaRPr>
          </a:p>
          <a:p>
            <a:pPr marL="400050" marR="0" lvl="0" indent="-361950" algn="l" rtl="0">
              <a:lnSpc>
                <a:spcPct val="100000"/>
              </a:lnSpc>
              <a:spcBef>
                <a:spcPts val="1000"/>
              </a:spcBef>
              <a:spcAft>
                <a:spcPts val="0"/>
              </a:spcAft>
              <a:buClr>
                <a:srgbClr val="000000"/>
              </a:buClr>
              <a:buSzPts val="2100"/>
              <a:buFont typeface="Century Gothic"/>
              <a:buChar char="●"/>
            </a:pPr>
            <a:r>
              <a:rPr lang="en-US" sz="2100" b="1" i="0" u="none" strike="noStrike" cap="none">
                <a:solidFill>
                  <a:srgbClr val="000000"/>
                </a:solidFill>
                <a:latin typeface="Century Gothic"/>
                <a:ea typeface="Century Gothic"/>
                <a:cs typeface="Century Gothic"/>
                <a:sym typeface="Century Gothic"/>
              </a:rPr>
              <a:t>March 15  </a:t>
            </a:r>
            <a:r>
              <a:rPr lang="en-US" sz="2100" b="0" i="0" u="none" strike="noStrike" cap="none">
                <a:solidFill>
                  <a:srgbClr val="000000"/>
                </a:solidFill>
                <a:latin typeface="Century Gothic"/>
                <a:ea typeface="Century Gothic"/>
                <a:cs typeface="Century Gothic"/>
                <a:sym typeface="Century Gothic"/>
              </a:rPr>
              <a:t>- </a:t>
            </a:r>
            <a:r>
              <a:rPr lang="en-US" sz="2100" b="1" i="0" u="none" strike="noStrike" cap="none">
                <a:solidFill>
                  <a:schemeClr val="accent1"/>
                </a:solidFill>
                <a:latin typeface="Century Gothic"/>
                <a:ea typeface="Century Gothic"/>
                <a:cs typeface="Century Gothic"/>
                <a:sym typeface="Century Gothic"/>
              </a:rPr>
              <a:t>registration open</a:t>
            </a:r>
            <a:r>
              <a:rPr lang="en-US" sz="2100" b="0" i="0" u="none" strike="noStrike" cap="none">
                <a:solidFill>
                  <a:srgbClr val="000000"/>
                </a:solidFill>
                <a:latin typeface="Century Gothic"/>
                <a:ea typeface="Century Gothic"/>
                <a:cs typeface="Century Gothic"/>
                <a:sym typeface="Century Gothic"/>
              </a:rPr>
              <a:t> on Self-Service portal. Payment due at time of registration.</a:t>
            </a:r>
            <a:endParaRPr sz="2100" b="0" i="0" u="none" strike="noStrike" cap="none">
              <a:solidFill>
                <a:srgbClr val="000000"/>
              </a:solidFill>
              <a:latin typeface="Century Gothic"/>
              <a:ea typeface="Century Gothic"/>
              <a:cs typeface="Century Gothic"/>
              <a:sym typeface="Century Gothic"/>
            </a:endParaRPr>
          </a:p>
          <a:p>
            <a:pPr marL="400050" marR="0" lvl="0" indent="-361950" algn="l" rtl="0">
              <a:lnSpc>
                <a:spcPct val="100000"/>
              </a:lnSpc>
              <a:spcBef>
                <a:spcPts val="1000"/>
              </a:spcBef>
              <a:spcAft>
                <a:spcPts val="1000"/>
              </a:spcAft>
              <a:buClr>
                <a:srgbClr val="000000"/>
              </a:buClr>
              <a:buSzPts val="2100"/>
              <a:buFont typeface="Century Gothic"/>
              <a:buChar char="●"/>
            </a:pPr>
            <a:r>
              <a:rPr lang="en-US" sz="2100" b="1" i="0" u="none" strike="noStrike" cap="none">
                <a:solidFill>
                  <a:srgbClr val="000000"/>
                </a:solidFill>
                <a:latin typeface="Century Gothic"/>
                <a:ea typeface="Century Gothic"/>
                <a:cs typeface="Century Gothic"/>
                <a:sym typeface="Century Gothic"/>
              </a:rPr>
              <a:t>May 15 </a:t>
            </a:r>
            <a:r>
              <a:rPr lang="en-US" sz="2100" b="0" i="0" u="none" strike="noStrike" cap="none">
                <a:solidFill>
                  <a:srgbClr val="000000"/>
                </a:solidFill>
                <a:latin typeface="Century Gothic"/>
                <a:ea typeface="Century Gothic"/>
                <a:cs typeface="Century Gothic"/>
                <a:sym typeface="Century Gothic"/>
              </a:rPr>
              <a:t> - </a:t>
            </a:r>
            <a:r>
              <a:rPr lang="en-US" sz="2100" b="1" i="0" u="none" strike="noStrike" cap="none">
                <a:solidFill>
                  <a:schemeClr val="accent2"/>
                </a:solidFill>
                <a:latin typeface="Century Gothic"/>
                <a:ea typeface="Century Gothic"/>
                <a:cs typeface="Century Gothic"/>
                <a:sym typeface="Century Gothic"/>
              </a:rPr>
              <a:t>registration closes</a:t>
            </a:r>
            <a:r>
              <a:rPr lang="en-US" sz="2100" b="0" i="0" u="none" strike="noStrike" cap="none">
                <a:solidFill>
                  <a:srgbClr val="000000"/>
                </a:solidFill>
                <a:latin typeface="Century Gothic"/>
                <a:ea typeface="Century Gothic"/>
                <a:cs typeface="Century Gothic"/>
                <a:sym typeface="Century Gothic"/>
              </a:rPr>
              <a:t> for dual credit.</a:t>
            </a:r>
            <a:endParaRPr sz="2100"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55577919c5_0_110"/>
          <p:cNvSpPr/>
          <p:nvPr/>
        </p:nvSpPr>
        <p:spPr>
          <a:xfrm>
            <a:off x="667950" y="492150"/>
            <a:ext cx="8453700" cy="711900"/>
          </a:xfrm>
          <a:prstGeom prst="rect">
            <a:avLst/>
          </a:prstGeom>
          <a:solidFill>
            <a:schemeClr val="accent2"/>
          </a:solidFill>
          <a:ln w="28575"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a:solidFill>
                  <a:schemeClr val="lt1"/>
                </a:solidFill>
                <a:latin typeface="Trebuchet MS"/>
                <a:ea typeface="Trebuchet MS"/>
                <a:cs typeface="Trebuchet MS"/>
                <a:sym typeface="Trebuchet MS"/>
              </a:rPr>
              <a:t>HS Admin Timeline Overview</a:t>
            </a:r>
            <a:endParaRPr sz="2600" b="0" i="0" u="none" strike="noStrike" cap="none">
              <a:solidFill>
                <a:srgbClr val="000000"/>
              </a:solidFill>
              <a:latin typeface="Arial"/>
              <a:ea typeface="Arial"/>
              <a:cs typeface="Arial"/>
              <a:sym typeface="Arial"/>
            </a:endParaRPr>
          </a:p>
        </p:txBody>
      </p:sp>
      <p:sp>
        <p:nvSpPr>
          <p:cNvPr id="257" name="Google Shape;257;g155577919c5_0_110"/>
          <p:cNvSpPr/>
          <p:nvPr/>
        </p:nvSpPr>
        <p:spPr>
          <a:xfrm>
            <a:off x="360450" y="1509425"/>
            <a:ext cx="3385500" cy="46119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a:latin typeface="Century Gothic"/>
                <a:ea typeface="Century Gothic"/>
                <a:cs typeface="Century Gothic"/>
                <a:sym typeface="Century Gothic"/>
              </a:rPr>
              <a:t>Sept. - Dec. 2022</a:t>
            </a:r>
            <a:endParaRPr sz="2100" b="1">
              <a:latin typeface="Century Gothic"/>
              <a:ea typeface="Century Gothic"/>
              <a:cs typeface="Century Gothic"/>
              <a:sym typeface="Century Gothic"/>
            </a:endParaRPr>
          </a:p>
          <a:p>
            <a:pPr marL="0" lvl="0" indent="0" algn="l" rtl="0">
              <a:spcBef>
                <a:spcPts val="0"/>
              </a:spcBef>
              <a:spcAft>
                <a:spcPts val="0"/>
              </a:spcAft>
              <a:buNone/>
            </a:pPr>
            <a:r>
              <a:rPr lang="en-US" sz="2100">
                <a:solidFill>
                  <a:schemeClr val="dk1"/>
                </a:solidFill>
                <a:latin typeface="Century Gothic"/>
                <a:ea typeface="Century Gothic"/>
                <a:cs typeface="Century Gothic"/>
                <a:sym typeface="Century Gothic"/>
              </a:rPr>
              <a:t>Ensure that all </a:t>
            </a:r>
            <a:r>
              <a:rPr lang="en-US" sz="2100" b="1">
                <a:solidFill>
                  <a:schemeClr val="accent2"/>
                </a:solidFill>
                <a:latin typeface="Century Gothic"/>
                <a:ea typeface="Century Gothic"/>
                <a:cs typeface="Century Gothic"/>
                <a:sym typeface="Century Gothic"/>
              </a:rPr>
              <a:t>NEW</a:t>
            </a:r>
            <a:r>
              <a:rPr lang="en-US" sz="2100">
                <a:solidFill>
                  <a:schemeClr val="dk1"/>
                </a:solidFill>
                <a:latin typeface="Century Gothic"/>
                <a:ea typeface="Century Gothic"/>
                <a:cs typeface="Century Gothic"/>
                <a:sym typeface="Century Gothic"/>
              </a:rPr>
              <a:t> dual enrollment students have applied to Atlantic Cape.</a:t>
            </a:r>
            <a:endParaRPr sz="2100">
              <a:solidFill>
                <a:schemeClr val="dk1"/>
              </a:solidFill>
              <a:latin typeface="Century Gothic"/>
              <a:ea typeface="Century Gothic"/>
              <a:cs typeface="Century Gothic"/>
              <a:sym typeface="Century Gothic"/>
            </a:endParaRPr>
          </a:p>
          <a:p>
            <a:pPr marL="0" lvl="0" indent="0" algn="l" rtl="0">
              <a:spcBef>
                <a:spcPts val="1000"/>
              </a:spcBef>
              <a:spcAft>
                <a:spcPts val="0"/>
              </a:spcAft>
              <a:buNone/>
            </a:pPr>
            <a:r>
              <a:rPr lang="en-US" sz="2100">
                <a:solidFill>
                  <a:schemeClr val="dk1"/>
                </a:solidFill>
                <a:latin typeface="Century Gothic"/>
                <a:ea typeface="Century Gothic"/>
                <a:cs typeface="Century Gothic"/>
                <a:sym typeface="Century Gothic"/>
              </a:rPr>
              <a:t>Enrollment Services will send a list of current students registered for verification.</a:t>
            </a:r>
            <a:endParaRPr sz="2100">
              <a:solidFill>
                <a:schemeClr val="dk1"/>
              </a:solidFill>
              <a:latin typeface="Century Gothic"/>
              <a:ea typeface="Century Gothic"/>
              <a:cs typeface="Century Gothic"/>
              <a:sym typeface="Century Gothic"/>
            </a:endParaRPr>
          </a:p>
          <a:p>
            <a:pPr marL="0" lvl="0" indent="0" algn="l" rtl="0">
              <a:spcBef>
                <a:spcPts val="1000"/>
              </a:spcBef>
              <a:spcAft>
                <a:spcPts val="1000"/>
              </a:spcAft>
              <a:buNone/>
            </a:pPr>
            <a:r>
              <a:rPr lang="en-US" sz="2100">
                <a:solidFill>
                  <a:schemeClr val="dk1"/>
                </a:solidFill>
                <a:latin typeface="Century Gothic"/>
                <a:ea typeface="Century Gothic"/>
                <a:cs typeface="Century Gothic"/>
                <a:sym typeface="Century Gothic"/>
              </a:rPr>
              <a:t>Ensure </a:t>
            </a:r>
            <a:r>
              <a:rPr lang="en-US" sz="2100" b="1">
                <a:solidFill>
                  <a:schemeClr val="accent1"/>
                </a:solidFill>
                <a:latin typeface="Century Gothic"/>
                <a:ea typeface="Century Gothic"/>
                <a:cs typeface="Century Gothic"/>
                <a:sym typeface="Century Gothic"/>
              </a:rPr>
              <a:t>current students</a:t>
            </a:r>
            <a:r>
              <a:rPr lang="en-US" sz="2100">
                <a:solidFill>
                  <a:schemeClr val="dk1"/>
                </a:solidFill>
                <a:latin typeface="Century Gothic"/>
                <a:ea typeface="Century Gothic"/>
                <a:cs typeface="Century Gothic"/>
                <a:sym typeface="Century Gothic"/>
              </a:rPr>
              <a:t> can login to self-service and Buccaneer email.</a:t>
            </a:r>
            <a:endParaRPr sz="2100">
              <a:solidFill>
                <a:schemeClr val="dk1"/>
              </a:solidFill>
              <a:latin typeface="Century Gothic"/>
              <a:ea typeface="Century Gothic"/>
              <a:cs typeface="Century Gothic"/>
              <a:sym typeface="Century Gothic"/>
            </a:endParaRPr>
          </a:p>
        </p:txBody>
      </p:sp>
      <p:sp>
        <p:nvSpPr>
          <p:cNvPr id="258" name="Google Shape;258;g155577919c5_0_110"/>
          <p:cNvSpPr/>
          <p:nvPr/>
        </p:nvSpPr>
        <p:spPr>
          <a:xfrm>
            <a:off x="4248350" y="1509425"/>
            <a:ext cx="3385500" cy="46119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000"/>
              </a:spcBef>
              <a:spcAft>
                <a:spcPts val="0"/>
              </a:spcAft>
              <a:buNone/>
            </a:pPr>
            <a:r>
              <a:rPr lang="en-US" sz="2100" b="1">
                <a:solidFill>
                  <a:schemeClr val="dk1"/>
                </a:solidFill>
                <a:latin typeface="Century Gothic"/>
                <a:ea typeface="Century Gothic"/>
                <a:cs typeface="Century Gothic"/>
                <a:sym typeface="Century Gothic"/>
              </a:rPr>
              <a:t>Jan. 2023</a:t>
            </a:r>
            <a:endParaRPr sz="2100" b="1">
              <a:solidFill>
                <a:schemeClr val="dk1"/>
              </a:solidFill>
              <a:latin typeface="Century Gothic"/>
              <a:ea typeface="Century Gothic"/>
              <a:cs typeface="Century Gothic"/>
              <a:sym typeface="Century Gothic"/>
            </a:endParaRPr>
          </a:p>
          <a:p>
            <a:pPr marL="400050" lvl="0" indent="-361950" algn="l" rtl="0">
              <a:spcBef>
                <a:spcPts val="1000"/>
              </a:spcBef>
              <a:spcAft>
                <a:spcPts val="0"/>
              </a:spcAft>
              <a:buClr>
                <a:schemeClr val="dk1"/>
              </a:buClr>
              <a:buSzPts val="2100"/>
              <a:buFont typeface="Century Gothic"/>
              <a:buChar char="●"/>
            </a:pPr>
            <a:r>
              <a:rPr lang="en-US" sz="2100" b="1">
                <a:solidFill>
                  <a:schemeClr val="dk1"/>
                </a:solidFill>
                <a:latin typeface="Century Gothic"/>
                <a:ea typeface="Century Gothic"/>
                <a:cs typeface="Century Gothic"/>
                <a:sym typeface="Century Gothic"/>
              </a:rPr>
              <a:t>Jan 14 </a:t>
            </a:r>
            <a:r>
              <a:rPr lang="en-US" sz="2100">
                <a:solidFill>
                  <a:schemeClr val="dk1"/>
                </a:solidFill>
                <a:latin typeface="Century Gothic"/>
                <a:ea typeface="Century Gothic"/>
                <a:cs typeface="Century Gothic"/>
                <a:sym typeface="Century Gothic"/>
              </a:rPr>
              <a:t>- deadline to apply using </a:t>
            </a:r>
            <a:r>
              <a:rPr lang="en-US" sz="2100">
                <a:solidFill>
                  <a:schemeClr val="dk1"/>
                </a:solidFill>
                <a:highlight>
                  <a:srgbClr val="FFFF00"/>
                </a:highlight>
                <a:latin typeface="Century Gothic"/>
                <a:ea typeface="Century Gothic"/>
                <a:cs typeface="Century Gothic"/>
                <a:sym typeface="Century Gothic"/>
              </a:rPr>
              <a:t>Spring 2023</a:t>
            </a:r>
            <a:r>
              <a:rPr lang="en-US" sz="2100">
                <a:solidFill>
                  <a:schemeClr val="dk1"/>
                </a:solidFill>
                <a:latin typeface="Century Gothic"/>
                <a:ea typeface="Century Gothic"/>
                <a:cs typeface="Century Gothic"/>
                <a:sym typeface="Century Gothic"/>
              </a:rPr>
              <a:t> application.</a:t>
            </a:r>
            <a:endParaRPr sz="2100">
              <a:solidFill>
                <a:schemeClr val="dk1"/>
              </a:solidFill>
              <a:latin typeface="Century Gothic"/>
              <a:ea typeface="Century Gothic"/>
              <a:cs typeface="Century Gothic"/>
              <a:sym typeface="Century Gothic"/>
            </a:endParaRPr>
          </a:p>
          <a:p>
            <a:pPr marL="0" lvl="0" indent="0" algn="l" rtl="0">
              <a:spcBef>
                <a:spcPts val="1000"/>
              </a:spcBef>
              <a:spcAft>
                <a:spcPts val="0"/>
              </a:spcAft>
              <a:buNone/>
            </a:pPr>
            <a:endParaRPr sz="2100">
              <a:solidFill>
                <a:schemeClr val="dk1"/>
              </a:solidFill>
              <a:latin typeface="Century Gothic"/>
              <a:ea typeface="Century Gothic"/>
              <a:cs typeface="Century Gothic"/>
              <a:sym typeface="Century Gothic"/>
            </a:endParaRPr>
          </a:p>
          <a:p>
            <a:pPr marL="0" lvl="0" indent="0" algn="l" rtl="0">
              <a:spcBef>
                <a:spcPts val="1000"/>
              </a:spcBef>
              <a:spcAft>
                <a:spcPts val="1000"/>
              </a:spcAft>
              <a:buNone/>
            </a:pPr>
            <a:r>
              <a:rPr lang="en-US" sz="2100">
                <a:solidFill>
                  <a:schemeClr val="dk1"/>
                </a:solidFill>
                <a:latin typeface="Century Gothic"/>
                <a:ea typeface="Century Gothic"/>
                <a:cs typeface="Century Gothic"/>
                <a:sym typeface="Century Gothic"/>
              </a:rPr>
              <a:t>After applying, students will receive their acceptance letters and welcome packet.</a:t>
            </a:r>
            <a:endParaRPr sz="1900" b="1">
              <a:latin typeface="Century Gothic"/>
              <a:ea typeface="Century Gothic"/>
              <a:cs typeface="Century Gothic"/>
              <a:sym typeface="Century Gothic"/>
            </a:endParaRPr>
          </a:p>
        </p:txBody>
      </p:sp>
      <p:sp>
        <p:nvSpPr>
          <p:cNvPr id="259" name="Google Shape;259;g155577919c5_0_110"/>
          <p:cNvSpPr/>
          <p:nvPr/>
        </p:nvSpPr>
        <p:spPr>
          <a:xfrm>
            <a:off x="8044250" y="1509425"/>
            <a:ext cx="3841500" cy="46119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a:latin typeface="Century Gothic"/>
                <a:ea typeface="Century Gothic"/>
                <a:cs typeface="Century Gothic"/>
                <a:sym typeface="Century Gothic"/>
              </a:rPr>
              <a:t>Feb. 2023</a:t>
            </a:r>
            <a:endParaRPr sz="2100" b="1">
              <a:latin typeface="Century Gothic"/>
              <a:ea typeface="Century Gothic"/>
              <a:cs typeface="Century Gothic"/>
              <a:sym typeface="Century Gothic"/>
            </a:endParaRPr>
          </a:p>
          <a:p>
            <a:pPr marL="400050" lvl="0" indent="-361950" algn="l" rtl="0">
              <a:spcBef>
                <a:spcPts val="1000"/>
              </a:spcBef>
              <a:spcAft>
                <a:spcPts val="0"/>
              </a:spcAft>
              <a:buSzPts val="2100"/>
              <a:buFont typeface="Century Gothic"/>
              <a:buChar char="●"/>
            </a:pPr>
            <a:r>
              <a:rPr lang="en-US" sz="2100" b="1">
                <a:latin typeface="Century Gothic"/>
                <a:ea typeface="Century Gothic"/>
                <a:cs typeface="Century Gothic"/>
                <a:sym typeface="Century Gothic"/>
              </a:rPr>
              <a:t>Feb/ 17  </a:t>
            </a:r>
            <a:r>
              <a:rPr lang="en-US" sz="2100">
                <a:solidFill>
                  <a:schemeClr val="dk1"/>
                </a:solidFill>
                <a:latin typeface="Century Gothic"/>
                <a:ea typeface="Century Gothic"/>
                <a:cs typeface="Century Gothic"/>
                <a:sym typeface="Century Gothic"/>
              </a:rPr>
              <a:t>- deadline for Atlantic Cape to receive transcript, report card, or schedules of students in dual credit program</a:t>
            </a:r>
            <a:endParaRPr sz="2100">
              <a:solidFill>
                <a:schemeClr val="dk1"/>
              </a:solidFill>
              <a:latin typeface="Century Gothic"/>
              <a:ea typeface="Century Gothic"/>
              <a:cs typeface="Century Gothic"/>
              <a:sym typeface="Century Gothic"/>
            </a:endParaRPr>
          </a:p>
          <a:p>
            <a:pPr marL="0" lvl="0" indent="0" algn="l" rtl="0">
              <a:spcBef>
                <a:spcPts val="1000"/>
              </a:spcBef>
              <a:spcAft>
                <a:spcPts val="0"/>
              </a:spcAft>
              <a:buNone/>
            </a:pPr>
            <a:endParaRPr sz="2100">
              <a:solidFill>
                <a:schemeClr val="dk1"/>
              </a:solidFill>
              <a:latin typeface="Century Gothic"/>
              <a:ea typeface="Century Gothic"/>
              <a:cs typeface="Century Gothic"/>
              <a:sym typeface="Century Gothic"/>
            </a:endParaRPr>
          </a:p>
          <a:p>
            <a:pPr marL="0" lvl="0" indent="0" algn="l" rtl="0">
              <a:spcBef>
                <a:spcPts val="1000"/>
              </a:spcBef>
              <a:spcAft>
                <a:spcPts val="0"/>
              </a:spcAft>
              <a:buNone/>
            </a:pPr>
            <a:r>
              <a:rPr lang="en-US" sz="2100">
                <a:solidFill>
                  <a:schemeClr val="dk1"/>
                </a:solidFill>
                <a:latin typeface="Century Gothic"/>
                <a:ea typeface="Century Gothic"/>
                <a:cs typeface="Century Gothic"/>
                <a:sym typeface="Century Gothic"/>
              </a:rPr>
              <a:t>Schedules, transcripts, report cards should be sent to </a:t>
            </a:r>
            <a:r>
              <a:rPr lang="en-US" sz="2100" u="sng">
                <a:solidFill>
                  <a:srgbClr val="005596"/>
                </a:solidFill>
                <a:latin typeface="Century Gothic"/>
                <a:ea typeface="Century Gothic"/>
                <a:cs typeface="Century Gothic"/>
                <a:sym typeface="Century Gothic"/>
              </a:rPr>
              <a:t>hsenrollment@atlantic.edu</a:t>
            </a:r>
            <a:endParaRPr sz="2100" u="sng">
              <a:solidFill>
                <a:srgbClr val="005596"/>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55577919c5_0_117"/>
          <p:cNvSpPr/>
          <p:nvPr/>
        </p:nvSpPr>
        <p:spPr>
          <a:xfrm>
            <a:off x="667950" y="492150"/>
            <a:ext cx="8453700" cy="711900"/>
          </a:xfrm>
          <a:prstGeom prst="rect">
            <a:avLst/>
          </a:prstGeom>
          <a:solidFill>
            <a:schemeClr val="accent2"/>
          </a:solidFill>
          <a:ln w="28575"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a:solidFill>
                  <a:schemeClr val="lt1"/>
                </a:solidFill>
                <a:latin typeface="Trebuchet MS"/>
                <a:ea typeface="Trebuchet MS"/>
                <a:cs typeface="Trebuchet MS"/>
                <a:sym typeface="Trebuchet MS"/>
              </a:rPr>
              <a:t>HS Admin Timeline Overview</a:t>
            </a:r>
            <a:endParaRPr sz="2600" b="0" i="0" u="none" strike="noStrike" cap="none">
              <a:solidFill>
                <a:srgbClr val="000000"/>
              </a:solidFill>
              <a:latin typeface="Arial"/>
              <a:ea typeface="Arial"/>
              <a:cs typeface="Arial"/>
              <a:sym typeface="Arial"/>
            </a:endParaRPr>
          </a:p>
        </p:txBody>
      </p:sp>
      <p:sp>
        <p:nvSpPr>
          <p:cNvPr id="265" name="Google Shape;265;g155577919c5_0_117"/>
          <p:cNvSpPr/>
          <p:nvPr/>
        </p:nvSpPr>
        <p:spPr>
          <a:xfrm>
            <a:off x="981850" y="1663750"/>
            <a:ext cx="3973500" cy="46119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100" b="1">
                <a:solidFill>
                  <a:schemeClr val="dk1"/>
                </a:solidFill>
                <a:latin typeface="Century Gothic"/>
                <a:ea typeface="Century Gothic"/>
                <a:cs typeface="Century Gothic"/>
                <a:sym typeface="Century Gothic"/>
              </a:rPr>
              <a:t>March - May 2023</a:t>
            </a:r>
            <a:endParaRPr sz="2100" b="1">
              <a:solidFill>
                <a:schemeClr val="dk1"/>
              </a:solidFill>
              <a:latin typeface="Century Gothic"/>
              <a:ea typeface="Century Gothic"/>
              <a:cs typeface="Century Gothic"/>
              <a:sym typeface="Century Gothic"/>
            </a:endParaRPr>
          </a:p>
          <a:p>
            <a:pPr marL="400050" lvl="0" indent="-361950" algn="l" rtl="0">
              <a:spcBef>
                <a:spcPts val="1000"/>
              </a:spcBef>
              <a:spcAft>
                <a:spcPts val="0"/>
              </a:spcAft>
              <a:buClr>
                <a:schemeClr val="dk1"/>
              </a:buClr>
              <a:buSzPts val="2100"/>
              <a:buFont typeface="Century Gothic"/>
              <a:buChar char="●"/>
            </a:pPr>
            <a:r>
              <a:rPr lang="en-US" sz="2100" b="1">
                <a:solidFill>
                  <a:schemeClr val="dk1"/>
                </a:solidFill>
                <a:latin typeface="Century Gothic"/>
                <a:ea typeface="Century Gothic"/>
                <a:cs typeface="Century Gothic"/>
                <a:sym typeface="Century Gothic"/>
              </a:rPr>
              <a:t>March 15  </a:t>
            </a:r>
            <a:r>
              <a:rPr lang="en-US" sz="2100">
                <a:solidFill>
                  <a:schemeClr val="dk1"/>
                </a:solidFill>
                <a:latin typeface="Century Gothic"/>
                <a:ea typeface="Century Gothic"/>
                <a:cs typeface="Century Gothic"/>
                <a:sym typeface="Century Gothic"/>
              </a:rPr>
              <a:t>- </a:t>
            </a:r>
            <a:r>
              <a:rPr lang="en-US" sz="2100" b="1">
                <a:solidFill>
                  <a:schemeClr val="accent1"/>
                </a:solidFill>
                <a:latin typeface="Century Gothic"/>
                <a:ea typeface="Century Gothic"/>
                <a:cs typeface="Century Gothic"/>
                <a:sym typeface="Century Gothic"/>
              </a:rPr>
              <a:t>registration open</a:t>
            </a:r>
            <a:r>
              <a:rPr lang="en-US" sz="2100">
                <a:solidFill>
                  <a:schemeClr val="dk1"/>
                </a:solidFill>
                <a:latin typeface="Century Gothic"/>
                <a:ea typeface="Century Gothic"/>
                <a:cs typeface="Century Gothic"/>
                <a:sym typeface="Century Gothic"/>
              </a:rPr>
              <a:t> on Self-Service portal for dual enrollment students. Payment due at time of registration*</a:t>
            </a:r>
            <a:endParaRPr sz="2100">
              <a:solidFill>
                <a:schemeClr val="dk1"/>
              </a:solidFill>
              <a:latin typeface="Century Gothic"/>
              <a:ea typeface="Century Gothic"/>
              <a:cs typeface="Century Gothic"/>
              <a:sym typeface="Century Gothic"/>
            </a:endParaRPr>
          </a:p>
          <a:p>
            <a:pPr marL="400050" lvl="0" indent="-361950" algn="l" rtl="0">
              <a:spcBef>
                <a:spcPts val="1000"/>
              </a:spcBef>
              <a:spcAft>
                <a:spcPts val="0"/>
              </a:spcAft>
              <a:buClr>
                <a:schemeClr val="dk1"/>
              </a:buClr>
              <a:buSzPts val="2100"/>
              <a:buFont typeface="Century Gothic"/>
              <a:buChar char="●"/>
            </a:pPr>
            <a:r>
              <a:rPr lang="en-US" sz="2100" b="1">
                <a:solidFill>
                  <a:schemeClr val="dk1"/>
                </a:solidFill>
                <a:latin typeface="Century Gothic"/>
                <a:ea typeface="Century Gothic"/>
                <a:cs typeface="Century Gothic"/>
                <a:sym typeface="Century Gothic"/>
              </a:rPr>
              <a:t>May 15 </a:t>
            </a:r>
            <a:r>
              <a:rPr lang="en-US" sz="2100">
                <a:solidFill>
                  <a:schemeClr val="dk1"/>
                </a:solidFill>
                <a:latin typeface="Century Gothic"/>
                <a:ea typeface="Century Gothic"/>
                <a:cs typeface="Century Gothic"/>
                <a:sym typeface="Century Gothic"/>
              </a:rPr>
              <a:t> - </a:t>
            </a:r>
            <a:r>
              <a:rPr lang="en-US" sz="2100" b="1">
                <a:solidFill>
                  <a:schemeClr val="accent2"/>
                </a:solidFill>
                <a:latin typeface="Century Gothic"/>
                <a:ea typeface="Century Gothic"/>
                <a:cs typeface="Century Gothic"/>
                <a:sym typeface="Century Gothic"/>
              </a:rPr>
              <a:t>registration closes</a:t>
            </a:r>
            <a:r>
              <a:rPr lang="en-US" sz="2100">
                <a:solidFill>
                  <a:schemeClr val="dk1"/>
                </a:solidFill>
                <a:latin typeface="Century Gothic"/>
                <a:ea typeface="Century Gothic"/>
                <a:cs typeface="Century Gothic"/>
                <a:sym typeface="Century Gothic"/>
              </a:rPr>
              <a:t> for dual credit</a:t>
            </a:r>
            <a:endParaRPr sz="2100">
              <a:solidFill>
                <a:schemeClr val="dk1"/>
              </a:solidFill>
              <a:latin typeface="Century Gothic"/>
              <a:ea typeface="Century Gothic"/>
              <a:cs typeface="Century Gothic"/>
              <a:sym typeface="Century Gothic"/>
            </a:endParaRPr>
          </a:p>
          <a:p>
            <a:pPr marL="0" lvl="0" indent="0" algn="l" rtl="0">
              <a:spcBef>
                <a:spcPts val="1000"/>
              </a:spcBef>
              <a:spcAft>
                <a:spcPts val="0"/>
              </a:spcAft>
              <a:buNone/>
            </a:pPr>
            <a:endParaRPr sz="2100">
              <a:solidFill>
                <a:schemeClr val="dk1"/>
              </a:solidFill>
              <a:latin typeface="Century Gothic"/>
              <a:ea typeface="Century Gothic"/>
              <a:cs typeface="Century Gothic"/>
              <a:sym typeface="Century Gothic"/>
            </a:endParaRPr>
          </a:p>
          <a:p>
            <a:pPr marL="0" lvl="0" indent="0" algn="l" rtl="0">
              <a:spcBef>
                <a:spcPts val="1000"/>
              </a:spcBef>
              <a:spcAft>
                <a:spcPts val="0"/>
              </a:spcAft>
              <a:buNone/>
            </a:pPr>
            <a:r>
              <a:rPr lang="en-US" sz="2100">
                <a:solidFill>
                  <a:schemeClr val="dk1"/>
                </a:solidFill>
                <a:latin typeface="Century Gothic"/>
                <a:ea typeface="Century Gothic"/>
                <a:cs typeface="Century Gothic"/>
                <a:sym typeface="Century Gothic"/>
              </a:rPr>
              <a:t>*This does not apply to schools with other means of funding.</a:t>
            </a:r>
            <a:endParaRPr sz="2100">
              <a:solidFill>
                <a:schemeClr val="dk1"/>
              </a:solidFill>
              <a:latin typeface="Century Gothic"/>
              <a:ea typeface="Century Gothic"/>
              <a:cs typeface="Century Gothic"/>
              <a:sym typeface="Century Gothic"/>
            </a:endParaRPr>
          </a:p>
          <a:p>
            <a:pPr marL="0" lvl="0" indent="0" algn="l" rtl="0">
              <a:spcBef>
                <a:spcPts val="1000"/>
              </a:spcBef>
              <a:spcAft>
                <a:spcPts val="0"/>
              </a:spcAft>
              <a:buClr>
                <a:schemeClr val="dk1"/>
              </a:buClr>
              <a:buSzPts val="1100"/>
              <a:buFont typeface="Arial"/>
              <a:buNone/>
            </a:pPr>
            <a:endParaRPr sz="2100">
              <a:solidFill>
                <a:schemeClr val="dk1"/>
              </a:solidFill>
              <a:latin typeface="Century Gothic"/>
              <a:ea typeface="Century Gothic"/>
              <a:cs typeface="Century Gothic"/>
              <a:sym typeface="Century Gothic"/>
            </a:endParaRPr>
          </a:p>
          <a:p>
            <a:pPr marL="0" lvl="0" indent="0" algn="l" rtl="0">
              <a:spcBef>
                <a:spcPts val="1000"/>
              </a:spcBef>
              <a:spcAft>
                <a:spcPts val="1000"/>
              </a:spcAft>
              <a:buNone/>
            </a:pPr>
            <a:endParaRPr sz="2100" b="1">
              <a:latin typeface="Century Gothic"/>
              <a:ea typeface="Century Gothic"/>
              <a:cs typeface="Century Gothic"/>
              <a:sym typeface="Century Gothic"/>
            </a:endParaRPr>
          </a:p>
        </p:txBody>
      </p:sp>
      <p:sp>
        <p:nvSpPr>
          <p:cNvPr id="266" name="Google Shape;266;g155577919c5_0_117"/>
          <p:cNvSpPr/>
          <p:nvPr/>
        </p:nvSpPr>
        <p:spPr>
          <a:xfrm>
            <a:off x="5589750" y="1663750"/>
            <a:ext cx="3973500" cy="46119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a:solidFill>
                  <a:schemeClr val="dk1"/>
                </a:solidFill>
                <a:latin typeface="Century Gothic"/>
                <a:ea typeface="Century Gothic"/>
                <a:cs typeface="Century Gothic"/>
                <a:sym typeface="Century Gothic"/>
              </a:rPr>
              <a:t>June - July 2023</a:t>
            </a:r>
            <a:endParaRPr sz="2100" b="1">
              <a:solidFill>
                <a:schemeClr val="dk1"/>
              </a:solidFill>
              <a:latin typeface="Century Gothic"/>
              <a:ea typeface="Century Gothic"/>
              <a:cs typeface="Century Gothic"/>
              <a:sym typeface="Century Gothic"/>
            </a:endParaRPr>
          </a:p>
          <a:p>
            <a:pPr marL="400050" lvl="0" indent="-361950" algn="l" rtl="0">
              <a:spcBef>
                <a:spcPts val="1000"/>
              </a:spcBef>
              <a:spcAft>
                <a:spcPts val="0"/>
              </a:spcAft>
              <a:buClr>
                <a:schemeClr val="dk1"/>
              </a:buClr>
              <a:buSzPts val="2100"/>
              <a:buFont typeface="Century Gothic"/>
              <a:buChar char="●"/>
            </a:pPr>
            <a:r>
              <a:rPr lang="en-US" sz="2100" b="1">
                <a:solidFill>
                  <a:schemeClr val="dk1"/>
                </a:solidFill>
                <a:latin typeface="Century Gothic"/>
                <a:ea typeface="Century Gothic"/>
                <a:cs typeface="Century Gothic"/>
                <a:sym typeface="Century Gothic"/>
              </a:rPr>
              <a:t>June 30 </a:t>
            </a:r>
            <a:r>
              <a:rPr lang="en-US" sz="2100">
                <a:solidFill>
                  <a:schemeClr val="dk1"/>
                </a:solidFill>
                <a:latin typeface="Century Gothic"/>
                <a:ea typeface="Century Gothic"/>
                <a:cs typeface="Century Gothic"/>
                <a:sym typeface="Century Gothic"/>
              </a:rPr>
              <a:t>- </a:t>
            </a:r>
            <a:r>
              <a:rPr lang="en-US" sz="2100" b="1">
                <a:solidFill>
                  <a:schemeClr val="accent2"/>
                </a:solidFill>
                <a:latin typeface="Century Gothic"/>
                <a:ea typeface="Century Gothic"/>
                <a:cs typeface="Century Gothic"/>
                <a:sym typeface="Century Gothic"/>
              </a:rPr>
              <a:t>grades due from HS</a:t>
            </a:r>
            <a:r>
              <a:rPr lang="en-US" sz="2100">
                <a:solidFill>
                  <a:schemeClr val="dk1"/>
                </a:solidFill>
                <a:latin typeface="Century Gothic"/>
                <a:ea typeface="Century Gothic"/>
                <a:cs typeface="Century Gothic"/>
                <a:sym typeface="Century Gothic"/>
              </a:rPr>
              <a:t> to post on Atlantic Cape transcripts</a:t>
            </a:r>
            <a:endParaRPr sz="2100">
              <a:solidFill>
                <a:schemeClr val="dk1"/>
              </a:solidFill>
              <a:latin typeface="Century Gothic"/>
              <a:ea typeface="Century Gothic"/>
              <a:cs typeface="Century Gothic"/>
              <a:sym typeface="Century Gothic"/>
            </a:endParaRPr>
          </a:p>
          <a:p>
            <a:pPr marL="400050" lvl="0" indent="-361950" algn="l" rtl="0">
              <a:spcBef>
                <a:spcPts val="1000"/>
              </a:spcBef>
              <a:spcAft>
                <a:spcPts val="1000"/>
              </a:spcAft>
              <a:buClr>
                <a:schemeClr val="dk1"/>
              </a:buClr>
              <a:buSzPts val="2100"/>
              <a:buFont typeface="Century Gothic"/>
              <a:buChar char="●"/>
            </a:pPr>
            <a:r>
              <a:rPr lang="en-US" sz="2100" b="1">
                <a:solidFill>
                  <a:schemeClr val="dk1"/>
                </a:solidFill>
                <a:latin typeface="Century Gothic"/>
                <a:ea typeface="Century Gothic"/>
                <a:cs typeface="Century Gothic"/>
                <a:sym typeface="Century Gothic"/>
              </a:rPr>
              <a:t>July 13</a:t>
            </a:r>
            <a:r>
              <a:rPr lang="en-US" sz="2100">
                <a:solidFill>
                  <a:schemeClr val="dk1"/>
                </a:solidFill>
                <a:latin typeface="Century Gothic"/>
                <a:ea typeface="Century Gothic"/>
                <a:cs typeface="Century Gothic"/>
                <a:sym typeface="Century Gothic"/>
              </a:rPr>
              <a:t> - Deadlines for </a:t>
            </a:r>
            <a:r>
              <a:rPr lang="en-US" sz="2100" b="1">
                <a:solidFill>
                  <a:schemeClr val="accent1"/>
                </a:solidFill>
                <a:latin typeface="Century Gothic"/>
                <a:ea typeface="Century Gothic"/>
                <a:cs typeface="Century Gothic"/>
                <a:sym typeface="Century Gothic"/>
              </a:rPr>
              <a:t>Atlantic Cape to have all grades posted</a:t>
            </a:r>
            <a:r>
              <a:rPr lang="en-US" sz="2100">
                <a:solidFill>
                  <a:schemeClr val="dk1"/>
                </a:solidFill>
                <a:latin typeface="Century Gothic"/>
                <a:ea typeface="Century Gothic"/>
                <a:cs typeface="Century Gothic"/>
                <a:sym typeface="Century Gothic"/>
              </a:rPr>
              <a:t> on official transcripts</a:t>
            </a:r>
            <a:endParaRPr sz="2100" b="1">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55292a9115_0_25"/>
          <p:cNvSpPr/>
          <p:nvPr/>
        </p:nvSpPr>
        <p:spPr>
          <a:xfrm>
            <a:off x="573775" y="1406600"/>
            <a:ext cx="8976300" cy="466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chemeClr val="dk1"/>
                </a:solidFill>
                <a:latin typeface="Century Gothic"/>
                <a:ea typeface="Century Gothic"/>
                <a:cs typeface="Century Gothic"/>
                <a:sym typeface="Century Gothic"/>
              </a:rPr>
              <a:t>If you are new to dual enrollment, follow these steps:</a:t>
            </a:r>
            <a:endParaRPr sz="2400" b="1">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Arial"/>
              <a:buNone/>
            </a:pPr>
            <a:endParaRPr sz="2400" b="1">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Arial"/>
              <a:buNone/>
            </a:pPr>
            <a:r>
              <a:rPr lang="en-US" sz="2400" b="1">
                <a:solidFill>
                  <a:schemeClr val="accent2"/>
                </a:solidFill>
                <a:latin typeface="Century Gothic"/>
                <a:ea typeface="Century Gothic"/>
                <a:cs typeface="Century Gothic"/>
                <a:sym typeface="Century Gothic"/>
              </a:rPr>
              <a:t>STEP 1</a:t>
            </a:r>
            <a:r>
              <a:rPr lang="en-US" sz="2400" b="1">
                <a:solidFill>
                  <a:schemeClr val="dk1"/>
                </a:solidFill>
                <a:latin typeface="Century Gothic"/>
                <a:ea typeface="Century Gothic"/>
                <a:cs typeface="Century Gothic"/>
                <a:sym typeface="Century Gothic"/>
              </a:rPr>
              <a:t>: Apply to Atlantic Cape. </a:t>
            </a:r>
            <a:r>
              <a:rPr lang="en-US" sz="2400" b="1" u="sng">
                <a:solidFill>
                  <a:schemeClr val="hlink"/>
                </a:solidFill>
                <a:latin typeface="Century Gothic"/>
                <a:ea typeface="Century Gothic"/>
                <a:cs typeface="Century Gothic"/>
                <a:sym typeface="Century Gothic"/>
                <a:hlinkClick r:id="rId3"/>
              </a:rPr>
              <a:t>Click here</a:t>
            </a:r>
            <a:r>
              <a:rPr lang="en-US" sz="2400" b="1">
                <a:solidFill>
                  <a:schemeClr val="dk1"/>
                </a:solidFill>
                <a:latin typeface="Century Gothic"/>
                <a:ea typeface="Century Gothic"/>
                <a:cs typeface="Century Gothic"/>
                <a:sym typeface="Century Gothic"/>
              </a:rPr>
              <a:t>! </a:t>
            </a:r>
            <a:r>
              <a:rPr lang="en-US" sz="2400" b="1" i="1">
                <a:solidFill>
                  <a:schemeClr val="accent1"/>
                </a:solidFill>
                <a:latin typeface="Century Gothic"/>
                <a:ea typeface="Century Gothic"/>
                <a:cs typeface="Century Gothic"/>
                <a:sym typeface="Century Gothic"/>
              </a:rPr>
              <a:t>(Tip: Use a non-school email address that you check regularly.)</a:t>
            </a:r>
            <a:endParaRPr sz="2400" b="1" i="1">
              <a:solidFill>
                <a:schemeClr val="accen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Arial"/>
              <a:buNone/>
            </a:pPr>
            <a:endParaRPr sz="2400" b="1">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Arial"/>
              <a:buNone/>
            </a:pPr>
            <a:r>
              <a:rPr lang="en-US" sz="2400" b="1">
                <a:solidFill>
                  <a:schemeClr val="accent2"/>
                </a:solidFill>
                <a:latin typeface="Century Gothic"/>
                <a:ea typeface="Century Gothic"/>
                <a:cs typeface="Century Gothic"/>
                <a:sym typeface="Century Gothic"/>
              </a:rPr>
              <a:t>STEP 2</a:t>
            </a:r>
            <a:r>
              <a:rPr lang="en-US" sz="2400" b="1">
                <a:solidFill>
                  <a:schemeClr val="dk1"/>
                </a:solidFill>
                <a:latin typeface="Century Gothic"/>
                <a:ea typeface="Century Gothic"/>
                <a:cs typeface="Century Gothic"/>
                <a:sym typeface="Century Gothic"/>
              </a:rPr>
              <a:t>: Select the correct application. </a:t>
            </a:r>
            <a:r>
              <a:rPr lang="en-US" sz="2400">
                <a:solidFill>
                  <a:schemeClr val="dk1"/>
                </a:solidFill>
                <a:latin typeface="Century Gothic"/>
                <a:ea typeface="Century Gothic"/>
                <a:cs typeface="Century Gothic"/>
                <a:sym typeface="Century Gothic"/>
              </a:rPr>
              <a:t>Select the “Early College Application,” select “2023 Spring” for Anticipated Term, and select “Dual Credit” for Interests.</a:t>
            </a:r>
            <a:endParaRPr sz="24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Arial"/>
              <a:buNone/>
            </a:pPr>
            <a:endParaRPr sz="2400" b="1">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Arial"/>
              <a:buNone/>
            </a:pPr>
            <a:r>
              <a:rPr lang="en-US" sz="2400" b="1">
                <a:solidFill>
                  <a:schemeClr val="accent2"/>
                </a:solidFill>
                <a:latin typeface="Century Gothic"/>
                <a:ea typeface="Century Gothic"/>
                <a:cs typeface="Century Gothic"/>
                <a:sym typeface="Century Gothic"/>
              </a:rPr>
              <a:t>STEP 3</a:t>
            </a:r>
            <a:r>
              <a:rPr lang="en-US" sz="2400" b="1">
                <a:solidFill>
                  <a:schemeClr val="dk1"/>
                </a:solidFill>
                <a:latin typeface="Century Gothic"/>
                <a:ea typeface="Century Gothic"/>
                <a:cs typeface="Century Gothic"/>
                <a:sym typeface="Century Gothic"/>
              </a:rPr>
              <a:t>: Complete the application</a:t>
            </a:r>
            <a:r>
              <a:rPr lang="en-US" sz="2400">
                <a:solidFill>
                  <a:schemeClr val="dk1"/>
                </a:solidFill>
                <a:latin typeface="Century Gothic"/>
                <a:ea typeface="Century Gothic"/>
                <a:cs typeface="Century Gothic"/>
                <a:sym typeface="Century Gothic"/>
              </a:rPr>
              <a:t>. Your acceptance packet will be mailed including important information, such as your Buccaneer and Self-Service login credentials.</a:t>
            </a:r>
            <a:endParaRPr sz="2400">
              <a:solidFill>
                <a:schemeClr val="dk1"/>
              </a:solidFill>
              <a:latin typeface="Century Gothic"/>
              <a:ea typeface="Century Gothic"/>
              <a:cs typeface="Century Gothic"/>
              <a:sym typeface="Century Gothic"/>
            </a:endParaRPr>
          </a:p>
        </p:txBody>
      </p:sp>
      <p:sp>
        <p:nvSpPr>
          <p:cNvPr id="272" name="Google Shape;272;g155292a9115_0_25"/>
          <p:cNvSpPr/>
          <p:nvPr/>
        </p:nvSpPr>
        <p:spPr>
          <a:xfrm>
            <a:off x="667950" y="492150"/>
            <a:ext cx="8453700" cy="711900"/>
          </a:xfrm>
          <a:prstGeom prst="rect">
            <a:avLst/>
          </a:prstGeom>
          <a:solidFill>
            <a:schemeClr val="accent2"/>
          </a:solidFill>
          <a:ln w="28575"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a:solidFill>
                  <a:schemeClr val="lt1"/>
                </a:solidFill>
                <a:latin typeface="Trebuchet MS"/>
                <a:ea typeface="Trebuchet MS"/>
                <a:cs typeface="Trebuchet MS"/>
                <a:sym typeface="Trebuchet MS"/>
              </a:rPr>
              <a:t>New Student Application Steps:</a:t>
            </a:r>
            <a:endParaRPr sz="26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55292a9115_0_30"/>
          <p:cNvSpPr/>
          <p:nvPr/>
        </p:nvSpPr>
        <p:spPr>
          <a:xfrm>
            <a:off x="573775" y="1406600"/>
            <a:ext cx="8976300" cy="439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a:solidFill>
                <a:schemeClr val="dk1"/>
              </a:solidFill>
              <a:latin typeface="Century Gothic"/>
              <a:ea typeface="Century Gothic"/>
              <a:cs typeface="Century Gothic"/>
              <a:sym typeface="Century Gothic"/>
            </a:endParaRPr>
          </a:p>
        </p:txBody>
      </p:sp>
      <p:sp>
        <p:nvSpPr>
          <p:cNvPr id="278" name="Google Shape;278;g155292a9115_0_30"/>
          <p:cNvSpPr/>
          <p:nvPr/>
        </p:nvSpPr>
        <p:spPr>
          <a:xfrm>
            <a:off x="573775" y="200675"/>
            <a:ext cx="8453700" cy="711900"/>
          </a:xfrm>
          <a:prstGeom prst="rect">
            <a:avLst/>
          </a:prstGeom>
          <a:solidFill>
            <a:schemeClr val="accent2"/>
          </a:solidFill>
          <a:ln w="28575"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a:solidFill>
                  <a:schemeClr val="lt1"/>
                </a:solidFill>
                <a:latin typeface="Trebuchet MS"/>
                <a:ea typeface="Trebuchet MS"/>
                <a:cs typeface="Trebuchet MS"/>
                <a:sym typeface="Trebuchet MS"/>
              </a:rPr>
              <a:t>Student Registration Steps:</a:t>
            </a:r>
            <a:endParaRPr sz="2600" b="0" i="0" u="none" strike="noStrike" cap="none">
              <a:solidFill>
                <a:srgbClr val="000000"/>
              </a:solidFill>
              <a:latin typeface="Arial"/>
              <a:ea typeface="Arial"/>
              <a:cs typeface="Arial"/>
              <a:sym typeface="Arial"/>
            </a:endParaRPr>
          </a:p>
        </p:txBody>
      </p:sp>
      <p:sp>
        <p:nvSpPr>
          <p:cNvPr id="279" name="Google Shape;279;g155292a9115_0_30"/>
          <p:cNvSpPr/>
          <p:nvPr/>
        </p:nvSpPr>
        <p:spPr>
          <a:xfrm>
            <a:off x="573775" y="1200850"/>
            <a:ext cx="5856000" cy="460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chemeClr val="dk1"/>
                </a:solidFill>
                <a:latin typeface="Century Gothic"/>
                <a:ea typeface="Century Gothic"/>
                <a:cs typeface="Century Gothic"/>
                <a:sym typeface="Century Gothic"/>
              </a:rPr>
              <a:t>STEP 1</a:t>
            </a:r>
            <a:r>
              <a:rPr lang="en-US" sz="2400">
                <a:solidFill>
                  <a:schemeClr val="dk1"/>
                </a:solidFill>
                <a:latin typeface="Century Gothic"/>
                <a:ea typeface="Century Gothic"/>
                <a:cs typeface="Century Gothic"/>
                <a:sym typeface="Century Gothic"/>
              </a:rPr>
              <a:t>:</a:t>
            </a:r>
            <a:r>
              <a:rPr lang="en-US" sz="2400" b="1">
                <a:solidFill>
                  <a:schemeClr val="dk1"/>
                </a:solidFill>
                <a:latin typeface="Century Gothic"/>
                <a:ea typeface="Century Gothic"/>
                <a:cs typeface="Century Gothic"/>
                <a:sym typeface="Century Gothic"/>
              </a:rPr>
              <a:t> </a:t>
            </a:r>
            <a:r>
              <a:rPr lang="en-US" sz="2400" b="1">
                <a:solidFill>
                  <a:schemeClr val="accent1"/>
                </a:solidFill>
                <a:latin typeface="Century Gothic"/>
                <a:ea typeface="Century Gothic"/>
                <a:cs typeface="Century Gothic"/>
                <a:sym typeface="Century Gothic"/>
              </a:rPr>
              <a:t>Locate your credentials to log into Self-Service</a:t>
            </a:r>
            <a:r>
              <a:rPr lang="en-US" sz="2400">
                <a:solidFill>
                  <a:schemeClr val="dk1"/>
                </a:solidFill>
                <a:latin typeface="Century Gothic"/>
                <a:ea typeface="Century Gothic"/>
                <a:cs typeface="Century Gothic"/>
                <a:sym typeface="Century Gothic"/>
              </a:rPr>
              <a:t> - you received your username in your acceptance letter and your Buccaneer email (buccaneer.atlantic.edu)</a:t>
            </a:r>
            <a:endParaRPr sz="24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Arial"/>
              <a:buNone/>
            </a:pPr>
            <a:endParaRPr sz="24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2400"/>
              <a:buFont typeface="Arial"/>
              <a:buNone/>
            </a:pPr>
            <a:r>
              <a:rPr lang="en-US" sz="2400" b="1">
                <a:solidFill>
                  <a:schemeClr val="dk1"/>
                </a:solidFill>
                <a:latin typeface="Century Gothic"/>
                <a:ea typeface="Century Gothic"/>
                <a:cs typeface="Century Gothic"/>
                <a:sym typeface="Century Gothic"/>
              </a:rPr>
              <a:t>STEP 2</a:t>
            </a:r>
            <a:r>
              <a:rPr lang="en-US" sz="2400">
                <a:solidFill>
                  <a:schemeClr val="dk1"/>
                </a:solidFill>
                <a:latin typeface="Century Gothic"/>
                <a:ea typeface="Century Gothic"/>
                <a:cs typeface="Century Gothic"/>
                <a:sym typeface="Century Gothic"/>
              </a:rPr>
              <a:t>: </a:t>
            </a:r>
            <a:r>
              <a:rPr lang="en-US" sz="2400" b="1">
                <a:solidFill>
                  <a:schemeClr val="accent2"/>
                </a:solidFill>
                <a:latin typeface="Century Gothic"/>
                <a:ea typeface="Century Gothic"/>
                <a:cs typeface="Century Gothic"/>
                <a:sym typeface="Century Gothic"/>
              </a:rPr>
              <a:t>Log into Self-Service</a:t>
            </a:r>
            <a:r>
              <a:rPr lang="en-US" sz="2400">
                <a:solidFill>
                  <a:schemeClr val="dk1"/>
                </a:solidFill>
                <a:latin typeface="Century Gothic"/>
                <a:ea typeface="Century Gothic"/>
                <a:cs typeface="Century Gothic"/>
                <a:sym typeface="Century Gothic"/>
              </a:rPr>
              <a:t> - </a:t>
            </a:r>
            <a:r>
              <a:rPr lang="en-US" sz="2400" u="sng">
                <a:solidFill>
                  <a:schemeClr val="hlink"/>
                </a:solidFill>
                <a:latin typeface="Century Gothic"/>
                <a:ea typeface="Century Gothic"/>
                <a:cs typeface="Century Gothic"/>
                <a:sym typeface="Century Gothic"/>
                <a:hlinkClick r:id="rId3"/>
              </a:rPr>
              <a:t>click here</a:t>
            </a:r>
            <a:r>
              <a:rPr lang="en-US" sz="2400">
                <a:solidFill>
                  <a:schemeClr val="dk1"/>
                </a:solidFill>
                <a:latin typeface="Century Gothic"/>
                <a:ea typeface="Century Gothic"/>
                <a:cs typeface="Century Gothic"/>
                <a:sym typeface="Century Gothic"/>
              </a:rPr>
              <a:t>!</a:t>
            </a:r>
            <a:endParaRPr sz="24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2400"/>
              <a:buFont typeface="Arial"/>
              <a:buNone/>
            </a:pPr>
            <a:endParaRPr sz="24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2400"/>
              <a:buFont typeface="Arial"/>
              <a:buNone/>
            </a:pPr>
            <a:endParaRPr sz="24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2400"/>
              <a:buFont typeface="Arial"/>
              <a:buNone/>
            </a:pPr>
            <a:r>
              <a:rPr lang="en-US" sz="2400">
                <a:solidFill>
                  <a:schemeClr val="dk1"/>
                </a:solidFill>
                <a:latin typeface="Century Gothic"/>
                <a:ea typeface="Century Gothic"/>
                <a:cs typeface="Century Gothic"/>
                <a:sym typeface="Century Gothic"/>
              </a:rPr>
              <a:t>Having issues? Visit the next two slides for troubleshooting solutions!</a:t>
            </a:r>
            <a:endParaRPr sz="2400">
              <a:solidFill>
                <a:schemeClr val="dk1"/>
              </a:solidFill>
              <a:latin typeface="Century Gothic"/>
              <a:ea typeface="Century Gothic"/>
              <a:cs typeface="Century Gothic"/>
              <a:sym typeface="Century Gothic"/>
            </a:endParaRPr>
          </a:p>
        </p:txBody>
      </p:sp>
      <p:pic>
        <p:nvPicPr>
          <p:cNvPr id="280" name="Google Shape;280;g155292a9115_0_30"/>
          <p:cNvPicPr preferRelativeResize="0"/>
          <p:nvPr/>
        </p:nvPicPr>
        <p:blipFill rotWithShape="1">
          <a:blip r:embed="rId4">
            <a:alphaModFix/>
          </a:blip>
          <a:srcRect l="23289" t="8558"/>
          <a:stretch/>
        </p:blipFill>
        <p:spPr>
          <a:xfrm>
            <a:off x="6772650" y="1095725"/>
            <a:ext cx="5299324" cy="5291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55292a9115_0_52"/>
          <p:cNvSpPr/>
          <p:nvPr/>
        </p:nvSpPr>
        <p:spPr>
          <a:xfrm>
            <a:off x="573775" y="1406600"/>
            <a:ext cx="8976300" cy="439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a:solidFill>
                <a:schemeClr val="dk1"/>
              </a:solidFill>
              <a:latin typeface="Century Gothic"/>
              <a:ea typeface="Century Gothic"/>
              <a:cs typeface="Century Gothic"/>
              <a:sym typeface="Century Gothic"/>
            </a:endParaRPr>
          </a:p>
        </p:txBody>
      </p:sp>
      <p:sp>
        <p:nvSpPr>
          <p:cNvPr id="286" name="Google Shape;286;g155292a9115_0_52"/>
          <p:cNvSpPr/>
          <p:nvPr/>
        </p:nvSpPr>
        <p:spPr>
          <a:xfrm>
            <a:off x="573775" y="200675"/>
            <a:ext cx="8453700" cy="711900"/>
          </a:xfrm>
          <a:prstGeom prst="rect">
            <a:avLst/>
          </a:prstGeom>
          <a:solidFill>
            <a:schemeClr val="accent2"/>
          </a:solidFill>
          <a:ln w="28575"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a:solidFill>
                  <a:schemeClr val="lt1"/>
                </a:solidFill>
                <a:latin typeface="Trebuchet MS"/>
                <a:ea typeface="Trebuchet MS"/>
                <a:cs typeface="Trebuchet MS"/>
                <a:sym typeface="Trebuchet MS"/>
              </a:rPr>
              <a:t>Troubleshooting Steps 1 &amp; 2</a:t>
            </a:r>
            <a:endParaRPr sz="2600" b="0" i="0" u="none" strike="noStrike" cap="none">
              <a:solidFill>
                <a:srgbClr val="000000"/>
              </a:solidFill>
              <a:latin typeface="Arial"/>
              <a:ea typeface="Arial"/>
              <a:cs typeface="Arial"/>
              <a:sym typeface="Arial"/>
            </a:endParaRPr>
          </a:p>
        </p:txBody>
      </p:sp>
      <p:sp>
        <p:nvSpPr>
          <p:cNvPr id="287" name="Google Shape;287;g155292a9115_0_52"/>
          <p:cNvSpPr/>
          <p:nvPr/>
        </p:nvSpPr>
        <p:spPr>
          <a:xfrm>
            <a:off x="573775" y="1200850"/>
            <a:ext cx="8976300" cy="533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chemeClr val="accent2"/>
                </a:solidFill>
                <a:latin typeface="Century Gothic"/>
                <a:ea typeface="Century Gothic"/>
                <a:cs typeface="Century Gothic"/>
                <a:sym typeface="Century Gothic"/>
              </a:rPr>
              <a:t>Troubleshooting:</a:t>
            </a:r>
            <a:r>
              <a:rPr lang="en-US" sz="2200">
                <a:solidFill>
                  <a:schemeClr val="dk1"/>
                </a:solidFill>
                <a:latin typeface="Century Gothic"/>
                <a:ea typeface="Century Gothic"/>
                <a:cs typeface="Century Gothic"/>
                <a:sym typeface="Century Gothic"/>
              </a:rPr>
              <a:t> </a:t>
            </a:r>
            <a:endParaRPr sz="220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Your login is your first name, middle initial (if you have one) and last name up to a total of 23 characters. For example: William Harry Robertson would have a WebAdvisor login of "williamhrobertson"</a:t>
            </a:r>
            <a:endParaRPr sz="2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200">
              <a:solidFill>
                <a:schemeClr val="dk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When logging in for the </a:t>
            </a:r>
            <a:r>
              <a:rPr lang="en-US" sz="2200" b="1">
                <a:solidFill>
                  <a:schemeClr val="accent2"/>
                </a:solidFill>
                <a:latin typeface="Century Gothic"/>
                <a:ea typeface="Century Gothic"/>
                <a:cs typeface="Century Gothic"/>
                <a:sym typeface="Century Gothic"/>
              </a:rPr>
              <a:t>first time</a:t>
            </a:r>
            <a:r>
              <a:rPr lang="en-US" sz="2200">
                <a:solidFill>
                  <a:schemeClr val="dk1"/>
                </a:solidFill>
                <a:latin typeface="Century Gothic"/>
                <a:ea typeface="Century Gothic"/>
                <a:cs typeface="Century Gothic"/>
                <a:sym typeface="Century Gothic"/>
              </a:rPr>
              <a:t>, the student will need to </a:t>
            </a:r>
            <a:r>
              <a:rPr lang="en-US" sz="2200" b="1">
                <a:solidFill>
                  <a:schemeClr val="dk1"/>
                </a:solidFill>
                <a:latin typeface="Century Gothic"/>
                <a:ea typeface="Century Gothic"/>
                <a:cs typeface="Century Gothic"/>
                <a:sym typeface="Century Gothic"/>
              </a:rPr>
              <a:t>create a password</a:t>
            </a:r>
            <a:r>
              <a:rPr lang="en-US" sz="2200">
                <a:solidFill>
                  <a:schemeClr val="dk1"/>
                </a:solidFill>
                <a:latin typeface="Century Gothic"/>
                <a:ea typeface="Century Gothic"/>
                <a:cs typeface="Century Gothic"/>
                <a:sym typeface="Century Gothic"/>
              </a:rPr>
              <a:t>. They will click the “Forgot Password” link to be authenticated by our system and receive an email that will allow them to create a personal password. </a:t>
            </a:r>
            <a:endParaRPr sz="22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2200">
              <a:solidFill>
                <a:schemeClr val="dk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If a student does not receive an email, they are most likely either: a) using an email address that we do not have on file, or b) using their high school email address that does not allow communication outside of their district. </a:t>
            </a:r>
            <a:endParaRPr sz="22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55292a9115_0_44"/>
          <p:cNvSpPr/>
          <p:nvPr/>
        </p:nvSpPr>
        <p:spPr>
          <a:xfrm>
            <a:off x="573775" y="1406600"/>
            <a:ext cx="8976300" cy="439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a:solidFill>
                <a:schemeClr val="dk1"/>
              </a:solidFill>
              <a:latin typeface="Century Gothic"/>
              <a:ea typeface="Century Gothic"/>
              <a:cs typeface="Century Gothic"/>
              <a:sym typeface="Century Gothic"/>
            </a:endParaRPr>
          </a:p>
        </p:txBody>
      </p:sp>
      <p:sp>
        <p:nvSpPr>
          <p:cNvPr id="293" name="Google Shape;293;g155292a9115_0_44"/>
          <p:cNvSpPr/>
          <p:nvPr/>
        </p:nvSpPr>
        <p:spPr>
          <a:xfrm>
            <a:off x="573775" y="200675"/>
            <a:ext cx="8453700" cy="711900"/>
          </a:xfrm>
          <a:prstGeom prst="rect">
            <a:avLst/>
          </a:prstGeom>
          <a:solidFill>
            <a:schemeClr val="accent2"/>
          </a:solidFill>
          <a:ln w="28575"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a:solidFill>
                  <a:schemeClr val="lt1"/>
                </a:solidFill>
                <a:latin typeface="Trebuchet MS"/>
                <a:ea typeface="Trebuchet MS"/>
                <a:cs typeface="Trebuchet MS"/>
                <a:sym typeface="Trebuchet MS"/>
              </a:rPr>
              <a:t>Troubleshooting Steps 1 &amp; 2</a:t>
            </a:r>
            <a:endParaRPr sz="2600" b="0" i="0" u="none" strike="noStrike" cap="none">
              <a:solidFill>
                <a:srgbClr val="000000"/>
              </a:solidFill>
              <a:latin typeface="Arial"/>
              <a:ea typeface="Arial"/>
              <a:cs typeface="Arial"/>
              <a:sym typeface="Arial"/>
            </a:endParaRPr>
          </a:p>
        </p:txBody>
      </p:sp>
      <p:sp>
        <p:nvSpPr>
          <p:cNvPr id="294" name="Google Shape;294;g155292a9115_0_44"/>
          <p:cNvSpPr/>
          <p:nvPr/>
        </p:nvSpPr>
        <p:spPr>
          <a:xfrm>
            <a:off x="573775" y="1200850"/>
            <a:ext cx="8976300" cy="460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chemeClr val="accent2"/>
                </a:solidFill>
                <a:latin typeface="Century Gothic"/>
                <a:ea typeface="Century Gothic"/>
                <a:cs typeface="Century Gothic"/>
                <a:sym typeface="Century Gothic"/>
              </a:rPr>
              <a:t>Troubleshooting:</a:t>
            </a:r>
            <a:endParaRPr sz="2200">
              <a:solidFill>
                <a:schemeClr val="dk1"/>
              </a:solidFill>
              <a:latin typeface="Century Gothic"/>
              <a:ea typeface="Century Gothic"/>
              <a:cs typeface="Century Gothic"/>
              <a:sym typeface="Century Gothic"/>
            </a:endParaRPr>
          </a:p>
          <a:p>
            <a:pPr marL="457200" marR="0" lvl="0" indent="-368300" algn="l" rtl="0">
              <a:lnSpc>
                <a:spcPct val="100000"/>
              </a:lnSpc>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To reset your password, select "Forgot Password" on the </a:t>
            </a:r>
            <a:r>
              <a:rPr lang="en-US" sz="2200" u="sng">
                <a:solidFill>
                  <a:schemeClr val="hlink"/>
                </a:solidFill>
                <a:latin typeface="Century Gothic"/>
                <a:ea typeface="Century Gothic"/>
                <a:cs typeface="Century Gothic"/>
                <a:sym typeface="Century Gothic"/>
                <a:hlinkClick r:id="rId3"/>
              </a:rPr>
              <a:t>Self Service site</a:t>
            </a:r>
            <a:r>
              <a:rPr lang="en-US" sz="2200">
                <a:solidFill>
                  <a:schemeClr val="dk1"/>
                </a:solidFill>
                <a:latin typeface="Century Gothic"/>
                <a:ea typeface="Century Gothic"/>
                <a:cs typeface="Century Gothic"/>
                <a:sym typeface="Century Gothic"/>
              </a:rPr>
              <a:t>. Enter your username and an email address that is associated with your record. You will then receive a second email allowing you to create a new password. </a:t>
            </a:r>
            <a:endParaRPr sz="2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20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If a student is still having trouble, students are encouraged to reach out to us at </a:t>
            </a:r>
            <a:r>
              <a:rPr lang="en-US" sz="2200" u="sng">
                <a:solidFill>
                  <a:schemeClr val="hlink"/>
                </a:solidFill>
                <a:latin typeface="Century Gothic"/>
                <a:ea typeface="Century Gothic"/>
                <a:cs typeface="Century Gothic"/>
                <a:sym typeface="Century Gothic"/>
                <a:hlinkClick r:id="rId4"/>
              </a:rPr>
              <a:t>hsenrollment@atlantic.edu</a:t>
            </a:r>
            <a:r>
              <a:rPr lang="en-US" sz="2200">
                <a:solidFill>
                  <a:schemeClr val="dk1"/>
                </a:solidFill>
                <a:latin typeface="Century Gothic"/>
                <a:ea typeface="Century Gothic"/>
                <a:cs typeface="Century Gothic"/>
                <a:sym typeface="Century Gothic"/>
              </a:rPr>
              <a:t> to confirm their login information if they continue to experience difficulties.</a:t>
            </a:r>
            <a:endParaRPr sz="22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155292a9115_0_58"/>
          <p:cNvSpPr/>
          <p:nvPr/>
        </p:nvSpPr>
        <p:spPr>
          <a:xfrm>
            <a:off x="573775" y="200675"/>
            <a:ext cx="8453700" cy="711900"/>
          </a:xfrm>
          <a:prstGeom prst="rect">
            <a:avLst/>
          </a:prstGeom>
          <a:solidFill>
            <a:schemeClr val="accent2"/>
          </a:solidFill>
          <a:ln w="28575" cap="flat" cmpd="sng">
            <a:solidFill>
              <a:srgbClr val="8C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a:solidFill>
                  <a:schemeClr val="lt1"/>
                </a:solidFill>
                <a:latin typeface="Trebuchet MS"/>
                <a:ea typeface="Trebuchet MS"/>
                <a:cs typeface="Trebuchet MS"/>
                <a:sym typeface="Trebuchet MS"/>
              </a:rPr>
              <a:t>Student Registration Steps:</a:t>
            </a:r>
            <a:endParaRPr sz="2600" b="0" i="0" u="none" strike="noStrike" cap="none">
              <a:solidFill>
                <a:srgbClr val="000000"/>
              </a:solidFill>
              <a:latin typeface="Arial"/>
              <a:ea typeface="Arial"/>
              <a:cs typeface="Arial"/>
              <a:sym typeface="Arial"/>
            </a:endParaRPr>
          </a:p>
        </p:txBody>
      </p:sp>
      <p:sp>
        <p:nvSpPr>
          <p:cNvPr id="300" name="Google Shape;300;g155292a9115_0_58"/>
          <p:cNvSpPr/>
          <p:nvPr/>
        </p:nvSpPr>
        <p:spPr>
          <a:xfrm>
            <a:off x="728075" y="3970700"/>
            <a:ext cx="9165000" cy="2733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chemeClr val="dk1"/>
                </a:solidFill>
                <a:latin typeface="Century Gothic"/>
                <a:ea typeface="Century Gothic"/>
                <a:cs typeface="Century Gothic"/>
                <a:sym typeface="Century Gothic"/>
              </a:rPr>
              <a:t>STEP 3</a:t>
            </a:r>
            <a:r>
              <a:rPr lang="en-US" sz="2400">
                <a:solidFill>
                  <a:schemeClr val="dk1"/>
                </a:solidFill>
                <a:latin typeface="Century Gothic"/>
                <a:ea typeface="Century Gothic"/>
                <a:cs typeface="Century Gothic"/>
                <a:sym typeface="Century Gothic"/>
              </a:rPr>
              <a:t>:</a:t>
            </a:r>
            <a:r>
              <a:rPr lang="en-US" sz="2400" b="1">
                <a:solidFill>
                  <a:schemeClr val="dk1"/>
                </a:solidFill>
                <a:latin typeface="Century Gothic"/>
                <a:ea typeface="Century Gothic"/>
                <a:cs typeface="Century Gothic"/>
                <a:sym typeface="Century Gothic"/>
              </a:rPr>
              <a:t> </a:t>
            </a:r>
            <a:r>
              <a:rPr lang="en-US" sz="2400">
                <a:solidFill>
                  <a:schemeClr val="dk1"/>
                </a:solidFill>
                <a:latin typeface="Century Gothic"/>
                <a:ea typeface="Century Gothic"/>
                <a:cs typeface="Century Gothic"/>
                <a:sym typeface="Century Gothic"/>
              </a:rPr>
              <a:t>When the student logs in, a blue banner will display near the top of the page, with the message “Register Now.”</a:t>
            </a:r>
            <a:r>
              <a:rPr lang="en-US" sz="2400" b="1">
                <a:solidFill>
                  <a:schemeClr val="accent1"/>
                </a:solidFill>
                <a:latin typeface="Century Gothic"/>
                <a:ea typeface="Century Gothic"/>
                <a:cs typeface="Century Gothic"/>
                <a:sym typeface="Century Gothic"/>
              </a:rPr>
              <a:t> Click the “Register” button</a:t>
            </a:r>
            <a:r>
              <a:rPr lang="en-US" sz="2400">
                <a:solidFill>
                  <a:schemeClr val="dk1"/>
                </a:solidFill>
                <a:latin typeface="Century Gothic"/>
                <a:ea typeface="Century Gothic"/>
                <a:cs typeface="Century Gothic"/>
                <a:sym typeface="Century Gothic"/>
              </a:rPr>
              <a:t>, the pre-planned courses will appear for the current academic year.</a:t>
            </a:r>
            <a:endParaRPr sz="24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Arial"/>
              <a:buNone/>
            </a:pPr>
            <a:endParaRPr sz="24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Arial"/>
              <a:buNone/>
            </a:pPr>
            <a:r>
              <a:rPr lang="en-US" sz="2400" b="1">
                <a:solidFill>
                  <a:schemeClr val="dk1"/>
                </a:solidFill>
                <a:highlight>
                  <a:srgbClr val="FFF2CC"/>
                </a:highlight>
                <a:latin typeface="Century Gothic"/>
                <a:ea typeface="Century Gothic"/>
                <a:cs typeface="Century Gothic"/>
                <a:sym typeface="Century Gothic"/>
              </a:rPr>
              <a:t>You are already are in these classes!</a:t>
            </a:r>
            <a:r>
              <a:rPr lang="en-US" sz="2400">
                <a:solidFill>
                  <a:schemeClr val="dk1"/>
                </a:solidFill>
                <a:latin typeface="Century Gothic"/>
                <a:ea typeface="Century Gothic"/>
                <a:cs typeface="Century Gothic"/>
                <a:sym typeface="Century Gothic"/>
              </a:rPr>
              <a:t> You are now just applying to acquire the college credit.</a:t>
            </a:r>
            <a:endParaRPr sz="2400">
              <a:solidFill>
                <a:schemeClr val="dk1"/>
              </a:solidFill>
              <a:latin typeface="Century Gothic"/>
              <a:ea typeface="Century Gothic"/>
              <a:cs typeface="Century Gothic"/>
              <a:sym typeface="Century Gothic"/>
            </a:endParaRPr>
          </a:p>
        </p:txBody>
      </p:sp>
      <p:pic>
        <p:nvPicPr>
          <p:cNvPr id="301" name="Google Shape;301;g155292a9115_0_58"/>
          <p:cNvPicPr preferRelativeResize="0"/>
          <p:nvPr/>
        </p:nvPicPr>
        <p:blipFill>
          <a:blip r:embed="rId3">
            <a:alphaModFix/>
          </a:blip>
          <a:stretch>
            <a:fillRect/>
          </a:stretch>
        </p:blipFill>
        <p:spPr>
          <a:xfrm>
            <a:off x="403675" y="1134037"/>
            <a:ext cx="11178948" cy="2615200"/>
          </a:xfrm>
          <a:prstGeom prst="rect">
            <a:avLst/>
          </a:prstGeom>
          <a:noFill/>
          <a:ln>
            <a:noFill/>
          </a:ln>
        </p:spPr>
      </p:pic>
      <p:sp>
        <p:nvSpPr>
          <p:cNvPr id="302" name="Google Shape;302;g155292a9115_0_58"/>
          <p:cNvSpPr/>
          <p:nvPr/>
        </p:nvSpPr>
        <p:spPr>
          <a:xfrm>
            <a:off x="9978800" y="2819975"/>
            <a:ext cx="1371600" cy="609000"/>
          </a:xfrm>
          <a:prstGeom prst="rect">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155292a9115_0_58"/>
          <p:cNvSpPr/>
          <p:nvPr/>
        </p:nvSpPr>
        <p:spPr>
          <a:xfrm rot="998441">
            <a:off x="10028204" y="3610605"/>
            <a:ext cx="702939" cy="1045860"/>
          </a:xfrm>
          <a:prstGeom prst="upArrow">
            <a:avLst>
              <a:gd name="adj1" fmla="val 50000"/>
              <a:gd name="adj2" fmla="val 50000"/>
            </a:avLst>
          </a:prstGeom>
          <a:solidFill>
            <a:srgbClr val="FFFF00"/>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Facet">
  <a:themeElements>
    <a:clrScheme name="Custom 8">
      <a:dk1>
        <a:srgbClr val="000000"/>
      </a:dk1>
      <a:lt1>
        <a:srgbClr val="FFFFFF"/>
      </a:lt1>
      <a:dk2>
        <a:srgbClr val="344068"/>
      </a:dk2>
      <a:lt2>
        <a:srgbClr val="D9E0E6"/>
      </a:lt2>
      <a:accent1>
        <a:srgbClr val="1C6294"/>
      </a:accent1>
      <a:accent2>
        <a:srgbClr val="C00000"/>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Custom 8">
      <a:dk1>
        <a:srgbClr val="000000"/>
      </a:dk1>
      <a:lt1>
        <a:srgbClr val="FFFFFF"/>
      </a:lt1>
      <a:dk2>
        <a:srgbClr val="344068"/>
      </a:dk2>
      <a:lt2>
        <a:srgbClr val="D9E0E6"/>
      </a:lt2>
      <a:accent1>
        <a:srgbClr val="1C6294"/>
      </a:accent1>
      <a:accent2>
        <a:srgbClr val="C00000"/>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1106</Words>
  <Application>Microsoft Office PowerPoint</Application>
  <PresentationFormat>Widescreen</PresentationFormat>
  <Paragraphs>134</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Palatino</vt:lpstr>
      <vt:lpstr>Noto Sans Symbols</vt:lpstr>
      <vt:lpstr>Century Gothic</vt:lpstr>
      <vt:lpstr>Play</vt:lpstr>
      <vt:lpstr>Arial</vt:lpstr>
      <vt:lpstr>Calibri</vt:lpstr>
      <vt:lpstr>Trebuchet MS</vt:lpstr>
      <vt:lpstr>Facet</vt:lpstr>
      <vt:lpstr>Facet</vt:lpstr>
      <vt:lpstr>Dual Enrollment Registration  Student and Admin Walk-through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student expectations and responsibilities of dual credit?  Complete the application process  Meet deadlines for both high school and Atlantic Cape  Communicate with college with questions about dual enrollment registration, classes, credit, etc.  Check college email and Self-Service account regularly  Check personal email account regularly  More information in the Early College Programs Parent and Student Handbook. </vt:lpstr>
      <vt:lpstr>What are the parent expectations and responsibilities of of dual credit students?  Talk to your student about the rigor and expectations of a college-level course  Encourage your student to seek help from tutoring and other campus resources  Communicate with your student regularly about deadlines  Encourage your student to advocate for themselves  More information in the Early College Programs Parent and Student Handbook.</vt:lpstr>
      <vt:lpstr>  Library   Free to our students   Library assistance with research and digital resources  (including free New York Times digital subscription)  Online tutoring available 24/7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Enrollment Registration  Student and Admin Walk-through</dc:title>
  <dc:creator>Gracellen Etherton</dc:creator>
  <cp:lastModifiedBy>Fourney, Louise</cp:lastModifiedBy>
  <cp:revision>2</cp:revision>
  <dcterms:created xsi:type="dcterms:W3CDTF">2020-10-08T15:04:09Z</dcterms:created>
  <dcterms:modified xsi:type="dcterms:W3CDTF">2022-09-16T11:05:56Z</dcterms:modified>
</cp:coreProperties>
</file>