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3" r:id="rId2"/>
  </p:sldMasterIdLst>
  <p:notesMasterIdLst>
    <p:notesMasterId r:id="rId41"/>
  </p:notesMasterIdLst>
  <p:sldIdLst>
    <p:sldId id="256" r:id="rId3"/>
    <p:sldId id="257" r:id="rId4"/>
    <p:sldId id="307" r:id="rId5"/>
    <p:sldId id="306" r:id="rId6"/>
    <p:sldId id="258" r:id="rId7"/>
    <p:sldId id="289" r:id="rId8"/>
    <p:sldId id="278" r:id="rId9"/>
    <p:sldId id="279" r:id="rId10"/>
    <p:sldId id="281" r:id="rId11"/>
    <p:sldId id="282" r:id="rId12"/>
    <p:sldId id="283" r:id="rId13"/>
    <p:sldId id="284" r:id="rId14"/>
    <p:sldId id="285" r:id="rId15"/>
    <p:sldId id="288" r:id="rId16"/>
    <p:sldId id="308" r:id="rId17"/>
    <p:sldId id="290" r:id="rId18"/>
    <p:sldId id="291" r:id="rId19"/>
    <p:sldId id="292" r:id="rId20"/>
    <p:sldId id="294" r:id="rId21"/>
    <p:sldId id="295" r:id="rId22"/>
    <p:sldId id="293" r:id="rId23"/>
    <p:sldId id="296" r:id="rId24"/>
    <p:sldId id="297" r:id="rId25"/>
    <p:sldId id="298" r:id="rId26"/>
    <p:sldId id="303" r:id="rId27"/>
    <p:sldId id="304" r:id="rId28"/>
    <p:sldId id="305" r:id="rId29"/>
    <p:sldId id="299" r:id="rId30"/>
    <p:sldId id="300" r:id="rId31"/>
    <p:sldId id="301" r:id="rId32"/>
    <p:sldId id="302" r:id="rId33"/>
    <p:sldId id="309" r:id="rId34"/>
    <p:sldId id="310" r:id="rId35"/>
    <p:sldId id="311" r:id="rId36"/>
    <p:sldId id="312" r:id="rId37"/>
    <p:sldId id="313" r:id="rId38"/>
    <p:sldId id="314" r:id="rId39"/>
    <p:sldId id="315" r:id="rId40"/>
  </p:sldIdLst>
  <p:sldSz cx="12192000" cy="6858000"/>
  <p:notesSz cx="7102475" cy="9388475"/>
  <p:embeddedFontLst>
    <p:embeddedFont>
      <p:font typeface="Raleway" pitchFamily="2" charset="0"/>
      <p:regular r:id="rId42"/>
      <p:bold r:id="rId43"/>
      <p:italic r:id="rId44"/>
      <p:boldItalic r:id="rId45"/>
    </p:embeddedFont>
    <p:embeddedFont>
      <p:font typeface="Raleway SemiBold" pitchFamily="2" charset="0"/>
      <p:regular r:id="rId46"/>
      <p:bold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7A"/>
    <a:srgbClr val="8D2012"/>
    <a:srgbClr val="6D7810"/>
    <a:srgbClr val="0339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F7B02-D525-425A-9B76-DF181158083F}" v="19" dt="2024-10-12T12:36:10.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p:restoredTop sz="92548"/>
  </p:normalViewPr>
  <p:slideViewPr>
    <p:cSldViewPr snapToGrid="0">
      <p:cViewPr varScale="1">
        <p:scale>
          <a:sx n="77" d="100"/>
          <a:sy n="77" d="100"/>
        </p:scale>
        <p:origin x="557" y="1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Morray" userId="89baf305-3e39-46ce-8a29-f5f83c2df953" providerId="ADAL" clId="{441F7B02-D525-425A-9B76-DF181158083F}"/>
    <pc:docChg chg="undo custSel addSld modSld sldOrd">
      <pc:chgData name="Joseph Morray" userId="89baf305-3e39-46ce-8a29-f5f83c2df953" providerId="ADAL" clId="{441F7B02-D525-425A-9B76-DF181158083F}" dt="2024-10-12T12:36:43.160" v="358" actId="1076"/>
      <pc:docMkLst>
        <pc:docMk/>
      </pc:docMkLst>
      <pc:sldChg chg="modSp mod">
        <pc:chgData name="Joseph Morray" userId="89baf305-3e39-46ce-8a29-f5f83c2df953" providerId="ADAL" clId="{441F7B02-D525-425A-9B76-DF181158083F}" dt="2024-10-12T12:08:45.841" v="1" actId="20577"/>
        <pc:sldMkLst>
          <pc:docMk/>
          <pc:sldMk cId="3527346979" sldId="302"/>
        </pc:sldMkLst>
        <pc:spChg chg="mod">
          <ac:chgData name="Joseph Morray" userId="89baf305-3e39-46ce-8a29-f5f83c2df953" providerId="ADAL" clId="{441F7B02-D525-425A-9B76-DF181158083F}" dt="2024-10-12T12:08:45.841" v="1" actId="20577"/>
          <ac:spMkLst>
            <pc:docMk/>
            <pc:sldMk cId="3527346979" sldId="302"/>
            <ac:spMk id="4" creationId="{4D068511-283B-0F09-52A2-8E0475B7763F}"/>
          </ac:spMkLst>
        </pc:spChg>
      </pc:sldChg>
      <pc:sldChg chg="modSp mod">
        <pc:chgData name="Joseph Morray" userId="89baf305-3e39-46ce-8a29-f5f83c2df953" providerId="ADAL" clId="{441F7B02-D525-425A-9B76-DF181158083F}" dt="2024-10-12T12:08:26.364" v="0" actId="20577"/>
        <pc:sldMkLst>
          <pc:docMk/>
          <pc:sldMk cId="2131814845" sldId="307"/>
        </pc:sldMkLst>
        <pc:spChg chg="mod">
          <ac:chgData name="Joseph Morray" userId="89baf305-3e39-46ce-8a29-f5f83c2df953" providerId="ADAL" clId="{441F7B02-D525-425A-9B76-DF181158083F}" dt="2024-10-12T12:08:26.364" v="0" actId="20577"/>
          <ac:spMkLst>
            <pc:docMk/>
            <pc:sldMk cId="2131814845" sldId="307"/>
            <ac:spMk id="4" creationId="{388C92FB-6876-70AE-72C3-CC5D47104D16}"/>
          </ac:spMkLst>
        </pc:spChg>
      </pc:sldChg>
      <pc:sldChg chg="addSp modSp new mod modClrScheme chgLayout">
        <pc:chgData name="Joseph Morray" userId="89baf305-3e39-46ce-8a29-f5f83c2df953" providerId="ADAL" clId="{441F7B02-D525-425A-9B76-DF181158083F}" dt="2024-10-12T12:09:55.390" v="35" actId="1076"/>
        <pc:sldMkLst>
          <pc:docMk/>
          <pc:sldMk cId="1511697625" sldId="309"/>
        </pc:sldMkLst>
        <pc:spChg chg="add mod">
          <ac:chgData name="Joseph Morray" userId="89baf305-3e39-46ce-8a29-f5f83c2df953" providerId="ADAL" clId="{441F7B02-D525-425A-9B76-DF181158083F}" dt="2024-10-12T12:09:55.390" v="35" actId="1076"/>
          <ac:spMkLst>
            <pc:docMk/>
            <pc:sldMk cId="1511697625" sldId="309"/>
            <ac:spMk id="2" creationId="{B58062B9-16EE-86D6-FBFC-A2810DF7BAFB}"/>
          </ac:spMkLst>
        </pc:spChg>
      </pc:sldChg>
      <pc:sldChg chg="addSp modSp new mod ord modAnim">
        <pc:chgData name="Joseph Morray" userId="89baf305-3e39-46ce-8a29-f5f83c2df953" providerId="ADAL" clId="{441F7B02-D525-425A-9B76-DF181158083F}" dt="2024-10-12T12:20:34.514" v="159" actId="1076"/>
        <pc:sldMkLst>
          <pc:docMk/>
          <pc:sldMk cId="4195069740" sldId="310"/>
        </pc:sldMkLst>
        <pc:spChg chg="add mod">
          <ac:chgData name="Joseph Morray" userId="89baf305-3e39-46ce-8a29-f5f83c2df953" providerId="ADAL" clId="{441F7B02-D525-425A-9B76-DF181158083F}" dt="2024-10-12T12:14:02.810" v="91" actId="108"/>
          <ac:spMkLst>
            <pc:docMk/>
            <pc:sldMk cId="4195069740" sldId="310"/>
            <ac:spMk id="2" creationId="{FAD65899-2221-EA84-C496-4D96831B18B4}"/>
          </ac:spMkLst>
        </pc:spChg>
        <pc:spChg chg="add mod">
          <ac:chgData name="Joseph Morray" userId="89baf305-3e39-46ce-8a29-f5f83c2df953" providerId="ADAL" clId="{441F7B02-D525-425A-9B76-DF181158083F}" dt="2024-10-12T12:19:39.638" v="154" actId="20577"/>
          <ac:spMkLst>
            <pc:docMk/>
            <pc:sldMk cId="4195069740" sldId="310"/>
            <ac:spMk id="3" creationId="{B20A1012-FA51-1148-12F1-9AD33C27A998}"/>
          </ac:spMkLst>
        </pc:spChg>
        <pc:spChg chg="add mod">
          <ac:chgData name="Joseph Morray" userId="89baf305-3e39-46ce-8a29-f5f83c2df953" providerId="ADAL" clId="{441F7B02-D525-425A-9B76-DF181158083F}" dt="2024-10-12T12:20:34.514" v="159" actId="1076"/>
          <ac:spMkLst>
            <pc:docMk/>
            <pc:sldMk cId="4195069740" sldId="310"/>
            <ac:spMk id="4" creationId="{E296F7E7-18AB-D5C4-9611-A3E39C0F0B37}"/>
          </ac:spMkLst>
        </pc:spChg>
      </pc:sldChg>
      <pc:sldChg chg="addSp delSp modSp new mod">
        <pc:chgData name="Joseph Morray" userId="89baf305-3e39-46ce-8a29-f5f83c2df953" providerId="ADAL" clId="{441F7B02-D525-425A-9B76-DF181158083F}" dt="2024-10-12T12:29:16.700" v="245" actId="14100"/>
        <pc:sldMkLst>
          <pc:docMk/>
          <pc:sldMk cId="1275754920" sldId="311"/>
        </pc:sldMkLst>
        <pc:spChg chg="add mod">
          <ac:chgData name="Joseph Morray" userId="89baf305-3e39-46ce-8a29-f5f83c2df953" providerId="ADAL" clId="{441F7B02-D525-425A-9B76-DF181158083F}" dt="2024-10-12T12:21:44.368" v="192" actId="20577"/>
          <ac:spMkLst>
            <pc:docMk/>
            <pc:sldMk cId="1275754920" sldId="311"/>
            <ac:spMk id="2" creationId="{A8507649-4434-7604-2405-B3B8A5275F2E}"/>
          </ac:spMkLst>
        </pc:spChg>
        <pc:graphicFrameChg chg="add del mod">
          <ac:chgData name="Joseph Morray" userId="89baf305-3e39-46ce-8a29-f5f83c2df953" providerId="ADAL" clId="{441F7B02-D525-425A-9B76-DF181158083F}" dt="2024-10-12T12:23:02.406" v="195" actId="478"/>
          <ac:graphicFrameMkLst>
            <pc:docMk/>
            <pc:sldMk cId="1275754920" sldId="311"/>
            <ac:graphicFrameMk id="3" creationId="{5AA9A752-A702-5EE4-451C-70D54DA7B49D}"/>
          </ac:graphicFrameMkLst>
        </pc:graphicFrameChg>
        <pc:graphicFrameChg chg="add mod modGraphic">
          <ac:chgData name="Joseph Morray" userId="89baf305-3e39-46ce-8a29-f5f83c2df953" providerId="ADAL" clId="{441F7B02-D525-425A-9B76-DF181158083F}" dt="2024-10-12T12:29:16.700" v="245" actId="14100"/>
          <ac:graphicFrameMkLst>
            <pc:docMk/>
            <pc:sldMk cId="1275754920" sldId="311"/>
            <ac:graphicFrameMk id="4" creationId="{CDAE696A-8F9C-B56F-26EC-B8229C590322}"/>
          </ac:graphicFrameMkLst>
        </pc:graphicFrameChg>
      </pc:sldChg>
      <pc:sldChg chg="addSp delSp modSp add mod">
        <pc:chgData name="Joseph Morray" userId="89baf305-3e39-46ce-8a29-f5f83c2df953" providerId="ADAL" clId="{441F7B02-D525-425A-9B76-DF181158083F}" dt="2024-10-12T12:28:57.994" v="241" actId="1076"/>
        <pc:sldMkLst>
          <pc:docMk/>
          <pc:sldMk cId="3657606057" sldId="312"/>
        </pc:sldMkLst>
        <pc:graphicFrameChg chg="add mod modGraphic">
          <ac:chgData name="Joseph Morray" userId="89baf305-3e39-46ce-8a29-f5f83c2df953" providerId="ADAL" clId="{441F7B02-D525-425A-9B76-DF181158083F}" dt="2024-10-12T12:28:57.994" v="241" actId="1076"/>
          <ac:graphicFrameMkLst>
            <pc:docMk/>
            <pc:sldMk cId="3657606057" sldId="312"/>
            <ac:graphicFrameMk id="3" creationId="{F79FC12B-C048-477C-BAF0-F88DF2A5AEF5}"/>
          </ac:graphicFrameMkLst>
        </pc:graphicFrameChg>
        <pc:graphicFrameChg chg="del modGraphic">
          <ac:chgData name="Joseph Morray" userId="89baf305-3e39-46ce-8a29-f5f83c2df953" providerId="ADAL" clId="{441F7B02-D525-425A-9B76-DF181158083F}" dt="2024-10-12T12:25:04.164" v="211" actId="478"/>
          <ac:graphicFrameMkLst>
            <pc:docMk/>
            <pc:sldMk cId="3657606057" sldId="312"/>
            <ac:graphicFrameMk id="4" creationId="{CDAE696A-8F9C-B56F-26EC-B8229C590322}"/>
          </ac:graphicFrameMkLst>
        </pc:graphicFrameChg>
      </pc:sldChg>
      <pc:sldChg chg="addSp delSp modSp new mod">
        <pc:chgData name="Joseph Morray" userId="89baf305-3e39-46ce-8a29-f5f83c2df953" providerId="ADAL" clId="{441F7B02-D525-425A-9B76-DF181158083F}" dt="2024-10-12T12:33:22.550" v="317" actId="20577"/>
        <pc:sldMkLst>
          <pc:docMk/>
          <pc:sldMk cId="726774978" sldId="313"/>
        </pc:sldMkLst>
        <pc:spChg chg="add del mod">
          <ac:chgData name="Joseph Morray" userId="89baf305-3e39-46ce-8a29-f5f83c2df953" providerId="ADAL" clId="{441F7B02-D525-425A-9B76-DF181158083F}" dt="2024-10-12T12:31:15.334" v="250" actId="478"/>
          <ac:spMkLst>
            <pc:docMk/>
            <pc:sldMk cId="726774978" sldId="313"/>
            <ac:spMk id="3" creationId="{F95FAC00-BC97-8053-C48E-D110DC114CAB}"/>
          </ac:spMkLst>
        </pc:spChg>
        <pc:spChg chg="add mod">
          <ac:chgData name="Joseph Morray" userId="89baf305-3e39-46ce-8a29-f5f83c2df953" providerId="ADAL" clId="{441F7B02-D525-425A-9B76-DF181158083F}" dt="2024-10-12T12:31:38.922" v="257" actId="403"/>
          <ac:spMkLst>
            <pc:docMk/>
            <pc:sldMk cId="726774978" sldId="313"/>
            <ac:spMk id="5" creationId="{C6438DE5-E642-B629-6589-59600FAA12E9}"/>
          </ac:spMkLst>
        </pc:spChg>
        <pc:spChg chg="add mod">
          <ac:chgData name="Joseph Morray" userId="89baf305-3e39-46ce-8a29-f5f83c2df953" providerId="ADAL" clId="{441F7B02-D525-425A-9B76-DF181158083F}" dt="2024-10-12T12:33:22.550" v="317" actId="20577"/>
          <ac:spMkLst>
            <pc:docMk/>
            <pc:sldMk cId="726774978" sldId="313"/>
            <ac:spMk id="7" creationId="{F2F4FEB9-C0FC-A5F3-7285-404439583B48}"/>
          </ac:spMkLst>
        </pc:spChg>
        <pc:picChg chg="add mod">
          <ac:chgData name="Joseph Morray" userId="89baf305-3e39-46ce-8a29-f5f83c2df953" providerId="ADAL" clId="{441F7B02-D525-425A-9B76-DF181158083F}" dt="2024-10-12T12:32:05.352" v="260" actId="1076"/>
          <ac:picMkLst>
            <pc:docMk/>
            <pc:sldMk cId="726774978" sldId="313"/>
            <ac:picMk id="6" creationId="{E8E37A25-8E43-3675-45D9-AADD7AD9F56D}"/>
          </ac:picMkLst>
        </pc:picChg>
      </pc:sldChg>
      <pc:sldChg chg="mod modShow">
        <pc:chgData name="Joseph Morray" userId="89baf305-3e39-46ce-8a29-f5f83c2df953" providerId="ADAL" clId="{441F7B02-D525-425A-9B76-DF181158083F}" dt="2024-10-12T12:34:58.139" v="318" actId="729"/>
        <pc:sldMkLst>
          <pc:docMk/>
          <pc:sldMk cId="3700605258" sldId="314"/>
        </pc:sldMkLst>
      </pc:sldChg>
      <pc:sldChg chg="addSp delSp modSp new mod">
        <pc:chgData name="Joseph Morray" userId="89baf305-3e39-46ce-8a29-f5f83c2df953" providerId="ADAL" clId="{441F7B02-D525-425A-9B76-DF181158083F}" dt="2024-10-12T12:36:43.160" v="358" actId="1076"/>
        <pc:sldMkLst>
          <pc:docMk/>
          <pc:sldMk cId="4048597653" sldId="315"/>
        </pc:sldMkLst>
        <pc:spChg chg="add del">
          <ac:chgData name="Joseph Morray" userId="89baf305-3e39-46ce-8a29-f5f83c2df953" providerId="ADAL" clId="{441F7B02-D525-425A-9B76-DF181158083F}" dt="2024-10-12T12:36:06.221" v="321" actId="478"/>
          <ac:spMkLst>
            <pc:docMk/>
            <pc:sldMk cId="4048597653" sldId="315"/>
            <ac:spMk id="2" creationId="{92AE6F32-2AD1-2A63-BA7C-0A8741D0D0ED}"/>
          </ac:spMkLst>
        </pc:spChg>
        <pc:spChg chg="add mod">
          <ac:chgData name="Joseph Morray" userId="89baf305-3e39-46ce-8a29-f5f83c2df953" providerId="ADAL" clId="{441F7B02-D525-425A-9B76-DF181158083F}" dt="2024-10-12T12:36:43.160" v="358" actId="1076"/>
          <ac:spMkLst>
            <pc:docMk/>
            <pc:sldMk cId="4048597653" sldId="315"/>
            <ac:spMk id="3" creationId="{8B9FF8C7-43F8-EAFF-FDE5-D0B2447C4B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7E47B-58EC-2C4D-8BA7-00BB7A1601B5}" type="datetimeFigureOut">
              <a:rPr lang="en-US" smtClean="0"/>
              <a:t>10/22/2024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CB743B5-F8A3-C142-9310-9EBC5DBF7C41}" type="slidenum">
              <a:rPr lang="en-US" smtClean="0"/>
              <a:t>‹#›</a:t>
            </a:fld>
            <a:endParaRPr lang="en-US"/>
          </a:p>
        </p:txBody>
      </p:sp>
    </p:spTree>
    <p:extLst>
      <p:ext uri="{BB962C8B-B14F-4D97-AF65-F5344CB8AC3E}">
        <p14:creationId xmlns:p14="http://schemas.microsoft.com/office/powerpoint/2010/main" val="22569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8CE7-FACF-A497-B5E3-18C35093B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C06F5-B712-4BB5-2ED7-4F51245BF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ED4CF-1492-47A6-1267-9D2E14516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40B3AA-20F4-FA3B-0BFE-7DEB4FC2AB8A}"/>
              </a:ext>
            </a:extLst>
          </p:cNvPr>
          <p:cNvSpPr>
            <a:spLocks noGrp="1"/>
          </p:cNvSpPr>
          <p:nvPr>
            <p:ph type="sldNum" sz="quarter" idx="5"/>
          </p:nvPr>
        </p:nvSpPr>
        <p:spPr/>
        <p:txBody>
          <a:bodyPr/>
          <a:lstStyle/>
          <a:p>
            <a:fld id="{6CB743B5-F8A3-C142-9310-9EBC5DBF7C41}" type="slidenum">
              <a:rPr lang="en-US" smtClean="0"/>
              <a:t>4</a:t>
            </a:fld>
            <a:endParaRPr lang="en-US"/>
          </a:p>
        </p:txBody>
      </p:sp>
    </p:spTree>
    <p:extLst>
      <p:ext uri="{BB962C8B-B14F-4D97-AF65-F5344CB8AC3E}">
        <p14:creationId xmlns:p14="http://schemas.microsoft.com/office/powerpoint/2010/main" val="17991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6087B-5354-63EB-B2BC-19BB83EE1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EF098-7237-28C9-591F-57FDD73CB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1C62E-BFF8-6A95-6C04-FA5818CB9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595FB9-28A7-2C20-5D99-D2083D25A6BF}"/>
              </a:ext>
            </a:extLst>
          </p:cNvPr>
          <p:cNvSpPr>
            <a:spLocks noGrp="1"/>
          </p:cNvSpPr>
          <p:nvPr>
            <p:ph type="sldNum" sz="quarter" idx="5"/>
          </p:nvPr>
        </p:nvSpPr>
        <p:spPr/>
        <p:txBody>
          <a:bodyPr/>
          <a:lstStyle/>
          <a:p>
            <a:fld id="{6CB743B5-F8A3-C142-9310-9EBC5DBF7C41}" type="slidenum">
              <a:rPr lang="en-US" smtClean="0"/>
              <a:t>17</a:t>
            </a:fld>
            <a:endParaRPr lang="en-US"/>
          </a:p>
        </p:txBody>
      </p:sp>
    </p:spTree>
    <p:extLst>
      <p:ext uri="{BB962C8B-B14F-4D97-AF65-F5344CB8AC3E}">
        <p14:creationId xmlns:p14="http://schemas.microsoft.com/office/powerpoint/2010/main" val="217760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AED8-27B5-C955-B9E0-BA6326ABA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DAED9-D59F-B81F-0328-CD3FCDA99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B26E0-F5B8-D99B-5444-700C792B39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E4B18-0121-05A6-D70A-257512A1EF9B}"/>
              </a:ext>
            </a:extLst>
          </p:cNvPr>
          <p:cNvSpPr>
            <a:spLocks noGrp="1"/>
          </p:cNvSpPr>
          <p:nvPr>
            <p:ph type="sldNum" sz="quarter" idx="5"/>
          </p:nvPr>
        </p:nvSpPr>
        <p:spPr/>
        <p:txBody>
          <a:bodyPr/>
          <a:lstStyle/>
          <a:p>
            <a:fld id="{6CB743B5-F8A3-C142-9310-9EBC5DBF7C41}" type="slidenum">
              <a:rPr lang="en-US" smtClean="0"/>
              <a:t>18</a:t>
            </a:fld>
            <a:endParaRPr lang="en-US"/>
          </a:p>
        </p:txBody>
      </p:sp>
    </p:spTree>
    <p:extLst>
      <p:ext uri="{BB962C8B-B14F-4D97-AF65-F5344CB8AC3E}">
        <p14:creationId xmlns:p14="http://schemas.microsoft.com/office/powerpoint/2010/main" val="411095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6F9F-0354-3F12-86E9-63F40E0B9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59751-7761-C7B4-0257-69EA0C8A0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9D36E-D504-3A07-35B8-25BBF126C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E1C612-D62B-1F77-884B-EDA556F81336}"/>
              </a:ext>
            </a:extLst>
          </p:cNvPr>
          <p:cNvSpPr>
            <a:spLocks noGrp="1"/>
          </p:cNvSpPr>
          <p:nvPr>
            <p:ph type="sldNum" sz="quarter" idx="5"/>
          </p:nvPr>
        </p:nvSpPr>
        <p:spPr/>
        <p:txBody>
          <a:bodyPr/>
          <a:lstStyle/>
          <a:p>
            <a:fld id="{6CB743B5-F8A3-C142-9310-9EBC5DBF7C41}" type="slidenum">
              <a:rPr lang="en-US" smtClean="0"/>
              <a:t>19</a:t>
            </a:fld>
            <a:endParaRPr lang="en-US"/>
          </a:p>
        </p:txBody>
      </p:sp>
    </p:spTree>
    <p:extLst>
      <p:ext uri="{BB962C8B-B14F-4D97-AF65-F5344CB8AC3E}">
        <p14:creationId xmlns:p14="http://schemas.microsoft.com/office/powerpoint/2010/main" val="172082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5CCC3-F937-9311-55AC-4C25F2B23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9C2E4-C887-6A67-8D0D-BF3C93A4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E0ECF-B738-78C4-2047-F435CD3A5A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461FE6-2A1D-DE95-16DD-724ABF3430C8}"/>
              </a:ext>
            </a:extLst>
          </p:cNvPr>
          <p:cNvSpPr>
            <a:spLocks noGrp="1"/>
          </p:cNvSpPr>
          <p:nvPr>
            <p:ph type="sldNum" sz="quarter" idx="5"/>
          </p:nvPr>
        </p:nvSpPr>
        <p:spPr/>
        <p:txBody>
          <a:bodyPr/>
          <a:lstStyle/>
          <a:p>
            <a:fld id="{6CB743B5-F8A3-C142-9310-9EBC5DBF7C41}" type="slidenum">
              <a:rPr lang="en-US" smtClean="0"/>
              <a:t>20</a:t>
            </a:fld>
            <a:endParaRPr lang="en-US"/>
          </a:p>
        </p:txBody>
      </p:sp>
    </p:spTree>
    <p:extLst>
      <p:ext uri="{BB962C8B-B14F-4D97-AF65-F5344CB8AC3E}">
        <p14:creationId xmlns:p14="http://schemas.microsoft.com/office/powerpoint/2010/main" val="332676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99B21-86D4-5B74-9939-D14DB6E1C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8A438-C175-195A-B6E7-F75F9D996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7DA23-14CF-F04F-7BF6-246E7048FA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B9B343-9B6E-6008-93C7-51AE210478DB}"/>
              </a:ext>
            </a:extLst>
          </p:cNvPr>
          <p:cNvSpPr>
            <a:spLocks noGrp="1"/>
          </p:cNvSpPr>
          <p:nvPr>
            <p:ph type="sldNum" sz="quarter" idx="5"/>
          </p:nvPr>
        </p:nvSpPr>
        <p:spPr/>
        <p:txBody>
          <a:bodyPr/>
          <a:lstStyle/>
          <a:p>
            <a:fld id="{6CB743B5-F8A3-C142-9310-9EBC5DBF7C41}" type="slidenum">
              <a:rPr lang="en-US" smtClean="0"/>
              <a:t>22</a:t>
            </a:fld>
            <a:endParaRPr lang="en-US"/>
          </a:p>
        </p:txBody>
      </p:sp>
    </p:spTree>
    <p:extLst>
      <p:ext uri="{BB962C8B-B14F-4D97-AF65-F5344CB8AC3E}">
        <p14:creationId xmlns:p14="http://schemas.microsoft.com/office/powerpoint/2010/main" val="3355360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0421C-5941-2E0B-19D1-9DB0D67E3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22BA7-D246-FCDC-FD83-F0A667997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5BAEB-3A2B-60E0-87EB-8D5F846C9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13A9F1-73FA-79D4-09C1-49F3F3B67E5A}"/>
              </a:ext>
            </a:extLst>
          </p:cNvPr>
          <p:cNvSpPr>
            <a:spLocks noGrp="1"/>
          </p:cNvSpPr>
          <p:nvPr>
            <p:ph type="sldNum" sz="quarter" idx="5"/>
          </p:nvPr>
        </p:nvSpPr>
        <p:spPr/>
        <p:txBody>
          <a:bodyPr/>
          <a:lstStyle/>
          <a:p>
            <a:fld id="{6CB743B5-F8A3-C142-9310-9EBC5DBF7C41}" type="slidenum">
              <a:rPr lang="en-US" smtClean="0"/>
              <a:t>23</a:t>
            </a:fld>
            <a:endParaRPr lang="en-US"/>
          </a:p>
        </p:txBody>
      </p:sp>
    </p:spTree>
    <p:extLst>
      <p:ext uri="{BB962C8B-B14F-4D97-AF65-F5344CB8AC3E}">
        <p14:creationId xmlns:p14="http://schemas.microsoft.com/office/powerpoint/2010/main" val="13704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9C6E-A6CF-5243-E7DA-E6286555A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D2D78-22F4-11C2-40E0-6E18540AB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6F45F-2722-4708-0F49-B27F46C12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6A05D9-73D7-030E-2C3B-7A6635758528}"/>
              </a:ext>
            </a:extLst>
          </p:cNvPr>
          <p:cNvSpPr>
            <a:spLocks noGrp="1"/>
          </p:cNvSpPr>
          <p:nvPr>
            <p:ph type="sldNum" sz="quarter" idx="5"/>
          </p:nvPr>
        </p:nvSpPr>
        <p:spPr/>
        <p:txBody>
          <a:bodyPr/>
          <a:lstStyle/>
          <a:p>
            <a:fld id="{6CB743B5-F8A3-C142-9310-9EBC5DBF7C41}" type="slidenum">
              <a:rPr lang="en-US" smtClean="0"/>
              <a:t>24</a:t>
            </a:fld>
            <a:endParaRPr lang="en-US"/>
          </a:p>
        </p:txBody>
      </p:sp>
    </p:spTree>
    <p:extLst>
      <p:ext uri="{BB962C8B-B14F-4D97-AF65-F5344CB8AC3E}">
        <p14:creationId xmlns:p14="http://schemas.microsoft.com/office/powerpoint/2010/main" val="357201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2857B-BB0C-D26B-17A9-C136BA56A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17C48-6CE0-EB58-3588-A2296D175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792DD-0D47-D958-03B1-0F35BCDA11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6F43C-A3B7-F344-9A7F-0C4C6541A580}"/>
              </a:ext>
            </a:extLst>
          </p:cNvPr>
          <p:cNvSpPr>
            <a:spLocks noGrp="1"/>
          </p:cNvSpPr>
          <p:nvPr>
            <p:ph type="sldNum" sz="quarter" idx="5"/>
          </p:nvPr>
        </p:nvSpPr>
        <p:spPr/>
        <p:txBody>
          <a:bodyPr/>
          <a:lstStyle/>
          <a:p>
            <a:fld id="{6CB743B5-F8A3-C142-9310-9EBC5DBF7C41}" type="slidenum">
              <a:rPr lang="en-US" smtClean="0"/>
              <a:t>26</a:t>
            </a:fld>
            <a:endParaRPr lang="en-US"/>
          </a:p>
        </p:txBody>
      </p:sp>
    </p:spTree>
    <p:extLst>
      <p:ext uri="{BB962C8B-B14F-4D97-AF65-F5344CB8AC3E}">
        <p14:creationId xmlns:p14="http://schemas.microsoft.com/office/powerpoint/2010/main" val="82863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3E47F-9AEC-F3D1-24C1-B9CC3478F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4A49D-C45C-5C0B-A281-C5011C158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5F98A-BB34-B9DC-7E75-EFBAE8130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2CE367-6DB8-3E9C-F0FE-C5DA7267C0E5}"/>
              </a:ext>
            </a:extLst>
          </p:cNvPr>
          <p:cNvSpPr>
            <a:spLocks noGrp="1"/>
          </p:cNvSpPr>
          <p:nvPr>
            <p:ph type="sldNum" sz="quarter" idx="5"/>
          </p:nvPr>
        </p:nvSpPr>
        <p:spPr/>
        <p:txBody>
          <a:bodyPr/>
          <a:lstStyle/>
          <a:p>
            <a:fld id="{6CB743B5-F8A3-C142-9310-9EBC5DBF7C41}" type="slidenum">
              <a:rPr lang="en-US" smtClean="0"/>
              <a:t>28</a:t>
            </a:fld>
            <a:endParaRPr lang="en-US"/>
          </a:p>
        </p:txBody>
      </p:sp>
    </p:spTree>
    <p:extLst>
      <p:ext uri="{BB962C8B-B14F-4D97-AF65-F5344CB8AC3E}">
        <p14:creationId xmlns:p14="http://schemas.microsoft.com/office/powerpoint/2010/main" val="420839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E55A1-8163-5FCB-29F2-D08AC3DA4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AC04A-9AE3-2DE4-E737-238B89FB5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9BFBC-ED20-5728-A1E8-7710CCF89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B7818A-88DF-0DE0-29C2-D0CDFA091266}"/>
              </a:ext>
            </a:extLst>
          </p:cNvPr>
          <p:cNvSpPr>
            <a:spLocks noGrp="1"/>
          </p:cNvSpPr>
          <p:nvPr>
            <p:ph type="sldNum" sz="quarter" idx="5"/>
          </p:nvPr>
        </p:nvSpPr>
        <p:spPr/>
        <p:txBody>
          <a:bodyPr/>
          <a:lstStyle/>
          <a:p>
            <a:fld id="{6CB743B5-F8A3-C142-9310-9EBC5DBF7C41}" type="slidenum">
              <a:rPr lang="en-US" smtClean="0"/>
              <a:t>30</a:t>
            </a:fld>
            <a:endParaRPr lang="en-US"/>
          </a:p>
        </p:txBody>
      </p:sp>
    </p:spTree>
    <p:extLst>
      <p:ext uri="{BB962C8B-B14F-4D97-AF65-F5344CB8AC3E}">
        <p14:creationId xmlns:p14="http://schemas.microsoft.com/office/powerpoint/2010/main" val="46285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743B5-F8A3-C142-9310-9EBC5DBF7C41}" type="slidenum">
              <a:rPr lang="en-US" smtClean="0"/>
              <a:t>5</a:t>
            </a:fld>
            <a:endParaRPr lang="en-US"/>
          </a:p>
        </p:txBody>
      </p:sp>
    </p:spTree>
    <p:extLst>
      <p:ext uri="{BB962C8B-B14F-4D97-AF65-F5344CB8AC3E}">
        <p14:creationId xmlns:p14="http://schemas.microsoft.com/office/powerpoint/2010/main" val="90179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743B5-F8A3-C142-9310-9EBC5DBF7C41}" type="slidenum">
              <a:rPr lang="en-US" smtClean="0"/>
              <a:t>33</a:t>
            </a:fld>
            <a:endParaRPr lang="en-US"/>
          </a:p>
        </p:txBody>
      </p:sp>
    </p:spTree>
    <p:extLst>
      <p:ext uri="{BB962C8B-B14F-4D97-AF65-F5344CB8AC3E}">
        <p14:creationId xmlns:p14="http://schemas.microsoft.com/office/powerpoint/2010/main" val="254685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8C1FC-FBF2-5E29-38D4-CDCA4DFA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9B5C-0E7F-0168-B010-AB71B71B6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982FD-5730-F012-8181-3472A82C34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F376E-B006-8955-5B0D-04834D6CFF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743B5-F8A3-C142-9310-9EBC5DBF7C4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586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743B5-F8A3-C142-9310-9EBC5DBF7C41}" type="slidenum">
              <a:rPr lang="en-US" smtClean="0"/>
              <a:t>9</a:t>
            </a:fld>
            <a:endParaRPr lang="en-US"/>
          </a:p>
        </p:txBody>
      </p:sp>
    </p:spTree>
    <p:extLst>
      <p:ext uri="{BB962C8B-B14F-4D97-AF65-F5344CB8AC3E}">
        <p14:creationId xmlns:p14="http://schemas.microsoft.com/office/powerpoint/2010/main" val="147714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4C32A-43D0-6C01-FDE7-8DB242615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31783-F67E-0091-C793-8D06DAC69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848C1-7B12-EFDD-3201-80A4E5B6C0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4ACDA0-149A-96CC-D033-4F0695EF845D}"/>
              </a:ext>
            </a:extLst>
          </p:cNvPr>
          <p:cNvSpPr>
            <a:spLocks noGrp="1"/>
          </p:cNvSpPr>
          <p:nvPr>
            <p:ph type="sldNum" sz="quarter" idx="5"/>
          </p:nvPr>
        </p:nvSpPr>
        <p:spPr/>
        <p:txBody>
          <a:bodyPr/>
          <a:lstStyle/>
          <a:p>
            <a:fld id="{6CB743B5-F8A3-C142-9310-9EBC5DBF7C41}" type="slidenum">
              <a:rPr lang="en-US" smtClean="0"/>
              <a:t>10</a:t>
            </a:fld>
            <a:endParaRPr lang="en-US"/>
          </a:p>
        </p:txBody>
      </p:sp>
    </p:spTree>
    <p:extLst>
      <p:ext uri="{BB962C8B-B14F-4D97-AF65-F5344CB8AC3E}">
        <p14:creationId xmlns:p14="http://schemas.microsoft.com/office/powerpoint/2010/main" val="297092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2615-E7E9-0C32-8D70-3E611BEDF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7F7BB-39F2-6ABA-D62E-3C640B1FA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7DB55-156D-04A4-693A-0EF81B5909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9CC9B2-E897-1305-023B-F511D13DA5C1}"/>
              </a:ext>
            </a:extLst>
          </p:cNvPr>
          <p:cNvSpPr>
            <a:spLocks noGrp="1"/>
          </p:cNvSpPr>
          <p:nvPr>
            <p:ph type="sldNum" sz="quarter" idx="5"/>
          </p:nvPr>
        </p:nvSpPr>
        <p:spPr/>
        <p:txBody>
          <a:bodyPr/>
          <a:lstStyle/>
          <a:p>
            <a:fld id="{6CB743B5-F8A3-C142-9310-9EBC5DBF7C41}" type="slidenum">
              <a:rPr lang="en-US" smtClean="0"/>
              <a:t>11</a:t>
            </a:fld>
            <a:endParaRPr lang="en-US"/>
          </a:p>
        </p:txBody>
      </p:sp>
    </p:spTree>
    <p:extLst>
      <p:ext uri="{BB962C8B-B14F-4D97-AF65-F5344CB8AC3E}">
        <p14:creationId xmlns:p14="http://schemas.microsoft.com/office/powerpoint/2010/main" val="23620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C156-BBA7-78CD-AE3B-64789ADF1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E2180-BD28-BD9B-ADA3-FBD4C9D89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7751D-DA36-9D3B-2AB0-9E3E8B56C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866EB-9A1E-67B9-8615-2BDE07E854A3}"/>
              </a:ext>
            </a:extLst>
          </p:cNvPr>
          <p:cNvSpPr>
            <a:spLocks noGrp="1"/>
          </p:cNvSpPr>
          <p:nvPr>
            <p:ph type="sldNum" sz="quarter" idx="5"/>
          </p:nvPr>
        </p:nvSpPr>
        <p:spPr/>
        <p:txBody>
          <a:bodyPr/>
          <a:lstStyle/>
          <a:p>
            <a:fld id="{6CB743B5-F8A3-C142-9310-9EBC5DBF7C41}" type="slidenum">
              <a:rPr lang="en-US" smtClean="0"/>
              <a:t>12</a:t>
            </a:fld>
            <a:endParaRPr lang="en-US"/>
          </a:p>
        </p:txBody>
      </p:sp>
    </p:spTree>
    <p:extLst>
      <p:ext uri="{BB962C8B-B14F-4D97-AF65-F5344CB8AC3E}">
        <p14:creationId xmlns:p14="http://schemas.microsoft.com/office/powerpoint/2010/main" val="230383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1D99-C14A-3725-6146-7D001B672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72CDA-5068-A1AD-A29B-2716D80D6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DA749-533E-1078-1D3F-2336E4BE1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72B85A-7294-AA3A-0A4E-6583C69F177B}"/>
              </a:ext>
            </a:extLst>
          </p:cNvPr>
          <p:cNvSpPr>
            <a:spLocks noGrp="1"/>
          </p:cNvSpPr>
          <p:nvPr>
            <p:ph type="sldNum" sz="quarter" idx="5"/>
          </p:nvPr>
        </p:nvSpPr>
        <p:spPr/>
        <p:txBody>
          <a:bodyPr/>
          <a:lstStyle/>
          <a:p>
            <a:fld id="{6CB743B5-F8A3-C142-9310-9EBC5DBF7C41}" type="slidenum">
              <a:rPr lang="en-US" smtClean="0"/>
              <a:t>13</a:t>
            </a:fld>
            <a:endParaRPr lang="en-US"/>
          </a:p>
        </p:txBody>
      </p:sp>
    </p:spTree>
    <p:extLst>
      <p:ext uri="{BB962C8B-B14F-4D97-AF65-F5344CB8AC3E}">
        <p14:creationId xmlns:p14="http://schemas.microsoft.com/office/powerpoint/2010/main" val="314534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8CE7-FACF-A497-B5E3-18C35093B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C06F5-B712-4BB5-2ED7-4F51245BF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ED4CF-1492-47A6-1267-9D2E14516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40B3AA-20F4-FA3B-0BFE-7DEB4FC2AB8A}"/>
              </a:ext>
            </a:extLst>
          </p:cNvPr>
          <p:cNvSpPr>
            <a:spLocks noGrp="1"/>
          </p:cNvSpPr>
          <p:nvPr>
            <p:ph type="sldNum" sz="quarter" idx="5"/>
          </p:nvPr>
        </p:nvSpPr>
        <p:spPr/>
        <p:txBody>
          <a:bodyPr/>
          <a:lstStyle/>
          <a:p>
            <a:fld id="{6CB743B5-F8A3-C142-9310-9EBC5DBF7C41}" type="slidenum">
              <a:rPr lang="en-US" smtClean="0"/>
              <a:t>15</a:t>
            </a:fld>
            <a:endParaRPr lang="en-US"/>
          </a:p>
        </p:txBody>
      </p:sp>
    </p:spTree>
    <p:extLst>
      <p:ext uri="{BB962C8B-B14F-4D97-AF65-F5344CB8AC3E}">
        <p14:creationId xmlns:p14="http://schemas.microsoft.com/office/powerpoint/2010/main" val="75497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8C1FC-FBF2-5E29-38D4-CDCA4DFA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9B5C-0E7F-0168-B010-AB71B71B6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982FD-5730-F012-8181-3472A82C34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F376E-B006-8955-5B0D-04834D6CFFC1}"/>
              </a:ext>
            </a:extLst>
          </p:cNvPr>
          <p:cNvSpPr>
            <a:spLocks noGrp="1"/>
          </p:cNvSpPr>
          <p:nvPr>
            <p:ph type="sldNum" sz="quarter" idx="5"/>
          </p:nvPr>
        </p:nvSpPr>
        <p:spPr/>
        <p:txBody>
          <a:bodyPr/>
          <a:lstStyle/>
          <a:p>
            <a:fld id="{6CB743B5-F8A3-C142-9310-9EBC5DBF7C41}" type="slidenum">
              <a:rPr lang="en-US" smtClean="0"/>
              <a:t>16</a:t>
            </a:fld>
            <a:endParaRPr lang="en-US"/>
          </a:p>
        </p:txBody>
      </p:sp>
    </p:spTree>
    <p:extLst>
      <p:ext uri="{BB962C8B-B14F-4D97-AF65-F5344CB8AC3E}">
        <p14:creationId xmlns:p14="http://schemas.microsoft.com/office/powerpoint/2010/main" val="2085865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B04F9A34-28CC-16A3-9F5D-C721D8BC6B7D}"/>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1223763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pecial Recognition Award – Wellesley Village Church – Wellesley Wonderful  Weekend">
            <a:extLst>
              <a:ext uri="{FF2B5EF4-FFF2-40B4-BE49-F238E27FC236}">
                <a16:creationId xmlns:a16="http://schemas.microsoft.com/office/drawing/2014/main" id="{3CA3139C-B736-0643-CA26-E95A4A84815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187198"/>
            <a:ext cx="5364209" cy="268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7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585D83-3E59-5BF2-9555-F6B95F2CEDDC}"/>
              </a:ext>
            </a:extLst>
          </p:cNvPr>
          <p:cNvSpPr txBox="1"/>
          <p:nvPr userDrawn="1"/>
        </p:nvSpPr>
        <p:spPr>
          <a:xfrm>
            <a:off x="11142688" y="6291441"/>
            <a:ext cx="764499" cy="276999"/>
          </a:xfrm>
          <a:prstGeom prst="rect">
            <a:avLst/>
          </a:prstGeom>
          <a:noFill/>
        </p:spPr>
        <p:txBody>
          <a:bodyPr wrap="square" rtlCol="0">
            <a:spAutoFit/>
          </a:bodyPr>
          <a:lstStyle/>
          <a:p>
            <a:pPr algn="r"/>
            <a:fld id="{D2505A6D-DAEB-6846-B058-6157644F43DE}" type="slidenum">
              <a:rPr lang="en-US" sz="1200" smtClean="0">
                <a:solidFill>
                  <a:schemeClr val="bg1">
                    <a:lumMod val="75000"/>
                  </a:schemeClr>
                </a:solidFill>
                <a:latin typeface="Raleway" pitchFamily="2" charset="77"/>
              </a:rPr>
              <a:pPr algn="r"/>
              <a:t>‹#›</a:t>
            </a:fld>
            <a:endParaRPr lang="en-US" dirty="0">
              <a:solidFill>
                <a:schemeClr val="bg1">
                  <a:lumMod val="75000"/>
                </a:schemeClr>
              </a:solidFill>
              <a:latin typeface="Raleway" pitchFamily="2" charset="77"/>
            </a:endParaRPr>
          </a:p>
        </p:txBody>
      </p:sp>
      <p:pic>
        <p:nvPicPr>
          <p:cNvPr id="7" name="Picture 4" descr="Wellesley Village Church Worship, Sunday, March 29th">
            <a:extLst>
              <a:ext uri="{FF2B5EF4-FFF2-40B4-BE49-F238E27FC236}">
                <a16:creationId xmlns:a16="http://schemas.microsoft.com/office/drawing/2014/main" id="{6BE4EEB1-96DD-CC08-D2AA-57CCFF1337D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 y="3762531"/>
            <a:ext cx="2103996" cy="3095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pecial Recognition Award – Wellesley Village Church – Wellesley Wonderful  Weekend">
            <a:extLst>
              <a:ext uri="{FF2B5EF4-FFF2-40B4-BE49-F238E27FC236}">
                <a16:creationId xmlns:a16="http://schemas.microsoft.com/office/drawing/2014/main" id="{D44A884A-1B34-8557-F642-C141D5E1F687}"/>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0004611" y="161145"/>
            <a:ext cx="2449715" cy="89954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496647C-3188-8BE8-7541-0E906AA121AC}"/>
              </a:ext>
            </a:extLst>
          </p:cNvPr>
          <p:cNvCxnSpPr/>
          <p:nvPr userDrawn="1"/>
        </p:nvCxnSpPr>
        <p:spPr>
          <a:xfrm>
            <a:off x="-109729" y="1060704"/>
            <a:ext cx="6620257" cy="0"/>
          </a:xfrm>
          <a:prstGeom prst="line">
            <a:avLst/>
          </a:prstGeom>
          <a:ln>
            <a:gradFill flip="none" rotWithShape="1">
              <a:gsLst>
                <a:gs pos="79000">
                  <a:srgbClr val="033966"/>
                </a:gs>
                <a:gs pos="100000">
                  <a:srgbClr val="033966"/>
                </a:gs>
                <a:gs pos="0">
                  <a:schemeClr val="bg1"/>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49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585D83-3E59-5BF2-9555-F6B95F2CEDDC}"/>
              </a:ext>
            </a:extLst>
          </p:cNvPr>
          <p:cNvSpPr txBox="1"/>
          <p:nvPr userDrawn="1"/>
        </p:nvSpPr>
        <p:spPr>
          <a:xfrm>
            <a:off x="11142688" y="6291441"/>
            <a:ext cx="764499" cy="276999"/>
          </a:xfrm>
          <a:prstGeom prst="rect">
            <a:avLst/>
          </a:prstGeom>
          <a:noFill/>
        </p:spPr>
        <p:txBody>
          <a:bodyPr wrap="square" rtlCol="0">
            <a:spAutoFit/>
          </a:bodyPr>
          <a:lstStyle/>
          <a:p>
            <a:pPr algn="r"/>
            <a:fld id="{D2505A6D-DAEB-6846-B058-6157644F43DE}" type="slidenum">
              <a:rPr lang="en-US" sz="1200" smtClean="0">
                <a:solidFill>
                  <a:schemeClr val="bg1">
                    <a:lumMod val="75000"/>
                  </a:schemeClr>
                </a:solidFill>
                <a:latin typeface="Raleway" pitchFamily="2" charset="77"/>
              </a:rPr>
              <a:pPr algn="r"/>
              <a:t>‹#›</a:t>
            </a:fld>
            <a:endParaRPr lang="en-US" dirty="0">
              <a:solidFill>
                <a:schemeClr val="bg1">
                  <a:lumMod val="75000"/>
                </a:schemeClr>
              </a:solidFill>
              <a:latin typeface="Raleway" pitchFamily="2" charset="77"/>
            </a:endParaRPr>
          </a:p>
        </p:txBody>
      </p:sp>
      <p:pic>
        <p:nvPicPr>
          <p:cNvPr id="7" name="Picture 4" descr="Wellesley Village Church Worship, Sunday, March 29th">
            <a:extLst>
              <a:ext uri="{FF2B5EF4-FFF2-40B4-BE49-F238E27FC236}">
                <a16:creationId xmlns:a16="http://schemas.microsoft.com/office/drawing/2014/main" id="{6BE4EEB1-96DD-CC08-D2AA-57CCFF1337D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0" y="85915"/>
            <a:ext cx="4602999" cy="677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6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B04F9A34-28CC-16A3-9F5D-C721D8BC6B7D}"/>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1223763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pecial Recognition Award – Wellesley Village Church – Wellesley Wonderful  Weekend">
            <a:extLst>
              <a:ext uri="{FF2B5EF4-FFF2-40B4-BE49-F238E27FC236}">
                <a16:creationId xmlns:a16="http://schemas.microsoft.com/office/drawing/2014/main" id="{3CA3139C-B736-0643-CA26-E95A4A84815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187198"/>
            <a:ext cx="5364209" cy="268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0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585D83-3E59-5BF2-9555-F6B95F2CEDDC}"/>
              </a:ext>
            </a:extLst>
          </p:cNvPr>
          <p:cNvSpPr txBox="1"/>
          <p:nvPr userDrawn="1"/>
        </p:nvSpPr>
        <p:spPr>
          <a:xfrm>
            <a:off x="11142688" y="6291441"/>
            <a:ext cx="764499" cy="276999"/>
          </a:xfrm>
          <a:prstGeom prst="rect">
            <a:avLst/>
          </a:prstGeom>
          <a:noFill/>
        </p:spPr>
        <p:txBody>
          <a:bodyPr wrap="square" rtlCol="0">
            <a:spAutoFit/>
          </a:bodyPr>
          <a:lstStyle/>
          <a:p>
            <a:pPr algn="r"/>
            <a:fld id="{D2505A6D-DAEB-6846-B058-6157644F43DE}" type="slidenum">
              <a:rPr lang="en-US" sz="1200" smtClean="0">
                <a:solidFill>
                  <a:schemeClr val="bg1">
                    <a:lumMod val="75000"/>
                  </a:schemeClr>
                </a:solidFill>
                <a:latin typeface="Raleway" pitchFamily="2" charset="77"/>
              </a:rPr>
              <a:pPr algn="r"/>
              <a:t>‹#›</a:t>
            </a:fld>
            <a:endParaRPr lang="en-US" dirty="0">
              <a:solidFill>
                <a:schemeClr val="bg1">
                  <a:lumMod val="75000"/>
                </a:schemeClr>
              </a:solidFill>
              <a:latin typeface="Raleway" pitchFamily="2" charset="77"/>
            </a:endParaRPr>
          </a:p>
        </p:txBody>
      </p:sp>
      <p:pic>
        <p:nvPicPr>
          <p:cNvPr id="7" name="Picture 4" descr="Wellesley Village Church Worship, Sunday, March 29th">
            <a:extLst>
              <a:ext uri="{FF2B5EF4-FFF2-40B4-BE49-F238E27FC236}">
                <a16:creationId xmlns:a16="http://schemas.microsoft.com/office/drawing/2014/main" id="{6BE4EEB1-96DD-CC08-D2AA-57CCFF1337D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 y="3762531"/>
            <a:ext cx="2103996" cy="3095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pecial Recognition Award – Wellesley Village Church – Wellesley Wonderful  Weekend">
            <a:extLst>
              <a:ext uri="{FF2B5EF4-FFF2-40B4-BE49-F238E27FC236}">
                <a16:creationId xmlns:a16="http://schemas.microsoft.com/office/drawing/2014/main" id="{D44A884A-1B34-8557-F642-C141D5E1F687}"/>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0004611" y="161145"/>
            <a:ext cx="2449715" cy="89954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496647C-3188-8BE8-7541-0E906AA121AC}"/>
              </a:ext>
            </a:extLst>
          </p:cNvPr>
          <p:cNvCxnSpPr/>
          <p:nvPr userDrawn="1"/>
        </p:nvCxnSpPr>
        <p:spPr>
          <a:xfrm>
            <a:off x="-109729" y="1060704"/>
            <a:ext cx="6620257" cy="0"/>
          </a:xfrm>
          <a:prstGeom prst="line">
            <a:avLst/>
          </a:prstGeom>
          <a:ln>
            <a:gradFill flip="none" rotWithShape="1">
              <a:gsLst>
                <a:gs pos="79000">
                  <a:srgbClr val="033966"/>
                </a:gs>
                <a:gs pos="100000">
                  <a:srgbClr val="033966"/>
                </a:gs>
                <a:gs pos="0">
                  <a:schemeClr val="bg1"/>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27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585D83-3E59-5BF2-9555-F6B95F2CEDDC}"/>
              </a:ext>
            </a:extLst>
          </p:cNvPr>
          <p:cNvSpPr txBox="1"/>
          <p:nvPr userDrawn="1"/>
        </p:nvSpPr>
        <p:spPr>
          <a:xfrm>
            <a:off x="11142688" y="6291441"/>
            <a:ext cx="764499" cy="276999"/>
          </a:xfrm>
          <a:prstGeom prst="rect">
            <a:avLst/>
          </a:prstGeom>
          <a:noFill/>
        </p:spPr>
        <p:txBody>
          <a:bodyPr wrap="square" rtlCol="0">
            <a:spAutoFit/>
          </a:bodyPr>
          <a:lstStyle/>
          <a:p>
            <a:pPr algn="r"/>
            <a:fld id="{D2505A6D-DAEB-6846-B058-6157644F43DE}" type="slidenum">
              <a:rPr lang="en-US" sz="1200" smtClean="0">
                <a:solidFill>
                  <a:schemeClr val="bg1">
                    <a:lumMod val="75000"/>
                  </a:schemeClr>
                </a:solidFill>
                <a:latin typeface="Raleway" pitchFamily="2" charset="77"/>
              </a:rPr>
              <a:pPr algn="r"/>
              <a:t>‹#›</a:t>
            </a:fld>
            <a:endParaRPr lang="en-US" dirty="0">
              <a:solidFill>
                <a:schemeClr val="bg1">
                  <a:lumMod val="75000"/>
                </a:schemeClr>
              </a:solidFill>
              <a:latin typeface="Raleway" pitchFamily="2" charset="77"/>
            </a:endParaRPr>
          </a:p>
        </p:txBody>
      </p:sp>
      <p:pic>
        <p:nvPicPr>
          <p:cNvPr id="7" name="Picture 4" descr="Wellesley Village Church Worship, Sunday, March 29th">
            <a:extLst>
              <a:ext uri="{FF2B5EF4-FFF2-40B4-BE49-F238E27FC236}">
                <a16:creationId xmlns:a16="http://schemas.microsoft.com/office/drawing/2014/main" id="{6BE4EEB1-96DD-CC08-D2AA-57CCFF1337D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0" y="85915"/>
            <a:ext cx="4602999" cy="677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22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9411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777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C1fttmKe-_Q"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E459D4-243E-07CC-0822-4652689F1988}"/>
              </a:ext>
            </a:extLst>
          </p:cNvPr>
          <p:cNvSpPr txBox="1"/>
          <p:nvPr/>
        </p:nvSpPr>
        <p:spPr>
          <a:xfrm>
            <a:off x="7446307" y="1831337"/>
            <a:ext cx="4134678" cy="1446550"/>
          </a:xfrm>
          <a:prstGeom prst="rect">
            <a:avLst/>
          </a:prstGeom>
          <a:noFill/>
        </p:spPr>
        <p:txBody>
          <a:bodyPr wrap="square" rtlCol="0">
            <a:spAutoFit/>
          </a:bodyPr>
          <a:lstStyle/>
          <a:p>
            <a:pPr algn="ctr"/>
            <a:r>
              <a:rPr lang="en-US" sz="4400" dirty="0">
                <a:solidFill>
                  <a:srgbClr val="033966"/>
                </a:solidFill>
                <a:latin typeface="Raleway" pitchFamily="2" charset="77"/>
              </a:rPr>
              <a:t>EMPOWERING</a:t>
            </a:r>
          </a:p>
          <a:p>
            <a:pPr algn="ctr"/>
            <a:r>
              <a:rPr lang="en-US" sz="4400" dirty="0">
                <a:solidFill>
                  <a:srgbClr val="033966"/>
                </a:solidFill>
                <a:latin typeface="Raleway" pitchFamily="2" charset="77"/>
              </a:rPr>
              <a:t>THE FUTURE</a:t>
            </a:r>
          </a:p>
        </p:txBody>
      </p:sp>
    </p:spTree>
    <p:extLst>
      <p:ext uri="{BB962C8B-B14F-4D97-AF65-F5344CB8AC3E}">
        <p14:creationId xmlns:p14="http://schemas.microsoft.com/office/powerpoint/2010/main" val="211875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165D7-93F9-452F-7426-C65DAED2F1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9CF4EA-F91E-721A-5A2D-278DF87BDD51}"/>
              </a:ext>
            </a:extLst>
          </p:cNvPr>
          <p:cNvSpPr txBox="1"/>
          <p:nvPr/>
        </p:nvSpPr>
        <p:spPr>
          <a:xfrm>
            <a:off x="334108" y="298938"/>
            <a:ext cx="7732206" cy="523220"/>
          </a:xfrm>
          <a:prstGeom prst="rect">
            <a:avLst/>
          </a:prstGeom>
          <a:noFill/>
        </p:spPr>
        <p:txBody>
          <a:bodyPr wrap="square" rtlCol="0">
            <a:spAutoFit/>
          </a:bodyPr>
          <a:lstStyle/>
          <a:p>
            <a:r>
              <a:rPr lang="en-US" sz="2800" spc="300" dirty="0">
                <a:solidFill>
                  <a:srgbClr val="033966"/>
                </a:solidFill>
                <a:latin typeface="Raleway" pitchFamily="2" charset="77"/>
              </a:rPr>
              <a:t>COST COMPARISON: INITIAL OUTLAY</a:t>
            </a:r>
          </a:p>
        </p:txBody>
      </p:sp>
      <p:sp>
        <p:nvSpPr>
          <p:cNvPr id="3" name="TextBox 2">
            <a:extLst>
              <a:ext uri="{FF2B5EF4-FFF2-40B4-BE49-F238E27FC236}">
                <a16:creationId xmlns:a16="http://schemas.microsoft.com/office/drawing/2014/main" id="{B8EBD912-9425-10DA-0966-5542CB4CF70D}"/>
              </a:ext>
            </a:extLst>
          </p:cNvPr>
          <p:cNvSpPr txBox="1"/>
          <p:nvPr/>
        </p:nvSpPr>
        <p:spPr>
          <a:xfrm>
            <a:off x="2276441" y="5262934"/>
            <a:ext cx="872901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aleway" pitchFamily="2" charset="77"/>
              </a:rPr>
              <a:t>Notes: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aleway" pitchFamily="2" charset="77"/>
              </a:rPr>
              <a:t>Quotes from GreenerU </a:t>
            </a:r>
            <a:r>
              <a:rPr lang="en-US" sz="1600" dirty="0">
                <a:solidFill>
                  <a:prstClr val="black"/>
                </a:solidFill>
                <a:latin typeface="Raleway" pitchFamily="2" charset="77"/>
              </a:rPr>
              <a:t>are</a:t>
            </a:r>
            <a:r>
              <a:rPr kumimoji="0" lang="en-US" sz="1600" b="0" i="0" u="none" strike="noStrike" kern="1200" cap="none" spc="0" normalizeH="0" baseline="0" noProof="0" dirty="0">
                <a:ln>
                  <a:noFill/>
                </a:ln>
                <a:solidFill>
                  <a:prstClr val="black"/>
                </a:solidFill>
                <a:effectLst/>
                <a:uLnTx/>
                <a:uFillTx/>
                <a:latin typeface="Raleway" pitchFamily="2" charset="77"/>
              </a:rPr>
              <a:t> stipulated sum (fixed)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aleway" pitchFamily="2" charset="77"/>
              </a:rPr>
              <a:t>Pricing has been developed based on significant engineering effort to date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aleway" pitchFamily="2" charset="77"/>
              </a:rPr>
              <a:t>There is some uncertainty as to IRA rebates due to the current political climate</a:t>
            </a:r>
          </a:p>
        </p:txBody>
      </p:sp>
      <p:graphicFrame>
        <p:nvGraphicFramePr>
          <p:cNvPr id="8" name="Table 7">
            <a:extLst>
              <a:ext uri="{FF2B5EF4-FFF2-40B4-BE49-F238E27FC236}">
                <a16:creationId xmlns:a16="http://schemas.microsoft.com/office/drawing/2014/main" id="{E3BCC210-B707-59F4-327E-EF5D3BF9FC00}"/>
              </a:ext>
            </a:extLst>
          </p:cNvPr>
          <p:cNvGraphicFramePr>
            <a:graphicFrameLocks noGrp="1"/>
          </p:cNvGraphicFramePr>
          <p:nvPr>
            <p:extLst>
              <p:ext uri="{D42A27DB-BD31-4B8C-83A1-F6EECF244321}">
                <p14:modId xmlns:p14="http://schemas.microsoft.com/office/powerpoint/2010/main" val="4032578963"/>
              </p:ext>
            </p:extLst>
          </p:nvPr>
        </p:nvGraphicFramePr>
        <p:xfrm>
          <a:off x="1646464" y="1645920"/>
          <a:ext cx="8899072" cy="3566160"/>
        </p:xfrm>
        <a:graphic>
          <a:graphicData uri="http://schemas.openxmlformats.org/drawingml/2006/table">
            <a:tbl>
              <a:tblPr firstRow="1" bandRow="1">
                <a:tableStyleId>{2D5ABB26-0587-4C30-8999-92F81FD0307C}</a:tableStyleId>
              </a:tblPr>
              <a:tblGrid>
                <a:gridCol w="2955472">
                  <a:extLst>
                    <a:ext uri="{9D8B030D-6E8A-4147-A177-3AD203B41FA5}">
                      <a16:colId xmlns:a16="http://schemas.microsoft.com/office/drawing/2014/main" val="72327336"/>
                    </a:ext>
                  </a:extLst>
                </a:gridCol>
                <a:gridCol w="1289957">
                  <a:extLst>
                    <a:ext uri="{9D8B030D-6E8A-4147-A177-3AD203B41FA5}">
                      <a16:colId xmlns:a16="http://schemas.microsoft.com/office/drawing/2014/main" val="3976012394"/>
                    </a:ext>
                  </a:extLst>
                </a:gridCol>
                <a:gridCol w="359229">
                  <a:extLst>
                    <a:ext uri="{9D8B030D-6E8A-4147-A177-3AD203B41FA5}">
                      <a16:colId xmlns:a16="http://schemas.microsoft.com/office/drawing/2014/main" val="2384902736"/>
                    </a:ext>
                  </a:extLst>
                </a:gridCol>
                <a:gridCol w="2400300">
                  <a:extLst>
                    <a:ext uri="{9D8B030D-6E8A-4147-A177-3AD203B41FA5}">
                      <a16:colId xmlns:a16="http://schemas.microsoft.com/office/drawing/2014/main" val="2334598671"/>
                    </a:ext>
                  </a:extLst>
                </a:gridCol>
                <a:gridCol w="1894114">
                  <a:extLst>
                    <a:ext uri="{9D8B030D-6E8A-4147-A177-3AD203B41FA5}">
                      <a16:colId xmlns:a16="http://schemas.microsoft.com/office/drawing/2014/main" val="2268419901"/>
                    </a:ext>
                  </a:extLst>
                </a:gridCol>
              </a:tblGrid>
              <a:tr h="370840">
                <a:tc>
                  <a:txBody>
                    <a:bodyPr/>
                    <a:lstStyle/>
                    <a:p>
                      <a:r>
                        <a:rPr lang="en-US" sz="1400" b="1" dirty="0">
                          <a:latin typeface="Raleway" pitchFamily="2" charset="77"/>
                        </a:rPr>
                        <a:t>Costs</a:t>
                      </a:r>
                    </a:p>
                  </a:txBody>
                  <a:tcPr>
                    <a:solidFill>
                      <a:srgbClr val="033966">
                        <a:alpha val="23529"/>
                      </a:srgbClr>
                    </a:solidFill>
                  </a:tcPr>
                </a:tc>
                <a:tc>
                  <a:txBody>
                    <a:bodyPr/>
                    <a:lstStyle/>
                    <a:p>
                      <a:r>
                        <a:rPr lang="en-US" sz="1400" b="1" dirty="0">
                          <a:latin typeface="Raleway" pitchFamily="2" charset="77"/>
                        </a:rPr>
                        <a:t>Option 2: </a:t>
                      </a:r>
                    </a:p>
                    <a:p>
                      <a:r>
                        <a:rPr lang="en-US" sz="1400" b="1" dirty="0">
                          <a:latin typeface="Raleway" pitchFamily="2" charset="77"/>
                        </a:rPr>
                        <a:t>Geothermal</a:t>
                      </a:r>
                    </a:p>
                  </a:txBody>
                  <a:tcPr>
                    <a:solidFill>
                      <a:srgbClr val="033966">
                        <a:alpha val="23529"/>
                      </a:srgbClr>
                    </a:solidFill>
                  </a:tcPr>
                </a:tc>
                <a:tc>
                  <a:txBody>
                    <a:bodyPr/>
                    <a:lstStyle/>
                    <a:p>
                      <a:endParaRPr lang="en-US" sz="1400" b="1" dirty="0">
                        <a:latin typeface="Raleway" pitchFamily="2" charset="77"/>
                      </a:endParaRPr>
                    </a:p>
                  </a:txBody>
                  <a:tcPr/>
                </a:tc>
                <a:tc>
                  <a:txBody>
                    <a:bodyPr/>
                    <a:lstStyle/>
                    <a:p>
                      <a:r>
                        <a:rPr lang="en-US" sz="1400" b="1" dirty="0">
                          <a:solidFill>
                            <a:schemeClr val="tx1"/>
                          </a:solidFill>
                          <a:latin typeface="Raleway" pitchFamily="2" charset="77"/>
                        </a:rPr>
                        <a:t>Costs</a:t>
                      </a:r>
                    </a:p>
                  </a:txBody>
                  <a:tcPr>
                    <a:solidFill>
                      <a:srgbClr val="6D7810">
                        <a:alpha val="29020"/>
                      </a:srgbClr>
                    </a:solidFill>
                  </a:tcPr>
                </a:tc>
                <a:tc>
                  <a:txBody>
                    <a:bodyPr/>
                    <a:lstStyle/>
                    <a:p>
                      <a:r>
                        <a:rPr lang="en-US" sz="1400" b="1" dirty="0">
                          <a:solidFill>
                            <a:schemeClr val="tx1"/>
                          </a:solidFill>
                          <a:latin typeface="Raleway" pitchFamily="2" charset="77"/>
                        </a:rPr>
                        <a:t>Option 1: </a:t>
                      </a:r>
                    </a:p>
                    <a:p>
                      <a:r>
                        <a:rPr lang="en-US" sz="1400" b="1" dirty="0">
                          <a:solidFill>
                            <a:schemeClr val="tx1"/>
                          </a:solidFill>
                          <a:latin typeface="Raleway" pitchFamily="2" charset="77"/>
                        </a:rPr>
                        <a:t>heat pump/</a:t>
                      </a:r>
                      <a:r>
                        <a:rPr lang="en-US" sz="1400" b="1" dirty="0" err="1">
                          <a:solidFill>
                            <a:schemeClr val="tx1"/>
                          </a:solidFill>
                          <a:latin typeface="Raleway" pitchFamily="2" charset="77"/>
                        </a:rPr>
                        <a:t>nat</a:t>
                      </a:r>
                      <a:r>
                        <a:rPr lang="en-US" sz="1400" b="1" dirty="0">
                          <a:solidFill>
                            <a:schemeClr val="tx1"/>
                          </a:solidFill>
                          <a:latin typeface="Raleway" pitchFamily="2" charset="77"/>
                        </a:rPr>
                        <a:t> gas</a:t>
                      </a:r>
                    </a:p>
                  </a:txBody>
                  <a:tcPr>
                    <a:solidFill>
                      <a:srgbClr val="6D7810">
                        <a:alpha val="29020"/>
                      </a:srgbClr>
                    </a:solidFill>
                  </a:tcPr>
                </a:tc>
                <a:extLst>
                  <a:ext uri="{0D108BD9-81ED-4DB2-BD59-A6C34878D82A}">
                    <a16:rowId xmlns:a16="http://schemas.microsoft.com/office/drawing/2014/main" val="3337887295"/>
                  </a:ext>
                </a:extLst>
              </a:tr>
              <a:tr h="118349">
                <a:tc>
                  <a:txBody>
                    <a:bodyPr/>
                    <a:lstStyle/>
                    <a:p>
                      <a:r>
                        <a:rPr lang="en-US" sz="1400" dirty="0">
                          <a:latin typeface="Raleway" pitchFamily="2" charset="77"/>
                        </a:rPr>
                        <a:t>System, gross cost</a:t>
                      </a:r>
                    </a:p>
                  </a:txBody>
                  <a:tcPr/>
                </a:tc>
                <a:tc>
                  <a:txBody>
                    <a:bodyPr/>
                    <a:lstStyle/>
                    <a:p>
                      <a:pPr algn="r"/>
                      <a:r>
                        <a:rPr lang="en-US" sz="1400" dirty="0">
                          <a:latin typeface="Raleway" pitchFamily="2" charset="77"/>
                        </a:rPr>
                        <a:t>$4,674,000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System, gross cost</a:t>
                      </a:r>
                    </a:p>
                  </a:txBody>
                  <a:tcPr/>
                </a:tc>
                <a:tc>
                  <a:txBody>
                    <a:bodyPr/>
                    <a:lstStyle/>
                    <a:p>
                      <a:pPr algn="r"/>
                      <a:r>
                        <a:rPr lang="en-US" sz="1400" dirty="0">
                          <a:latin typeface="Raleway" pitchFamily="2" charset="77"/>
                        </a:rPr>
                        <a:t>$2,143,000</a:t>
                      </a:r>
                    </a:p>
                  </a:txBody>
                  <a:tcPr/>
                </a:tc>
                <a:extLst>
                  <a:ext uri="{0D108BD9-81ED-4DB2-BD59-A6C34878D82A}">
                    <a16:rowId xmlns:a16="http://schemas.microsoft.com/office/drawing/2014/main" val="2181436030"/>
                  </a:ext>
                </a:extLst>
              </a:tr>
              <a:tr h="0">
                <a:tc>
                  <a:txBody>
                    <a:bodyPr/>
                    <a:lstStyle/>
                    <a:p>
                      <a:r>
                        <a:rPr lang="en-US" sz="1400" dirty="0">
                          <a:latin typeface="Raleway" pitchFamily="2" charset="77"/>
                        </a:rPr>
                        <a:t>Contingency (3.5%)</a:t>
                      </a:r>
                    </a:p>
                  </a:txBody>
                  <a:tcPr/>
                </a:tc>
                <a:tc>
                  <a:txBody>
                    <a:bodyPr/>
                    <a:lstStyle/>
                    <a:p>
                      <a:pPr algn="r"/>
                      <a:r>
                        <a:rPr lang="en-US" sz="1400" dirty="0">
                          <a:latin typeface="Raleway" pitchFamily="2" charset="77"/>
                        </a:rPr>
                        <a:t>$164,000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Contingency (3.5%)</a:t>
                      </a:r>
                    </a:p>
                  </a:txBody>
                  <a:tcPr/>
                </a:tc>
                <a:tc>
                  <a:txBody>
                    <a:bodyPr/>
                    <a:lstStyle/>
                    <a:p>
                      <a:pPr algn="r"/>
                      <a:r>
                        <a:rPr lang="en-US" sz="1400" dirty="0">
                          <a:latin typeface="Raleway" pitchFamily="2" charset="77"/>
                        </a:rPr>
                        <a:t>$75,000</a:t>
                      </a:r>
                    </a:p>
                  </a:txBody>
                  <a:tcPr/>
                </a:tc>
                <a:extLst>
                  <a:ext uri="{0D108BD9-81ED-4DB2-BD59-A6C34878D82A}">
                    <a16:rowId xmlns:a16="http://schemas.microsoft.com/office/drawing/2014/main" val="449974138"/>
                  </a:ext>
                </a:extLst>
              </a:tr>
              <a:tr h="0">
                <a:tc>
                  <a:txBody>
                    <a:bodyPr/>
                    <a:lstStyle/>
                    <a:p>
                      <a:r>
                        <a:rPr lang="en-US" sz="1400" dirty="0">
                          <a:latin typeface="Raleway" pitchFamily="2" charset="77"/>
                        </a:rPr>
                        <a:t>Interest</a:t>
                      </a:r>
                    </a:p>
                  </a:txBody>
                  <a:tcPr/>
                </a:tc>
                <a:tc>
                  <a:txBody>
                    <a:bodyPr/>
                    <a:lstStyle/>
                    <a:p>
                      <a:pPr algn="r"/>
                      <a:r>
                        <a:rPr lang="en-US" sz="1400" dirty="0">
                          <a:latin typeface="Raleway" pitchFamily="2" charset="77"/>
                        </a:rPr>
                        <a:t>$240,000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Interest</a:t>
                      </a:r>
                    </a:p>
                  </a:txBody>
                  <a:tcPr/>
                </a:tc>
                <a:tc>
                  <a:txBody>
                    <a:bodyPr/>
                    <a:lstStyle/>
                    <a:p>
                      <a:pPr algn="r"/>
                      <a:r>
                        <a:rPr lang="en-US" sz="1400" dirty="0">
                          <a:latin typeface="Raleway" pitchFamily="2" charset="77"/>
                        </a:rPr>
                        <a:t>$68,000</a:t>
                      </a:r>
                    </a:p>
                  </a:txBody>
                  <a:tcPr/>
                </a:tc>
                <a:extLst>
                  <a:ext uri="{0D108BD9-81ED-4DB2-BD59-A6C34878D82A}">
                    <a16:rowId xmlns:a16="http://schemas.microsoft.com/office/drawing/2014/main" val="2154969813"/>
                  </a:ext>
                </a:extLst>
              </a:tr>
              <a:tr h="0">
                <a:tc>
                  <a:txBody>
                    <a:bodyPr/>
                    <a:lstStyle/>
                    <a:p>
                      <a:r>
                        <a:rPr lang="en-US" sz="1400" dirty="0">
                          <a:latin typeface="Raleway" pitchFamily="2" charset="77"/>
                        </a:rPr>
                        <a:t>Roof repairs</a:t>
                      </a:r>
                    </a:p>
                  </a:txBody>
                  <a:tcPr/>
                </a:tc>
                <a:tc>
                  <a:txBody>
                    <a:bodyPr/>
                    <a:lstStyle/>
                    <a:p>
                      <a:pPr algn="r"/>
                      <a:r>
                        <a:rPr lang="en-US" sz="1400" dirty="0">
                          <a:latin typeface="Raleway" pitchFamily="2" charset="77"/>
                        </a:rPr>
                        <a:t>$25,000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Roof repairs</a:t>
                      </a:r>
                    </a:p>
                  </a:txBody>
                  <a:tcPr/>
                </a:tc>
                <a:tc>
                  <a:txBody>
                    <a:bodyPr/>
                    <a:lstStyle/>
                    <a:p>
                      <a:pPr algn="r"/>
                      <a:r>
                        <a:rPr lang="en-US" sz="1400" dirty="0">
                          <a:latin typeface="Raleway" pitchFamily="2" charset="77"/>
                        </a:rPr>
                        <a:t>—</a:t>
                      </a:r>
                    </a:p>
                  </a:txBody>
                  <a:tcPr/>
                </a:tc>
                <a:extLst>
                  <a:ext uri="{0D108BD9-81ED-4DB2-BD59-A6C34878D82A}">
                    <a16:rowId xmlns:a16="http://schemas.microsoft.com/office/drawing/2014/main" val="1732122810"/>
                  </a:ext>
                </a:extLst>
              </a:tr>
              <a:tr h="0">
                <a:tc>
                  <a:txBody>
                    <a:bodyPr/>
                    <a:lstStyle/>
                    <a:p>
                      <a:r>
                        <a:rPr lang="en-US" sz="1400" dirty="0">
                          <a:latin typeface="Raleway" pitchFamily="2" charset="77"/>
                        </a:rPr>
                        <a:t>Rebate: IRA 30%</a:t>
                      </a:r>
                    </a:p>
                  </a:txBody>
                  <a:tcPr/>
                </a:tc>
                <a:tc>
                  <a:txBody>
                    <a:bodyPr/>
                    <a:lstStyle/>
                    <a:p>
                      <a:pPr algn="r"/>
                      <a:r>
                        <a:rPr lang="en-US" sz="1400" dirty="0">
                          <a:latin typeface="Raleway" pitchFamily="2" charset="77"/>
                        </a:rPr>
                        <a:t>$(1,451,000)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Rebate: IRA 30%</a:t>
                      </a:r>
                    </a:p>
                  </a:txBody>
                  <a:tcPr/>
                </a:tc>
                <a:tc>
                  <a:txBody>
                    <a:bodyPr/>
                    <a:lstStyle/>
                    <a:p>
                      <a:pPr algn="r"/>
                      <a:r>
                        <a:rPr lang="en-US" sz="1400" dirty="0">
                          <a:latin typeface="Raleway" pitchFamily="2" charset="77"/>
                        </a:rPr>
                        <a:t>—</a:t>
                      </a:r>
                    </a:p>
                  </a:txBody>
                  <a:tcPr/>
                </a:tc>
                <a:extLst>
                  <a:ext uri="{0D108BD9-81ED-4DB2-BD59-A6C34878D82A}">
                    <a16:rowId xmlns:a16="http://schemas.microsoft.com/office/drawing/2014/main" val="1454251294"/>
                  </a:ext>
                </a:extLst>
              </a:tr>
              <a:tr h="0">
                <a:tc>
                  <a:txBody>
                    <a:bodyPr/>
                    <a:lstStyle/>
                    <a:p>
                      <a:r>
                        <a:rPr lang="en-US" sz="1400" dirty="0">
                          <a:latin typeface="Raleway" pitchFamily="2" charset="77"/>
                        </a:rPr>
                        <a:t>Rebate: IRA 10%</a:t>
                      </a:r>
                    </a:p>
                  </a:txBody>
                  <a:tcPr/>
                </a:tc>
                <a:tc>
                  <a:txBody>
                    <a:bodyPr/>
                    <a:lstStyle/>
                    <a:p>
                      <a:pPr algn="r"/>
                      <a:r>
                        <a:rPr lang="en-US" sz="1400" dirty="0">
                          <a:latin typeface="Raleway" pitchFamily="2" charset="77"/>
                        </a:rPr>
                        <a:t>$(484,000)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Rebate: IRA 10%</a:t>
                      </a:r>
                    </a:p>
                  </a:txBody>
                  <a:tcPr/>
                </a:tc>
                <a:tc>
                  <a:txBody>
                    <a:bodyPr/>
                    <a:lstStyle/>
                    <a:p>
                      <a:pPr algn="r"/>
                      <a:r>
                        <a:rPr lang="en-US" sz="1400" dirty="0">
                          <a:latin typeface="Raleway" pitchFamily="2" charset="77"/>
                        </a:rPr>
                        <a:t>—</a:t>
                      </a:r>
                    </a:p>
                  </a:txBody>
                  <a:tcPr/>
                </a:tc>
                <a:extLst>
                  <a:ext uri="{0D108BD9-81ED-4DB2-BD59-A6C34878D82A}">
                    <a16:rowId xmlns:a16="http://schemas.microsoft.com/office/drawing/2014/main" val="1581508945"/>
                  </a:ext>
                </a:extLst>
              </a:tr>
              <a:tr h="0">
                <a:tc>
                  <a:txBody>
                    <a:bodyPr/>
                    <a:lstStyle/>
                    <a:p>
                      <a:r>
                        <a:rPr lang="en-US" sz="1400" dirty="0">
                          <a:latin typeface="Raleway" pitchFamily="2" charset="77"/>
                        </a:rPr>
                        <a:t>Rebate: Mass Save</a:t>
                      </a:r>
                    </a:p>
                  </a:txBody>
                  <a:tcPr/>
                </a:tc>
                <a:tc>
                  <a:txBody>
                    <a:bodyPr/>
                    <a:lstStyle/>
                    <a:p>
                      <a:pPr algn="r"/>
                      <a:r>
                        <a:rPr lang="en-US" sz="1400" dirty="0">
                          <a:latin typeface="Raleway" pitchFamily="2" charset="77"/>
                        </a:rPr>
                        <a:t>$(675,000)</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Rebate: Mass Save</a:t>
                      </a:r>
                    </a:p>
                  </a:txBody>
                  <a:tcPr/>
                </a:tc>
                <a:tc>
                  <a:txBody>
                    <a:bodyPr/>
                    <a:lstStyle/>
                    <a:p>
                      <a:pPr algn="r"/>
                      <a:r>
                        <a:rPr lang="en-US" sz="1400" dirty="0">
                          <a:latin typeface="Raleway" pitchFamily="2" charset="77"/>
                        </a:rPr>
                        <a:t>$(80,000)</a:t>
                      </a:r>
                    </a:p>
                  </a:txBody>
                  <a:tcPr/>
                </a:tc>
                <a:extLst>
                  <a:ext uri="{0D108BD9-81ED-4DB2-BD59-A6C34878D82A}">
                    <a16:rowId xmlns:a16="http://schemas.microsoft.com/office/drawing/2014/main" val="2821538238"/>
                  </a:ext>
                </a:extLst>
              </a:tr>
              <a:tr h="0">
                <a:tc>
                  <a:txBody>
                    <a:bodyPr/>
                    <a:lstStyle/>
                    <a:p>
                      <a:r>
                        <a:rPr lang="en-US" sz="1400" dirty="0">
                          <a:latin typeface="Raleway" pitchFamily="2" charset="77"/>
                        </a:rPr>
                        <a:t>TBD</a:t>
                      </a:r>
                    </a:p>
                  </a:txBody>
                  <a:tcPr/>
                </a:tc>
                <a:tc>
                  <a:txBody>
                    <a:bodyPr/>
                    <a:lstStyle/>
                    <a:p>
                      <a:pPr algn="r"/>
                      <a:r>
                        <a:rPr lang="en-US" sz="1400" dirty="0">
                          <a:latin typeface="Raleway" pitchFamily="2" charset="77"/>
                        </a:rPr>
                        <a:t>—</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TBD</a:t>
                      </a:r>
                    </a:p>
                  </a:txBody>
                  <a:tcPr/>
                </a:tc>
                <a:tc>
                  <a:txBody>
                    <a:bodyPr/>
                    <a:lstStyle/>
                    <a:p>
                      <a:pPr algn="r"/>
                      <a:r>
                        <a:rPr lang="en-US" sz="1400" dirty="0">
                          <a:latin typeface="Raleway" pitchFamily="2" charset="77"/>
                        </a:rPr>
                        <a:t>—</a:t>
                      </a:r>
                    </a:p>
                  </a:txBody>
                  <a:tcPr/>
                </a:tc>
                <a:extLst>
                  <a:ext uri="{0D108BD9-81ED-4DB2-BD59-A6C34878D82A}">
                    <a16:rowId xmlns:a16="http://schemas.microsoft.com/office/drawing/2014/main" val="305611120"/>
                  </a:ext>
                </a:extLst>
              </a:tr>
              <a:tr h="0">
                <a:tc>
                  <a:txBody>
                    <a:bodyPr/>
                    <a:lstStyle/>
                    <a:p>
                      <a:r>
                        <a:rPr lang="en-US" sz="1400" dirty="0">
                          <a:latin typeface="Raleway" pitchFamily="2" charset="77"/>
                        </a:rPr>
                        <a:t>TBD</a:t>
                      </a:r>
                    </a:p>
                  </a:txBody>
                  <a:tcPr/>
                </a:tc>
                <a:tc>
                  <a:txBody>
                    <a:bodyPr/>
                    <a:lstStyle/>
                    <a:p>
                      <a:pPr algn="r"/>
                      <a:r>
                        <a:rPr lang="en-US" sz="1400" dirty="0">
                          <a:latin typeface="Raleway" pitchFamily="2" charset="77"/>
                        </a:rPr>
                        <a:t>—</a:t>
                      </a:r>
                    </a:p>
                  </a:txBody>
                  <a:tcPr/>
                </a:tc>
                <a:tc>
                  <a:txBody>
                    <a:bodyPr/>
                    <a:lstStyle/>
                    <a:p>
                      <a:endParaRPr lang="en-US" sz="1400" dirty="0">
                        <a:latin typeface="Raleway" pitchFamily="2" charset="77"/>
                      </a:endParaRPr>
                    </a:p>
                  </a:txBody>
                  <a:tcPr/>
                </a:tc>
                <a:tc>
                  <a:txBody>
                    <a:bodyPr/>
                    <a:lstStyle/>
                    <a:p>
                      <a:r>
                        <a:rPr lang="en-US" sz="1400" dirty="0">
                          <a:latin typeface="Raleway" pitchFamily="2" charset="77"/>
                        </a:rPr>
                        <a:t>TBD</a:t>
                      </a:r>
                    </a:p>
                  </a:txBody>
                  <a:tcPr/>
                </a:tc>
                <a:tc>
                  <a:txBody>
                    <a:bodyPr/>
                    <a:lstStyle/>
                    <a:p>
                      <a:pPr algn="r"/>
                      <a:r>
                        <a:rPr lang="en-US" sz="1400" dirty="0">
                          <a:latin typeface="Raleway" pitchFamily="2" charset="77"/>
                        </a:rPr>
                        <a:t>—</a:t>
                      </a:r>
                    </a:p>
                  </a:txBody>
                  <a:tcPr/>
                </a:tc>
                <a:extLst>
                  <a:ext uri="{0D108BD9-81ED-4DB2-BD59-A6C34878D82A}">
                    <a16:rowId xmlns:a16="http://schemas.microsoft.com/office/drawing/2014/main" val="3361660825"/>
                  </a:ext>
                </a:extLst>
              </a:tr>
              <a:tr h="0">
                <a:tc>
                  <a:txBody>
                    <a:bodyPr/>
                    <a:lstStyle/>
                    <a:p>
                      <a:r>
                        <a:rPr lang="en-US" sz="1400" b="1" dirty="0">
                          <a:solidFill>
                            <a:schemeClr val="bg1"/>
                          </a:solidFill>
                          <a:latin typeface="Raleway" pitchFamily="2" charset="77"/>
                        </a:rPr>
                        <a:t>NET</a:t>
                      </a:r>
                    </a:p>
                  </a:txBody>
                  <a:tcPr>
                    <a:solidFill>
                      <a:srgbClr val="033966"/>
                    </a:solidFill>
                  </a:tcPr>
                </a:tc>
                <a:tc>
                  <a:txBody>
                    <a:bodyPr/>
                    <a:lstStyle/>
                    <a:p>
                      <a:pPr algn="r"/>
                      <a:r>
                        <a:rPr lang="en-US" sz="1400" b="1" dirty="0">
                          <a:solidFill>
                            <a:schemeClr val="bg1"/>
                          </a:solidFill>
                          <a:latin typeface="Raleway" pitchFamily="2" charset="77"/>
                        </a:rPr>
                        <a:t>$2,493,000</a:t>
                      </a:r>
                    </a:p>
                  </a:txBody>
                  <a:tcPr>
                    <a:solidFill>
                      <a:srgbClr val="033966"/>
                    </a:solidFill>
                  </a:tcPr>
                </a:tc>
                <a:tc>
                  <a:txBody>
                    <a:bodyPr/>
                    <a:lstStyle/>
                    <a:p>
                      <a:endParaRPr lang="en-US" sz="1400" dirty="0">
                        <a:latin typeface="Raleway" pitchFamily="2" charset="77"/>
                      </a:endParaRPr>
                    </a:p>
                  </a:txBody>
                  <a:tcPr/>
                </a:tc>
                <a:tc>
                  <a:txBody>
                    <a:bodyPr/>
                    <a:lstStyle/>
                    <a:p>
                      <a:r>
                        <a:rPr lang="en-US" sz="1400" b="1" dirty="0">
                          <a:solidFill>
                            <a:schemeClr val="bg1"/>
                          </a:solidFill>
                          <a:latin typeface="Raleway" pitchFamily="2" charset="77"/>
                        </a:rPr>
                        <a:t>NET</a:t>
                      </a:r>
                    </a:p>
                  </a:txBody>
                  <a:tcPr>
                    <a:solidFill>
                      <a:srgbClr val="6D7810"/>
                    </a:solidFill>
                  </a:tcPr>
                </a:tc>
                <a:tc>
                  <a:txBody>
                    <a:bodyPr/>
                    <a:lstStyle/>
                    <a:p>
                      <a:pPr algn="r"/>
                      <a:r>
                        <a:rPr lang="en-US" sz="1400" b="1" dirty="0">
                          <a:solidFill>
                            <a:schemeClr val="bg1"/>
                          </a:solidFill>
                          <a:latin typeface="Raleway" pitchFamily="2" charset="77"/>
                        </a:rPr>
                        <a:t>$2,206,000</a:t>
                      </a:r>
                    </a:p>
                  </a:txBody>
                  <a:tcPr>
                    <a:solidFill>
                      <a:srgbClr val="6D7810"/>
                    </a:solidFill>
                  </a:tcPr>
                </a:tc>
                <a:extLst>
                  <a:ext uri="{0D108BD9-81ED-4DB2-BD59-A6C34878D82A}">
                    <a16:rowId xmlns:a16="http://schemas.microsoft.com/office/drawing/2014/main" val="1161444454"/>
                  </a:ext>
                </a:extLst>
              </a:tr>
            </a:tbl>
          </a:graphicData>
        </a:graphic>
      </p:graphicFrame>
      <p:sp>
        <p:nvSpPr>
          <p:cNvPr id="11" name="TextBox 10">
            <a:extLst>
              <a:ext uri="{FF2B5EF4-FFF2-40B4-BE49-F238E27FC236}">
                <a16:creationId xmlns:a16="http://schemas.microsoft.com/office/drawing/2014/main" id="{8F8A126F-974F-A3C3-E26D-578B4074A0D3}"/>
              </a:ext>
            </a:extLst>
          </p:cNvPr>
          <p:cNvSpPr txBox="1"/>
          <p:nvPr/>
        </p:nvSpPr>
        <p:spPr>
          <a:xfrm>
            <a:off x="8696518" y="6316771"/>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pic>
        <p:nvPicPr>
          <p:cNvPr id="13" name="Picture 12" descr="A black background with white text&#10;&#10;Description automatically generated">
            <a:extLst>
              <a:ext uri="{FF2B5EF4-FFF2-40B4-BE49-F238E27FC236}">
                <a16:creationId xmlns:a16="http://schemas.microsoft.com/office/drawing/2014/main" id="{3F0AFEEC-022C-863F-47EC-ACDF20134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1439" y="6197076"/>
            <a:ext cx="1680029" cy="547165"/>
          </a:xfrm>
          <a:prstGeom prst="rect">
            <a:avLst/>
          </a:prstGeom>
        </p:spPr>
      </p:pic>
    </p:spTree>
    <p:extLst>
      <p:ext uri="{BB962C8B-B14F-4D97-AF65-F5344CB8AC3E}">
        <p14:creationId xmlns:p14="http://schemas.microsoft.com/office/powerpoint/2010/main" val="25264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D86DC9D-2C5C-46B3-5A4E-721343BCD6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3AC2B4-3468-DB5D-2B4C-EAF50902BC3F}"/>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COST COMPARISON: INITIAL CASH FLOW</a:t>
            </a:r>
          </a:p>
        </p:txBody>
      </p:sp>
      <p:graphicFrame>
        <p:nvGraphicFramePr>
          <p:cNvPr id="8" name="Table 7">
            <a:extLst>
              <a:ext uri="{FF2B5EF4-FFF2-40B4-BE49-F238E27FC236}">
                <a16:creationId xmlns:a16="http://schemas.microsoft.com/office/drawing/2014/main" id="{DB35BBED-8C28-2580-D704-411E2032376B}"/>
              </a:ext>
            </a:extLst>
          </p:cNvPr>
          <p:cNvGraphicFramePr>
            <a:graphicFrameLocks noGrp="1"/>
          </p:cNvGraphicFramePr>
          <p:nvPr>
            <p:extLst>
              <p:ext uri="{D42A27DB-BD31-4B8C-83A1-F6EECF244321}">
                <p14:modId xmlns:p14="http://schemas.microsoft.com/office/powerpoint/2010/main" val="2601353177"/>
              </p:ext>
            </p:extLst>
          </p:nvPr>
        </p:nvGraphicFramePr>
        <p:xfrm>
          <a:off x="1356852" y="1295304"/>
          <a:ext cx="9570457" cy="5257800"/>
        </p:xfrm>
        <a:graphic>
          <a:graphicData uri="http://schemas.openxmlformats.org/drawingml/2006/table">
            <a:tbl>
              <a:tblPr firstRow="1" bandRow="1">
                <a:tableStyleId>{2D5ABB26-0587-4C30-8999-92F81FD0307C}</a:tableStyleId>
              </a:tblPr>
              <a:tblGrid>
                <a:gridCol w="2796694">
                  <a:extLst>
                    <a:ext uri="{9D8B030D-6E8A-4147-A177-3AD203B41FA5}">
                      <a16:colId xmlns:a16="http://schemas.microsoft.com/office/drawing/2014/main" val="72327336"/>
                    </a:ext>
                  </a:extLst>
                </a:gridCol>
                <a:gridCol w="1769028">
                  <a:extLst>
                    <a:ext uri="{9D8B030D-6E8A-4147-A177-3AD203B41FA5}">
                      <a16:colId xmlns:a16="http://schemas.microsoft.com/office/drawing/2014/main" val="3976012394"/>
                    </a:ext>
                  </a:extLst>
                </a:gridCol>
                <a:gridCol w="1000947">
                  <a:extLst>
                    <a:ext uri="{9D8B030D-6E8A-4147-A177-3AD203B41FA5}">
                      <a16:colId xmlns:a16="http://schemas.microsoft.com/office/drawing/2014/main" val="2384902736"/>
                    </a:ext>
                  </a:extLst>
                </a:gridCol>
                <a:gridCol w="1000947">
                  <a:extLst>
                    <a:ext uri="{9D8B030D-6E8A-4147-A177-3AD203B41FA5}">
                      <a16:colId xmlns:a16="http://schemas.microsoft.com/office/drawing/2014/main" val="2334598671"/>
                    </a:ext>
                  </a:extLst>
                </a:gridCol>
                <a:gridCol w="1000947">
                  <a:extLst>
                    <a:ext uri="{9D8B030D-6E8A-4147-A177-3AD203B41FA5}">
                      <a16:colId xmlns:a16="http://schemas.microsoft.com/office/drawing/2014/main" val="3467543158"/>
                    </a:ext>
                  </a:extLst>
                </a:gridCol>
                <a:gridCol w="1000947">
                  <a:extLst>
                    <a:ext uri="{9D8B030D-6E8A-4147-A177-3AD203B41FA5}">
                      <a16:colId xmlns:a16="http://schemas.microsoft.com/office/drawing/2014/main" val="2268419901"/>
                    </a:ext>
                  </a:extLst>
                </a:gridCol>
                <a:gridCol w="1000947">
                  <a:extLst>
                    <a:ext uri="{9D8B030D-6E8A-4147-A177-3AD203B41FA5}">
                      <a16:colId xmlns:a16="http://schemas.microsoft.com/office/drawing/2014/main" val="2889631941"/>
                    </a:ext>
                  </a:extLst>
                </a:gridCol>
              </a:tblGrid>
              <a:tr h="0">
                <a:tc>
                  <a:txBody>
                    <a:bodyPr/>
                    <a:lstStyle/>
                    <a:p>
                      <a:r>
                        <a:rPr lang="en-US" sz="900" b="1" dirty="0">
                          <a:latin typeface="Raleway" pitchFamily="2" charset="77"/>
                        </a:rPr>
                        <a:t>Costs</a:t>
                      </a:r>
                    </a:p>
                  </a:txBody>
                  <a:tcPr>
                    <a:solidFill>
                      <a:srgbClr val="033966">
                        <a:alpha val="20000"/>
                      </a:srgbClr>
                    </a:solidFill>
                  </a:tcPr>
                </a:tc>
                <a:tc>
                  <a:txBody>
                    <a:bodyPr/>
                    <a:lstStyle/>
                    <a:p>
                      <a:r>
                        <a:rPr lang="en-US" sz="900" b="1" dirty="0">
                          <a:latin typeface="Raleway" pitchFamily="2" charset="77"/>
                        </a:rPr>
                        <a:t>Geothermal</a:t>
                      </a:r>
                    </a:p>
                  </a:txBody>
                  <a:tcPr>
                    <a:solidFill>
                      <a:srgbClr val="033966">
                        <a:alpha val="20000"/>
                      </a:srgbClr>
                    </a:solidFill>
                  </a:tcPr>
                </a:tc>
                <a:tc>
                  <a:txBody>
                    <a:bodyPr/>
                    <a:lstStyle/>
                    <a:p>
                      <a:pPr marL="0" algn="l" defTabSz="914400" rtl="0" eaLnBrk="1" latinLnBrk="0" hangingPunct="1"/>
                      <a:r>
                        <a:rPr lang="en-US" sz="900" b="1" kern="1200" dirty="0">
                          <a:solidFill>
                            <a:schemeClr val="tx1"/>
                          </a:solidFill>
                          <a:latin typeface="Raleway" pitchFamily="2" charset="77"/>
                          <a:ea typeface="+mn-ea"/>
                          <a:cs typeface="+mn-cs"/>
                        </a:rPr>
                        <a:t>2024</a:t>
                      </a:r>
                    </a:p>
                  </a:txBody>
                  <a:tcPr>
                    <a:solidFill>
                      <a:srgbClr val="033966">
                        <a:alpha val="20000"/>
                      </a:srgbClr>
                    </a:solidFill>
                  </a:tcPr>
                </a:tc>
                <a:tc>
                  <a:txBody>
                    <a:bodyPr/>
                    <a:lstStyle/>
                    <a:p>
                      <a:pPr marL="0" algn="l" defTabSz="914400" rtl="0" eaLnBrk="1" latinLnBrk="0" hangingPunct="1"/>
                      <a:r>
                        <a:rPr lang="en-US" sz="900" b="1" kern="1200" dirty="0">
                          <a:solidFill>
                            <a:schemeClr val="tx1"/>
                          </a:solidFill>
                          <a:latin typeface="Raleway" pitchFamily="2" charset="77"/>
                          <a:ea typeface="+mn-ea"/>
                          <a:cs typeface="+mn-cs"/>
                        </a:rPr>
                        <a:t>2025</a:t>
                      </a:r>
                    </a:p>
                  </a:txBody>
                  <a:tcPr>
                    <a:solidFill>
                      <a:srgbClr val="033966">
                        <a:alpha val="20000"/>
                      </a:srgbClr>
                    </a:solidFill>
                  </a:tcPr>
                </a:tc>
                <a:tc>
                  <a:txBody>
                    <a:bodyPr/>
                    <a:lstStyle/>
                    <a:p>
                      <a:pPr marL="0" algn="l" defTabSz="914400" rtl="0" eaLnBrk="1" latinLnBrk="0" hangingPunct="1"/>
                      <a:r>
                        <a:rPr lang="en-US" sz="900" b="1" kern="1200" dirty="0">
                          <a:solidFill>
                            <a:schemeClr val="tx1"/>
                          </a:solidFill>
                          <a:latin typeface="Raleway" pitchFamily="2" charset="77"/>
                          <a:ea typeface="+mn-ea"/>
                          <a:cs typeface="+mn-cs"/>
                        </a:rPr>
                        <a:t>2026</a:t>
                      </a:r>
                    </a:p>
                  </a:txBody>
                  <a:tcPr>
                    <a:solidFill>
                      <a:srgbClr val="033966">
                        <a:alpha val="20000"/>
                      </a:srgbClr>
                    </a:solidFill>
                  </a:tcPr>
                </a:tc>
                <a:tc>
                  <a:txBody>
                    <a:bodyPr/>
                    <a:lstStyle/>
                    <a:p>
                      <a:pPr marL="0" algn="l" defTabSz="914400" rtl="0" eaLnBrk="1" latinLnBrk="0" hangingPunct="1"/>
                      <a:r>
                        <a:rPr lang="en-US" sz="900" b="1" kern="1200" dirty="0">
                          <a:solidFill>
                            <a:schemeClr val="tx1"/>
                          </a:solidFill>
                          <a:latin typeface="Raleway" pitchFamily="2" charset="77"/>
                          <a:ea typeface="+mn-ea"/>
                          <a:cs typeface="+mn-cs"/>
                        </a:rPr>
                        <a:t>2027</a:t>
                      </a:r>
                    </a:p>
                  </a:txBody>
                  <a:tcPr>
                    <a:solidFill>
                      <a:srgbClr val="033966">
                        <a:alpha val="20000"/>
                      </a:srgbClr>
                    </a:solidFill>
                  </a:tcPr>
                </a:tc>
                <a:tc>
                  <a:txBody>
                    <a:bodyPr/>
                    <a:lstStyle/>
                    <a:p>
                      <a:pPr marL="0" algn="l" defTabSz="914400" rtl="0" eaLnBrk="1" latinLnBrk="0" hangingPunct="1"/>
                      <a:r>
                        <a:rPr lang="en-US" sz="900" b="1" kern="1200" dirty="0">
                          <a:solidFill>
                            <a:schemeClr val="tx1"/>
                          </a:solidFill>
                          <a:latin typeface="Raleway" pitchFamily="2" charset="77"/>
                          <a:ea typeface="+mn-ea"/>
                          <a:cs typeface="+mn-cs"/>
                        </a:rPr>
                        <a:t>2028</a:t>
                      </a:r>
                    </a:p>
                  </a:txBody>
                  <a:tcPr>
                    <a:solidFill>
                      <a:srgbClr val="033966">
                        <a:alpha val="20000"/>
                      </a:srgbClr>
                    </a:solidFill>
                  </a:tcPr>
                </a:tc>
                <a:extLst>
                  <a:ext uri="{0D108BD9-81ED-4DB2-BD59-A6C34878D82A}">
                    <a16:rowId xmlns:a16="http://schemas.microsoft.com/office/drawing/2014/main" val="3337887295"/>
                  </a:ext>
                </a:extLst>
              </a:tr>
              <a:tr h="0">
                <a:tc>
                  <a:txBody>
                    <a:bodyPr/>
                    <a:lstStyle/>
                    <a:p>
                      <a:r>
                        <a:rPr lang="en-US" sz="900" dirty="0">
                          <a:latin typeface="Raleway" pitchFamily="2" charset="77"/>
                        </a:rPr>
                        <a:t>System, gross cost</a:t>
                      </a:r>
                    </a:p>
                  </a:txBody>
                  <a:tcPr/>
                </a:tc>
                <a:tc>
                  <a:txBody>
                    <a:bodyPr/>
                    <a:lstStyle/>
                    <a:p>
                      <a:pPr algn="r"/>
                      <a:r>
                        <a:rPr lang="en-US" sz="900" dirty="0">
                          <a:latin typeface="Raleway" pitchFamily="2" charset="77"/>
                        </a:rPr>
                        <a:t>$4,674,000</a:t>
                      </a:r>
                    </a:p>
                  </a:txBody>
                  <a:tcPr/>
                </a:tc>
                <a:tc>
                  <a:txBody>
                    <a:bodyPr/>
                    <a:lstStyle/>
                    <a:p>
                      <a:pPr algn="r"/>
                      <a:r>
                        <a:rPr lang="en-US" sz="900" dirty="0">
                          <a:latin typeface="Raleway" pitchFamily="2" charset="77"/>
                        </a:rPr>
                        <a:t>$561,000</a:t>
                      </a:r>
                    </a:p>
                  </a:txBody>
                  <a:tcPr/>
                </a:tc>
                <a:tc>
                  <a:txBody>
                    <a:bodyPr/>
                    <a:lstStyle/>
                    <a:p>
                      <a:pPr algn="r"/>
                      <a:r>
                        <a:rPr lang="en-US" sz="900" dirty="0">
                          <a:latin typeface="Raleway" pitchFamily="2" charset="77"/>
                        </a:rPr>
                        <a:t>$4,113,000</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2181436030"/>
                  </a:ext>
                </a:extLst>
              </a:tr>
              <a:tr h="0">
                <a:tc>
                  <a:txBody>
                    <a:bodyPr/>
                    <a:lstStyle/>
                    <a:p>
                      <a:r>
                        <a:rPr lang="en-US" sz="900" dirty="0">
                          <a:latin typeface="Raleway" pitchFamily="2" charset="77"/>
                        </a:rPr>
                        <a:t>Contingency (3.5%)</a:t>
                      </a:r>
                    </a:p>
                  </a:txBody>
                  <a:tcPr/>
                </a:tc>
                <a:tc>
                  <a:txBody>
                    <a:bodyPr/>
                    <a:lstStyle/>
                    <a:p>
                      <a:pPr algn="r"/>
                      <a:r>
                        <a:rPr lang="en-US" sz="900" dirty="0">
                          <a:latin typeface="Raleway" pitchFamily="2" charset="77"/>
                        </a:rPr>
                        <a:t>$164,000</a:t>
                      </a:r>
                    </a:p>
                  </a:txBody>
                  <a:tcPr/>
                </a:tc>
                <a:tc>
                  <a:txBody>
                    <a:bodyPr/>
                    <a:lstStyle/>
                    <a:p>
                      <a:pPr algn="r"/>
                      <a:r>
                        <a:rPr lang="en-US" sz="900" dirty="0">
                          <a:latin typeface="Raleway" pitchFamily="2" charset="77"/>
                        </a:rPr>
                        <a:t>$20,000</a:t>
                      </a:r>
                    </a:p>
                  </a:txBody>
                  <a:tcPr/>
                </a:tc>
                <a:tc>
                  <a:txBody>
                    <a:bodyPr/>
                    <a:lstStyle/>
                    <a:p>
                      <a:pPr algn="r"/>
                      <a:r>
                        <a:rPr lang="en-US" sz="900" dirty="0">
                          <a:latin typeface="Raleway" pitchFamily="2" charset="77"/>
                        </a:rPr>
                        <a:t>$144,000</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449974138"/>
                  </a:ext>
                </a:extLst>
              </a:tr>
              <a:tr h="0">
                <a:tc>
                  <a:txBody>
                    <a:bodyPr/>
                    <a:lstStyle/>
                    <a:p>
                      <a:r>
                        <a:rPr lang="en-US" sz="900" dirty="0">
                          <a:latin typeface="Raleway" pitchFamily="2" charset="77"/>
                        </a:rPr>
                        <a:t>Interest</a:t>
                      </a:r>
                    </a:p>
                  </a:txBody>
                  <a:tcPr/>
                </a:tc>
                <a:tc>
                  <a:txBody>
                    <a:bodyPr/>
                    <a:lstStyle/>
                    <a:p>
                      <a:pPr algn="r"/>
                      <a:r>
                        <a:rPr lang="en-US" sz="900" dirty="0">
                          <a:latin typeface="Raleway" pitchFamily="2" charset="77"/>
                        </a:rPr>
                        <a:t>$240,000</a:t>
                      </a:r>
                    </a:p>
                  </a:txBody>
                  <a:tcPr/>
                </a:tc>
                <a:tc>
                  <a:txBody>
                    <a:bodyPr/>
                    <a:lstStyle/>
                    <a:p>
                      <a:pPr algn="r"/>
                      <a:r>
                        <a:rPr lang="en-US" sz="900" dirty="0">
                          <a:latin typeface="Raleway" pitchFamily="2" charset="77"/>
                        </a:rPr>
                        <a:t>$3,000</a:t>
                      </a:r>
                    </a:p>
                  </a:txBody>
                  <a:tcPr/>
                </a:tc>
                <a:tc>
                  <a:txBody>
                    <a:bodyPr/>
                    <a:lstStyle/>
                    <a:p>
                      <a:pPr algn="r"/>
                      <a:r>
                        <a:rPr lang="en-US" sz="900" dirty="0">
                          <a:latin typeface="Raleway" pitchFamily="2" charset="77"/>
                        </a:rPr>
                        <a:t>$99,000</a:t>
                      </a:r>
                    </a:p>
                  </a:txBody>
                  <a:tcPr>
                    <a:noFill/>
                  </a:tcPr>
                </a:tc>
                <a:tc>
                  <a:txBody>
                    <a:bodyPr/>
                    <a:lstStyle/>
                    <a:p>
                      <a:pPr algn="r"/>
                      <a:r>
                        <a:rPr lang="en-US" sz="900" dirty="0">
                          <a:latin typeface="Raleway" pitchFamily="2" charset="77"/>
                        </a:rPr>
                        <a:t>$110,000</a:t>
                      </a:r>
                    </a:p>
                  </a:txBody>
                  <a:tcPr>
                    <a:noFill/>
                  </a:tcPr>
                </a:tc>
                <a:tc>
                  <a:txBody>
                    <a:bodyPr/>
                    <a:lstStyle/>
                    <a:p>
                      <a:pPr algn="r"/>
                      <a:r>
                        <a:rPr lang="en-US" sz="900" dirty="0">
                          <a:latin typeface="Raleway" pitchFamily="2" charset="77"/>
                        </a:rPr>
                        <a:t>$28,000</a:t>
                      </a: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2154969813"/>
                  </a:ext>
                </a:extLst>
              </a:tr>
              <a:tr h="0">
                <a:tc>
                  <a:txBody>
                    <a:bodyPr/>
                    <a:lstStyle/>
                    <a:p>
                      <a:r>
                        <a:rPr lang="en-US" sz="900" dirty="0">
                          <a:latin typeface="Raleway" pitchFamily="2" charset="77"/>
                        </a:rPr>
                        <a:t>Roof repairs</a:t>
                      </a:r>
                    </a:p>
                  </a:txBody>
                  <a:tcPr/>
                </a:tc>
                <a:tc>
                  <a:txBody>
                    <a:bodyPr/>
                    <a:lstStyle/>
                    <a:p>
                      <a:pPr algn="r"/>
                      <a:r>
                        <a:rPr lang="en-US" sz="900" dirty="0">
                          <a:latin typeface="Raleway" pitchFamily="2" charset="77"/>
                        </a:rPr>
                        <a:t>$25,000</a:t>
                      </a:r>
                    </a:p>
                  </a:txBody>
                  <a:tcPr/>
                </a:tc>
                <a:tc>
                  <a:txBody>
                    <a:bodyPr/>
                    <a:lstStyle/>
                    <a:p>
                      <a:pPr algn="r"/>
                      <a:r>
                        <a:rPr lang="en-US" sz="900" dirty="0">
                          <a:latin typeface="Raleway" pitchFamily="2" charset="77"/>
                        </a:rPr>
                        <a:t>—</a:t>
                      </a:r>
                    </a:p>
                  </a:txBody>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endParaRPr lang="en-US" sz="900" dirty="0">
                        <a:solidFill>
                          <a:srgbClr val="C00000"/>
                        </a:solidFill>
                        <a:latin typeface="Raleway" pitchFamily="2" charset="77"/>
                      </a:endParaRP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1732122810"/>
                  </a:ext>
                </a:extLst>
              </a:tr>
              <a:tr h="0">
                <a:tc>
                  <a:txBody>
                    <a:bodyPr/>
                    <a:lstStyle/>
                    <a:p>
                      <a:r>
                        <a:rPr lang="en-US" sz="900" dirty="0">
                          <a:latin typeface="Raleway" pitchFamily="2" charset="77"/>
                        </a:rPr>
                        <a:t>Rebate: IRA 30%</a:t>
                      </a:r>
                    </a:p>
                  </a:txBody>
                  <a:tcPr/>
                </a:tc>
                <a:tc>
                  <a:txBody>
                    <a:bodyPr/>
                    <a:lstStyle/>
                    <a:p>
                      <a:pPr algn="r"/>
                      <a:r>
                        <a:rPr lang="en-US" sz="900" dirty="0">
                          <a:latin typeface="Raleway" pitchFamily="2" charset="77"/>
                        </a:rPr>
                        <a:t>$(1,451,000)</a:t>
                      </a:r>
                    </a:p>
                  </a:txBody>
                  <a:tcPr/>
                </a:tc>
                <a:tc>
                  <a:txBody>
                    <a:bodyPr/>
                    <a:lstStyle/>
                    <a:p>
                      <a:pPr algn="r"/>
                      <a:r>
                        <a:rPr lang="en-US" sz="900" dirty="0">
                          <a:latin typeface="Raleway" pitchFamily="2" charset="77"/>
                        </a:rPr>
                        <a:t>—</a:t>
                      </a:r>
                    </a:p>
                  </a:txBody>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latin typeface="Raleway" pitchFamily="2" charset="77"/>
                        </a:rPr>
                        <a:t>$(1,451,000)</a:t>
                      </a: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1454251294"/>
                  </a:ext>
                </a:extLst>
              </a:tr>
              <a:tr h="0">
                <a:tc>
                  <a:txBody>
                    <a:bodyPr/>
                    <a:lstStyle/>
                    <a:p>
                      <a:r>
                        <a:rPr lang="en-US" sz="900" dirty="0">
                          <a:latin typeface="Raleway" pitchFamily="2" charset="77"/>
                        </a:rPr>
                        <a:t>Rebate: IRA 10%</a:t>
                      </a:r>
                    </a:p>
                  </a:txBody>
                  <a:tcPr/>
                </a:tc>
                <a:tc>
                  <a:txBody>
                    <a:bodyPr/>
                    <a:lstStyle/>
                    <a:p>
                      <a:pPr algn="r"/>
                      <a:r>
                        <a:rPr lang="en-US" sz="900" dirty="0">
                          <a:latin typeface="Raleway" pitchFamily="2" charset="77"/>
                        </a:rPr>
                        <a:t>$(484,000)</a:t>
                      </a:r>
                    </a:p>
                  </a:txBody>
                  <a:tcPr/>
                </a:tc>
                <a:tc>
                  <a:txBody>
                    <a:bodyPr/>
                    <a:lstStyle/>
                    <a:p>
                      <a:pPr algn="r"/>
                      <a:r>
                        <a:rPr lang="en-US" sz="900" dirty="0">
                          <a:latin typeface="Raleway" pitchFamily="2" charset="77"/>
                        </a:rPr>
                        <a:t>—</a:t>
                      </a:r>
                    </a:p>
                  </a:txBody>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latin typeface="Raleway" pitchFamily="2" charset="77"/>
                        </a:rPr>
                        <a:t>$(484,000)</a:t>
                      </a: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1581508945"/>
                  </a:ext>
                </a:extLst>
              </a:tr>
              <a:tr h="0">
                <a:tc>
                  <a:txBody>
                    <a:bodyPr/>
                    <a:lstStyle/>
                    <a:p>
                      <a:r>
                        <a:rPr lang="en-US" sz="900" dirty="0">
                          <a:latin typeface="Raleway" pitchFamily="2" charset="77"/>
                        </a:rPr>
                        <a:t>Rebate: Mass Save</a:t>
                      </a:r>
                    </a:p>
                  </a:txBody>
                  <a:tcPr/>
                </a:tc>
                <a:tc>
                  <a:txBody>
                    <a:bodyPr/>
                    <a:lstStyle/>
                    <a:p>
                      <a:pPr algn="r"/>
                      <a:r>
                        <a:rPr lang="en-US" sz="900" dirty="0">
                          <a:latin typeface="Raleway" pitchFamily="2" charset="77"/>
                        </a:rPr>
                        <a:t>$(675,000)</a:t>
                      </a:r>
                    </a:p>
                  </a:txBody>
                  <a:tcPr/>
                </a:tc>
                <a:tc>
                  <a:txBody>
                    <a:bodyPr/>
                    <a:lstStyle/>
                    <a:p>
                      <a:pPr algn="r"/>
                      <a:endParaRPr lang="en-US" sz="900" dirty="0">
                        <a:latin typeface="Raleway" pitchFamily="2" charset="77"/>
                      </a:endParaRPr>
                    </a:p>
                  </a:txBody>
                  <a:tcPr/>
                </a:tc>
                <a:tc>
                  <a:txBody>
                    <a:bodyPr/>
                    <a:lstStyle/>
                    <a:p>
                      <a:pPr algn="r"/>
                      <a:endParaRPr lang="en-US" sz="900" dirty="0">
                        <a:latin typeface="Raleway" pitchFamily="2" charset="77"/>
                      </a:endParaRPr>
                    </a:p>
                  </a:txBody>
                  <a:tcPr>
                    <a:noFill/>
                  </a:tcPr>
                </a:tc>
                <a:tc>
                  <a:txBody>
                    <a:bodyPr/>
                    <a:lstStyle/>
                    <a:p>
                      <a:pPr algn="r"/>
                      <a:r>
                        <a:rPr lang="en-US" sz="900" dirty="0">
                          <a:latin typeface="Raleway" pitchFamily="2" charset="77"/>
                        </a:rPr>
                        <a:t>($675,000)</a:t>
                      </a:r>
                    </a:p>
                  </a:txBody>
                  <a:tcPr>
                    <a:noFill/>
                  </a:tcPr>
                </a:tc>
                <a:tc>
                  <a:txBody>
                    <a:bodyPr/>
                    <a:lstStyle/>
                    <a:p>
                      <a:pPr algn="r"/>
                      <a:endParaRPr lang="en-US" sz="900" dirty="0">
                        <a:latin typeface="Raleway" pitchFamily="2" charset="77"/>
                      </a:endParaRPr>
                    </a:p>
                  </a:txBody>
                  <a:tcPr>
                    <a:noFill/>
                  </a:tcPr>
                </a:tc>
                <a:tc>
                  <a:txBody>
                    <a:bodyPr/>
                    <a:lstStyle/>
                    <a:p>
                      <a:pPr algn="r"/>
                      <a:endParaRPr lang="en-US" sz="900" dirty="0">
                        <a:latin typeface="Raleway" pitchFamily="2" charset="77"/>
                      </a:endParaRPr>
                    </a:p>
                  </a:txBody>
                  <a:tcPr>
                    <a:noFill/>
                  </a:tcPr>
                </a:tc>
                <a:extLst>
                  <a:ext uri="{0D108BD9-81ED-4DB2-BD59-A6C34878D82A}">
                    <a16:rowId xmlns:a16="http://schemas.microsoft.com/office/drawing/2014/main" val="2821538238"/>
                  </a:ext>
                </a:extLst>
              </a:tr>
              <a:tr h="0">
                <a:tc>
                  <a:txBody>
                    <a:bodyPr/>
                    <a:lstStyle/>
                    <a:p>
                      <a:r>
                        <a:rPr lang="en-US" sz="900" dirty="0" err="1">
                          <a:latin typeface="Raleway" pitchFamily="2" charset="77"/>
                        </a:rPr>
                        <a:t>Capin</a:t>
                      </a:r>
                      <a:r>
                        <a:rPr lang="en-US" sz="900" dirty="0">
                          <a:latin typeface="Raleway" pitchFamily="2" charset="77"/>
                        </a:rPr>
                        <a:t> Crouse</a:t>
                      </a:r>
                    </a:p>
                  </a:txBody>
                  <a:tcPr/>
                </a:tc>
                <a:tc>
                  <a:txBody>
                    <a:bodyPr/>
                    <a:lstStyle/>
                    <a:p>
                      <a:pPr algn="r"/>
                      <a:r>
                        <a:rPr lang="en-US" sz="900" dirty="0">
                          <a:latin typeface="Raleway" pitchFamily="2" charset="77"/>
                        </a:rPr>
                        <a:t>$25,000</a:t>
                      </a:r>
                    </a:p>
                  </a:txBody>
                  <a:tcPr/>
                </a:tc>
                <a:tc>
                  <a:txBody>
                    <a:bodyPr/>
                    <a:lstStyle/>
                    <a:p>
                      <a:pPr algn="r"/>
                      <a:r>
                        <a:rPr lang="en-US" sz="900" dirty="0">
                          <a:latin typeface="Raleway" pitchFamily="2" charset="77"/>
                        </a:rPr>
                        <a:t>$25,000</a:t>
                      </a:r>
                    </a:p>
                  </a:txBody>
                  <a:tcPr/>
                </a:tc>
                <a:tc>
                  <a:txBody>
                    <a:bodyPr/>
                    <a:lstStyle/>
                    <a:p>
                      <a:pPr algn="r"/>
                      <a:endParaRPr lang="en-US" sz="900" dirty="0">
                        <a:latin typeface="Raleway" pitchFamily="2" charset="77"/>
                      </a:endParaRPr>
                    </a:p>
                  </a:txBody>
                  <a:tcPr>
                    <a:noFill/>
                  </a:tcPr>
                </a:tc>
                <a:tc>
                  <a:txBody>
                    <a:bodyPr/>
                    <a:lstStyle/>
                    <a:p>
                      <a:pPr algn="r"/>
                      <a:endParaRPr lang="en-US" sz="900" dirty="0">
                        <a:latin typeface="Raleway" pitchFamily="2" charset="77"/>
                      </a:endParaRPr>
                    </a:p>
                  </a:txBody>
                  <a:tcPr>
                    <a:noFill/>
                  </a:tcPr>
                </a:tc>
                <a:tc>
                  <a:txBody>
                    <a:bodyPr/>
                    <a:lstStyle/>
                    <a:p>
                      <a:pPr algn="r"/>
                      <a:endParaRPr lang="en-US" sz="900" dirty="0">
                        <a:latin typeface="Raleway" pitchFamily="2" charset="77"/>
                      </a:endParaRPr>
                    </a:p>
                  </a:txBody>
                  <a:tcPr>
                    <a:noFill/>
                  </a:tcPr>
                </a:tc>
                <a:tc>
                  <a:txBody>
                    <a:bodyPr/>
                    <a:lstStyle/>
                    <a:p>
                      <a:pPr algn="r"/>
                      <a:endParaRPr lang="en-US" sz="900" dirty="0">
                        <a:latin typeface="Raleway" pitchFamily="2" charset="77"/>
                      </a:endParaRPr>
                    </a:p>
                  </a:txBody>
                  <a:tcPr>
                    <a:noFill/>
                  </a:tcPr>
                </a:tc>
                <a:extLst>
                  <a:ext uri="{0D108BD9-81ED-4DB2-BD59-A6C34878D82A}">
                    <a16:rowId xmlns:a16="http://schemas.microsoft.com/office/drawing/2014/main" val="3932160978"/>
                  </a:ext>
                </a:extLst>
              </a:tr>
              <a:tr h="0">
                <a:tc>
                  <a:txBody>
                    <a:bodyPr/>
                    <a:lstStyle/>
                    <a:p>
                      <a:r>
                        <a:rPr lang="en-US" sz="900" dirty="0">
                          <a:latin typeface="Raleway" pitchFamily="2" charset="77"/>
                        </a:rPr>
                        <a:t>TBD</a:t>
                      </a:r>
                    </a:p>
                  </a:txBody>
                  <a:tcPr/>
                </a:tc>
                <a:tc>
                  <a:txBody>
                    <a:bodyPr/>
                    <a:lstStyle/>
                    <a:p>
                      <a:pPr algn="r"/>
                      <a:r>
                        <a:rPr lang="en-US" sz="900" dirty="0">
                          <a:latin typeface="Raleway" pitchFamily="2" charset="77"/>
                        </a:rPr>
                        <a:t>—</a:t>
                      </a:r>
                    </a:p>
                  </a:txBody>
                  <a:tcPr/>
                </a:tc>
                <a:tc>
                  <a:txBody>
                    <a:bodyPr/>
                    <a:lstStyle/>
                    <a:p>
                      <a:pPr algn="r"/>
                      <a:r>
                        <a:rPr lang="en-US" sz="900" dirty="0">
                          <a:latin typeface="Raleway" pitchFamily="2" charset="77"/>
                        </a:rPr>
                        <a:t>—</a:t>
                      </a:r>
                    </a:p>
                  </a:txBody>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tc>
                  <a:txBody>
                    <a:bodyPr/>
                    <a:lstStyle/>
                    <a:p>
                      <a:pPr algn="r"/>
                      <a:r>
                        <a:rPr lang="en-US" sz="900" dirty="0">
                          <a:latin typeface="Raleway" pitchFamily="2" charset="77"/>
                        </a:rPr>
                        <a:t>—</a:t>
                      </a:r>
                    </a:p>
                  </a:txBody>
                  <a:tcPr>
                    <a:noFill/>
                  </a:tcPr>
                </a:tc>
                <a:extLst>
                  <a:ext uri="{0D108BD9-81ED-4DB2-BD59-A6C34878D82A}">
                    <a16:rowId xmlns:a16="http://schemas.microsoft.com/office/drawing/2014/main" val="305611120"/>
                  </a:ext>
                </a:extLst>
              </a:tr>
              <a:tr h="0">
                <a:tc>
                  <a:txBody>
                    <a:bodyPr/>
                    <a:lstStyle/>
                    <a:p>
                      <a:r>
                        <a:rPr lang="en-US" sz="900" b="1" dirty="0">
                          <a:solidFill>
                            <a:schemeClr val="bg1"/>
                          </a:solidFill>
                          <a:latin typeface="Raleway" pitchFamily="2" charset="77"/>
                        </a:rPr>
                        <a:t>NET</a:t>
                      </a:r>
                    </a:p>
                  </a:txBody>
                  <a:tcPr>
                    <a:solidFill>
                      <a:srgbClr val="033966"/>
                    </a:solidFill>
                  </a:tcPr>
                </a:tc>
                <a:tc>
                  <a:txBody>
                    <a:bodyPr/>
                    <a:lstStyle/>
                    <a:p>
                      <a:pPr algn="r"/>
                      <a:r>
                        <a:rPr lang="en-US" sz="900" b="1" dirty="0">
                          <a:solidFill>
                            <a:schemeClr val="bg1"/>
                          </a:solidFill>
                          <a:latin typeface="Raleway" pitchFamily="2" charset="77"/>
                        </a:rPr>
                        <a:t>$2,493,000</a:t>
                      </a:r>
                    </a:p>
                  </a:txBody>
                  <a:tcPr>
                    <a:solidFill>
                      <a:srgbClr val="033966"/>
                    </a:solidFill>
                  </a:tcPr>
                </a:tc>
                <a:tc>
                  <a:txBody>
                    <a:bodyPr/>
                    <a:lstStyle/>
                    <a:p>
                      <a:pPr algn="r"/>
                      <a:endParaRPr lang="en-US" sz="900" dirty="0">
                        <a:latin typeface="Raleway" pitchFamily="2" charset="77"/>
                      </a:endParaRPr>
                    </a:p>
                  </a:txBody>
                  <a:tcPr>
                    <a:solidFill>
                      <a:srgbClr val="033966"/>
                    </a:solidFill>
                  </a:tcPr>
                </a:tc>
                <a:tc gridSpan="2">
                  <a:txBody>
                    <a:bodyPr/>
                    <a:lstStyle/>
                    <a:p>
                      <a:pPr algn="r"/>
                      <a:endParaRPr lang="en-US" sz="900" b="1" dirty="0">
                        <a:solidFill>
                          <a:schemeClr val="bg1"/>
                        </a:solidFill>
                        <a:latin typeface="Raleway" pitchFamily="2" charset="77"/>
                      </a:endParaRPr>
                    </a:p>
                  </a:txBody>
                  <a:tcPr>
                    <a:solidFill>
                      <a:srgbClr val="033966"/>
                    </a:solidFill>
                  </a:tcPr>
                </a:tc>
                <a:tc hMerge="1">
                  <a:txBody>
                    <a:bodyPr/>
                    <a:lstStyle/>
                    <a:p>
                      <a:endParaRPr lang="en-US"/>
                    </a:p>
                  </a:txBody>
                  <a:tcPr/>
                </a:tc>
                <a:tc>
                  <a:txBody>
                    <a:bodyPr/>
                    <a:lstStyle/>
                    <a:p>
                      <a:pPr algn="r"/>
                      <a:endParaRPr lang="en-US" sz="900" b="1" dirty="0">
                        <a:solidFill>
                          <a:schemeClr val="bg1"/>
                        </a:solidFill>
                        <a:latin typeface="Raleway" pitchFamily="2" charset="77"/>
                      </a:endParaRPr>
                    </a:p>
                  </a:txBody>
                  <a:tcPr>
                    <a:solidFill>
                      <a:srgbClr val="033966"/>
                    </a:solidFill>
                  </a:tcPr>
                </a:tc>
                <a:tc>
                  <a:txBody>
                    <a:bodyPr/>
                    <a:lstStyle/>
                    <a:p>
                      <a:pPr algn="r"/>
                      <a:endParaRPr lang="en-US" sz="900" b="1" dirty="0">
                        <a:solidFill>
                          <a:schemeClr val="bg1"/>
                        </a:solidFill>
                        <a:latin typeface="Raleway" pitchFamily="2" charset="77"/>
                      </a:endParaRPr>
                    </a:p>
                  </a:txBody>
                  <a:tcPr>
                    <a:solidFill>
                      <a:srgbClr val="033966"/>
                    </a:solidFill>
                  </a:tcPr>
                </a:tc>
                <a:extLst>
                  <a:ext uri="{0D108BD9-81ED-4DB2-BD59-A6C34878D82A}">
                    <a16:rowId xmlns:a16="http://schemas.microsoft.com/office/drawing/2014/main" val="1161444454"/>
                  </a:ext>
                </a:extLst>
              </a:tr>
              <a:tr h="0">
                <a:tc>
                  <a:txBody>
                    <a:bodyPr/>
                    <a:lstStyle/>
                    <a:p>
                      <a:r>
                        <a:rPr lang="en-US" sz="900" b="1" dirty="0">
                          <a:solidFill>
                            <a:schemeClr val="tx1"/>
                          </a:solidFill>
                          <a:latin typeface="Raleway" pitchFamily="2" charset="77"/>
                        </a:rPr>
                        <a:t>FUNDS BORROWED</a:t>
                      </a:r>
                    </a:p>
                  </a:txBody>
                  <a:tcPr>
                    <a:lnB w="12700" cap="flat" cmpd="sng" algn="ctr">
                      <a:solidFill>
                        <a:schemeClr val="tx1"/>
                      </a:solidFill>
                      <a:prstDash val="solid"/>
                      <a:round/>
                      <a:headEnd type="none" w="med" len="med"/>
                      <a:tailEnd type="none" w="med" len="med"/>
                    </a:lnB>
                    <a:noFill/>
                  </a:tcPr>
                </a:tc>
                <a:tc>
                  <a:txBody>
                    <a:bodyPr/>
                    <a:lstStyle/>
                    <a:p>
                      <a:pPr algn="r"/>
                      <a:endParaRPr lang="en-US" sz="900" b="1" dirty="0">
                        <a:solidFill>
                          <a:schemeClr val="tx1"/>
                        </a:solidFill>
                        <a:latin typeface="Raleway" pitchFamily="2" charset="77"/>
                      </a:endParaRPr>
                    </a:p>
                  </a:txBody>
                  <a:tcPr>
                    <a:lnB w="12700" cap="flat" cmpd="sng" algn="ctr">
                      <a:solidFill>
                        <a:schemeClr val="tx1"/>
                      </a:solidFill>
                      <a:prstDash val="solid"/>
                      <a:round/>
                      <a:headEnd type="none" w="med" len="med"/>
                      <a:tailEnd type="none" w="med" len="med"/>
                    </a:lnB>
                    <a:noFill/>
                  </a:tcPr>
                </a:tc>
                <a:tc>
                  <a:txBody>
                    <a:bodyPr/>
                    <a:lstStyle/>
                    <a:p>
                      <a:pPr algn="r"/>
                      <a:r>
                        <a:rPr lang="en-US" sz="900" dirty="0">
                          <a:solidFill>
                            <a:schemeClr val="tx1"/>
                          </a:solidFill>
                          <a:latin typeface="Raleway" pitchFamily="2" charset="77"/>
                        </a:rPr>
                        <a:t>$400,000</a:t>
                      </a:r>
                    </a:p>
                  </a:txBody>
                  <a:tcPr>
                    <a:lnB w="12700" cap="flat" cmpd="sng" algn="ctr">
                      <a:solidFill>
                        <a:schemeClr val="tx1"/>
                      </a:solidFill>
                      <a:prstDash val="solid"/>
                      <a:round/>
                      <a:headEnd type="none" w="med" len="med"/>
                      <a:tailEnd type="none" w="med" len="med"/>
                    </a:lnB>
                    <a:noFill/>
                  </a:tcPr>
                </a:tc>
                <a:tc>
                  <a:txBody>
                    <a:bodyPr/>
                    <a:lstStyle/>
                    <a:p>
                      <a:pPr algn="r"/>
                      <a:r>
                        <a:rPr lang="en-US" sz="900" b="0" dirty="0">
                          <a:solidFill>
                            <a:schemeClr val="tx1"/>
                          </a:solidFill>
                          <a:latin typeface="Raleway" pitchFamily="2" charset="77"/>
                        </a:rPr>
                        <a:t>$2,067,000</a:t>
                      </a:r>
                    </a:p>
                  </a:txBody>
                  <a:tcPr>
                    <a:lnB w="12700" cap="flat" cmpd="sng" algn="ctr">
                      <a:solidFill>
                        <a:schemeClr val="tx1"/>
                      </a:solidFill>
                      <a:prstDash val="solid"/>
                      <a:round/>
                      <a:headEnd type="none" w="med" len="med"/>
                      <a:tailEnd type="none" w="med" len="med"/>
                    </a:lnB>
                    <a:noFill/>
                  </a:tcPr>
                </a:tc>
                <a:tc>
                  <a:txBody>
                    <a:bodyPr/>
                    <a:lstStyle/>
                    <a:p>
                      <a:pPr algn="r"/>
                      <a:r>
                        <a:rPr lang="en-US" sz="900" b="0" dirty="0">
                          <a:solidFill>
                            <a:schemeClr val="tx1"/>
                          </a:solidFill>
                          <a:latin typeface="Raleway" pitchFamily="2" charset="77"/>
                        </a:rPr>
                        <a:t>$2,409,000</a:t>
                      </a:r>
                    </a:p>
                  </a:txBody>
                  <a:tcPr>
                    <a:lnB w="12700" cap="flat" cmpd="sng" algn="ctr">
                      <a:solidFill>
                        <a:schemeClr val="tx1"/>
                      </a:solidFill>
                      <a:prstDash val="solid"/>
                      <a:round/>
                      <a:headEnd type="none" w="med" len="med"/>
                      <a:tailEnd type="none" w="med" len="med"/>
                    </a:lnB>
                    <a:noFill/>
                  </a:tcPr>
                </a:tc>
                <a:tc>
                  <a:txBody>
                    <a:bodyPr/>
                    <a:lstStyle/>
                    <a:p>
                      <a:pPr algn="r"/>
                      <a:r>
                        <a:rPr lang="en-US" sz="900" b="0" dirty="0">
                          <a:solidFill>
                            <a:schemeClr val="tx1"/>
                          </a:solidFill>
                          <a:latin typeface="Raleway" pitchFamily="2" charset="77"/>
                        </a:rPr>
                        <a:t>$630,000</a:t>
                      </a:r>
                    </a:p>
                  </a:txBody>
                  <a:tcPr>
                    <a:lnB w="12700" cap="flat" cmpd="sng" algn="ctr">
                      <a:solidFill>
                        <a:schemeClr val="tx1"/>
                      </a:solidFill>
                      <a:prstDash val="solid"/>
                      <a:round/>
                      <a:headEnd type="none" w="med" len="med"/>
                      <a:tailEnd type="none" w="med" len="med"/>
                    </a:lnB>
                    <a:noFill/>
                  </a:tcPr>
                </a:tc>
                <a:tc>
                  <a:txBody>
                    <a:bodyPr/>
                    <a:lstStyle/>
                    <a:p>
                      <a:pPr algn="r"/>
                      <a:r>
                        <a:rPr lang="en-US" sz="900" b="0" dirty="0">
                          <a:solidFill>
                            <a:schemeClr val="tx1"/>
                          </a:solidFill>
                          <a:latin typeface="Raleway" pitchFamily="2" charset="77"/>
                        </a:rPr>
                        <a:t>—</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853275"/>
                  </a:ext>
                </a:extLst>
              </a:tr>
              <a:tr h="0">
                <a:tc>
                  <a:txBody>
                    <a:bodyPr/>
                    <a:lstStyle/>
                    <a:p>
                      <a:r>
                        <a:rPr lang="en-US" sz="900" b="1" dirty="0">
                          <a:solidFill>
                            <a:schemeClr val="tx1"/>
                          </a:solidFill>
                          <a:latin typeface="Raleway" pitchFamily="2" charset="77"/>
                        </a:rPr>
                        <a:t>Costs</a:t>
                      </a:r>
                    </a:p>
                  </a:txBody>
                  <a:tcPr>
                    <a:lnT w="12700" cap="flat" cmpd="sng" algn="ctr">
                      <a:solidFill>
                        <a:schemeClr val="tx1"/>
                      </a:solidFill>
                      <a:prstDash val="solid"/>
                      <a:round/>
                      <a:headEnd type="none" w="med" len="med"/>
                      <a:tailEnd type="none" w="med" len="med"/>
                    </a:lnT>
                    <a:solidFill>
                      <a:srgbClr val="6D7810">
                        <a:alpha val="30980"/>
                      </a:srgbClr>
                    </a:solidFill>
                  </a:tcPr>
                </a:tc>
                <a:tc>
                  <a:txBody>
                    <a:bodyPr/>
                    <a:lstStyle/>
                    <a:p>
                      <a:pPr algn="r"/>
                      <a:r>
                        <a:rPr lang="en-US" sz="900" b="1" dirty="0">
                          <a:solidFill>
                            <a:schemeClr val="tx1"/>
                          </a:solidFill>
                          <a:latin typeface="Raleway" pitchFamily="2" charset="77"/>
                        </a:rPr>
                        <a:t>Heat pump / natural gas</a:t>
                      </a:r>
                    </a:p>
                  </a:txBody>
                  <a:tcPr>
                    <a:lnT w="12700" cap="flat" cmpd="sng" algn="ctr">
                      <a:solidFill>
                        <a:schemeClr val="tx1"/>
                      </a:solidFill>
                      <a:prstDash val="solid"/>
                      <a:round/>
                      <a:headEnd type="none" w="med" len="med"/>
                      <a:tailEnd type="none" w="med" len="med"/>
                    </a:lnT>
                    <a:solidFill>
                      <a:srgbClr val="6D7810">
                        <a:alpha val="30980"/>
                      </a:srgbClr>
                    </a:solidFill>
                  </a:tcPr>
                </a:tc>
                <a:tc>
                  <a:txBody>
                    <a:bodyPr/>
                    <a:lstStyle/>
                    <a:p>
                      <a:pPr algn="l"/>
                      <a:r>
                        <a:rPr lang="en-US" sz="900" b="1" dirty="0">
                          <a:solidFill>
                            <a:schemeClr val="tx1"/>
                          </a:solidFill>
                          <a:latin typeface="Raleway" pitchFamily="2" charset="77"/>
                        </a:rPr>
                        <a:t>2024</a:t>
                      </a:r>
                    </a:p>
                  </a:txBody>
                  <a:tcPr>
                    <a:lnT w="12700" cap="flat" cmpd="sng" algn="ctr">
                      <a:solidFill>
                        <a:schemeClr val="tx1"/>
                      </a:solidFill>
                      <a:prstDash val="solid"/>
                      <a:round/>
                      <a:headEnd type="none" w="med" len="med"/>
                      <a:tailEnd type="none" w="med" len="med"/>
                    </a:lnT>
                    <a:solidFill>
                      <a:srgbClr val="6D7810">
                        <a:alpha val="30980"/>
                      </a:srgbClr>
                    </a:solidFill>
                  </a:tcPr>
                </a:tc>
                <a:tc>
                  <a:txBody>
                    <a:bodyPr/>
                    <a:lstStyle/>
                    <a:p>
                      <a:pPr algn="l"/>
                      <a:r>
                        <a:rPr lang="en-US" sz="900" b="1" dirty="0">
                          <a:solidFill>
                            <a:schemeClr val="tx1"/>
                          </a:solidFill>
                          <a:latin typeface="Raleway" pitchFamily="2" charset="77"/>
                        </a:rPr>
                        <a:t>2025</a:t>
                      </a:r>
                    </a:p>
                  </a:txBody>
                  <a:tcPr>
                    <a:lnT w="12700" cap="flat" cmpd="sng" algn="ctr">
                      <a:solidFill>
                        <a:schemeClr val="tx1"/>
                      </a:solidFill>
                      <a:prstDash val="solid"/>
                      <a:round/>
                      <a:headEnd type="none" w="med" len="med"/>
                      <a:tailEnd type="none" w="med" len="med"/>
                    </a:lnT>
                    <a:solidFill>
                      <a:srgbClr val="6D7810">
                        <a:alpha val="30980"/>
                      </a:srgbClr>
                    </a:solidFill>
                  </a:tcPr>
                </a:tc>
                <a:tc>
                  <a:txBody>
                    <a:bodyPr/>
                    <a:lstStyle/>
                    <a:p>
                      <a:pPr algn="l"/>
                      <a:r>
                        <a:rPr lang="en-US" sz="900" b="1" dirty="0">
                          <a:solidFill>
                            <a:schemeClr val="tx1"/>
                          </a:solidFill>
                          <a:latin typeface="Raleway" pitchFamily="2" charset="77"/>
                        </a:rPr>
                        <a:t>2026</a:t>
                      </a:r>
                    </a:p>
                  </a:txBody>
                  <a:tcPr>
                    <a:lnT w="12700" cap="flat" cmpd="sng" algn="ctr">
                      <a:solidFill>
                        <a:schemeClr val="tx1"/>
                      </a:solidFill>
                      <a:prstDash val="solid"/>
                      <a:round/>
                      <a:headEnd type="none" w="med" len="med"/>
                      <a:tailEnd type="none" w="med" len="med"/>
                    </a:lnT>
                    <a:solidFill>
                      <a:srgbClr val="6D7810">
                        <a:alpha val="30980"/>
                      </a:srgbClr>
                    </a:solidFill>
                  </a:tcPr>
                </a:tc>
                <a:tc>
                  <a:txBody>
                    <a:bodyPr/>
                    <a:lstStyle/>
                    <a:p>
                      <a:pPr algn="l"/>
                      <a:r>
                        <a:rPr lang="en-US" sz="900" b="1" dirty="0">
                          <a:solidFill>
                            <a:schemeClr val="tx1"/>
                          </a:solidFill>
                          <a:latin typeface="Raleway" pitchFamily="2" charset="77"/>
                        </a:rPr>
                        <a:t>2027</a:t>
                      </a:r>
                    </a:p>
                  </a:txBody>
                  <a:tcPr>
                    <a:lnT w="12700" cap="flat" cmpd="sng" algn="ctr">
                      <a:solidFill>
                        <a:schemeClr val="tx1"/>
                      </a:solidFill>
                      <a:prstDash val="solid"/>
                      <a:round/>
                      <a:headEnd type="none" w="med" len="med"/>
                      <a:tailEnd type="none" w="med" len="med"/>
                    </a:lnT>
                    <a:solidFill>
                      <a:srgbClr val="6D7810">
                        <a:alpha val="30980"/>
                      </a:srgbClr>
                    </a:solidFill>
                  </a:tcPr>
                </a:tc>
                <a:tc>
                  <a:txBody>
                    <a:bodyPr/>
                    <a:lstStyle/>
                    <a:p>
                      <a:pPr algn="l"/>
                      <a:r>
                        <a:rPr lang="en-US" sz="900" b="1" dirty="0">
                          <a:solidFill>
                            <a:schemeClr val="tx1"/>
                          </a:solidFill>
                          <a:latin typeface="Raleway" pitchFamily="2" charset="77"/>
                        </a:rPr>
                        <a:t>2028</a:t>
                      </a:r>
                    </a:p>
                  </a:txBody>
                  <a:tcPr>
                    <a:lnT w="12700" cap="flat" cmpd="sng" algn="ctr">
                      <a:solidFill>
                        <a:schemeClr val="tx1"/>
                      </a:solidFill>
                      <a:prstDash val="solid"/>
                      <a:round/>
                      <a:headEnd type="none" w="med" len="med"/>
                      <a:tailEnd type="none" w="med" len="med"/>
                    </a:lnT>
                    <a:solidFill>
                      <a:srgbClr val="6D7810">
                        <a:alpha val="30980"/>
                      </a:srgbClr>
                    </a:solidFill>
                  </a:tcPr>
                </a:tc>
                <a:extLst>
                  <a:ext uri="{0D108BD9-81ED-4DB2-BD59-A6C34878D82A}">
                    <a16:rowId xmlns:a16="http://schemas.microsoft.com/office/drawing/2014/main" val="2110247569"/>
                  </a:ext>
                </a:extLst>
              </a:tr>
              <a:tr h="0">
                <a:tc>
                  <a:txBody>
                    <a:bodyPr/>
                    <a:lstStyle/>
                    <a:p>
                      <a:r>
                        <a:rPr lang="en-US" sz="900" dirty="0">
                          <a:latin typeface="Raleway" pitchFamily="2" charset="77"/>
                        </a:rPr>
                        <a:t>System, gross cost</a:t>
                      </a:r>
                    </a:p>
                  </a:txBody>
                  <a:tcPr>
                    <a:noFill/>
                  </a:tcPr>
                </a:tc>
                <a:tc>
                  <a:txBody>
                    <a:bodyPr/>
                    <a:lstStyle/>
                    <a:p>
                      <a:pPr algn="r"/>
                      <a:r>
                        <a:rPr lang="en-US" sz="900" b="0" dirty="0">
                          <a:solidFill>
                            <a:schemeClr val="tx1"/>
                          </a:solidFill>
                          <a:latin typeface="Raleway" pitchFamily="2" charset="77"/>
                        </a:rPr>
                        <a:t>$2,143,000</a:t>
                      </a:r>
                    </a:p>
                  </a:txBody>
                  <a:tcPr>
                    <a:noFill/>
                  </a:tcPr>
                </a:tc>
                <a:tc>
                  <a:txBody>
                    <a:bodyPr/>
                    <a:lstStyle/>
                    <a:p>
                      <a:pPr algn="r"/>
                      <a:r>
                        <a:rPr lang="en-US" sz="900" b="0" dirty="0">
                          <a:solidFill>
                            <a:schemeClr val="tx1"/>
                          </a:solidFill>
                          <a:latin typeface="Raleway" pitchFamily="2" charset="77"/>
                        </a:rPr>
                        <a:t>$714,000</a:t>
                      </a:r>
                    </a:p>
                  </a:txBody>
                  <a:tcPr>
                    <a:noFill/>
                  </a:tcPr>
                </a:tc>
                <a:tc>
                  <a:txBody>
                    <a:bodyPr/>
                    <a:lstStyle/>
                    <a:p>
                      <a:pPr algn="r"/>
                      <a:r>
                        <a:rPr lang="en-US" sz="900" b="0" dirty="0">
                          <a:solidFill>
                            <a:schemeClr val="tx1"/>
                          </a:solidFill>
                          <a:latin typeface="Raleway" pitchFamily="2" charset="77"/>
                        </a:rPr>
                        <a:t>$1,429,000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3149019007"/>
                  </a:ext>
                </a:extLst>
              </a:tr>
              <a:tr h="0">
                <a:tc>
                  <a:txBody>
                    <a:bodyPr/>
                    <a:lstStyle/>
                    <a:p>
                      <a:r>
                        <a:rPr lang="en-US" sz="900" dirty="0">
                          <a:latin typeface="Raleway" pitchFamily="2" charset="77"/>
                        </a:rPr>
                        <a:t>Contingency (3.5%)</a:t>
                      </a:r>
                    </a:p>
                  </a:txBody>
                  <a:tcPr>
                    <a:noFill/>
                  </a:tcPr>
                </a:tc>
                <a:tc>
                  <a:txBody>
                    <a:bodyPr/>
                    <a:lstStyle/>
                    <a:p>
                      <a:pPr algn="r"/>
                      <a:r>
                        <a:rPr lang="en-US" sz="900" b="0" dirty="0">
                          <a:solidFill>
                            <a:schemeClr val="tx1"/>
                          </a:solidFill>
                          <a:latin typeface="Raleway" pitchFamily="2" charset="77"/>
                        </a:rPr>
                        <a:t>$75,000</a:t>
                      </a:r>
                    </a:p>
                  </a:txBody>
                  <a:tcPr>
                    <a:noFill/>
                  </a:tcPr>
                </a:tc>
                <a:tc>
                  <a:txBody>
                    <a:bodyPr/>
                    <a:lstStyle/>
                    <a:p>
                      <a:pPr algn="r"/>
                      <a:r>
                        <a:rPr lang="en-US" sz="900" b="0" dirty="0">
                          <a:solidFill>
                            <a:schemeClr val="tx1"/>
                          </a:solidFill>
                          <a:latin typeface="Raleway" pitchFamily="2" charset="77"/>
                        </a:rPr>
                        <a:t>$25,000</a:t>
                      </a:r>
                    </a:p>
                  </a:txBody>
                  <a:tcPr>
                    <a:noFill/>
                  </a:tcPr>
                </a:tc>
                <a:tc>
                  <a:txBody>
                    <a:bodyPr/>
                    <a:lstStyle/>
                    <a:p>
                      <a:pPr algn="r"/>
                      <a:r>
                        <a:rPr lang="en-US" sz="900" b="0" dirty="0">
                          <a:solidFill>
                            <a:schemeClr val="tx1"/>
                          </a:solidFill>
                          <a:latin typeface="Raleway" pitchFamily="2" charset="77"/>
                        </a:rPr>
                        <a:t>$50,000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2396783313"/>
                  </a:ext>
                </a:extLst>
              </a:tr>
              <a:tr h="0">
                <a:tc>
                  <a:txBody>
                    <a:bodyPr/>
                    <a:lstStyle/>
                    <a:p>
                      <a:r>
                        <a:rPr lang="en-US" sz="900" dirty="0">
                          <a:latin typeface="Raleway" pitchFamily="2" charset="77"/>
                        </a:rPr>
                        <a:t>Interest</a:t>
                      </a:r>
                    </a:p>
                  </a:txBody>
                  <a:tcPr>
                    <a:noFill/>
                  </a:tcPr>
                </a:tc>
                <a:tc>
                  <a:txBody>
                    <a:bodyPr/>
                    <a:lstStyle/>
                    <a:p>
                      <a:pPr algn="r"/>
                      <a:r>
                        <a:rPr lang="en-US" sz="900" b="0" dirty="0">
                          <a:solidFill>
                            <a:schemeClr val="tx1"/>
                          </a:solidFill>
                          <a:latin typeface="Raleway" pitchFamily="2" charset="77"/>
                        </a:rPr>
                        <a:t>$68,000</a:t>
                      </a:r>
                    </a:p>
                  </a:txBody>
                  <a:tcPr>
                    <a:noFill/>
                  </a:tcPr>
                </a:tc>
                <a:tc>
                  <a:txBody>
                    <a:bodyPr/>
                    <a:lstStyle/>
                    <a:p>
                      <a:pPr algn="r"/>
                      <a:r>
                        <a:rPr lang="en-US" sz="900" b="0" dirty="0">
                          <a:solidFill>
                            <a:schemeClr val="tx1"/>
                          </a:solidFill>
                          <a:latin typeface="Raleway" pitchFamily="2" charset="77"/>
                        </a:rPr>
                        <a:t>$4,000</a:t>
                      </a:r>
                    </a:p>
                  </a:txBody>
                  <a:tcPr>
                    <a:noFill/>
                  </a:tcPr>
                </a:tc>
                <a:tc>
                  <a:txBody>
                    <a:bodyPr/>
                    <a:lstStyle/>
                    <a:p>
                      <a:pPr algn="r"/>
                      <a:r>
                        <a:rPr lang="en-US" sz="900" b="0" dirty="0">
                          <a:solidFill>
                            <a:schemeClr val="tx1"/>
                          </a:solidFill>
                          <a:latin typeface="Raleway" pitchFamily="2" charset="77"/>
                        </a:rPr>
                        <a:t>$54,000</a:t>
                      </a:r>
                    </a:p>
                  </a:txBody>
                  <a:tcPr>
                    <a:noFill/>
                  </a:tcPr>
                </a:tc>
                <a:tc>
                  <a:txBody>
                    <a:bodyPr/>
                    <a:lstStyle/>
                    <a:p>
                      <a:pPr algn="r"/>
                      <a:r>
                        <a:rPr lang="en-US" sz="900" b="0" dirty="0">
                          <a:solidFill>
                            <a:schemeClr val="tx1"/>
                          </a:solidFill>
                          <a:latin typeface="Raleway" pitchFamily="2" charset="77"/>
                        </a:rPr>
                        <a:t>$11,000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220089159"/>
                  </a:ext>
                </a:extLst>
              </a:tr>
              <a:tr h="0">
                <a:tc>
                  <a:txBody>
                    <a:bodyPr/>
                    <a:lstStyle/>
                    <a:p>
                      <a:r>
                        <a:rPr lang="en-US" sz="900" dirty="0">
                          <a:latin typeface="Raleway" pitchFamily="2" charset="77"/>
                        </a:rPr>
                        <a:t>Roof repairs</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1721933808"/>
                  </a:ext>
                </a:extLst>
              </a:tr>
              <a:tr h="0">
                <a:tc>
                  <a:txBody>
                    <a:bodyPr/>
                    <a:lstStyle/>
                    <a:p>
                      <a:r>
                        <a:rPr lang="en-US" sz="900" dirty="0">
                          <a:latin typeface="Raleway" pitchFamily="2" charset="77"/>
                        </a:rPr>
                        <a:t>Rebate: IRA 30%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2068323400"/>
                  </a:ext>
                </a:extLst>
              </a:tr>
              <a:tr h="0">
                <a:tc>
                  <a:txBody>
                    <a:bodyPr/>
                    <a:lstStyle/>
                    <a:p>
                      <a:r>
                        <a:rPr lang="en-US" sz="900" dirty="0">
                          <a:latin typeface="Raleway" pitchFamily="2" charset="77"/>
                        </a:rPr>
                        <a:t>Rebate: IRA 10%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2614105632"/>
                  </a:ext>
                </a:extLst>
              </a:tr>
              <a:tr h="0">
                <a:tc>
                  <a:txBody>
                    <a:bodyPr/>
                    <a:lstStyle/>
                    <a:p>
                      <a:r>
                        <a:rPr lang="en-US" sz="900" dirty="0">
                          <a:latin typeface="Raleway" pitchFamily="2" charset="77"/>
                        </a:rPr>
                        <a:t>Rebate: Mass Save</a:t>
                      </a:r>
                    </a:p>
                  </a:txBody>
                  <a:tcPr>
                    <a:noFill/>
                  </a:tcPr>
                </a:tc>
                <a:tc>
                  <a:txBody>
                    <a:bodyPr/>
                    <a:lstStyle/>
                    <a:p>
                      <a:pPr algn="r"/>
                      <a:r>
                        <a:rPr lang="en-US" sz="900" b="0" dirty="0">
                          <a:solidFill>
                            <a:schemeClr val="tx1"/>
                          </a:solidFill>
                          <a:latin typeface="Raleway" pitchFamily="2" charset="77"/>
                        </a:rPr>
                        <a:t>($80,000)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$(80,000)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2516288505"/>
                  </a:ext>
                </a:extLst>
              </a:tr>
              <a:tr h="0">
                <a:tc>
                  <a:txBody>
                    <a:bodyPr/>
                    <a:lstStyle/>
                    <a:p>
                      <a:r>
                        <a:rPr lang="en-US" sz="900" dirty="0">
                          <a:latin typeface="Raleway" pitchFamily="2" charset="77"/>
                        </a:rPr>
                        <a:t>TBD</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2200922542"/>
                  </a:ext>
                </a:extLst>
              </a:tr>
              <a:tr h="0">
                <a:tc>
                  <a:txBody>
                    <a:bodyPr/>
                    <a:lstStyle/>
                    <a:p>
                      <a:r>
                        <a:rPr lang="en-US" sz="900" b="1" dirty="0">
                          <a:solidFill>
                            <a:schemeClr val="bg1"/>
                          </a:solidFill>
                          <a:latin typeface="Raleway" pitchFamily="2" charset="77"/>
                        </a:rPr>
                        <a:t>NET</a:t>
                      </a:r>
                    </a:p>
                  </a:txBody>
                  <a:tcPr>
                    <a:solidFill>
                      <a:srgbClr val="6D7810"/>
                    </a:solidFill>
                  </a:tcPr>
                </a:tc>
                <a:tc>
                  <a:txBody>
                    <a:bodyPr/>
                    <a:lstStyle/>
                    <a:p>
                      <a:pPr algn="r"/>
                      <a:r>
                        <a:rPr lang="en-US" sz="900" b="1" dirty="0">
                          <a:solidFill>
                            <a:schemeClr val="bg1"/>
                          </a:solidFill>
                          <a:latin typeface="Raleway" pitchFamily="2" charset="77"/>
                        </a:rPr>
                        <a:t>$2,206,000</a:t>
                      </a:r>
                    </a:p>
                  </a:txBody>
                  <a:tcPr>
                    <a:solidFill>
                      <a:srgbClr val="6D7810"/>
                    </a:solidFill>
                  </a:tcPr>
                </a:tc>
                <a:tc>
                  <a:txBody>
                    <a:bodyPr/>
                    <a:lstStyle/>
                    <a:p>
                      <a:pPr algn="r"/>
                      <a:endParaRPr lang="en-US" sz="900" dirty="0">
                        <a:latin typeface="Raleway" pitchFamily="2" charset="77"/>
                      </a:endParaRPr>
                    </a:p>
                  </a:txBody>
                  <a:tcPr>
                    <a:solidFill>
                      <a:srgbClr val="6D7810"/>
                    </a:solidFill>
                  </a:tcPr>
                </a:tc>
                <a:tc gridSpan="2">
                  <a:txBody>
                    <a:bodyPr/>
                    <a:lstStyle/>
                    <a:p>
                      <a:pPr algn="r"/>
                      <a:endParaRPr lang="en-US" sz="900" b="1" dirty="0">
                        <a:solidFill>
                          <a:schemeClr val="bg1"/>
                        </a:solidFill>
                        <a:latin typeface="Raleway" pitchFamily="2" charset="77"/>
                      </a:endParaRPr>
                    </a:p>
                  </a:txBody>
                  <a:tcPr>
                    <a:solidFill>
                      <a:srgbClr val="6D7810"/>
                    </a:solidFill>
                  </a:tcPr>
                </a:tc>
                <a:tc hMerge="1">
                  <a:txBody>
                    <a:bodyPr/>
                    <a:lstStyle/>
                    <a:p>
                      <a:endParaRPr lang="en-US"/>
                    </a:p>
                  </a:txBody>
                  <a:tcPr>
                    <a:noFill/>
                  </a:tcPr>
                </a:tc>
                <a:tc>
                  <a:txBody>
                    <a:bodyPr/>
                    <a:lstStyle/>
                    <a:p>
                      <a:pPr algn="r"/>
                      <a:endParaRPr lang="en-US" sz="900" b="1" dirty="0">
                        <a:solidFill>
                          <a:schemeClr val="bg1"/>
                        </a:solidFill>
                        <a:latin typeface="Raleway" pitchFamily="2" charset="77"/>
                      </a:endParaRPr>
                    </a:p>
                  </a:txBody>
                  <a:tcPr>
                    <a:solidFill>
                      <a:srgbClr val="6D7810"/>
                    </a:solidFill>
                  </a:tcPr>
                </a:tc>
                <a:tc>
                  <a:txBody>
                    <a:bodyPr/>
                    <a:lstStyle/>
                    <a:p>
                      <a:pPr algn="r"/>
                      <a:endParaRPr lang="en-US" sz="900" b="1" dirty="0">
                        <a:solidFill>
                          <a:schemeClr val="bg1"/>
                        </a:solidFill>
                        <a:latin typeface="Raleway" pitchFamily="2" charset="77"/>
                      </a:endParaRPr>
                    </a:p>
                  </a:txBody>
                  <a:tcPr>
                    <a:solidFill>
                      <a:srgbClr val="6D7810"/>
                    </a:solidFill>
                  </a:tcPr>
                </a:tc>
                <a:extLst>
                  <a:ext uri="{0D108BD9-81ED-4DB2-BD59-A6C34878D82A}">
                    <a16:rowId xmlns:a16="http://schemas.microsoft.com/office/drawing/2014/main" val="581056499"/>
                  </a:ext>
                </a:extLst>
              </a:tr>
              <a:tr h="0">
                <a:tc>
                  <a:txBody>
                    <a:bodyPr/>
                    <a:lstStyle/>
                    <a:p>
                      <a:r>
                        <a:rPr lang="en-US" sz="900" b="1" dirty="0">
                          <a:solidFill>
                            <a:schemeClr val="tx1"/>
                          </a:solidFill>
                          <a:latin typeface="Raleway" pitchFamily="2" charset="77"/>
                        </a:rPr>
                        <a:t>FUNDS BORROWED</a:t>
                      </a:r>
                    </a:p>
                  </a:txBody>
                  <a:tcPr>
                    <a:noFill/>
                  </a:tcPr>
                </a:tc>
                <a:tc>
                  <a:txBody>
                    <a:bodyPr/>
                    <a:lstStyle/>
                    <a:p>
                      <a:pPr algn="r"/>
                      <a:endParaRPr lang="en-US" sz="900" b="1" dirty="0">
                        <a:solidFill>
                          <a:schemeClr val="tx1"/>
                        </a:solidFill>
                        <a:latin typeface="Raleway" pitchFamily="2" charset="77"/>
                      </a:endParaRPr>
                    </a:p>
                  </a:txBody>
                  <a:tcPr>
                    <a:noFill/>
                  </a:tcPr>
                </a:tc>
                <a:tc>
                  <a:txBody>
                    <a:bodyPr/>
                    <a:lstStyle/>
                    <a:p>
                      <a:pPr algn="r"/>
                      <a:r>
                        <a:rPr lang="en-US" sz="900" dirty="0">
                          <a:solidFill>
                            <a:schemeClr val="tx1"/>
                          </a:solidFill>
                          <a:latin typeface="Raleway" pitchFamily="2" charset="77"/>
                        </a:rPr>
                        <a:t>$425,000</a:t>
                      </a:r>
                    </a:p>
                  </a:txBody>
                  <a:tcPr>
                    <a:noFill/>
                  </a:tcPr>
                </a:tc>
                <a:tc>
                  <a:txBody>
                    <a:bodyPr/>
                    <a:lstStyle/>
                    <a:p>
                      <a:pPr algn="r"/>
                      <a:r>
                        <a:rPr lang="en-US" sz="900" b="0" dirty="0">
                          <a:solidFill>
                            <a:schemeClr val="tx1"/>
                          </a:solidFill>
                          <a:latin typeface="Raleway" pitchFamily="2" charset="77"/>
                        </a:rPr>
                        <a:t>$1,191,000</a:t>
                      </a:r>
                    </a:p>
                  </a:txBody>
                  <a:tcPr>
                    <a:noFill/>
                  </a:tcPr>
                </a:tc>
                <a:tc>
                  <a:txBody>
                    <a:bodyPr/>
                    <a:lstStyle/>
                    <a:p>
                      <a:pPr algn="r"/>
                      <a:r>
                        <a:rPr lang="en-US" sz="900" b="0" dirty="0">
                          <a:solidFill>
                            <a:schemeClr val="tx1"/>
                          </a:solidFill>
                          <a:latin typeface="Raleway" pitchFamily="2" charset="77"/>
                        </a:rPr>
                        <a:t>$235,000</a:t>
                      </a:r>
                    </a:p>
                  </a:txBody>
                  <a:tcPr>
                    <a:noFill/>
                  </a:tcPr>
                </a:tc>
                <a:tc>
                  <a:txBody>
                    <a:bodyPr/>
                    <a:lstStyle/>
                    <a:p>
                      <a:pPr algn="r"/>
                      <a:r>
                        <a:rPr lang="en-US" sz="900" b="0" dirty="0">
                          <a:solidFill>
                            <a:schemeClr val="tx1"/>
                          </a:solidFill>
                          <a:latin typeface="Raleway" pitchFamily="2" charset="77"/>
                        </a:rPr>
                        <a:t>—</a:t>
                      </a:r>
                    </a:p>
                  </a:txBody>
                  <a:tcPr>
                    <a:noFill/>
                  </a:tcPr>
                </a:tc>
                <a:tc>
                  <a:txBody>
                    <a:bodyPr/>
                    <a:lstStyle/>
                    <a:p>
                      <a:pPr algn="r"/>
                      <a:r>
                        <a:rPr lang="en-US" sz="900" b="0" dirty="0">
                          <a:solidFill>
                            <a:schemeClr val="tx1"/>
                          </a:solidFill>
                          <a:latin typeface="Raleway" pitchFamily="2" charset="77"/>
                        </a:rPr>
                        <a:t>—</a:t>
                      </a:r>
                    </a:p>
                  </a:txBody>
                  <a:tcPr>
                    <a:noFill/>
                  </a:tcPr>
                </a:tc>
                <a:extLst>
                  <a:ext uri="{0D108BD9-81ED-4DB2-BD59-A6C34878D82A}">
                    <a16:rowId xmlns:a16="http://schemas.microsoft.com/office/drawing/2014/main" val="484168996"/>
                  </a:ext>
                </a:extLst>
              </a:tr>
            </a:tbl>
          </a:graphicData>
        </a:graphic>
      </p:graphicFrame>
    </p:spTree>
    <p:extLst>
      <p:ext uri="{BB962C8B-B14F-4D97-AF65-F5344CB8AC3E}">
        <p14:creationId xmlns:p14="http://schemas.microsoft.com/office/powerpoint/2010/main" val="333330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EF08-A312-BE92-ABEB-BEB3B36C54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7504CD-D36A-E8AF-37CE-55D1BB9F8D16}"/>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TOTAL COST OF OWNERSHIP</a:t>
            </a:r>
          </a:p>
        </p:txBody>
      </p:sp>
      <p:pic>
        <p:nvPicPr>
          <p:cNvPr id="4" name="Picture 3" descr="A graph of a graph&#10;&#10;Description automatically generated with medium confidence">
            <a:extLst>
              <a:ext uri="{FF2B5EF4-FFF2-40B4-BE49-F238E27FC236}">
                <a16:creationId xmlns:a16="http://schemas.microsoft.com/office/drawing/2014/main" id="{E0C224BE-227A-D4C5-90B3-198D3A514F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33" y="543194"/>
            <a:ext cx="11138359" cy="5888608"/>
          </a:xfrm>
          <a:prstGeom prst="rect">
            <a:avLst/>
          </a:prstGeom>
        </p:spPr>
      </p:pic>
      <p:sp>
        <p:nvSpPr>
          <p:cNvPr id="7" name="TextBox 6">
            <a:extLst>
              <a:ext uri="{FF2B5EF4-FFF2-40B4-BE49-F238E27FC236}">
                <a16:creationId xmlns:a16="http://schemas.microsoft.com/office/drawing/2014/main" id="{074AB693-3064-4934-702B-1D681AF7CD0D}"/>
              </a:ext>
            </a:extLst>
          </p:cNvPr>
          <p:cNvSpPr txBox="1"/>
          <p:nvPr/>
        </p:nvSpPr>
        <p:spPr>
          <a:xfrm>
            <a:off x="8696518" y="6316771"/>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pic>
        <p:nvPicPr>
          <p:cNvPr id="9" name="Picture 8" descr="A black background with white text&#10;&#10;Description automatically generated">
            <a:extLst>
              <a:ext uri="{FF2B5EF4-FFF2-40B4-BE49-F238E27FC236}">
                <a16:creationId xmlns:a16="http://schemas.microsoft.com/office/drawing/2014/main" id="{64A0A3FE-8EA4-8495-FDA4-DC81B66E3D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1439" y="6197076"/>
            <a:ext cx="1680029" cy="547165"/>
          </a:xfrm>
          <a:prstGeom prst="rect">
            <a:avLst/>
          </a:prstGeom>
        </p:spPr>
      </p:pic>
    </p:spTree>
    <p:extLst>
      <p:ext uri="{BB962C8B-B14F-4D97-AF65-F5344CB8AC3E}">
        <p14:creationId xmlns:p14="http://schemas.microsoft.com/office/powerpoint/2010/main" val="103831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025F1-FADE-1714-B5BE-BDD9D3D611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CE5446-EF90-0F2A-FB30-2BEC2542F512}"/>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SYSTEM COMPARISON: EMISSIONS</a:t>
            </a:r>
          </a:p>
        </p:txBody>
      </p:sp>
      <p:pic>
        <p:nvPicPr>
          <p:cNvPr id="5" name="Picture 4">
            <a:extLst>
              <a:ext uri="{FF2B5EF4-FFF2-40B4-BE49-F238E27FC236}">
                <a16:creationId xmlns:a16="http://schemas.microsoft.com/office/drawing/2014/main" id="{EBC684BF-CFE6-8946-4A37-9CB24E65FF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2211" y="881712"/>
            <a:ext cx="9887578" cy="5227347"/>
          </a:xfrm>
          <a:prstGeom prst="rect">
            <a:avLst/>
          </a:prstGeom>
        </p:spPr>
      </p:pic>
      <p:sp>
        <p:nvSpPr>
          <p:cNvPr id="8" name="TextBox 7">
            <a:extLst>
              <a:ext uri="{FF2B5EF4-FFF2-40B4-BE49-F238E27FC236}">
                <a16:creationId xmlns:a16="http://schemas.microsoft.com/office/drawing/2014/main" id="{93567B12-8B3C-CAB2-604D-0504583E7AC7}"/>
              </a:ext>
            </a:extLst>
          </p:cNvPr>
          <p:cNvSpPr txBox="1"/>
          <p:nvPr/>
        </p:nvSpPr>
        <p:spPr>
          <a:xfrm>
            <a:off x="8696518" y="6316771"/>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pic>
        <p:nvPicPr>
          <p:cNvPr id="9" name="Picture 8" descr="A black background with white text&#10;&#10;Description automatically generated">
            <a:extLst>
              <a:ext uri="{FF2B5EF4-FFF2-40B4-BE49-F238E27FC236}">
                <a16:creationId xmlns:a16="http://schemas.microsoft.com/office/drawing/2014/main" id="{3D2A5F68-5676-40BC-9A70-CCF56A1B44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1439" y="6197076"/>
            <a:ext cx="1680029" cy="547165"/>
          </a:xfrm>
          <a:prstGeom prst="rect">
            <a:avLst/>
          </a:prstGeom>
        </p:spPr>
      </p:pic>
    </p:spTree>
    <p:extLst>
      <p:ext uri="{BB962C8B-B14F-4D97-AF65-F5344CB8AC3E}">
        <p14:creationId xmlns:p14="http://schemas.microsoft.com/office/powerpoint/2010/main" val="246362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76B51-F293-852F-635C-E6A63BEBAC09}"/>
              </a:ext>
            </a:extLst>
          </p:cNvPr>
          <p:cNvSpPr txBox="1"/>
          <p:nvPr/>
        </p:nvSpPr>
        <p:spPr>
          <a:xfrm>
            <a:off x="4525505" y="2076773"/>
            <a:ext cx="5331417" cy="2431435"/>
          </a:xfrm>
          <a:prstGeom prst="rect">
            <a:avLst/>
          </a:prstGeom>
          <a:noFill/>
        </p:spPr>
        <p:txBody>
          <a:bodyPr wrap="square" rtlCol="0">
            <a:spAutoFit/>
          </a:bodyPr>
          <a:lstStyle/>
          <a:p>
            <a:pPr algn="ctr"/>
            <a:r>
              <a:rPr lang="en-US" sz="2000" spc="600" dirty="0">
                <a:solidFill>
                  <a:srgbClr val="033966"/>
                </a:solidFill>
                <a:latin typeface="Raleway" pitchFamily="2" charset="77"/>
              </a:rPr>
              <a:t>STREAM TWO</a:t>
            </a:r>
          </a:p>
          <a:p>
            <a:pPr algn="ctr"/>
            <a:endParaRPr lang="en-US" sz="2400" dirty="0">
              <a:latin typeface="Raleway" pitchFamily="2" charset="77"/>
            </a:endParaRPr>
          </a:p>
          <a:p>
            <a:pPr algn="ctr"/>
            <a:r>
              <a:rPr lang="en-US" sz="5400" spc="300" dirty="0">
                <a:solidFill>
                  <a:srgbClr val="033966"/>
                </a:solidFill>
                <a:latin typeface="Raleway" pitchFamily="2" charset="77"/>
              </a:rPr>
              <a:t>FUNDING THE FUTURE</a:t>
            </a:r>
          </a:p>
        </p:txBody>
      </p:sp>
    </p:spTree>
    <p:extLst>
      <p:ext uri="{BB962C8B-B14F-4D97-AF65-F5344CB8AC3E}">
        <p14:creationId xmlns:p14="http://schemas.microsoft.com/office/powerpoint/2010/main" val="227126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6D56-A07C-83CD-86CE-7691B9627F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AE314B-5D9E-2ED8-FE9A-341F4419B052}"/>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EMPOWERING THE FUTURE: FIVE CATEGORIES</a:t>
            </a:r>
          </a:p>
        </p:txBody>
      </p:sp>
      <p:sp>
        <p:nvSpPr>
          <p:cNvPr id="7" name="TextBox 6">
            <a:extLst>
              <a:ext uri="{FF2B5EF4-FFF2-40B4-BE49-F238E27FC236}">
                <a16:creationId xmlns:a16="http://schemas.microsoft.com/office/drawing/2014/main" id="{E753BFAD-8F70-C7FC-9341-68C3051B1CB2}"/>
              </a:ext>
            </a:extLst>
          </p:cNvPr>
          <p:cNvSpPr txBox="1"/>
          <p:nvPr/>
        </p:nvSpPr>
        <p:spPr>
          <a:xfrm>
            <a:off x="5367825" y="1278488"/>
            <a:ext cx="204735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REPLACE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MODERNIZE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THE HVAC SYSTEM</a:t>
            </a:r>
          </a:p>
        </p:txBody>
      </p:sp>
      <p:sp>
        <p:nvSpPr>
          <p:cNvPr id="8" name="TextBox 7">
            <a:extLst>
              <a:ext uri="{FF2B5EF4-FFF2-40B4-BE49-F238E27FC236}">
                <a16:creationId xmlns:a16="http://schemas.microsoft.com/office/drawing/2014/main" id="{0A13F9C0-C246-F6B4-1106-985BA52DF65F}"/>
              </a:ext>
            </a:extLst>
          </p:cNvPr>
          <p:cNvSpPr txBox="1"/>
          <p:nvPr/>
        </p:nvSpPr>
        <p:spPr>
          <a:xfrm>
            <a:off x="8576426" y="1309845"/>
            <a:ext cx="2534668" cy="8617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EXPAND COMMUNITY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OUTREACH</a:t>
            </a:r>
            <a:r>
              <a:rPr kumimoji="0" lang="en-US" sz="1600" b="0" i="0" u="none" strike="noStrike" kern="1200" cap="none" spc="0" normalizeH="0" noProof="0" dirty="0">
                <a:ln>
                  <a:noFill/>
                </a:ln>
                <a:solidFill>
                  <a:srgbClr val="6D7810"/>
                </a:solidFill>
                <a:effectLst/>
                <a:uLnTx/>
                <a:uFillTx/>
                <a:latin typeface="Raleway" pitchFamily="2" charset="77"/>
              </a:rPr>
              <a:t> </a:t>
            </a:r>
            <a:r>
              <a:rPr lang="en-US" sz="1600" dirty="0">
                <a:solidFill>
                  <a:srgbClr val="6D7810"/>
                </a:solidFill>
                <a:latin typeface="Raleway" pitchFamily="2" charset="77"/>
              </a:rPr>
              <a:t>INCLUDING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VILLAGE TABLE</a:t>
            </a:r>
            <a:endParaRPr kumimoji="0" lang="en-US" sz="1600" b="0" i="0" u="none" strike="noStrike" kern="1200" cap="none" spc="0" normalizeH="0" baseline="0" noProof="0" dirty="0">
              <a:ln>
                <a:noFill/>
              </a:ln>
              <a:solidFill>
                <a:srgbClr val="6D7810"/>
              </a:solidFill>
              <a:effectLst/>
              <a:uLnTx/>
              <a:uFillTx/>
              <a:latin typeface="Raleway" pitchFamily="2" charset="77"/>
            </a:endParaRPr>
          </a:p>
        </p:txBody>
      </p:sp>
      <p:sp>
        <p:nvSpPr>
          <p:cNvPr id="9" name="TextBox 8">
            <a:extLst>
              <a:ext uri="{FF2B5EF4-FFF2-40B4-BE49-F238E27FC236}">
                <a16:creationId xmlns:a16="http://schemas.microsoft.com/office/drawing/2014/main" id="{4D278D05-FEE4-1323-8830-A95507321E99}"/>
              </a:ext>
            </a:extLst>
          </p:cNvPr>
          <p:cNvSpPr txBox="1"/>
          <p:nvPr/>
        </p:nvSpPr>
        <p:spPr>
          <a:xfrm>
            <a:off x="1261835" y="1443645"/>
            <a:ext cx="2741456"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CREATE AN ENDOWMENT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FOR CHILDREN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AND YOUTH MINISTRY</a:t>
            </a:r>
            <a:endParaRPr kumimoji="0" lang="en-US" sz="1600" b="0" i="0" u="none" strike="noStrike" kern="1200" cap="none" spc="0" normalizeH="0" baseline="0" noProof="0" dirty="0">
              <a:ln>
                <a:noFill/>
              </a:ln>
              <a:solidFill>
                <a:srgbClr val="6D7810"/>
              </a:solidFill>
              <a:effectLst/>
              <a:uLnTx/>
              <a:uFillTx/>
              <a:latin typeface="Raleway" pitchFamily="2" charset="77"/>
            </a:endParaRPr>
          </a:p>
        </p:txBody>
      </p:sp>
      <p:sp>
        <p:nvSpPr>
          <p:cNvPr id="13" name="TextBox 12">
            <a:extLst>
              <a:ext uri="{FF2B5EF4-FFF2-40B4-BE49-F238E27FC236}">
                <a16:creationId xmlns:a16="http://schemas.microsoft.com/office/drawing/2014/main" id="{A89B6C90-0271-C30E-D764-C565FB51A1E6}"/>
              </a:ext>
            </a:extLst>
          </p:cNvPr>
          <p:cNvSpPr txBox="1"/>
          <p:nvPr/>
        </p:nvSpPr>
        <p:spPr>
          <a:xfrm>
            <a:off x="3246171" y="4081821"/>
            <a:ext cx="2194832"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SECURE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PROPERTY RESERVE</a:t>
            </a:r>
          </a:p>
        </p:txBody>
      </p:sp>
      <p:sp>
        <p:nvSpPr>
          <p:cNvPr id="14" name="TextBox 13">
            <a:extLst>
              <a:ext uri="{FF2B5EF4-FFF2-40B4-BE49-F238E27FC236}">
                <a16:creationId xmlns:a16="http://schemas.microsoft.com/office/drawing/2014/main" id="{F1ED71B5-A7A8-D146-76FA-BA22D6F92705}"/>
              </a:ext>
            </a:extLst>
          </p:cNvPr>
          <p:cNvSpPr txBox="1"/>
          <p:nvPr/>
        </p:nvSpPr>
        <p:spPr>
          <a:xfrm>
            <a:off x="6795307" y="3860601"/>
            <a:ext cx="2316660"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GREEN THE WESTON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CAMPUS</a:t>
            </a:r>
            <a:r>
              <a:rPr kumimoji="0" lang="en-US" sz="1600" b="0" i="0" u="none" strike="noStrike" kern="1200" cap="none" spc="0" normalizeH="0" noProof="0" dirty="0">
                <a:ln>
                  <a:noFill/>
                </a:ln>
                <a:solidFill>
                  <a:srgbClr val="6D7810"/>
                </a:solidFill>
                <a:effectLst/>
                <a:uLnTx/>
                <a:uFillTx/>
                <a:latin typeface="Raleway" pitchFamily="2" charset="77"/>
              </a:rPr>
              <a:t> </a:t>
            </a:r>
            <a:r>
              <a:rPr lang="en-US" sz="1600" dirty="0">
                <a:solidFill>
                  <a:srgbClr val="6D7810"/>
                </a:solidFill>
                <a:latin typeface="Raleway" pitchFamily="2" charset="77"/>
              </a:rPr>
              <a:t>(SOLAR,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INSULATED ROOF)</a:t>
            </a:r>
            <a:endParaRPr kumimoji="0" lang="en-US" sz="1600" b="0" i="0" u="none" strike="noStrike" kern="1200" cap="none" spc="0" normalizeH="0" baseline="0" noProof="0" dirty="0">
              <a:ln>
                <a:noFill/>
              </a:ln>
              <a:solidFill>
                <a:srgbClr val="6D7810"/>
              </a:solidFill>
              <a:effectLst/>
              <a:uLnTx/>
              <a:uFillTx/>
              <a:latin typeface="Raleway" pitchFamily="2" charset="77"/>
            </a:endParaRPr>
          </a:p>
        </p:txBody>
      </p:sp>
      <p:sp>
        <p:nvSpPr>
          <p:cNvPr id="17" name="Oval 16">
            <a:extLst>
              <a:ext uri="{FF2B5EF4-FFF2-40B4-BE49-F238E27FC236}">
                <a16:creationId xmlns:a16="http://schemas.microsoft.com/office/drawing/2014/main" id="{F487AD82-0171-EB8E-8D85-B5382A916EB9}"/>
              </a:ext>
            </a:extLst>
          </p:cNvPr>
          <p:cNvSpPr/>
          <p:nvPr/>
        </p:nvSpPr>
        <p:spPr>
          <a:xfrm>
            <a:off x="1799632" y="2356047"/>
            <a:ext cx="1671984" cy="1671984"/>
          </a:xfrm>
          <a:prstGeom prst="ellipse">
            <a:avLst/>
          </a:prstGeom>
          <a:blipFill>
            <a:blip r:embed="rId3" cstate="screen">
              <a:extLst>
                <a:ext uri="{28A0092B-C50C-407E-A947-70E740481C1C}">
                  <a14:useLocalDpi xmlns:a14="http://schemas.microsoft.com/office/drawing/2010/main"/>
                </a:ext>
              </a:extLst>
            </a:blip>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C89F47A-A091-52B9-DAFB-1658A8077D3F}"/>
              </a:ext>
            </a:extLst>
          </p:cNvPr>
          <p:cNvSpPr/>
          <p:nvPr/>
        </p:nvSpPr>
        <p:spPr>
          <a:xfrm>
            <a:off x="5555510" y="2190890"/>
            <a:ext cx="1671984" cy="167198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CDA322-FD10-5C89-6D6B-12F80BE65BA7}"/>
              </a:ext>
            </a:extLst>
          </p:cNvPr>
          <p:cNvSpPr/>
          <p:nvPr/>
        </p:nvSpPr>
        <p:spPr>
          <a:xfrm>
            <a:off x="8967399" y="2219120"/>
            <a:ext cx="1671984" cy="167198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7EF605-E4A2-9289-0D7A-FE91F15CEF27}"/>
              </a:ext>
            </a:extLst>
          </p:cNvPr>
          <p:cNvSpPr/>
          <p:nvPr/>
        </p:nvSpPr>
        <p:spPr>
          <a:xfrm>
            <a:off x="3506569" y="4795280"/>
            <a:ext cx="1671984" cy="1671984"/>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DB84BE-7B48-8D75-7A96-2FE1829A5654}"/>
              </a:ext>
            </a:extLst>
          </p:cNvPr>
          <p:cNvSpPr/>
          <p:nvPr/>
        </p:nvSpPr>
        <p:spPr>
          <a:xfrm>
            <a:off x="7119678" y="4795280"/>
            <a:ext cx="1671984" cy="1671984"/>
          </a:xfrm>
          <a:prstGeom prst="ellipse">
            <a:avLst/>
          </a:prstGeom>
          <a:blipFill>
            <a:blip r:embed="rId7" cstate="screen">
              <a:extLst>
                <a:ext uri="{28A0092B-C50C-407E-A947-70E740481C1C}">
                  <a14:useLocalDpi xmlns:a14="http://schemas.microsoft.com/office/drawing/2010/main"/>
                </a:ext>
              </a:extLst>
            </a:blip>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35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BFBBCCF-07BB-B0B2-49D7-373D4A2A32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6E951A-348A-D0B7-3A9F-B4577E855346}"/>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REFLECTIONS FROM THE CONGREGATION</a:t>
            </a:r>
          </a:p>
        </p:txBody>
      </p:sp>
      <p:pic>
        <p:nvPicPr>
          <p:cNvPr id="1026" name="Picture 2" descr="Fundraising Consulting Firm | CCS Fundraising">
            <a:extLst>
              <a:ext uri="{FF2B5EF4-FFF2-40B4-BE49-F238E27FC236}">
                <a16:creationId xmlns:a16="http://schemas.microsoft.com/office/drawing/2014/main" id="{C52F3867-FEEA-E87B-E262-B12258E2DB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1686" y="5862063"/>
            <a:ext cx="1349885" cy="799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4E32F9-52A2-EF8E-81AC-5BDC20AD7138}"/>
              </a:ext>
            </a:extLst>
          </p:cNvPr>
          <p:cNvSpPr txBox="1"/>
          <p:nvPr/>
        </p:nvSpPr>
        <p:spPr>
          <a:xfrm>
            <a:off x="9163050" y="6354093"/>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pic>
        <p:nvPicPr>
          <p:cNvPr id="6" name="Picture 5" descr="A graph of different colored bars&#10;&#10;Description automatically generated with medium confidence">
            <a:extLst>
              <a:ext uri="{FF2B5EF4-FFF2-40B4-BE49-F238E27FC236}">
                <a16:creationId xmlns:a16="http://schemas.microsoft.com/office/drawing/2014/main" id="{925A68BA-42F9-72F3-FA08-FB5CC3C24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5612" y="1173317"/>
            <a:ext cx="8859238" cy="5180776"/>
          </a:xfrm>
          <a:prstGeom prst="rect">
            <a:avLst/>
          </a:prstGeom>
        </p:spPr>
      </p:pic>
    </p:spTree>
    <p:extLst>
      <p:ext uri="{BB962C8B-B14F-4D97-AF65-F5344CB8AC3E}">
        <p14:creationId xmlns:p14="http://schemas.microsoft.com/office/powerpoint/2010/main" val="133651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D79B12-7885-66E6-AD82-9B456EBE0A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7DCCD4-5577-D0D5-88CE-2B716CADBF85}"/>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REFLECTIONS FROM THE CONGREGATION</a:t>
            </a:r>
          </a:p>
        </p:txBody>
      </p:sp>
      <p:pic>
        <p:nvPicPr>
          <p:cNvPr id="1026" name="Picture 2" descr="Fundraising Consulting Firm | CCS Fundraising">
            <a:extLst>
              <a:ext uri="{FF2B5EF4-FFF2-40B4-BE49-F238E27FC236}">
                <a16:creationId xmlns:a16="http://schemas.microsoft.com/office/drawing/2014/main" id="{36895C90-4A42-EDE3-AC7A-18FEEADB55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1686" y="5862063"/>
            <a:ext cx="1349885" cy="799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01C8CA-C8B9-C722-2355-8B96A29E8EC6}"/>
              </a:ext>
            </a:extLst>
          </p:cNvPr>
          <p:cNvSpPr txBox="1"/>
          <p:nvPr/>
        </p:nvSpPr>
        <p:spPr>
          <a:xfrm>
            <a:off x="9163050" y="6354093"/>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pic>
        <p:nvPicPr>
          <p:cNvPr id="6" name="Picture 5">
            <a:extLst>
              <a:ext uri="{FF2B5EF4-FFF2-40B4-BE49-F238E27FC236}">
                <a16:creationId xmlns:a16="http://schemas.microsoft.com/office/drawing/2014/main" id="{F45EF325-E2A3-E3E4-E9BC-0476812C459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9448" y="1451868"/>
            <a:ext cx="4718050" cy="4386960"/>
          </a:xfrm>
          <a:prstGeom prst="rect">
            <a:avLst/>
          </a:prstGeom>
        </p:spPr>
      </p:pic>
      <p:sp>
        <p:nvSpPr>
          <p:cNvPr id="7" name="TextBox 6">
            <a:extLst>
              <a:ext uri="{FF2B5EF4-FFF2-40B4-BE49-F238E27FC236}">
                <a16:creationId xmlns:a16="http://schemas.microsoft.com/office/drawing/2014/main" id="{5563CC63-B554-74F7-D813-3DB9E8528D64}"/>
              </a:ext>
            </a:extLst>
          </p:cNvPr>
          <p:cNvSpPr txBox="1"/>
          <p:nvPr/>
        </p:nvSpPr>
        <p:spPr>
          <a:xfrm>
            <a:off x="487495" y="1443985"/>
            <a:ext cx="4718050" cy="646331"/>
          </a:xfrm>
          <a:prstGeom prst="rect">
            <a:avLst/>
          </a:prstGeom>
          <a:noFill/>
        </p:spPr>
        <p:txBody>
          <a:bodyPr wrap="square" rtlCol="0">
            <a:spAutoFit/>
          </a:bodyPr>
          <a:lstStyle/>
          <a:p>
            <a:r>
              <a:rPr lang="en-US" b="1" dirty="0">
                <a:solidFill>
                  <a:srgbClr val="033966"/>
                </a:solidFill>
                <a:latin typeface="Raleway" pitchFamily="2" charset="77"/>
              </a:rPr>
              <a:t>Percentage of interviewees’ HVAC system preferences</a:t>
            </a:r>
          </a:p>
        </p:txBody>
      </p:sp>
      <p:sp>
        <p:nvSpPr>
          <p:cNvPr id="8" name="TextBox 7">
            <a:extLst>
              <a:ext uri="{FF2B5EF4-FFF2-40B4-BE49-F238E27FC236}">
                <a16:creationId xmlns:a16="http://schemas.microsoft.com/office/drawing/2014/main" id="{8AB41260-0D35-B7F1-BB49-7AF04224BDF1}"/>
              </a:ext>
            </a:extLst>
          </p:cNvPr>
          <p:cNvSpPr txBox="1"/>
          <p:nvPr/>
        </p:nvSpPr>
        <p:spPr>
          <a:xfrm>
            <a:off x="5682343" y="1443985"/>
            <a:ext cx="6253843" cy="4247317"/>
          </a:xfrm>
          <a:prstGeom prst="rect">
            <a:avLst/>
          </a:prstGeom>
          <a:noFill/>
        </p:spPr>
        <p:txBody>
          <a:bodyPr wrap="square" rtlCol="0">
            <a:spAutoFit/>
          </a:bodyPr>
          <a:lstStyle/>
          <a:p>
            <a:r>
              <a:rPr lang="en-US" b="1" dirty="0">
                <a:solidFill>
                  <a:srgbClr val="033966"/>
                </a:solidFill>
                <a:latin typeface="Raleway" pitchFamily="2" charset="77"/>
              </a:rPr>
              <a:t>Representative comments</a:t>
            </a:r>
            <a:endParaRPr lang="en-US" dirty="0">
              <a:solidFill>
                <a:srgbClr val="033966"/>
              </a:solidFill>
              <a:latin typeface="Raleway" pitchFamily="2" charset="77"/>
            </a:endParaRPr>
          </a:p>
          <a:p>
            <a:endParaRPr lang="en-US" sz="1200" dirty="0">
              <a:solidFill>
                <a:srgbClr val="033966"/>
              </a:solidFill>
              <a:latin typeface="Raleway" pitchFamily="2" charset="77"/>
            </a:endParaRPr>
          </a:p>
          <a:p>
            <a:r>
              <a:rPr lang="en-US" sz="1200" dirty="0">
                <a:solidFill>
                  <a:srgbClr val="033966"/>
                </a:solidFill>
                <a:latin typeface="Raleway" pitchFamily="2" charset="77"/>
              </a:rPr>
              <a:t>“The HVAC is loud in the winter! It must be replaced: our restored organ needs a steady environment.”</a:t>
            </a:r>
          </a:p>
          <a:p>
            <a:endParaRPr lang="en-US" sz="1200" dirty="0">
              <a:solidFill>
                <a:srgbClr val="033966"/>
              </a:solidFill>
              <a:latin typeface="Raleway" pitchFamily="2" charset="77"/>
            </a:endParaRPr>
          </a:p>
          <a:p>
            <a:r>
              <a:rPr lang="en-US" sz="1200" dirty="0">
                <a:solidFill>
                  <a:srgbClr val="033966"/>
                </a:solidFill>
                <a:latin typeface="Raleway" pitchFamily="2" charset="77"/>
              </a:rPr>
              <a:t>“HVAC needs to be replaced. We should be remembered as good stewards of our church.”</a:t>
            </a:r>
          </a:p>
          <a:p>
            <a:endParaRPr lang="en-US" sz="1200" dirty="0">
              <a:solidFill>
                <a:srgbClr val="033966"/>
              </a:solidFill>
              <a:latin typeface="Raleway" pitchFamily="2" charset="77"/>
            </a:endParaRPr>
          </a:p>
          <a:p>
            <a:r>
              <a:rPr lang="en-US" sz="1200" dirty="0">
                <a:solidFill>
                  <a:srgbClr val="033966"/>
                </a:solidFill>
                <a:latin typeface="Raleway" pitchFamily="2" charset="77"/>
              </a:rPr>
              <a:t>“Frame HVAC better…</a:t>
            </a:r>
            <a:r>
              <a:rPr lang="en-US" sz="1200" i="1" dirty="0">
                <a:solidFill>
                  <a:srgbClr val="033966"/>
                </a:solidFill>
                <a:latin typeface="Raleway" pitchFamily="2" charset="77"/>
              </a:rPr>
              <a:t>A sustainable system would save us X amount in the long run.</a:t>
            </a:r>
            <a:r>
              <a:rPr lang="en-US" sz="1200" dirty="0">
                <a:solidFill>
                  <a:srgbClr val="033966"/>
                </a:solidFill>
                <a:latin typeface="Raleway" pitchFamily="2" charset="77"/>
              </a:rPr>
              <a:t>”</a:t>
            </a:r>
          </a:p>
          <a:p>
            <a:endParaRPr lang="en-US" sz="1200" dirty="0">
              <a:solidFill>
                <a:srgbClr val="033966"/>
              </a:solidFill>
              <a:latin typeface="Raleway" pitchFamily="2" charset="77"/>
            </a:endParaRPr>
          </a:p>
          <a:p>
            <a:r>
              <a:rPr lang="en-US" sz="1200" dirty="0">
                <a:solidFill>
                  <a:srgbClr val="033966"/>
                </a:solidFill>
                <a:latin typeface="Raleway" pitchFamily="2" charset="77"/>
              </a:rPr>
              <a:t>”Be transparent about upfront versus net costs. Any rebates must be used for something the congregation agrees upon.”</a:t>
            </a:r>
          </a:p>
          <a:p>
            <a:endParaRPr lang="en-US" sz="1200" dirty="0">
              <a:solidFill>
                <a:srgbClr val="033966"/>
              </a:solidFill>
              <a:latin typeface="Raleway" pitchFamily="2" charset="77"/>
            </a:endParaRPr>
          </a:p>
          <a:p>
            <a:r>
              <a:rPr lang="en-US" sz="1200" dirty="0">
                <a:solidFill>
                  <a:srgbClr val="033966"/>
                </a:solidFill>
                <a:latin typeface="Raleway" pitchFamily="2" charset="77"/>
              </a:rPr>
              <a:t>“HVAC seems like a lot but if it makes us better stewards of the environment and can help attract new members, we should do it if we can.”</a:t>
            </a:r>
          </a:p>
          <a:p>
            <a:endParaRPr lang="en-US" sz="1200" dirty="0">
              <a:solidFill>
                <a:srgbClr val="033966"/>
              </a:solidFill>
              <a:latin typeface="Raleway" pitchFamily="2" charset="77"/>
            </a:endParaRPr>
          </a:p>
          <a:p>
            <a:r>
              <a:rPr lang="en-US" sz="1200" dirty="0">
                <a:solidFill>
                  <a:srgbClr val="033966"/>
                </a:solidFill>
                <a:latin typeface="Raleway" pitchFamily="2" charset="77"/>
              </a:rPr>
              <a:t>“How essential is geothermal versus gas? Which makes more economic sense?”</a:t>
            </a:r>
          </a:p>
          <a:p>
            <a:endParaRPr lang="en-US" sz="1200" dirty="0">
              <a:solidFill>
                <a:srgbClr val="033966"/>
              </a:solidFill>
              <a:latin typeface="Raleway" pitchFamily="2" charset="77"/>
            </a:endParaRPr>
          </a:p>
          <a:p>
            <a:r>
              <a:rPr lang="en-US" sz="1200" dirty="0">
                <a:solidFill>
                  <a:srgbClr val="033966"/>
                </a:solidFill>
                <a:latin typeface="Raleway" pitchFamily="2" charset="77"/>
              </a:rPr>
              <a:t>“Capital upgrades can’t just be earth-friendly; they must make economic sense as well.”</a:t>
            </a:r>
          </a:p>
          <a:p>
            <a:endParaRPr lang="en-US" sz="1200" dirty="0">
              <a:solidFill>
                <a:srgbClr val="033966"/>
              </a:solidFill>
              <a:latin typeface="Raleway" pitchFamily="2" charset="77"/>
            </a:endParaRPr>
          </a:p>
          <a:p>
            <a:r>
              <a:rPr lang="en-US" sz="1200" dirty="0">
                <a:solidFill>
                  <a:srgbClr val="033966"/>
                </a:solidFill>
                <a:latin typeface="Raleway" pitchFamily="2" charset="77"/>
              </a:rPr>
              <a:t>“I know we need a new HVAC system, but are we going a little too far to make it green? Is that essential for our capital needs? It appears too expensive with not enough ROI.”</a:t>
            </a:r>
          </a:p>
        </p:txBody>
      </p:sp>
    </p:spTree>
    <p:extLst>
      <p:ext uri="{BB962C8B-B14F-4D97-AF65-F5344CB8AC3E}">
        <p14:creationId xmlns:p14="http://schemas.microsoft.com/office/powerpoint/2010/main" val="122725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10EB7A6-D3AB-31AB-ECD4-C534A9052E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0E4A12-8F29-818E-6FDA-9DAC725C42BA}"/>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IS THE CONGREGATION READY TO ENGAGE?</a:t>
            </a:r>
          </a:p>
        </p:txBody>
      </p:sp>
      <p:pic>
        <p:nvPicPr>
          <p:cNvPr id="1026" name="Picture 2" descr="Fundraising Consulting Firm | CCS Fundraising">
            <a:extLst>
              <a:ext uri="{FF2B5EF4-FFF2-40B4-BE49-F238E27FC236}">
                <a16:creationId xmlns:a16="http://schemas.microsoft.com/office/drawing/2014/main" id="{AC5DD330-382E-5182-D2E6-F494E2FCCA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1686" y="5862063"/>
            <a:ext cx="1349885" cy="799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C25CC5-1E6E-4D96-DB96-134299E0FCC4}"/>
              </a:ext>
            </a:extLst>
          </p:cNvPr>
          <p:cNvSpPr txBox="1"/>
          <p:nvPr/>
        </p:nvSpPr>
        <p:spPr>
          <a:xfrm>
            <a:off x="9163050" y="6354093"/>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pic>
        <p:nvPicPr>
          <p:cNvPr id="9" name="Picture 8" descr="A close-up of a graph&#10;&#10;Description automatically generated">
            <a:extLst>
              <a:ext uri="{FF2B5EF4-FFF2-40B4-BE49-F238E27FC236}">
                <a16:creationId xmlns:a16="http://schemas.microsoft.com/office/drawing/2014/main" id="{14CAB685-FB7E-C5FC-2013-4723C11B6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429" y="880731"/>
            <a:ext cx="10935080" cy="5781139"/>
          </a:xfrm>
          <a:prstGeom prst="rect">
            <a:avLst/>
          </a:prstGeom>
        </p:spPr>
      </p:pic>
    </p:spTree>
    <p:extLst>
      <p:ext uri="{BB962C8B-B14F-4D97-AF65-F5344CB8AC3E}">
        <p14:creationId xmlns:p14="http://schemas.microsoft.com/office/powerpoint/2010/main" val="241417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E0027-A180-F96F-FEDC-2A83193EE9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CD363E-658F-3BC2-CA76-DF4D7A438991}"/>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RECOMMENDED CAPITAL PROGRAM: $4M</a:t>
            </a:r>
          </a:p>
        </p:txBody>
      </p:sp>
      <p:sp>
        <p:nvSpPr>
          <p:cNvPr id="5" name="TextBox 4">
            <a:extLst>
              <a:ext uri="{FF2B5EF4-FFF2-40B4-BE49-F238E27FC236}">
                <a16:creationId xmlns:a16="http://schemas.microsoft.com/office/drawing/2014/main" id="{1519676B-3821-EDF9-EE4F-2AF67E537B46}"/>
              </a:ext>
            </a:extLst>
          </p:cNvPr>
          <p:cNvSpPr txBox="1"/>
          <p:nvPr/>
        </p:nvSpPr>
        <p:spPr>
          <a:xfrm>
            <a:off x="8696518" y="6316771"/>
            <a:ext cx="1058636" cy="307777"/>
          </a:xfrm>
          <a:prstGeom prst="rect">
            <a:avLst/>
          </a:prstGeom>
          <a:noFill/>
        </p:spPr>
        <p:txBody>
          <a:bodyPr wrap="square" rtlCol="0">
            <a:spAutoFit/>
          </a:bodyPr>
          <a:lstStyle/>
          <a:p>
            <a:pPr algn="r"/>
            <a:r>
              <a:rPr lang="en-US" sz="1400" b="1" dirty="0">
                <a:solidFill>
                  <a:srgbClr val="033966"/>
                </a:solidFill>
                <a:latin typeface="Raleway" pitchFamily="2" charset="77"/>
              </a:rPr>
              <a:t>Data from</a:t>
            </a:r>
          </a:p>
        </p:txBody>
      </p:sp>
      <p:graphicFrame>
        <p:nvGraphicFramePr>
          <p:cNvPr id="7" name="Table 6">
            <a:extLst>
              <a:ext uri="{FF2B5EF4-FFF2-40B4-BE49-F238E27FC236}">
                <a16:creationId xmlns:a16="http://schemas.microsoft.com/office/drawing/2014/main" id="{58C60E65-FAE2-F8E3-A6B6-EDEB1C23C85B}"/>
              </a:ext>
            </a:extLst>
          </p:cNvPr>
          <p:cNvGraphicFramePr>
            <a:graphicFrameLocks noGrp="1"/>
          </p:cNvGraphicFramePr>
          <p:nvPr>
            <p:extLst>
              <p:ext uri="{D42A27DB-BD31-4B8C-83A1-F6EECF244321}">
                <p14:modId xmlns:p14="http://schemas.microsoft.com/office/powerpoint/2010/main" val="157352999"/>
              </p:ext>
            </p:extLst>
          </p:nvPr>
        </p:nvGraphicFramePr>
        <p:xfrm>
          <a:off x="7919162" y="1544003"/>
          <a:ext cx="3624553" cy="3200400"/>
        </p:xfrm>
        <a:graphic>
          <a:graphicData uri="http://schemas.openxmlformats.org/drawingml/2006/table">
            <a:tbl>
              <a:tblPr firstRow="1" bandRow="1">
                <a:tableStyleId>{2D5ABB26-0587-4C30-8999-92F81FD0307C}</a:tableStyleId>
              </a:tblPr>
              <a:tblGrid>
                <a:gridCol w="1101012">
                  <a:extLst>
                    <a:ext uri="{9D8B030D-6E8A-4147-A177-3AD203B41FA5}">
                      <a16:colId xmlns:a16="http://schemas.microsoft.com/office/drawing/2014/main" val="1338936638"/>
                    </a:ext>
                  </a:extLst>
                </a:gridCol>
                <a:gridCol w="2523541">
                  <a:extLst>
                    <a:ext uri="{9D8B030D-6E8A-4147-A177-3AD203B41FA5}">
                      <a16:colId xmlns:a16="http://schemas.microsoft.com/office/drawing/2014/main" val="4242720594"/>
                    </a:ext>
                  </a:extLst>
                </a:gridCol>
              </a:tblGrid>
              <a:tr h="257953">
                <a:tc gridSpan="2">
                  <a:txBody>
                    <a:bodyPr/>
                    <a:lstStyle/>
                    <a:p>
                      <a:r>
                        <a:rPr lang="en-US" sz="1400" b="1" dirty="0">
                          <a:latin typeface="Raleway" pitchFamily="2" charset="77"/>
                        </a:rPr>
                        <a:t>Simulation results</a:t>
                      </a:r>
                    </a:p>
                  </a:txBody>
                  <a:tcPr>
                    <a:solidFill>
                      <a:srgbClr val="033966">
                        <a:alpha val="23529"/>
                      </a:srgbClr>
                    </a:solidFill>
                  </a:tcPr>
                </a:tc>
                <a:tc hMerge="1">
                  <a:txBody>
                    <a:bodyPr/>
                    <a:lstStyle/>
                    <a:p>
                      <a:endParaRPr lang="en-US" sz="1400" b="1" dirty="0">
                        <a:latin typeface="Raleway" pitchFamily="2" charset="77"/>
                      </a:endParaRPr>
                    </a:p>
                  </a:txBody>
                  <a:tcPr>
                    <a:solidFill>
                      <a:srgbClr val="033966">
                        <a:alpha val="23529"/>
                      </a:srgbClr>
                    </a:solidFill>
                  </a:tcPr>
                </a:tc>
                <a:extLst>
                  <a:ext uri="{0D108BD9-81ED-4DB2-BD59-A6C34878D82A}">
                    <a16:rowId xmlns:a16="http://schemas.microsoft.com/office/drawing/2014/main" val="3783405795"/>
                  </a:ext>
                </a:extLst>
              </a:tr>
              <a:tr h="0">
                <a:tc>
                  <a:txBody>
                    <a:bodyPr/>
                    <a:lstStyle/>
                    <a:p>
                      <a:r>
                        <a:rPr lang="en-US" sz="1400" dirty="0">
                          <a:latin typeface="Raleway" pitchFamily="2" charset="77"/>
                        </a:rPr>
                        <a:t>Lowest</a:t>
                      </a:r>
                    </a:p>
                  </a:txBody>
                  <a:tcPr marT="182880" marB="182880"/>
                </a:tc>
                <a:tc>
                  <a:txBody>
                    <a:bodyPr/>
                    <a:lstStyle/>
                    <a:p>
                      <a:pPr algn="r"/>
                      <a:r>
                        <a:rPr lang="en-US" sz="1400" dirty="0">
                          <a:latin typeface="Raleway" pitchFamily="2" charset="77"/>
                        </a:rPr>
                        <a:t>$3.5 million</a:t>
                      </a:r>
                    </a:p>
                  </a:txBody>
                  <a:tcPr marT="182880" marB="182880"/>
                </a:tc>
                <a:extLst>
                  <a:ext uri="{0D108BD9-81ED-4DB2-BD59-A6C34878D82A}">
                    <a16:rowId xmlns:a16="http://schemas.microsoft.com/office/drawing/2014/main" val="598602043"/>
                  </a:ext>
                </a:extLst>
              </a:tr>
              <a:tr h="0">
                <a:tc>
                  <a:txBody>
                    <a:bodyPr/>
                    <a:lstStyle/>
                    <a:p>
                      <a:r>
                        <a:rPr lang="en-US" sz="1400" dirty="0">
                          <a:latin typeface="Raleway" pitchFamily="2" charset="77"/>
                        </a:rPr>
                        <a:t>Highest</a:t>
                      </a:r>
                    </a:p>
                  </a:txBody>
                  <a:tcPr marT="182880" marB="182880"/>
                </a:tc>
                <a:tc>
                  <a:txBody>
                    <a:bodyPr/>
                    <a:lstStyle/>
                    <a:p>
                      <a:pPr algn="r"/>
                      <a:r>
                        <a:rPr lang="en-US" sz="1400" dirty="0">
                          <a:latin typeface="Raleway" pitchFamily="2" charset="77"/>
                        </a:rPr>
                        <a:t>$4.6 million</a:t>
                      </a:r>
                    </a:p>
                  </a:txBody>
                  <a:tcPr marT="182880" marB="182880"/>
                </a:tc>
                <a:extLst>
                  <a:ext uri="{0D108BD9-81ED-4DB2-BD59-A6C34878D82A}">
                    <a16:rowId xmlns:a16="http://schemas.microsoft.com/office/drawing/2014/main" val="1060649196"/>
                  </a:ext>
                </a:extLst>
              </a:tr>
              <a:tr h="0">
                <a:tc>
                  <a:txBody>
                    <a:bodyPr/>
                    <a:lstStyle/>
                    <a:p>
                      <a:r>
                        <a:rPr lang="en-US" sz="1400" dirty="0">
                          <a:latin typeface="Raleway" pitchFamily="2" charset="77"/>
                        </a:rPr>
                        <a:t>Average</a:t>
                      </a:r>
                    </a:p>
                  </a:txBody>
                  <a:tcPr marT="182880" marB="182880"/>
                </a:tc>
                <a:tc>
                  <a:txBody>
                    <a:bodyPr/>
                    <a:lstStyle/>
                    <a:p>
                      <a:pPr algn="r"/>
                      <a:r>
                        <a:rPr lang="en-US" sz="1400" dirty="0">
                          <a:latin typeface="Raleway" pitchFamily="2" charset="77"/>
                        </a:rPr>
                        <a:t>$4.02 million</a:t>
                      </a:r>
                    </a:p>
                  </a:txBody>
                  <a:tcPr marT="182880" marB="182880"/>
                </a:tc>
                <a:extLst>
                  <a:ext uri="{0D108BD9-81ED-4DB2-BD59-A6C34878D82A}">
                    <a16:rowId xmlns:a16="http://schemas.microsoft.com/office/drawing/2014/main" val="1034112043"/>
                  </a:ext>
                </a:extLst>
              </a:tr>
              <a:tr h="0">
                <a:tc>
                  <a:txBody>
                    <a:bodyPr/>
                    <a:lstStyle/>
                    <a:p>
                      <a:r>
                        <a:rPr lang="en-US" sz="1400" dirty="0">
                          <a:latin typeface="Raleway" pitchFamily="2" charset="77"/>
                        </a:rPr>
                        <a:t>Median</a:t>
                      </a:r>
                    </a:p>
                  </a:txBody>
                  <a:tcPr marT="182880" marB="182880"/>
                </a:tc>
                <a:tc>
                  <a:txBody>
                    <a:bodyPr/>
                    <a:lstStyle/>
                    <a:p>
                      <a:pPr algn="r"/>
                      <a:r>
                        <a:rPr lang="en-US" sz="1400" dirty="0">
                          <a:latin typeface="Raleway" pitchFamily="2" charset="77"/>
                        </a:rPr>
                        <a:t>4.01 million</a:t>
                      </a:r>
                    </a:p>
                  </a:txBody>
                  <a:tcPr marT="182880" marB="182880"/>
                </a:tc>
                <a:extLst>
                  <a:ext uri="{0D108BD9-81ED-4DB2-BD59-A6C34878D82A}">
                    <a16:rowId xmlns:a16="http://schemas.microsoft.com/office/drawing/2014/main" val="710309403"/>
                  </a:ext>
                </a:extLst>
              </a:tr>
              <a:tr h="0">
                <a:tc>
                  <a:txBody>
                    <a:bodyPr/>
                    <a:lstStyle/>
                    <a:p>
                      <a:r>
                        <a:rPr lang="en-US" sz="1400" dirty="0">
                          <a:latin typeface="Raleway" pitchFamily="2" charset="77"/>
                        </a:rPr>
                        <a:t>90% range</a:t>
                      </a:r>
                    </a:p>
                  </a:txBody>
                  <a:tcPr marT="182880" marB="182880"/>
                </a:tc>
                <a:tc>
                  <a:txBody>
                    <a:bodyPr/>
                    <a:lstStyle/>
                    <a:p>
                      <a:pPr algn="r"/>
                      <a:r>
                        <a:rPr lang="en-US" sz="1400" dirty="0">
                          <a:latin typeface="Raleway" pitchFamily="2" charset="77"/>
                        </a:rPr>
                        <a:t>$3.76 million – $4.27 million</a:t>
                      </a:r>
                    </a:p>
                  </a:txBody>
                  <a:tcPr marT="182880" marB="182880"/>
                </a:tc>
                <a:extLst>
                  <a:ext uri="{0D108BD9-81ED-4DB2-BD59-A6C34878D82A}">
                    <a16:rowId xmlns:a16="http://schemas.microsoft.com/office/drawing/2014/main" val="2684400647"/>
                  </a:ext>
                </a:extLst>
              </a:tr>
            </a:tbl>
          </a:graphicData>
        </a:graphic>
      </p:graphicFrame>
      <p:pic>
        <p:nvPicPr>
          <p:cNvPr id="10" name="Picture 9" descr="A graph of a graph&#10;&#10;Description automatically generated with medium confidence">
            <a:extLst>
              <a:ext uri="{FF2B5EF4-FFF2-40B4-BE49-F238E27FC236}">
                <a16:creationId xmlns:a16="http://schemas.microsoft.com/office/drawing/2014/main" id="{28ECDF51-E53E-EB7F-F3A8-CDA39957BB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108" y="1407403"/>
            <a:ext cx="8492960" cy="4545528"/>
          </a:xfrm>
          <a:prstGeom prst="rect">
            <a:avLst/>
          </a:prstGeom>
        </p:spPr>
      </p:pic>
      <p:pic>
        <p:nvPicPr>
          <p:cNvPr id="3" name="Picture 2">
            <a:extLst>
              <a:ext uri="{FF2B5EF4-FFF2-40B4-BE49-F238E27FC236}">
                <a16:creationId xmlns:a16="http://schemas.microsoft.com/office/drawing/2014/main" id="{36C93916-BF92-8F13-47F2-1BB024672C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5909" y="5981909"/>
            <a:ext cx="1205503" cy="669724"/>
          </a:xfrm>
          <a:prstGeom prst="rect">
            <a:avLst/>
          </a:prstGeom>
        </p:spPr>
      </p:pic>
    </p:spTree>
    <p:extLst>
      <p:ext uri="{BB962C8B-B14F-4D97-AF65-F5344CB8AC3E}">
        <p14:creationId xmlns:p14="http://schemas.microsoft.com/office/powerpoint/2010/main" val="317413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4118B-92B8-3831-6ADB-ADB455D84C78}"/>
              </a:ext>
            </a:extLst>
          </p:cNvPr>
          <p:cNvSpPr txBox="1"/>
          <p:nvPr/>
        </p:nvSpPr>
        <p:spPr>
          <a:xfrm>
            <a:off x="334108" y="298938"/>
            <a:ext cx="6858000" cy="523220"/>
          </a:xfrm>
          <a:prstGeom prst="rect">
            <a:avLst/>
          </a:prstGeom>
          <a:noFill/>
        </p:spPr>
        <p:txBody>
          <a:bodyPr wrap="square" rtlCol="0">
            <a:spAutoFit/>
          </a:bodyPr>
          <a:lstStyle/>
          <a:p>
            <a:r>
              <a:rPr lang="en-US" sz="2800" spc="300" dirty="0">
                <a:solidFill>
                  <a:srgbClr val="033966"/>
                </a:solidFill>
                <a:latin typeface="Raleway" pitchFamily="2" charset="77"/>
              </a:rPr>
              <a:t>Discussion</a:t>
            </a:r>
          </a:p>
        </p:txBody>
      </p:sp>
      <p:sp>
        <p:nvSpPr>
          <p:cNvPr id="4" name="TextBox 3">
            <a:extLst>
              <a:ext uri="{FF2B5EF4-FFF2-40B4-BE49-F238E27FC236}">
                <a16:creationId xmlns:a16="http://schemas.microsoft.com/office/drawing/2014/main" id="{388C92FB-6876-70AE-72C3-CC5D47104D16}"/>
              </a:ext>
            </a:extLst>
          </p:cNvPr>
          <p:cNvSpPr txBox="1"/>
          <p:nvPr/>
        </p:nvSpPr>
        <p:spPr>
          <a:xfrm>
            <a:off x="1271990" y="2223658"/>
            <a:ext cx="10132115" cy="3046988"/>
          </a:xfrm>
          <a:prstGeom prst="rect">
            <a:avLst/>
          </a:prstGeom>
          <a:noFill/>
        </p:spPr>
        <p:txBody>
          <a:bodyPr wrap="square">
            <a:spAutoFit/>
          </a:bodyPr>
          <a:lstStyle/>
          <a:p>
            <a:pPr marL="0" indent="0" algn="ctr">
              <a:buNone/>
            </a:pPr>
            <a:r>
              <a:rPr lang="en-US" sz="3200" b="0" u="none" strike="noStrike" baseline="0" dirty="0">
                <a:solidFill>
                  <a:srgbClr val="000000"/>
                </a:solidFill>
                <a:latin typeface="Raleway" pitchFamily="2" charset="77"/>
              </a:rPr>
              <a:t>Review of Key Initiatives for “Empowering the Future”</a:t>
            </a:r>
          </a:p>
          <a:p>
            <a:pPr marL="0" indent="0" algn="ctr">
              <a:buNone/>
            </a:pPr>
            <a:endParaRPr lang="en-US" sz="3200" dirty="0">
              <a:solidFill>
                <a:srgbClr val="000000"/>
              </a:solidFill>
              <a:latin typeface="Raleway" pitchFamily="2" charset="77"/>
            </a:endParaRPr>
          </a:p>
          <a:p>
            <a:pPr marL="0" indent="0" algn="ctr">
              <a:buNone/>
            </a:pPr>
            <a:r>
              <a:rPr lang="en-US" sz="3200" dirty="0">
                <a:solidFill>
                  <a:srgbClr val="000000"/>
                </a:solidFill>
                <a:latin typeface="Raleway" pitchFamily="2" charset="77"/>
              </a:rPr>
              <a:t>Request for Congregational Discernment</a:t>
            </a:r>
          </a:p>
          <a:p>
            <a:pPr marL="0" indent="0" algn="ctr">
              <a:buNone/>
            </a:pPr>
            <a:endParaRPr lang="en-US" sz="3200" dirty="0">
              <a:solidFill>
                <a:srgbClr val="000000"/>
              </a:solidFill>
              <a:latin typeface="Raleway" pitchFamily="2" charset="77"/>
            </a:endParaRPr>
          </a:p>
          <a:p>
            <a:pPr marL="0" indent="0" algn="ctr">
              <a:buNone/>
            </a:pPr>
            <a:r>
              <a:rPr lang="en-US" sz="3200" dirty="0">
                <a:solidFill>
                  <a:srgbClr val="000000"/>
                </a:solidFill>
                <a:latin typeface="Raleway" pitchFamily="2" charset="77"/>
              </a:rPr>
              <a:t>Discussion and Observations</a:t>
            </a:r>
          </a:p>
        </p:txBody>
      </p:sp>
    </p:spTree>
    <p:extLst>
      <p:ext uri="{BB962C8B-B14F-4D97-AF65-F5344CB8AC3E}">
        <p14:creationId xmlns:p14="http://schemas.microsoft.com/office/powerpoint/2010/main" val="366823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029AD-C0EF-DCF6-3EAB-47DC67F439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EC5CB0-14B7-0A39-B0DA-BD60C6968FEC}"/>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DRAFT CAMPAIGN DRIVERS</a:t>
            </a:r>
          </a:p>
        </p:txBody>
      </p:sp>
      <p:graphicFrame>
        <p:nvGraphicFramePr>
          <p:cNvPr id="7" name="Table 6">
            <a:extLst>
              <a:ext uri="{FF2B5EF4-FFF2-40B4-BE49-F238E27FC236}">
                <a16:creationId xmlns:a16="http://schemas.microsoft.com/office/drawing/2014/main" id="{898D0D26-B647-055E-7B31-74399E389F5E}"/>
              </a:ext>
            </a:extLst>
          </p:cNvPr>
          <p:cNvGraphicFramePr>
            <a:graphicFrameLocks noGrp="1"/>
          </p:cNvGraphicFramePr>
          <p:nvPr>
            <p:extLst>
              <p:ext uri="{D42A27DB-BD31-4B8C-83A1-F6EECF244321}">
                <p14:modId xmlns:p14="http://schemas.microsoft.com/office/powerpoint/2010/main" val="3422049090"/>
              </p:ext>
            </p:extLst>
          </p:nvPr>
        </p:nvGraphicFramePr>
        <p:xfrm>
          <a:off x="1810138" y="1733313"/>
          <a:ext cx="7072604" cy="3810000"/>
        </p:xfrm>
        <a:graphic>
          <a:graphicData uri="http://schemas.openxmlformats.org/drawingml/2006/table">
            <a:tbl>
              <a:tblPr firstRow="1" bandRow="1">
                <a:tableStyleId>{2D5ABB26-0587-4C30-8999-92F81FD0307C}</a:tableStyleId>
              </a:tblPr>
              <a:tblGrid>
                <a:gridCol w="3582955">
                  <a:extLst>
                    <a:ext uri="{9D8B030D-6E8A-4147-A177-3AD203B41FA5}">
                      <a16:colId xmlns:a16="http://schemas.microsoft.com/office/drawing/2014/main" val="1338936638"/>
                    </a:ext>
                  </a:extLst>
                </a:gridCol>
                <a:gridCol w="1660849">
                  <a:extLst>
                    <a:ext uri="{9D8B030D-6E8A-4147-A177-3AD203B41FA5}">
                      <a16:colId xmlns:a16="http://schemas.microsoft.com/office/drawing/2014/main" val="2746273209"/>
                    </a:ext>
                  </a:extLst>
                </a:gridCol>
                <a:gridCol w="1828800">
                  <a:extLst>
                    <a:ext uri="{9D8B030D-6E8A-4147-A177-3AD203B41FA5}">
                      <a16:colId xmlns:a16="http://schemas.microsoft.com/office/drawing/2014/main" val="4136311191"/>
                    </a:ext>
                  </a:extLst>
                </a:gridCol>
              </a:tblGrid>
              <a:tr h="0">
                <a:tc>
                  <a:txBody>
                    <a:bodyPr/>
                    <a:lstStyle/>
                    <a:p>
                      <a:endParaRPr lang="en-US" sz="1600" b="1" dirty="0">
                        <a:latin typeface="Raleway" pitchFamily="2" charset="77"/>
                      </a:endParaRPr>
                    </a:p>
                  </a:txBody>
                  <a:tcPr>
                    <a:solidFill>
                      <a:srgbClr val="033966">
                        <a:alpha val="23529"/>
                      </a:srgbClr>
                    </a:solidFill>
                  </a:tcPr>
                </a:tc>
                <a:tc>
                  <a:txBody>
                    <a:bodyPr/>
                    <a:lstStyle/>
                    <a:p>
                      <a:pPr algn="r"/>
                      <a:r>
                        <a:rPr lang="en-US" sz="1600" b="1" dirty="0">
                          <a:latin typeface="Raleway" pitchFamily="2" charset="77"/>
                        </a:rPr>
                        <a:t>Heat pump / </a:t>
                      </a:r>
                    </a:p>
                    <a:p>
                      <a:pPr algn="r"/>
                      <a:r>
                        <a:rPr lang="en-US" sz="1600" b="1" dirty="0">
                          <a:latin typeface="Raleway" pitchFamily="2" charset="77"/>
                        </a:rPr>
                        <a:t>natural gas</a:t>
                      </a:r>
                    </a:p>
                  </a:txBody>
                  <a:tcPr anchor="b">
                    <a:solidFill>
                      <a:srgbClr val="033966">
                        <a:alpha val="23529"/>
                      </a:srgbClr>
                    </a:solidFill>
                  </a:tcPr>
                </a:tc>
                <a:tc>
                  <a:txBody>
                    <a:bodyPr/>
                    <a:lstStyle/>
                    <a:p>
                      <a:pPr algn="r"/>
                      <a:r>
                        <a:rPr lang="en-US" sz="1600" b="1" dirty="0">
                          <a:latin typeface="Raleway" pitchFamily="2" charset="77"/>
                        </a:rPr>
                        <a:t>Geothermal</a:t>
                      </a:r>
                    </a:p>
                  </a:txBody>
                  <a:tcPr anchor="b">
                    <a:solidFill>
                      <a:srgbClr val="033966">
                        <a:alpha val="23529"/>
                      </a:srgbClr>
                    </a:solidFill>
                  </a:tcPr>
                </a:tc>
                <a:extLst>
                  <a:ext uri="{0D108BD9-81ED-4DB2-BD59-A6C34878D82A}">
                    <a16:rowId xmlns:a16="http://schemas.microsoft.com/office/drawing/2014/main" val="3783405795"/>
                  </a:ext>
                </a:extLst>
              </a:tr>
              <a:tr h="0">
                <a:tc>
                  <a:txBody>
                    <a:bodyPr/>
                    <a:lstStyle/>
                    <a:p>
                      <a:r>
                        <a:rPr lang="en-US" sz="1600" dirty="0">
                          <a:latin typeface="Raleway" pitchFamily="2" charset="77"/>
                        </a:rPr>
                        <a:t>HVAC system</a:t>
                      </a:r>
                    </a:p>
                  </a:txBody>
                  <a:tcPr marT="91440" marB="91440"/>
                </a:tc>
                <a:tc>
                  <a:txBody>
                    <a:bodyPr/>
                    <a:lstStyle/>
                    <a:p>
                      <a:pPr algn="r"/>
                      <a:r>
                        <a:rPr lang="en-US" sz="1600" dirty="0">
                          <a:latin typeface="Raleway" pitchFamily="2" charset="77"/>
                        </a:rPr>
                        <a:t>$2,206,000</a:t>
                      </a:r>
                      <a:endParaRPr lang="en-US" sz="1600" dirty="0"/>
                    </a:p>
                  </a:txBody>
                  <a:tcPr marT="91440" marB="91440"/>
                </a:tc>
                <a:tc>
                  <a:txBody>
                    <a:bodyPr/>
                    <a:lstStyle/>
                    <a:p>
                      <a:pPr algn="r"/>
                      <a:r>
                        <a:rPr lang="en-US" sz="1600" dirty="0">
                          <a:latin typeface="Raleway" pitchFamily="2" charset="77"/>
                        </a:rPr>
                        <a:t>$2,493,000</a:t>
                      </a:r>
                    </a:p>
                  </a:txBody>
                  <a:tcPr marT="91440" marB="91440"/>
                </a:tc>
                <a:extLst>
                  <a:ext uri="{0D108BD9-81ED-4DB2-BD59-A6C34878D82A}">
                    <a16:rowId xmlns:a16="http://schemas.microsoft.com/office/drawing/2014/main" val="598602043"/>
                  </a:ext>
                </a:extLst>
              </a:tr>
              <a:tr h="0">
                <a:tc>
                  <a:txBody>
                    <a:bodyPr/>
                    <a:lstStyle/>
                    <a:p>
                      <a:r>
                        <a:rPr lang="en-US" sz="1600" dirty="0">
                          <a:latin typeface="Raleway" pitchFamily="2" charset="77"/>
                        </a:rPr>
                        <a:t>Children/youth prog/endowment</a:t>
                      </a:r>
                    </a:p>
                  </a:txBody>
                  <a:tcPr marT="91440" marB="91440"/>
                </a:tc>
                <a:tc>
                  <a:txBody>
                    <a:bodyPr/>
                    <a:lstStyle/>
                    <a:p>
                      <a:pPr algn="r"/>
                      <a:r>
                        <a:rPr lang="en-US" sz="1600" dirty="0">
                          <a:latin typeface="Raleway" pitchFamily="2" charset="77"/>
                        </a:rPr>
                        <a:t>$750,000</a:t>
                      </a:r>
                      <a:endParaRPr lang="en-US" sz="1600" dirty="0"/>
                    </a:p>
                  </a:txBody>
                  <a:tcPr marT="91440" marB="91440"/>
                </a:tc>
                <a:tc>
                  <a:txBody>
                    <a:bodyPr/>
                    <a:lstStyle/>
                    <a:p>
                      <a:pPr algn="r"/>
                      <a:r>
                        <a:rPr lang="en-US" sz="1600" dirty="0">
                          <a:latin typeface="Raleway" pitchFamily="2" charset="77"/>
                        </a:rPr>
                        <a:t>$472,000</a:t>
                      </a:r>
                    </a:p>
                  </a:txBody>
                  <a:tcPr marT="91440" marB="91440"/>
                </a:tc>
                <a:extLst>
                  <a:ext uri="{0D108BD9-81ED-4DB2-BD59-A6C34878D82A}">
                    <a16:rowId xmlns:a16="http://schemas.microsoft.com/office/drawing/2014/main" val="1060649196"/>
                  </a:ext>
                </a:extLst>
              </a:tr>
              <a:tr h="0">
                <a:tc>
                  <a:txBody>
                    <a:bodyPr/>
                    <a:lstStyle/>
                    <a:p>
                      <a:r>
                        <a:rPr lang="en-US" sz="1600" dirty="0">
                          <a:latin typeface="Raleway" pitchFamily="2" charset="77"/>
                        </a:rPr>
                        <a:t>Outreach (including Village Table and Weston)</a:t>
                      </a:r>
                    </a:p>
                  </a:txBody>
                  <a:tcPr marT="91440" marB="91440">
                    <a:lnB w="12700" cap="flat" cmpd="sng" algn="ctr">
                      <a:solidFill>
                        <a:schemeClr val="bg1">
                          <a:lumMod val="65000"/>
                        </a:schemeClr>
                      </a:solidFill>
                      <a:prstDash val="solid"/>
                      <a:round/>
                      <a:headEnd type="none" w="med" len="med"/>
                      <a:tailEnd type="none" w="med" len="med"/>
                    </a:lnB>
                  </a:tcPr>
                </a:tc>
                <a:tc>
                  <a:txBody>
                    <a:bodyPr/>
                    <a:lstStyle/>
                    <a:p>
                      <a:pPr algn="r"/>
                      <a:r>
                        <a:rPr lang="en-US" sz="1600" kern="1200" dirty="0">
                          <a:solidFill>
                            <a:schemeClr val="tx1"/>
                          </a:solidFill>
                          <a:latin typeface="Raleway" pitchFamily="2" charset="77"/>
                          <a:ea typeface="+mn-ea"/>
                          <a:cs typeface="+mn-cs"/>
                        </a:rPr>
                        <a:t>$300,000</a:t>
                      </a:r>
                    </a:p>
                  </a:txBody>
                  <a:tcPr marT="91440" marB="91440">
                    <a:lnB w="12700" cap="flat" cmpd="sng" algn="ctr">
                      <a:solidFill>
                        <a:schemeClr val="bg1">
                          <a:lumMod val="65000"/>
                        </a:schemeClr>
                      </a:solidFill>
                      <a:prstDash val="solid"/>
                      <a:round/>
                      <a:headEnd type="none" w="med" len="med"/>
                      <a:tailEnd type="none" w="med" len="med"/>
                    </a:lnB>
                  </a:tcPr>
                </a:tc>
                <a:tc>
                  <a:txBody>
                    <a:bodyPr/>
                    <a:lstStyle/>
                    <a:p>
                      <a:pPr algn="r"/>
                      <a:r>
                        <a:rPr lang="en-US" sz="1600" kern="1200" dirty="0">
                          <a:solidFill>
                            <a:schemeClr val="tx1"/>
                          </a:solidFill>
                          <a:latin typeface="Raleway" pitchFamily="2" charset="77"/>
                          <a:ea typeface="+mn-ea"/>
                          <a:cs typeface="+mn-cs"/>
                        </a:rPr>
                        <a:t>$300,000</a:t>
                      </a:r>
                    </a:p>
                  </a:txBody>
                  <a:tcPr marT="91440" marB="91440">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34112043"/>
                  </a:ext>
                </a:extLst>
              </a:tr>
              <a:tr h="0">
                <a:tc>
                  <a:txBody>
                    <a:bodyPr/>
                    <a:lstStyle/>
                    <a:p>
                      <a:r>
                        <a:rPr lang="en-US" sz="1600" dirty="0">
                          <a:latin typeface="Raleway" pitchFamily="2" charset="77"/>
                        </a:rPr>
                        <a:t>Property reserve</a:t>
                      </a:r>
                    </a:p>
                  </a:txBody>
                  <a:tcPr marT="91440" marB="91440">
                    <a:lnT w="12700" cap="flat" cmpd="sng" algn="ctr">
                      <a:solidFill>
                        <a:schemeClr val="bg1">
                          <a:lumMod val="65000"/>
                        </a:schemeClr>
                      </a:solidFill>
                      <a:prstDash val="solid"/>
                      <a:round/>
                      <a:headEnd type="none" w="med" len="med"/>
                      <a:tailEnd type="none" w="med" len="med"/>
                    </a:lnT>
                  </a:tcPr>
                </a:tc>
                <a:tc>
                  <a:txBody>
                    <a:bodyPr/>
                    <a:lstStyle/>
                    <a:p>
                      <a:pPr algn="r"/>
                      <a:r>
                        <a:rPr lang="en-US" sz="1600" kern="1200" dirty="0">
                          <a:solidFill>
                            <a:schemeClr val="tx1"/>
                          </a:solidFill>
                          <a:latin typeface="Raleway" pitchFamily="2" charset="77"/>
                          <a:ea typeface="+mn-ea"/>
                          <a:cs typeface="+mn-cs"/>
                        </a:rPr>
                        <a:t>$400,000</a:t>
                      </a:r>
                    </a:p>
                  </a:txBody>
                  <a:tcPr marT="91440" marB="91440">
                    <a:lnT w="12700" cap="flat" cmpd="sng" algn="ctr">
                      <a:solidFill>
                        <a:schemeClr val="bg1">
                          <a:lumMod val="65000"/>
                        </a:schemeClr>
                      </a:solidFill>
                      <a:prstDash val="solid"/>
                      <a:round/>
                      <a:headEnd type="none" w="med" len="med"/>
                      <a:tailEnd type="none" w="med" len="med"/>
                    </a:lnT>
                  </a:tcPr>
                </a:tc>
                <a:tc>
                  <a:txBody>
                    <a:bodyPr/>
                    <a:lstStyle/>
                    <a:p>
                      <a:pPr algn="r"/>
                      <a:r>
                        <a:rPr lang="en-US" sz="1600" kern="1200" dirty="0">
                          <a:solidFill>
                            <a:schemeClr val="tx1"/>
                          </a:solidFill>
                          <a:latin typeface="Raleway" pitchFamily="2" charset="77"/>
                          <a:ea typeface="+mn-ea"/>
                          <a:cs typeface="+mn-cs"/>
                        </a:rPr>
                        <a:t>$400,000</a:t>
                      </a:r>
                    </a:p>
                  </a:txBody>
                  <a:tcPr marT="91440" marB="91440">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710309403"/>
                  </a:ext>
                </a:extLst>
              </a:tr>
              <a:tr h="0">
                <a:tc>
                  <a:txBody>
                    <a:bodyPr/>
                    <a:lstStyle/>
                    <a:p>
                      <a:r>
                        <a:rPr lang="en-US" sz="1600" dirty="0">
                          <a:latin typeface="Raleway" pitchFamily="2" charset="77"/>
                        </a:rPr>
                        <a:t>Other lighting</a:t>
                      </a:r>
                    </a:p>
                  </a:txBody>
                  <a:tcPr marT="91440" marB="91440">
                    <a:lnB>
                      <a:noFill/>
                    </a:lnB>
                  </a:tcPr>
                </a:tc>
                <a:tc>
                  <a:txBody>
                    <a:bodyPr/>
                    <a:lstStyle/>
                    <a:p>
                      <a:pPr algn="r"/>
                      <a:r>
                        <a:rPr lang="en-US" sz="1600" kern="1200" dirty="0">
                          <a:solidFill>
                            <a:schemeClr val="tx1"/>
                          </a:solidFill>
                          <a:latin typeface="Raleway" pitchFamily="2" charset="77"/>
                          <a:ea typeface="+mn-ea"/>
                          <a:cs typeface="+mn-cs"/>
                        </a:rPr>
                        <a:t>$170,000</a:t>
                      </a:r>
                    </a:p>
                  </a:txBody>
                  <a:tcPr marT="91440" marB="91440">
                    <a:lnB>
                      <a:noFill/>
                    </a:lnB>
                  </a:tcPr>
                </a:tc>
                <a:tc>
                  <a:txBody>
                    <a:bodyPr/>
                    <a:lstStyle/>
                    <a:p>
                      <a:pPr algn="r"/>
                      <a:r>
                        <a:rPr lang="en-US" sz="1600" kern="1200" dirty="0">
                          <a:solidFill>
                            <a:schemeClr val="tx1"/>
                          </a:solidFill>
                          <a:latin typeface="Raleway" pitchFamily="2" charset="77"/>
                          <a:ea typeface="+mn-ea"/>
                          <a:cs typeface="+mn-cs"/>
                        </a:rPr>
                        <a:t>$170,000</a:t>
                      </a:r>
                    </a:p>
                  </a:txBody>
                  <a:tcPr marT="91440" marB="91440">
                    <a:lnB>
                      <a:noFill/>
                    </a:lnB>
                  </a:tcPr>
                </a:tc>
                <a:extLst>
                  <a:ext uri="{0D108BD9-81ED-4DB2-BD59-A6C34878D82A}">
                    <a16:rowId xmlns:a16="http://schemas.microsoft.com/office/drawing/2014/main" val="2684400647"/>
                  </a:ext>
                </a:extLst>
              </a:tr>
              <a:tr h="0">
                <a:tc>
                  <a:txBody>
                    <a:bodyPr/>
                    <a:lstStyle/>
                    <a:p>
                      <a:r>
                        <a:rPr lang="en-US" sz="1600" dirty="0">
                          <a:latin typeface="Raleway" pitchFamily="2" charset="77"/>
                        </a:rPr>
                        <a:t>Campaign consultant</a:t>
                      </a:r>
                    </a:p>
                  </a:txBody>
                  <a:tcPr marT="91440" marB="91440">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kern="1200" dirty="0">
                          <a:solidFill>
                            <a:schemeClr val="tx1"/>
                          </a:solidFill>
                          <a:latin typeface="Raleway" pitchFamily="2" charset="77"/>
                          <a:ea typeface="+mn-ea"/>
                          <a:cs typeface="+mn-cs"/>
                        </a:rPr>
                        <a:t>$190,000</a:t>
                      </a:r>
                    </a:p>
                  </a:txBody>
                  <a:tcPr marT="91440" marB="91440">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kern="1200" dirty="0">
                          <a:solidFill>
                            <a:schemeClr val="tx1"/>
                          </a:solidFill>
                          <a:latin typeface="Raleway" pitchFamily="2" charset="77"/>
                          <a:ea typeface="+mn-ea"/>
                          <a:cs typeface="+mn-cs"/>
                        </a:rPr>
                        <a:t>$190,000</a:t>
                      </a:r>
                    </a:p>
                  </a:txBody>
                  <a:tcPr marT="91440" marB="91440">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556209"/>
                  </a:ext>
                </a:extLst>
              </a:tr>
              <a:tr h="0">
                <a:tc>
                  <a:txBody>
                    <a:bodyPr/>
                    <a:lstStyle/>
                    <a:p>
                      <a:r>
                        <a:rPr lang="en-US" sz="1600" b="1" dirty="0">
                          <a:latin typeface="Raleway" pitchFamily="2" charset="77"/>
                        </a:rPr>
                        <a:t>Subtotal</a:t>
                      </a:r>
                    </a:p>
                  </a:txBody>
                  <a:tcPr marT="91440" marB="91440">
                    <a:lnT w="28575" cap="flat" cmpd="sng" algn="ctr">
                      <a:solidFill>
                        <a:schemeClr val="tx1"/>
                      </a:solidFill>
                      <a:prstDash val="solid"/>
                      <a:round/>
                      <a:headEnd type="none" w="med" len="med"/>
                      <a:tailEnd type="none" w="med" len="med"/>
                    </a:lnT>
                  </a:tcPr>
                </a:tc>
                <a:tc>
                  <a:txBody>
                    <a:bodyPr/>
                    <a:lstStyle/>
                    <a:p>
                      <a:pPr algn="r"/>
                      <a:r>
                        <a:rPr lang="en-US" sz="1600" b="1" kern="1200" dirty="0">
                          <a:solidFill>
                            <a:schemeClr val="tx1"/>
                          </a:solidFill>
                          <a:latin typeface="Raleway" pitchFamily="2" charset="77"/>
                          <a:ea typeface="+mn-ea"/>
                          <a:cs typeface="+mn-cs"/>
                        </a:rPr>
                        <a:t>$4,025,000</a:t>
                      </a:r>
                    </a:p>
                  </a:txBody>
                  <a:tcPr marT="91440" marB="91440">
                    <a:lnT w="28575" cap="flat" cmpd="sng" algn="ctr">
                      <a:solidFill>
                        <a:schemeClr val="tx1"/>
                      </a:solidFill>
                      <a:prstDash val="solid"/>
                      <a:round/>
                      <a:headEnd type="none" w="med" len="med"/>
                      <a:tailEnd type="none" w="med" len="med"/>
                    </a:lnT>
                  </a:tcPr>
                </a:tc>
                <a:tc>
                  <a:txBody>
                    <a:bodyPr/>
                    <a:lstStyle/>
                    <a:p>
                      <a:pPr algn="r"/>
                      <a:r>
                        <a:rPr lang="en-US" sz="1600" b="1" kern="1200" dirty="0">
                          <a:solidFill>
                            <a:schemeClr val="tx1"/>
                          </a:solidFill>
                          <a:latin typeface="Raleway" pitchFamily="2" charset="77"/>
                          <a:ea typeface="+mn-ea"/>
                          <a:cs typeface="+mn-cs"/>
                        </a:rPr>
                        <a:t>$4,025,000</a:t>
                      </a:r>
                    </a:p>
                  </a:txBody>
                  <a:tcPr marT="91440" marB="91440">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5893828"/>
                  </a:ext>
                </a:extLst>
              </a:tr>
            </a:tbl>
          </a:graphicData>
        </a:graphic>
      </p:graphicFrame>
      <p:sp>
        <p:nvSpPr>
          <p:cNvPr id="6" name="TextBox 5">
            <a:extLst>
              <a:ext uri="{FF2B5EF4-FFF2-40B4-BE49-F238E27FC236}">
                <a16:creationId xmlns:a16="http://schemas.microsoft.com/office/drawing/2014/main" id="{350AC841-2920-C35F-2C8C-5F6E5CBCA5BA}"/>
              </a:ext>
            </a:extLst>
          </p:cNvPr>
          <p:cNvSpPr txBox="1"/>
          <p:nvPr/>
        </p:nvSpPr>
        <p:spPr>
          <a:xfrm>
            <a:off x="9349273" y="2515021"/>
            <a:ext cx="1779037" cy="830997"/>
          </a:xfrm>
          <a:prstGeom prst="rect">
            <a:avLst/>
          </a:prstGeom>
          <a:noFill/>
        </p:spPr>
        <p:txBody>
          <a:bodyPr wrap="square" rtlCol="0">
            <a:spAutoFit/>
          </a:bodyPr>
          <a:lstStyle/>
          <a:p>
            <a:pPr algn="ctr"/>
            <a:r>
              <a:rPr lang="en-US" sz="2400" b="1" dirty="0">
                <a:solidFill>
                  <a:srgbClr val="033966"/>
                </a:solidFill>
                <a:latin typeface="Raleway" pitchFamily="2" charset="77"/>
              </a:rPr>
              <a:t>primary uses</a:t>
            </a:r>
          </a:p>
        </p:txBody>
      </p:sp>
      <p:sp>
        <p:nvSpPr>
          <p:cNvPr id="8" name="TextBox 7">
            <a:extLst>
              <a:ext uri="{FF2B5EF4-FFF2-40B4-BE49-F238E27FC236}">
                <a16:creationId xmlns:a16="http://schemas.microsoft.com/office/drawing/2014/main" id="{5615543A-DA35-6932-48AC-87CC61AC6219}"/>
              </a:ext>
            </a:extLst>
          </p:cNvPr>
          <p:cNvSpPr txBox="1"/>
          <p:nvPr/>
        </p:nvSpPr>
        <p:spPr>
          <a:xfrm>
            <a:off x="9349273" y="3731111"/>
            <a:ext cx="1779037" cy="830997"/>
          </a:xfrm>
          <a:prstGeom prst="rect">
            <a:avLst/>
          </a:prstGeom>
          <a:noFill/>
        </p:spPr>
        <p:txBody>
          <a:bodyPr wrap="square" rtlCol="0">
            <a:spAutoFit/>
          </a:bodyPr>
          <a:lstStyle/>
          <a:p>
            <a:pPr algn="ctr"/>
            <a:r>
              <a:rPr lang="en-US" sz="2400" b="1" dirty="0">
                <a:solidFill>
                  <a:srgbClr val="033966"/>
                </a:solidFill>
                <a:latin typeface="Raleway" pitchFamily="2" charset="77"/>
              </a:rPr>
              <a:t>secondary uses</a:t>
            </a:r>
          </a:p>
        </p:txBody>
      </p:sp>
      <p:sp>
        <p:nvSpPr>
          <p:cNvPr id="3" name="TextBox 2">
            <a:extLst>
              <a:ext uri="{FF2B5EF4-FFF2-40B4-BE49-F238E27FC236}">
                <a16:creationId xmlns:a16="http://schemas.microsoft.com/office/drawing/2014/main" id="{7632D8AA-C112-6B46-386F-E4CF65D50831}"/>
              </a:ext>
            </a:extLst>
          </p:cNvPr>
          <p:cNvSpPr txBox="1"/>
          <p:nvPr/>
        </p:nvSpPr>
        <p:spPr>
          <a:xfrm>
            <a:off x="2759081" y="5604955"/>
            <a:ext cx="5740485" cy="707886"/>
          </a:xfrm>
          <a:prstGeom prst="rect">
            <a:avLst/>
          </a:prstGeom>
          <a:noFill/>
        </p:spPr>
        <p:txBody>
          <a:bodyPr wrap="square" rtlCol="0">
            <a:spAutoFit/>
          </a:bodyPr>
          <a:lstStyle/>
          <a:p>
            <a:pPr algn="ctr"/>
            <a:r>
              <a:rPr lang="en-US" sz="2000" dirty="0">
                <a:latin typeface="Raleway" pitchFamily="2" charset="77"/>
              </a:rPr>
              <a:t>Specific funding allocations will be a congregational decision</a:t>
            </a:r>
          </a:p>
        </p:txBody>
      </p:sp>
    </p:spTree>
    <p:extLst>
      <p:ext uri="{BB962C8B-B14F-4D97-AF65-F5344CB8AC3E}">
        <p14:creationId xmlns:p14="http://schemas.microsoft.com/office/powerpoint/2010/main" val="34209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E966-E3A2-ACF0-DC82-FF2D9DE28F8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B9818A-79B9-E92C-0C38-DD11B0387076}"/>
              </a:ext>
            </a:extLst>
          </p:cNvPr>
          <p:cNvSpPr txBox="1"/>
          <p:nvPr/>
        </p:nvSpPr>
        <p:spPr>
          <a:xfrm>
            <a:off x="4192996" y="2076773"/>
            <a:ext cx="5990095"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600" normalizeH="0" baseline="0" noProof="0" dirty="0">
                <a:ln>
                  <a:noFill/>
                </a:ln>
                <a:solidFill>
                  <a:srgbClr val="033966"/>
                </a:solidFill>
                <a:effectLst/>
                <a:uLnTx/>
                <a:uFillTx/>
                <a:latin typeface="Raleway" pitchFamily="2" charset="77"/>
                <a:ea typeface="+mn-ea"/>
                <a:cs typeface="+mn-cs"/>
              </a:rPr>
              <a:t>STREAM THREE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aleway"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0" normalizeH="0" baseline="0" noProof="0" dirty="0">
                <a:ln>
                  <a:noFill/>
                </a:ln>
                <a:solidFill>
                  <a:srgbClr val="033966"/>
                </a:solidFill>
                <a:effectLst/>
                <a:uLnTx/>
                <a:uFillTx/>
                <a:latin typeface="Raleway" pitchFamily="2" charset="77"/>
                <a:ea typeface="+mn-ea"/>
                <a:cs typeface="+mn-cs"/>
              </a:rPr>
              <a:t>FINANCING THE FUTURE</a:t>
            </a:r>
          </a:p>
        </p:txBody>
      </p:sp>
    </p:spTree>
    <p:extLst>
      <p:ext uri="{BB962C8B-B14F-4D97-AF65-F5344CB8AC3E}">
        <p14:creationId xmlns:p14="http://schemas.microsoft.com/office/powerpoint/2010/main" val="114478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35A05-E52B-8CF8-C422-2896A84062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CBD011-2A1A-C8C7-971C-F60FDA872E38}"/>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TWO FINANCING PATHWAYS</a:t>
            </a:r>
          </a:p>
        </p:txBody>
      </p:sp>
      <p:cxnSp>
        <p:nvCxnSpPr>
          <p:cNvPr id="4" name="Straight Connector 3">
            <a:extLst>
              <a:ext uri="{FF2B5EF4-FFF2-40B4-BE49-F238E27FC236}">
                <a16:creationId xmlns:a16="http://schemas.microsoft.com/office/drawing/2014/main" id="{74C57705-DD3C-CFB4-E6D8-5EF5D3C83F57}"/>
              </a:ext>
            </a:extLst>
          </p:cNvPr>
          <p:cNvCxnSpPr>
            <a:cxnSpLocks/>
          </p:cNvCxnSpPr>
          <p:nvPr/>
        </p:nvCxnSpPr>
        <p:spPr>
          <a:xfrm flipV="1">
            <a:off x="2310755" y="2444619"/>
            <a:ext cx="3564294" cy="2332653"/>
          </a:xfrm>
          <a:prstGeom prst="line">
            <a:avLst/>
          </a:prstGeom>
          <a:ln>
            <a:solidFill>
              <a:schemeClr val="accent1">
                <a:alpha val="49721"/>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85B033A-CB92-A30E-8001-0A68CD33104E}"/>
              </a:ext>
            </a:extLst>
          </p:cNvPr>
          <p:cNvCxnSpPr>
            <a:cxnSpLocks/>
          </p:cNvCxnSpPr>
          <p:nvPr/>
        </p:nvCxnSpPr>
        <p:spPr>
          <a:xfrm flipV="1">
            <a:off x="4478687" y="2774730"/>
            <a:ext cx="1617313" cy="2319783"/>
          </a:xfrm>
          <a:prstGeom prst="line">
            <a:avLst/>
          </a:prstGeom>
          <a:ln>
            <a:solidFill>
              <a:schemeClr val="accent1">
                <a:alpha val="49721"/>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CB0DDA5-318A-9074-79FB-B61260004DFC}"/>
              </a:ext>
            </a:extLst>
          </p:cNvPr>
          <p:cNvCxnSpPr>
            <a:cxnSpLocks/>
          </p:cNvCxnSpPr>
          <p:nvPr/>
        </p:nvCxnSpPr>
        <p:spPr>
          <a:xfrm flipH="1" flipV="1">
            <a:off x="7401080" y="2444619"/>
            <a:ext cx="3417759" cy="2332653"/>
          </a:xfrm>
          <a:prstGeom prst="line">
            <a:avLst/>
          </a:prstGeom>
          <a:ln>
            <a:solidFill>
              <a:schemeClr val="accent1">
                <a:alpha val="50008"/>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BEFF01A-02D3-DA8B-45E9-0456D215A0EF}"/>
              </a:ext>
            </a:extLst>
          </p:cNvPr>
          <p:cNvCxnSpPr>
            <a:cxnSpLocks/>
          </p:cNvCxnSpPr>
          <p:nvPr/>
        </p:nvCxnSpPr>
        <p:spPr>
          <a:xfrm flipH="1" flipV="1">
            <a:off x="7039428" y="2565489"/>
            <a:ext cx="1700607" cy="2529024"/>
          </a:xfrm>
          <a:prstGeom prst="line">
            <a:avLst/>
          </a:prstGeom>
          <a:ln>
            <a:solidFill>
              <a:schemeClr val="accent1">
                <a:alpha val="50008"/>
              </a:schemeClr>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575E0317-D63F-70C0-1588-5C4981A12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336" y="1046090"/>
            <a:ext cx="1627399" cy="1627399"/>
          </a:xfrm>
          <a:prstGeom prst="rect">
            <a:avLst/>
          </a:prstGeom>
        </p:spPr>
      </p:pic>
      <p:cxnSp>
        <p:nvCxnSpPr>
          <p:cNvPr id="23" name="Straight Connector 22">
            <a:extLst>
              <a:ext uri="{FF2B5EF4-FFF2-40B4-BE49-F238E27FC236}">
                <a16:creationId xmlns:a16="http://schemas.microsoft.com/office/drawing/2014/main" id="{0D688F2F-AAF3-F8CC-81B7-2BF93AEE1B49}"/>
              </a:ext>
            </a:extLst>
          </p:cNvPr>
          <p:cNvCxnSpPr>
            <a:cxnSpLocks/>
          </p:cNvCxnSpPr>
          <p:nvPr/>
        </p:nvCxnSpPr>
        <p:spPr>
          <a:xfrm flipV="1">
            <a:off x="3120323" y="2673489"/>
            <a:ext cx="2770013" cy="2421024"/>
          </a:xfrm>
          <a:prstGeom prst="line">
            <a:avLst/>
          </a:prstGeom>
          <a:ln w="254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C1E216-13A5-4759-6D32-783658A2BE06}"/>
              </a:ext>
            </a:extLst>
          </p:cNvPr>
          <p:cNvCxnSpPr>
            <a:cxnSpLocks/>
          </p:cNvCxnSpPr>
          <p:nvPr/>
        </p:nvCxnSpPr>
        <p:spPr>
          <a:xfrm flipH="1" flipV="1">
            <a:off x="7227476" y="2534620"/>
            <a:ext cx="2817639" cy="2471522"/>
          </a:xfrm>
          <a:prstGeom prst="line">
            <a:avLst/>
          </a:prstGeom>
          <a:ln w="254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09E72FF-DA21-8D76-F54A-E8F185FD29C1}"/>
              </a:ext>
            </a:extLst>
          </p:cNvPr>
          <p:cNvSpPr txBox="1"/>
          <p:nvPr/>
        </p:nvSpPr>
        <p:spPr>
          <a:xfrm>
            <a:off x="1386348" y="5368413"/>
            <a:ext cx="3092339" cy="1015663"/>
          </a:xfrm>
          <a:prstGeom prst="rect">
            <a:avLst/>
          </a:prstGeom>
          <a:noFill/>
        </p:spPr>
        <p:txBody>
          <a:bodyPr wrap="square" rtlCol="0">
            <a:spAutoFit/>
          </a:bodyPr>
          <a:lstStyle/>
          <a:p>
            <a:pPr algn="ctr"/>
            <a:r>
              <a:rPr lang="en-US" sz="2000" b="1" dirty="0">
                <a:solidFill>
                  <a:srgbClr val="033966"/>
                </a:solidFill>
                <a:latin typeface="Raleway SemiBold" pitchFamily="2" charset="77"/>
              </a:rPr>
              <a:t>Borrowing against endowments</a:t>
            </a:r>
          </a:p>
          <a:p>
            <a:pPr algn="ctr"/>
            <a:r>
              <a:rPr lang="en-US" sz="2000" b="1" dirty="0">
                <a:solidFill>
                  <a:srgbClr val="033966"/>
                </a:solidFill>
                <a:latin typeface="Raleway SemiBold" pitchFamily="2" charset="77"/>
              </a:rPr>
              <a:t>(self-financing)</a:t>
            </a:r>
          </a:p>
        </p:txBody>
      </p:sp>
      <p:sp>
        <p:nvSpPr>
          <p:cNvPr id="34" name="TextBox 33">
            <a:extLst>
              <a:ext uri="{FF2B5EF4-FFF2-40B4-BE49-F238E27FC236}">
                <a16:creationId xmlns:a16="http://schemas.microsoft.com/office/drawing/2014/main" id="{B6DD4C7C-6585-F9F8-8B22-8B2B7BAC817B}"/>
              </a:ext>
            </a:extLst>
          </p:cNvPr>
          <p:cNvSpPr txBox="1"/>
          <p:nvPr/>
        </p:nvSpPr>
        <p:spPr>
          <a:xfrm>
            <a:off x="8498945" y="5467915"/>
            <a:ext cx="3092339" cy="707886"/>
          </a:xfrm>
          <a:prstGeom prst="rect">
            <a:avLst/>
          </a:prstGeom>
          <a:noFill/>
        </p:spPr>
        <p:txBody>
          <a:bodyPr wrap="square" rtlCol="0">
            <a:spAutoFit/>
          </a:bodyPr>
          <a:lstStyle/>
          <a:p>
            <a:pPr algn="ctr"/>
            <a:r>
              <a:rPr lang="en-US" sz="2000" b="1" dirty="0">
                <a:solidFill>
                  <a:srgbClr val="033966"/>
                </a:solidFill>
                <a:latin typeface="Raleway SemiBold" pitchFamily="2" charset="77"/>
              </a:rPr>
              <a:t>Waiting for capital campaign to fund</a:t>
            </a:r>
          </a:p>
        </p:txBody>
      </p:sp>
    </p:spTree>
    <p:extLst>
      <p:ext uri="{BB962C8B-B14F-4D97-AF65-F5344CB8AC3E}">
        <p14:creationId xmlns:p14="http://schemas.microsoft.com/office/powerpoint/2010/main" val="8429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E7B6F-3B27-5B74-9AC3-A14AF1D7A8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08472A-9BE6-A2DB-319A-DB2E0DA32703}"/>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PROS AND CONS: SELF-FINANCING</a:t>
            </a:r>
          </a:p>
        </p:txBody>
      </p:sp>
      <p:cxnSp>
        <p:nvCxnSpPr>
          <p:cNvPr id="4" name="Straight Connector 3">
            <a:extLst>
              <a:ext uri="{FF2B5EF4-FFF2-40B4-BE49-F238E27FC236}">
                <a16:creationId xmlns:a16="http://schemas.microsoft.com/office/drawing/2014/main" id="{E850C0BC-4505-C09B-D9D1-E7596EEF504E}"/>
              </a:ext>
            </a:extLst>
          </p:cNvPr>
          <p:cNvCxnSpPr>
            <a:cxnSpLocks/>
          </p:cNvCxnSpPr>
          <p:nvPr/>
        </p:nvCxnSpPr>
        <p:spPr>
          <a:xfrm flipV="1">
            <a:off x="2310755" y="2444619"/>
            <a:ext cx="3564294" cy="2332653"/>
          </a:xfrm>
          <a:prstGeom prst="line">
            <a:avLst/>
          </a:prstGeom>
          <a:ln>
            <a:solidFill>
              <a:schemeClr val="accent1">
                <a:alpha val="49721"/>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71DD6A9-18FB-3074-D25B-96BFE9B84D0D}"/>
              </a:ext>
            </a:extLst>
          </p:cNvPr>
          <p:cNvCxnSpPr>
            <a:cxnSpLocks/>
          </p:cNvCxnSpPr>
          <p:nvPr/>
        </p:nvCxnSpPr>
        <p:spPr>
          <a:xfrm flipV="1">
            <a:off x="4478687" y="2774730"/>
            <a:ext cx="1617313" cy="2319783"/>
          </a:xfrm>
          <a:prstGeom prst="line">
            <a:avLst/>
          </a:prstGeom>
          <a:ln>
            <a:solidFill>
              <a:schemeClr val="accent1">
                <a:alpha val="49721"/>
              </a:schemeClr>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B9FF0AD5-B00C-0953-0510-ADAD269056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336" y="1046090"/>
            <a:ext cx="1627399" cy="1627399"/>
          </a:xfrm>
          <a:prstGeom prst="rect">
            <a:avLst/>
          </a:prstGeom>
        </p:spPr>
      </p:pic>
      <p:cxnSp>
        <p:nvCxnSpPr>
          <p:cNvPr id="23" name="Straight Connector 22">
            <a:extLst>
              <a:ext uri="{FF2B5EF4-FFF2-40B4-BE49-F238E27FC236}">
                <a16:creationId xmlns:a16="http://schemas.microsoft.com/office/drawing/2014/main" id="{A8FECA27-0E42-E0BF-0C0B-0E5390595A22}"/>
              </a:ext>
            </a:extLst>
          </p:cNvPr>
          <p:cNvCxnSpPr>
            <a:cxnSpLocks/>
          </p:cNvCxnSpPr>
          <p:nvPr/>
        </p:nvCxnSpPr>
        <p:spPr>
          <a:xfrm flipV="1">
            <a:off x="3120323" y="2673489"/>
            <a:ext cx="2770013" cy="2421024"/>
          </a:xfrm>
          <a:prstGeom prst="line">
            <a:avLst/>
          </a:prstGeom>
          <a:ln w="254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502702B-D810-AAFE-78D9-60B270489007}"/>
              </a:ext>
            </a:extLst>
          </p:cNvPr>
          <p:cNvSpPr txBox="1"/>
          <p:nvPr/>
        </p:nvSpPr>
        <p:spPr>
          <a:xfrm>
            <a:off x="1386348" y="5368413"/>
            <a:ext cx="3092339" cy="1015663"/>
          </a:xfrm>
          <a:prstGeom prst="rect">
            <a:avLst/>
          </a:prstGeom>
          <a:noFill/>
        </p:spPr>
        <p:txBody>
          <a:bodyPr wrap="square" rtlCol="0">
            <a:spAutoFit/>
          </a:bodyPr>
          <a:lstStyle/>
          <a:p>
            <a:pPr algn="ctr"/>
            <a:r>
              <a:rPr lang="en-US" sz="2000" b="1" dirty="0">
                <a:solidFill>
                  <a:srgbClr val="033966"/>
                </a:solidFill>
                <a:latin typeface="Raleway SemiBold" pitchFamily="2" charset="77"/>
              </a:rPr>
              <a:t>Borrowing against endowments</a:t>
            </a:r>
          </a:p>
          <a:p>
            <a:pPr algn="ctr"/>
            <a:r>
              <a:rPr lang="en-US" sz="2000" b="1" dirty="0">
                <a:solidFill>
                  <a:srgbClr val="033966"/>
                </a:solidFill>
                <a:latin typeface="Raleway SemiBold" pitchFamily="2" charset="77"/>
              </a:rPr>
              <a:t>(financing)</a:t>
            </a:r>
          </a:p>
        </p:txBody>
      </p:sp>
      <p:sp>
        <p:nvSpPr>
          <p:cNvPr id="6" name="TextBox 5">
            <a:extLst>
              <a:ext uri="{FF2B5EF4-FFF2-40B4-BE49-F238E27FC236}">
                <a16:creationId xmlns:a16="http://schemas.microsoft.com/office/drawing/2014/main" id="{82ABFA5D-383B-B6B4-2ADC-87C9DCA6D676}"/>
              </a:ext>
            </a:extLst>
          </p:cNvPr>
          <p:cNvSpPr txBox="1"/>
          <p:nvPr/>
        </p:nvSpPr>
        <p:spPr>
          <a:xfrm>
            <a:off x="6301666" y="2983144"/>
            <a:ext cx="5547732" cy="3323987"/>
          </a:xfrm>
          <a:prstGeom prst="rect">
            <a:avLst/>
          </a:prstGeom>
          <a:noFill/>
        </p:spPr>
        <p:txBody>
          <a:bodyPr wrap="square" rtlCol="0">
            <a:spAutoFit/>
          </a:bodyPr>
          <a:lstStyle/>
          <a:p>
            <a:r>
              <a:rPr lang="en-US" sz="1400" b="1" dirty="0">
                <a:solidFill>
                  <a:srgbClr val="033966"/>
                </a:solidFill>
                <a:latin typeface="Raleway" pitchFamily="2" charset="77"/>
              </a:rPr>
              <a:t>PROS:</a:t>
            </a:r>
          </a:p>
          <a:p>
            <a:endParaRPr lang="en-US" sz="1400" dirty="0">
              <a:solidFill>
                <a:srgbClr val="033966"/>
              </a:solidFill>
              <a:latin typeface="Raleway" pitchFamily="2" charset="77"/>
            </a:endParaRPr>
          </a:p>
          <a:p>
            <a:pPr marL="285750" indent="-285750">
              <a:buFont typeface="Arial" panose="020B0604020202020204" pitchFamily="34" charset="0"/>
              <a:buChar char="•"/>
            </a:pPr>
            <a:r>
              <a:rPr lang="en-US" sz="1400" dirty="0">
                <a:solidFill>
                  <a:srgbClr val="033966"/>
                </a:solidFill>
                <a:latin typeface="Raleway" pitchFamily="2" charset="77"/>
              </a:rPr>
              <a:t>Able to start all efforts immediately</a:t>
            </a:r>
          </a:p>
          <a:p>
            <a:pPr marL="285750" indent="-285750">
              <a:buFont typeface="Arial" panose="020B0604020202020204" pitchFamily="34" charset="0"/>
              <a:buChar char="•"/>
            </a:pPr>
            <a:r>
              <a:rPr lang="en-US" sz="1400" dirty="0">
                <a:solidFill>
                  <a:srgbClr val="033966"/>
                </a:solidFill>
                <a:latin typeface="Raleway" pitchFamily="2" charset="77"/>
              </a:rPr>
              <a:t>Protects against price increases for both technologies</a:t>
            </a:r>
          </a:p>
          <a:p>
            <a:pPr marL="285750" indent="-285750">
              <a:buFont typeface="Arial" panose="020B0604020202020204" pitchFamily="34" charset="0"/>
              <a:buChar char="•"/>
            </a:pPr>
            <a:r>
              <a:rPr lang="en-US" sz="1400" dirty="0">
                <a:solidFill>
                  <a:srgbClr val="033966"/>
                </a:solidFill>
                <a:latin typeface="Raleway" pitchFamily="2" charset="77"/>
              </a:rPr>
              <a:t>We are primarily borrowing from ourselves</a:t>
            </a:r>
          </a:p>
          <a:p>
            <a:pPr marL="285750" indent="-285750">
              <a:buFont typeface="Arial" panose="020B0604020202020204" pitchFamily="34" charset="0"/>
              <a:buChar char="•"/>
            </a:pPr>
            <a:endParaRPr lang="en-US" sz="1400" dirty="0">
              <a:solidFill>
                <a:srgbClr val="033966"/>
              </a:solidFill>
              <a:latin typeface="Raleway" pitchFamily="2" charset="77"/>
            </a:endParaRPr>
          </a:p>
          <a:p>
            <a:r>
              <a:rPr lang="en-US" sz="1400" b="1" dirty="0">
                <a:solidFill>
                  <a:srgbClr val="033966"/>
                </a:solidFill>
                <a:latin typeface="Raleway" pitchFamily="2" charset="77"/>
              </a:rPr>
              <a:t>CONS:</a:t>
            </a:r>
          </a:p>
          <a:p>
            <a:endParaRPr lang="en-US" sz="1400" dirty="0">
              <a:solidFill>
                <a:srgbClr val="033966"/>
              </a:solidFill>
              <a:latin typeface="Raleway" pitchFamily="2" charset="77"/>
            </a:endParaRPr>
          </a:p>
          <a:p>
            <a:pPr marL="285750" indent="-285750">
              <a:buFont typeface="Arial" panose="020B0604020202020204" pitchFamily="34" charset="0"/>
              <a:buChar char="•"/>
            </a:pPr>
            <a:r>
              <a:rPr lang="en-US" sz="1400" dirty="0">
                <a:solidFill>
                  <a:srgbClr val="033966"/>
                </a:solidFill>
                <a:latin typeface="Raleway" pitchFamily="2" charset="77"/>
              </a:rPr>
              <a:t>Saddling the church with a loan and interest payments</a:t>
            </a:r>
          </a:p>
          <a:p>
            <a:pPr marL="285750" indent="-285750">
              <a:buFont typeface="Arial" panose="020B0604020202020204" pitchFamily="34" charset="0"/>
              <a:buChar char="•"/>
            </a:pPr>
            <a:r>
              <a:rPr lang="en-US" sz="1400" dirty="0">
                <a:solidFill>
                  <a:srgbClr val="033966"/>
                </a:solidFill>
                <a:latin typeface="Raleway" pitchFamily="2" charset="77"/>
              </a:rPr>
              <a:t>We bear the risk if the capital campaign does not meet targets</a:t>
            </a:r>
          </a:p>
          <a:p>
            <a:pPr marL="285750" indent="-285750">
              <a:buFont typeface="Arial" panose="020B0604020202020204" pitchFamily="34" charset="0"/>
              <a:buChar char="•"/>
            </a:pPr>
            <a:r>
              <a:rPr lang="en-US" sz="1400" dirty="0">
                <a:solidFill>
                  <a:srgbClr val="033966"/>
                </a:solidFill>
                <a:latin typeface="Raleway" pitchFamily="2" charset="77"/>
              </a:rPr>
              <a:t>We bear the risk if the federal and/or state rebates are not received</a:t>
            </a:r>
          </a:p>
          <a:p>
            <a:pPr marL="285750" indent="-285750">
              <a:buFont typeface="Arial" panose="020B0604020202020204" pitchFamily="34" charset="0"/>
              <a:buChar char="•"/>
            </a:pPr>
            <a:r>
              <a:rPr lang="en-US" sz="1400" dirty="0">
                <a:solidFill>
                  <a:srgbClr val="033966"/>
                </a:solidFill>
                <a:latin typeface="Raleway" pitchFamily="2" charset="77"/>
              </a:rPr>
              <a:t>Are there better ways to spend our money than making interest payments?</a:t>
            </a:r>
          </a:p>
        </p:txBody>
      </p:sp>
    </p:spTree>
    <p:extLst>
      <p:ext uri="{BB962C8B-B14F-4D97-AF65-F5344CB8AC3E}">
        <p14:creationId xmlns:p14="http://schemas.microsoft.com/office/powerpoint/2010/main" val="206507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BB9C-E1E9-4AE9-0FF6-ADD0052C47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6DD100-1CF2-2423-2883-DA2833022176}"/>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PROS AND CONS: FUNDRAISING</a:t>
            </a:r>
          </a:p>
        </p:txBody>
      </p:sp>
      <p:cxnSp>
        <p:nvCxnSpPr>
          <p:cNvPr id="16" name="Straight Connector 15">
            <a:extLst>
              <a:ext uri="{FF2B5EF4-FFF2-40B4-BE49-F238E27FC236}">
                <a16:creationId xmlns:a16="http://schemas.microsoft.com/office/drawing/2014/main" id="{23E57DD2-3AAA-53D0-5D32-31C04779D5FD}"/>
              </a:ext>
            </a:extLst>
          </p:cNvPr>
          <p:cNvCxnSpPr>
            <a:cxnSpLocks/>
          </p:cNvCxnSpPr>
          <p:nvPr/>
        </p:nvCxnSpPr>
        <p:spPr>
          <a:xfrm flipH="1" flipV="1">
            <a:off x="7401080" y="2444619"/>
            <a:ext cx="3417759" cy="2332653"/>
          </a:xfrm>
          <a:prstGeom prst="line">
            <a:avLst/>
          </a:prstGeom>
          <a:ln>
            <a:solidFill>
              <a:schemeClr val="accent1">
                <a:alpha val="50008"/>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6F17D6D-2990-25D8-8BBF-EB67BC0D1D28}"/>
              </a:ext>
            </a:extLst>
          </p:cNvPr>
          <p:cNvCxnSpPr>
            <a:cxnSpLocks/>
          </p:cNvCxnSpPr>
          <p:nvPr/>
        </p:nvCxnSpPr>
        <p:spPr>
          <a:xfrm flipH="1" flipV="1">
            <a:off x="7039428" y="2565489"/>
            <a:ext cx="1700607" cy="2529024"/>
          </a:xfrm>
          <a:prstGeom prst="line">
            <a:avLst/>
          </a:prstGeom>
          <a:ln>
            <a:solidFill>
              <a:schemeClr val="accent1">
                <a:alpha val="50008"/>
              </a:schemeClr>
            </a:solidFill>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7362C7FD-EBEE-31DB-3064-813E2AF89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336" y="1046090"/>
            <a:ext cx="1627399" cy="1627399"/>
          </a:xfrm>
          <a:prstGeom prst="rect">
            <a:avLst/>
          </a:prstGeom>
        </p:spPr>
      </p:pic>
      <p:cxnSp>
        <p:nvCxnSpPr>
          <p:cNvPr id="28" name="Straight Connector 27">
            <a:extLst>
              <a:ext uri="{FF2B5EF4-FFF2-40B4-BE49-F238E27FC236}">
                <a16:creationId xmlns:a16="http://schemas.microsoft.com/office/drawing/2014/main" id="{71F6E1DD-3115-13B2-0091-78562F90967B}"/>
              </a:ext>
            </a:extLst>
          </p:cNvPr>
          <p:cNvCxnSpPr>
            <a:cxnSpLocks/>
          </p:cNvCxnSpPr>
          <p:nvPr/>
        </p:nvCxnSpPr>
        <p:spPr>
          <a:xfrm flipH="1" flipV="1">
            <a:off x="7227476" y="2534620"/>
            <a:ext cx="2817639" cy="2471522"/>
          </a:xfrm>
          <a:prstGeom prst="line">
            <a:avLst/>
          </a:prstGeom>
          <a:ln w="254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663C1B0-FB0D-1C3B-5864-58C66D10B0ED}"/>
              </a:ext>
            </a:extLst>
          </p:cNvPr>
          <p:cNvSpPr txBox="1"/>
          <p:nvPr/>
        </p:nvSpPr>
        <p:spPr>
          <a:xfrm>
            <a:off x="1491696" y="3082646"/>
            <a:ext cx="5547732" cy="2893100"/>
          </a:xfrm>
          <a:prstGeom prst="rect">
            <a:avLst/>
          </a:prstGeom>
          <a:noFill/>
        </p:spPr>
        <p:txBody>
          <a:bodyPr wrap="square" rtlCol="0">
            <a:spAutoFit/>
          </a:bodyPr>
          <a:lstStyle/>
          <a:p>
            <a:r>
              <a:rPr lang="en-US" sz="1400" b="1" dirty="0">
                <a:solidFill>
                  <a:srgbClr val="033966"/>
                </a:solidFill>
                <a:latin typeface="Raleway" pitchFamily="2" charset="77"/>
              </a:rPr>
              <a:t>PROS:</a:t>
            </a:r>
          </a:p>
          <a:p>
            <a:endParaRPr lang="en-US" sz="1400" dirty="0">
              <a:solidFill>
                <a:srgbClr val="033966"/>
              </a:solidFill>
              <a:latin typeface="Raleway" pitchFamily="2" charset="77"/>
            </a:endParaRPr>
          </a:p>
          <a:p>
            <a:pPr marL="285750" indent="-285750">
              <a:buFont typeface="Arial" panose="020B0604020202020204" pitchFamily="34" charset="0"/>
              <a:buChar char="•"/>
            </a:pPr>
            <a:r>
              <a:rPr lang="en-US" sz="1400" dirty="0">
                <a:solidFill>
                  <a:srgbClr val="033966"/>
                </a:solidFill>
                <a:latin typeface="Raleway" pitchFamily="2" charset="77"/>
              </a:rPr>
              <a:t>No interest payments to be paid</a:t>
            </a:r>
          </a:p>
          <a:p>
            <a:pPr marL="285750" indent="-285750">
              <a:buFont typeface="Arial" panose="020B0604020202020204" pitchFamily="34" charset="0"/>
              <a:buChar char="•"/>
            </a:pPr>
            <a:r>
              <a:rPr lang="en-US" sz="1400" dirty="0">
                <a:solidFill>
                  <a:srgbClr val="033966"/>
                </a:solidFill>
                <a:latin typeface="Raleway" pitchFamily="2" charset="77"/>
              </a:rPr>
              <a:t>Protects us against missed expectations on capital campaign</a:t>
            </a:r>
            <a:br>
              <a:rPr lang="en-US" sz="1400" dirty="0">
                <a:solidFill>
                  <a:srgbClr val="033966"/>
                </a:solidFill>
                <a:latin typeface="Raleway" pitchFamily="2" charset="77"/>
              </a:rPr>
            </a:br>
            <a:endParaRPr lang="en-US" sz="1400" dirty="0">
              <a:solidFill>
                <a:srgbClr val="033966"/>
              </a:solidFill>
              <a:latin typeface="Raleway" pitchFamily="2" charset="77"/>
            </a:endParaRPr>
          </a:p>
          <a:p>
            <a:r>
              <a:rPr lang="en-US" sz="1400" b="1" dirty="0">
                <a:solidFill>
                  <a:srgbClr val="033966"/>
                </a:solidFill>
                <a:latin typeface="Raleway" pitchFamily="2" charset="77"/>
              </a:rPr>
              <a:t>CONS:</a:t>
            </a:r>
          </a:p>
          <a:p>
            <a:endParaRPr lang="en-US" sz="1400" dirty="0">
              <a:solidFill>
                <a:srgbClr val="033966"/>
              </a:solidFill>
              <a:latin typeface="Raleway" pitchFamily="2" charset="77"/>
            </a:endParaRPr>
          </a:p>
          <a:p>
            <a:pPr marL="285750" indent="-285750">
              <a:buFont typeface="Arial" panose="020B0604020202020204" pitchFamily="34" charset="0"/>
              <a:buChar char="•"/>
            </a:pPr>
            <a:r>
              <a:rPr lang="en-US" sz="1400" dirty="0">
                <a:solidFill>
                  <a:srgbClr val="033966"/>
                </a:solidFill>
                <a:latin typeface="Raleway" pitchFamily="2" charset="77"/>
              </a:rPr>
              <a:t>Vulnerable to price changes with both technologies</a:t>
            </a:r>
          </a:p>
          <a:p>
            <a:pPr marL="285750" indent="-285750">
              <a:buFont typeface="Arial" panose="020B0604020202020204" pitchFamily="34" charset="0"/>
              <a:buChar char="•"/>
            </a:pPr>
            <a:r>
              <a:rPr lang="en-US" sz="1400" dirty="0">
                <a:solidFill>
                  <a:srgbClr val="033966"/>
                </a:solidFill>
                <a:latin typeface="Raleway" pitchFamily="2" charset="77"/>
              </a:rPr>
              <a:t>Our current system may need major repairs with unplanned and emergency expenditures</a:t>
            </a:r>
          </a:p>
          <a:p>
            <a:pPr marL="285750" indent="-285750">
              <a:buFont typeface="Arial" panose="020B0604020202020204" pitchFamily="34" charset="0"/>
              <a:buChar char="•"/>
            </a:pPr>
            <a:r>
              <a:rPr lang="en-US" sz="1400" dirty="0">
                <a:solidFill>
                  <a:srgbClr val="033966"/>
                </a:solidFill>
                <a:latin typeface="Raleway" pitchFamily="2" charset="77"/>
              </a:rPr>
              <a:t>More years of heating with oil</a:t>
            </a:r>
          </a:p>
          <a:p>
            <a:pPr marL="285750" indent="-285750">
              <a:buFont typeface="Arial" panose="020B0604020202020204" pitchFamily="34" charset="0"/>
              <a:buChar char="•"/>
            </a:pPr>
            <a:r>
              <a:rPr lang="en-US" sz="1400" dirty="0">
                <a:solidFill>
                  <a:srgbClr val="033966"/>
                </a:solidFill>
                <a:latin typeface="Raleway" pitchFamily="2" charset="77"/>
              </a:rPr>
              <a:t>We will need to largely finance the outreach and endowments before rebates are received</a:t>
            </a:r>
          </a:p>
        </p:txBody>
      </p:sp>
      <p:sp>
        <p:nvSpPr>
          <p:cNvPr id="3" name="TextBox 2">
            <a:extLst>
              <a:ext uri="{FF2B5EF4-FFF2-40B4-BE49-F238E27FC236}">
                <a16:creationId xmlns:a16="http://schemas.microsoft.com/office/drawing/2014/main" id="{563584AD-B3E5-AE6B-3668-3B42683344B7}"/>
              </a:ext>
            </a:extLst>
          </p:cNvPr>
          <p:cNvSpPr txBox="1"/>
          <p:nvPr/>
        </p:nvSpPr>
        <p:spPr>
          <a:xfrm>
            <a:off x="8498945" y="5467915"/>
            <a:ext cx="3092339" cy="707886"/>
          </a:xfrm>
          <a:prstGeom prst="rect">
            <a:avLst/>
          </a:prstGeom>
          <a:noFill/>
        </p:spPr>
        <p:txBody>
          <a:bodyPr wrap="square" rtlCol="0">
            <a:spAutoFit/>
          </a:bodyPr>
          <a:lstStyle/>
          <a:p>
            <a:pPr algn="ctr"/>
            <a:r>
              <a:rPr lang="en-US" sz="2000" b="1" dirty="0">
                <a:solidFill>
                  <a:srgbClr val="033966"/>
                </a:solidFill>
                <a:latin typeface="Raleway SemiBold" pitchFamily="2" charset="77"/>
              </a:rPr>
              <a:t>Waiting for capital campaign to fund</a:t>
            </a:r>
          </a:p>
        </p:txBody>
      </p:sp>
    </p:spTree>
    <p:extLst>
      <p:ext uri="{BB962C8B-B14F-4D97-AF65-F5344CB8AC3E}">
        <p14:creationId xmlns:p14="http://schemas.microsoft.com/office/powerpoint/2010/main" val="41618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B3E2265-5459-D934-0EEB-70211AECF0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01F3C8-499B-CDBE-761F-323DAB7F612B}"/>
              </a:ext>
            </a:extLst>
          </p:cNvPr>
          <p:cNvSpPr txBox="1"/>
          <p:nvPr/>
        </p:nvSpPr>
        <p:spPr>
          <a:xfrm>
            <a:off x="4232752" y="2394826"/>
            <a:ext cx="599009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0" normalizeH="0" baseline="0" noProof="0" dirty="0">
                <a:ln>
                  <a:noFill/>
                </a:ln>
                <a:solidFill>
                  <a:srgbClr val="033966"/>
                </a:solidFill>
                <a:effectLst/>
                <a:uLnTx/>
                <a:uFillTx/>
                <a:latin typeface="Raleway" pitchFamily="2" charset="77"/>
                <a:ea typeface="+mn-ea"/>
                <a:cs typeface="+mn-cs"/>
              </a:rPr>
              <a:t>CASE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0" normalizeH="0" baseline="0" noProof="0" dirty="0">
                <a:ln>
                  <a:noFill/>
                </a:ln>
                <a:solidFill>
                  <a:srgbClr val="033966"/>
                </a:solidFill>
                <a:effectLst/>
                <a:uLnTx/>
                <a:uFillTx/>
                <a:latin typeface="Raleway" pitchFamily="2" charset="77"/>
                <a:ea typeface="+mn-ea"/>
                <a:cs typeface="+mn-cs"/>
              </a:rPr>
              <a:t>STUDY</a:t>
            </a:r>
          </a:p>
        </p:txBody>
      </p:sp>
    </p:spTree>
    <p:extLst>
      <p:ext uri="{BB962C8B-B14F-4D97-AF65-F5344CB8AC3E}">
        <p14:creationId xmlns:p14="http://schemas.microsoft.com/office/powerpoint/2010/main" val="937284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035C613-4FB6-FB0C-4355-CBB72EECB3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FC8986-4F6B-8876-F129-944F5B7652DB}"/>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CASE STUDY: BARD COLLEGE</a:t>
            </a:r>
          </a:p>
        </p:txBody>
      </p:sp>
      <p:pic>
        <p:nvPicPr>
          <p:cNvPr id="3074" name="Picture 2" descr="Full Story in BusinessWire">
            <a:extLst>
              <a:ext uri="{FF2B5EF4-FFF2-40B4-BE49-F238E27FC236}">
                <a16:creationId xmlns:a16="http://schemas.microsoft.com/office/drawing/2014/main" id="{765BE763-D0B4-7712-1B7E-787CA7CEAB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6185" y="1694884"/>
            <a:ext cx="4492493" cy="2996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00B877-95A9-9AD9-3CE7-EC2D521A8C5C}"/>
              </a:ext>
            </a:extLst>
          </p:cNvPr>
          <p:cNvSpPr txBox="1"/>
          <p:nvPr/>
        </p:nvSpPr>
        <p:spPr>
          <a:xfrm>
            <a:off x="6096000" y="1694884"/>
            <a:ext cx="5547732" cy="4247317"/>
          </a:xfrm>
          <a:prstGeom prst="rect">
            <a:avLst/>
          </a:prstGeom>
          <a:noFill/>
        </p:spPr>
        <p:txBody>
          <a:bodyPr wrap="square" rtlCol="0">
            <a:spAutoFit/>
          </a:bodyPr>
          <a:lstStyle/>
          <a:p>
            <a:r>
              <a:rPr lang="en-US" b="1" dirty="0">
                <a:solidFill>
                  <a:srgbClr val="033966"/>
                </a:solidFill>
                <a:latin typeface="Raleway" pitchFamily="2" charset="77"/>
              </a:rPr>
              <a:t>QUICK FACTS</a:t>
            </a:r>
          </a:p>
          <a:p>
            <a:endParaRPr lang="en-US" dirty="0">
              <a:solidFill>
                <a:srgbClr val="033966"/>
              </a:solidFill>
              <a:latin typeface="Raleway" pitchFamily="2" charset="77"/>
            </a:endParaRPr>
          </a:p>
          <a:p>
            <a:pPr marL="285750" indent="-285750">
              <a:buFont typeface="Arial" panose="020B0604020202020204" pitchFamily="34" charset="0"/>
              <a:buChar char="•"/>
            </a:pPr>
            <a:r>
              <a:rPr lang="en-US" dirty="0">
                <a:solidFill>
                  <a:srgbClr val="033966"/>
                </a:solidFill>
                <a:latin typeface="Raleway" pitchFamily="2" charset="77"/>
              </a:rPr>
              <a:t>Bard is in Annandale-on-Hudson, New York.</a:t>
            </a:r>
            <a:br>
              <a:rPr lang="en-US" dirty="0">
                <a:solidFill>
                  <a:srgbClr val="033966"/>
                </a:solidFill>
                <a:latin typeface="Raleway" pitchFamily="2" charset="77"/>
              </a:rPr>
            </a:br>
            <a:endParaRPr lang="en-US" dirty="0">
              <a:solidFill>
                <a:srgbClr val="033966"/>
              </a:solidFill>
              <a:latin typeface="Raleway" pitchFamily="2" charset="77"/>
            </a:endParaRPr>
          </a:p>
          <a:p>
            <a:pPr marL="285750" indent="-285750">
              <a:buFont typeface="Arial" panose="020B0604020202020204" pitchFamily="34" charset="0"/>
              <a:buChar char="•"/>
            </a:pPr>
            <a:r>
              <a:rPr lang="en-US" dirty="0">
                <a:solidFill>
                  <a:srgbClr val="033966"/>
                </a:solidFill>
                <a:latin typeface="Raleway" pitchFamily="2" charset="77"/>
              </a:rPr>
              <a:t>Bard is in the process of performing a geothermal conversion of three buildings that make up the Charles P. Stevenson, Jr., Library with parts dating back to 1893.</a:t>
            </a:r>
            <a:br>
              <a:rPr lang="en-US" dirty="0">
                <a:solidFill>
                  <a:srgbClr val="033966"/>
                </a:solidFill>
                <a:latin typeface="Raleway" pitchFamily="2" charset="77"/>
              </a:rPr>
            </a:br>
            <a:endParaRPr lang="en-US" dirty="0">
              <a:solidFill>
                <a:srgbClr val="033966"/>
              </a:solidFill>
              <a:latin typeface="Raleway" pitchFamily="2" charset="77"/>
            </a:endParaRPr>
          </a:p>
          <a:p>
            <a:pPr marL="285750" indent="-285750">
              <a:buFont typeface="Arial" panose="020B0604020202020204" pitchFamily="34" charset="0"/>
              <a:buChar char="•"/>
            </a:pPr>
            <a:r>
              <a:rPr lang="en-US" dirty="0">
                <a:solidFill>
                  <a:srgbClr val="033966"/>
                </a:solidFill>
                <a:latin typeface="Raleway" pitchFamily="2" charset="77"/>
              </a:rPr>
              <a:t>Approximately 40% of Bard College’s campus uses geothermal.</a:t>
            </a:r>
            <a:br>
              <a:rPr lang="en-US" dirty="0">
                <a:solidFill>
                  <a:srgbClr val="033966"/>
                </a:solidFill>
                <a:latin typeface="Raleway" pitchFamily="2" charset="77"/>
              </a:rPr>
            </a:br>
            <a:endParaRPr lang="en-US" dirty="0">
              <a:solidFill>
                <a:srgbClr val="033966"/>
              </a:solidFill>
              <a:latin typeface="Raleway" pitchFamily="2" charset="77"/>
            </a:endParaRPr>
          </a:p>
          <a:p>
            <a:pPr marL="285750" indent="-285750">
              <a:buFont typeface="Arial" panose="020B0604020202020204" pitchFamily="34" charset="0"/>
              <a:buChar char="•"/>
            </a:pPr>
            <a:r>
              <a:rPr lang="en-US" dirty="0">
                <a:solidFill>
                  <a:srgbClr val="033966"/>
                </a:solidFill>
                <a:latin typeface="Raleway" pitchFamily="2" charset="77"/>
              </a:rPr>
              <a:t>The library geothermal system will add $1 million to the construction costs and save $60,000 annually in oil costs.</a:t>
            </a:r>
          </a:p>
        </p:txBody>
      </p:sp>
      <p:sp>
        <p:nvSpPr>
          <p:cNvPr id="5" name="TextBox 4">
            <a:extLst>
              <a:ext uri="{FF2B5EF4-FFF2-40B4-BE49-F238E27FC236}">
                <a16:creationId xmlns:a16="http://schemas.microsoft.com/office/drawing/2014/main" id="{5CCE41A9-9254-C612-7360-C348DB11E376}"/>
              </a:ext>
            </a:extLst>
          </p:cNvPr>
          <p:cNvSpPr txBox="1"/>
          <p:nvPr/>
        </p:nvSpPr>
        <p:spPr>
          <a:xfrm>
            <a:off x="1166185" y="4777121"/>
            <a:ext cx="3553239" cy="584775"/>
          </a:xfrm>
          <a:prstGeom prst="rect">
            <a:avLst/>
          </a:prstGeom>
          <a:noFill/>
        </p:spPr>
        <p:txBody>
          <a:bodyPr wrap="square">
            <a:spAutoFit/>
          </a:bodyPr>
          <a:lstStyle/>
          <a:p>
            <a:r>
              <a:rPr lang="en-US" sz="1600" dirty="0">
                <a:solidFill>
                  <a:srgbClr val="033966"/>
                </a:solidFill>
                <a:latin typeface="Raleway" pitchFamily="2" charset="77"/>
              </a:rPr>
              <a:t>The Charles P. Stevenson, Jr., Library at Bard College</a:t>
            </a:r>
            <a:endParaRPr lang="en-US" sz="1600" dirty="0"/>
          </a:p>
        </p:txBody>
      </p:sp>
    </p:spTree>
    <p:extLst>
      <p:ext uri="{BB962C8B-B14F-4D97-AF65-F5344CB8AC3E}">
        <p14:creationId xmlns:p14="http://schemas.microsoft.com/office/powerpoint/2010/main" val="3323105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F2A49-C5DF-CE2C-687F-C2E6970A17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2C47D9-BEF6-35B4-37B0-AB6D7A49475E}"/>
              </a:ext>
            </a:extLst>
          </p:cNvPr>
          <p:cNvSpPr txBox="1"/>
          <p:nvPr/>
        </p:nvSpPr>
        <p:spPr>
          <a:xfrm>
            <a:off x="4232752" y="2219728"/>
            <a:ext cx="59900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srgbClr val="033966"/>
                </a:solidFill>
                <a:effectLst/>
                <a:uLnTx/>
                <a:uFillTx/>
                <a:latin typeface="Raleway" pitchFamily="2" charset="77"/>
                <a:ea typeface="+mn-ea"/>
                <a:cs typeface="+mn-cs"/>
              </a:rPr>
              <a:t>DISCERNMENTS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300" dirty="0">
                <a:solidFill>
                  <a:srgbClr val="033966"/>
                </a:solidFill>
                <a:latin typeface="Raleway" pitchFamily="2" charset="77"/>
              </a:rPr>
              <a:t>FROM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srgbClr val="033966"/>
                </a:solidFill>
                <a:effectLst/>
                <a:uLnTx/>
                <a:uFillTx/>
                <a:latin typeface="Raleway" pitchFamily="2" charset="77"/>
                <a:ea typeface="+mn-ea"/>
                <a:cs typeface="+mn-cs"/>
              </a:rPr>
              <a:t>CONGREGATION</a:t>
            </a:r>
          </a:p>
        </p:txBody>
      </p:sp>
    </p:spTree>
    <p:extLst>
      <p:ext uri="{BB962C8B-B14F-4D97-AF65-F5344CB8AC3E}">
        <p14:creationId xmlns:p14="http://schemas.microsoft.com/office/powerpoint/2010/main" val="364470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BDF0F-9FB9-DC44-AAE4-AB5BBC8FD50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470DFB-248B-01C0-31C5-2053096514C5}"/>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DISCERNMENTS</a:t>
            </a:r>
          </a:p>
        </p:txBody>
      </p:sp>
      <p:sp>
        <p:nvSpPr>
          <p:cNvPr id="3" name="Content Placeholder 2">
            <a:extLst>
              <a:ext uri="{FF2B5EF4-FFF2-40B4-BE49-F238E27FC236}">
                <a16:creationId xmlns:a16="http://schemas.microsoft.com/office/drawing/2014/main" id="{4B349E1C-A0CE-026B-A42C-7C984008B081}"/>
              </a:ext>
            </a:extLst>
          </p:cNvPr>
          <p:cNvSpPr txBox="1">
            <a:spLocks/>
          </p:cNvSpPr>
          <p:nvPr/>
        </p:nvSpPr>
        <p:spPr>
          <a:xfrm>
            <a:off x="1777788" y="1902171"/>
            <a:ext cx="9486842" cy="3880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indent="-468313">
              <a:buFont typeface="+mj-lt"/>
              <a:buAutoNum type="arabicPeriod"/>
            </a:pPr>
            <a:r>
              <a:rPr lang="en-US" sz="2400" dirty="0">
                <a:solidFill>
                  <a:srgbClr val="033966"/>
                </a:solidFill>
                <a:latin typeface="Raleway" pitchFamily="2" charset="77"/>
              </a:rPr>
              <a:t>Do we agree to support a $4 million capital campaign focused on HVAC, children and youth ministry, outreach, and property reserve?</a:t>
            </a:r>
            <a:br>
              <a:rPr lang="en-US" sz="2400" dirty="0">
                <a:solidFill>
                  <a:srgbClr val="033966"/>
                </a:solidFill>
                <a:latin typeface="Raleway" pitchFamily="2" charset="77"/>
              </a:rPr>
            </a:br>
            <a:endParaRPr lang="en-US" sz="2400" dirty="0">
              <a:solidFill>
                <a:srgbClr val="033966"/>
              </a:solidFill>
              <a:latin typeface="Raleway" pitchFamily="2" charset="77"/>
            </a:endParaRPr>
          </a:p>
          <a:p>
            <a:pPr marL="468313" indent="-468313">
              <a:buFont typeface="+mj-lt"/>
              <a:buAutoNum type="arabicPeriod"/>
            </a:pPr>
            <a:r>
              <a:rPr lang="en-US" sz="2400" dirty="0">
                <a:solidFill>
                  <a:srgbClr val="033966"/>
                </a:solidFill>
                <a:latin typeface="Raleway" pitchFamily="2" charset="77"/>
              </a:rPr>
              <a:t>What technology option should we select for addressing the church heating and cooling needs and enhancing energy efficiency?</a:t>
            </a:r>
            <a:br>
              <a:rPr lang="en-US" sz="2400" dirty="0">
                <a:solidFill>
                  <a:srgbClr val="033966"/>
                </a:solidFill>
                <a:latin typeface="Raleway" pitchFamily="2" charset="77"/>
              </a:rPr>
            </a:br>
            <a:endParaRPr lang="en-US" sz="2400" dirty="0">
              <a:solidFill>
                <a:srgbClr val="033966"/>
              </a:solidFill>
              <a:latin typeface="Raleway" pitchFamily="2" charset="77"/>
            </a:endParaRPr>
          </a:p>
          <a:p>
            <a:pPr marL="468313" indent="-468313">
              <a:buFont typeface="+mj-lt"/>
              <a:buAutoNum type="arabicPeriod"/>
            </a:pPr>
            <a:r>
              <a:rPr lang="en-US" sz="2400" dirty="0">
                <a:solidFill>
                  <a:srgbClr val="033966"/>
                </a:solidFill>
                <a:latin typeface="Raleway" pitchFamily="2" charset="77"/>
              </a:rPr>
              <a:t>Should we finance the Empowering the Future program or seek a cash-neutral (wait for capital campaign funds) position?</a:t>
            </a:r>
          </a:p>
        </p:txBody>
      </p:sp>
    </p:spTree>
    <p:extLst>
      <p:ext uri="{BB962C8B-B14F-4D97-AF65-F5344CB8AC3E}">
        <p14:creationId xmlns:p14="http://schemas.microsoft.com/office/powerpoint/2010/main" val="26845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17C0D-D686-4A62-DA7F-76883CD492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877C7D-94C8-8B59-74E1-7F907AE89567}"/>
              </a:ext>
            </a:extLst>
          </p:cNvPr>
          <p:cNvSpPr txBox="1"/>
          <p:nvPr/>
        </p:nvSpPr>
        <p:spPr>
          <a:xfrm>
            <a:off x="4192996" y="2076773"/>
            <a:ext cx="599009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33966"/>
                </a:solidFill>
                <a:latin typeface="Raleway" pitchFamily="2" charset="77"/>
              </a:rPr>
              <a:t>Blessing upon us all as we consider these important decisions</a:t>
            </a:r>
            <a:endParaRPr kumimoji="0" lang="en-US" sz="5400" b="0" i="0" u="none" strike="noStrike" kern="1200" cap="none" spc="300" normalizeH="0" baseline="0" noProof="0" dirty="0">
              <a:ln>
                <a:noFill/>
              </a:ln>
              <a:solidFill>
                <a:srgbClr val="033966"/>
              </a:solidFill>
              <a:effectLst/>
              <a:uLnTx/>
              <a:uFillTx/>
              <a:latin typeface="Raleway" pitchFamily="2" charset="77"/>
            </a:endParaRPr>
          </a:p>
        </p:txBody>
      </p:sp>
    </p:spTree>
    <p:extLst>
      <p:ext uri="{BB962C8B-B14F-4D97-AF65-F5344CB8AC3E}">
        <p14:creationId xmlns:p14="http://schemas.microsoft.com/office/powerpoint/2010/main" val="105428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4118B-92B8-3831-6ADB-ADB455D84C78}"/>
              </a:ext>
            </a:extLst>
          </p:cNvPr>
          <p:cNvSpPr txBox="1"/>
          <p:nvPr/>
        </p:nvSpPr>
        <p:spPr>
          <a:xfrm>
            <a:off x="334108" y="298938"/>
            <a:ext cx="6858000" cy="523220"/>
          </a:xfrm>
          <a:prstGeom prst="rect">
            <a:avLst/>
          </a:prstGeom>
          <a:noFill/>
        </p:spPr>
        <p:txBody>
          <a:bodyPr wrap="square" rtlCol="0">
            <a:spAutoFit/>
          </a:bodyPr>
          <a:lstStyle/>
          <a:p>
            <a:r>
              <a:rPr lang="en-US" sz="2800" spc="300" dirty="0">
                <a:solidFill>
                  <a:srgbClr val="033966"/>
                </a:solidFill>
                <a:latin typeface="Raleway" pitchFamily="2" charset="77"/>
              </a:rPr>
              <a:t>OUR MISSION STATEMENT</a:t>
            </a:r>
          </a:p>
        </p:txBody>
      </p:sp>
      <p:sp>
        <p:nvSpPr>
          <p:cNvPr id="4" name="TextBox 3">
            <a:extLst>
              <a:ext uri="{FF2B5EF4-FFF2-40B4-BE49-F238E27FC236}">
                <a16:creationId xmlns:a16="http://schemas.microsoft.com/office/drawing/2014/main" id="{388C92FB-6876-70AE-72C3-CC5D47104D16}"/>
              </a:ext>
            </a:extLst>
          </p:cNvPr>
          <p:cNvSpPr txBox="1"/>
          <p:nvPr/>
        </p:nvSpPr>
        <p:spPr>
          <a:xfrm>
            <a:off x="1029942" y="1372010"/>
            <a:ext cx="10132115" cy="4247317"/>
          </a:xfrm>
          <a:prstGeom prst="rect">
            <a:avLst/>
          </a:prstGeom>
          <a:noFill/>
        </p:spPr>
        <p:txBody>
          <a:bodyPr wrap="square">
            <a:spAutoFit/>
          </a:bodyPr>
          <a:lstStyle/>
          <a:p>
            <a:pPr marL="0" indent="0" algn="ctr">
              <a:buNone/>
            </a:pPr>
            <a:r>
              <a:rPr lang="en-US" b="0" u="none" strike="noStrike" baseline="0" dirty="0">
                <a:solidFill>
                  <a:srgbClr val="000000"/>
                </a:solidFill>
                <a:latin typeface="Raleway" pitchFamily="2" charset="77"/>
              </a:rPr>
              <a:t>With open hearts and minds, Village Church </a:t>
            </a:r>
          </a:p>
          <a:p>
            <a:pPr marL="0" indent="0" algn="ctr">
              <a:buNone/>
            </a:pPr>
            <a:r>
              <a:rPr lang="en-US" b="0" u="none" strike="noStrike" baseline="0" dirty="0">
                <a:solidFill>
                  <a:srgbClr val="000000"/>
                </a:solidFill>
                <a:latin typeface="Raleway" pitchFamily="2" charset="77"/>
              </a:rPr>
              <a:t>welcomes the curious, the seeker, and the sure at every stage of life. </a:t>
            </a:r>
          </a:p>
          <a:p>
            <a:pPr marL="0" indent="0" algn="ctr">
              <a:buNone/>
            </a:pPr>
            <a:endParaRPr lang="en-US" b="0" u="none" strike="noStrike" baseline="0" dirty="0">
              <a:solidFill>
                <a:srgbClr val="000000"/>
              </a:solidFill>
              <a:latin typeface="Raleway" pitchFamily="2" charset="77"/>
            </a:endParaRPr>
          </a:p>
          <a:p>
            <a:pPr marL="0" indent="0" algn="ctr">
              <a:buNone/>
            </a:pPr>
            <a:r>
              <a:rPr lang="en-US" b="0" u="none" strike="noStrike" baseline="0" dirty="0">
                <a:solidFill>
                  <a:srgbClr val="000000"/>
                </a:solidFill>
                <a:latin typeface="Raleway" pitchFamily="2" charset="77"/>
              </a:rPr>
              <a:t>Guided by the love of Jesus, our growing congregation shares in </a:t>
            </a:r>
          </a:p>
          <a:p>
            <a:pPr marL="0" indent="0" algn="ctr">
              <a:buNone/>
            </a:pPr>
            <a:r>
              <a:rPr lang="en-US" b="0" u="none" strike="noStrike" baseline="0" dirty="0">
                <a:solidFill>
                  <a:srgbClr val="000000"/>
                </a:solidFill>
                <a:latin typeface="Raleway" pitchFamily="2" charset="77"/>
              </a:rPr>
              <a:t>inspiring worship, inclusive community, and intentional service. </a:t>
            </a:r>
          </a:p>
          <a:p>
            <a:pPr marL="0" indent="0" algn="ctr">
              <a:buNone/>
            </a:pPr>
            <a:endParaRPr lang="en-US" b="0" u="none" strike="noStrike" baseline="0" dirty="0">
              <a:solidFill>
                <a:srgbClr val="000000"/>
              </a:solidFill>
              <a:latin typeface="Raleway" pitchFamily="2" charset="77"/>
            </a:endParaRPr>
          </a:p>
          <a:p>
            <a:pPr marL="0" indent="0" algn="ctr">
              <a:buNone/>
            </a:pPr>
            <a:r>
              <a:rPr lang="en-US" b="0" u="none" strike="noStrike" baseline="0" dirty="0">
                <a:solidFill>
                  <a:srgbClr val="000000"/>
                </a:solidFill>
                <a:latin typeface="Raleway" pitchFamily="2" charset="77"/>
              </a:rPr>
              <a:t>We are continually transformed by following Jesus’ example that </a:t>
            </a:r>
          </a:p>
          <a:p>
            <a:pPr marL="0" indent="0" algn="ctr">
              <a:buNone/>
            </a:pPr>
            <a:r>
              <a:rPr lang="en-US" b="0" u="none" strike="noStrike" baseline="0" dirty="0">
                <a:solidFill>
                  <a:srgbClr val="000000"/>
                </a:solidFill>
                <a:latin typeface="Raleway" pitchFamily="2" charset="77"/>
              </a:rPr>
              <a:t>in giving we receive, in feeding we are fed, and in loving, we are loved. </a:t>
            </a:r>
          </a:p>
          <a:p>
            <a:pPr marL="0" indent="0" algn="ctr">
              <a:buNone/>
            </a:pPr>
            <a:endParaRPr lang="en-US" b="0" u="none" strike="noStrike" baseline="0" dirty="0">
              <a:solidFill>
                <a:srgbClr val="000000"/>
              </a:solidFill>
              <a:latin typeface="Raleway" pitchFamily="2" charset="77"/>
            </a:endParaRPr>
          </a:p>
          <a:p>
            <a:pPr marL="0" indent="0" algn="ctr">
              <a:buNone/>
            </a:pPr>
            <a:r>
              <a:rPr lang="en-US" b="0" u="none" strike="noStrike" baseline="0" dirty="0">
                <a:solidFill>
                  <a:srgbClr val="000000"/>
                </a:solidFill>
                <a:latin typeface="Raleway" pitchFamily="2" charset="77"/>
              </a:rPr>
              <a:t>Our intergenerational ministries deepen our faith and compel our service. </a:t>
            </a:r>
          </a:p>
          <a:p>
            <a:pPr marL="0" indent="0" algn="ctr">
              <a:buNone/>
            </a:pPr>
            <a:endParaRPr lang="en-US" b="0" u="none" strike="noStrike" baseline="0" dirty="0">
              <a:solidFill>
                <a:srgbClr val="000000"/>
              </a:solidFill>
              <a:latin typeface="Raleway" pitchFamily="2" charset="77"/>
            </a:endParaRPr>
          </a:p>
          <a:p>
            <a:pPr marL="0" indent="0" algn="ctr">
              <a:buNone/>
            </a:pPr>
            <a:r>
              <a:rPr lang="en-US" b="1" u="none" strike="noStrike" baseline="0" dirty="0">
                <a:solidFill>
                  <a:srgbClr val="000000"/>
                </a:solidFill>
                <a:latin typeface="Raleway" pitchFamily="2" charset="77"/>
              </a:rPr>
              <a:t>We are called to pursue justice and joy for all people, and </a:t>
            </a:r>
          </a:p>
          <a:p>
            <a:pPr marL="0" indent="0" algn="ctr">
              <a:buNone/>
            </a:pPr>
            <a:r>
              <a:rPr lang="en-US" b="1" u="none" strike="noStrike" baseline="0" dirty="0">
                <a:solidFill>
                  <a:srgbClr val="000000"/>
                </a:solidFill>
                <a:latin typeface="Raleway" pitchFamily="2" charset="77"/>
              </a:rPr>
              <a:t>we care passionately about God’s creation and the shared health of our world. </a:t>
            </a:r>
          </a:p>
          <a:p>
            <a:pPr marL="0" indent="0" algn="ctr">
              <a:buNone/>
            </a:pPr>
            <a:endParaRPr lang="en-US" b="1" u="none" strike="noStrike" baseline="0" dirty="0">
              <a:solidFill>
                <a:srgbClr val="000000"/>
              </a:solidFill>
              <a:latin typeface="Raleway" pitchFamily="2" charset="77"/>
            </a:endParaRPr>
          </a:p>
          <a:p>
            <a:pPr marL="0" indent="0" algn="ctr">
              <a:buNone/>
            </a:pPr>
            <a:r>
              <a:rPr lang="en-US" b="1" u="none" strike="noStrike" baseline="0" dirty="0">
                <a:solidFill>
                  <a:srgbClr val="000000"/>
                </a:solidFill>
                <a:latin typeface="Raleway" pitchFamily="2" charset="77"/>
              </a:rPr>
              <a:t>Energized by the Holy Spirit, we joyfully live into our future together. </a:t>
            </a:r>
            <a:endParaRPr lang="en-US" b="1" dirty="0">
              <a:latin typeface="Raleway" pitchFamily="2" charset="77"/>
            </a:endParaRPr>
          </a:p>
        </p:txBody>
      </p:sp>
    </p:spTree>
    <p:extLst>
      <p:ext uri="{BB962C8B-B14F-4D97-AF65-F5344CB8AC3E}">
        <p14:creationId xmlns:p14="http://schemas.microsoft.com/office/powerpoint/2010/main" val="2131814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5FD53-4EFF-7978-A042-D58890B2B6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708C87-A2F6-2932-4339-A0ED5705879F}"/>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ACKNOWLEDGMENTS: LEADERSHIP</a:t>
            </a:r>
          </a:p>
        </p:txBody>
      </p:sp>
      <p:sp>
        <p:nvSpPr>
          <p:cNvPr id="4" name="Content Placeholder 2">
            <a:extLst>
              <a:ext uri="{FF2B5EF4-FFF2-40B4-BE49-F238E27FC236}">
                <a16:creationId xmlns:a16="http://schemas.microsoft.com/office/drawing/2014/main" id="{EB53A011-3361-07B0-E4E2-74F9E8A38E92}"/>
              </a:ext>
            </a:extLst>
          </p:cNvPr>
          <p:cNvSpPr txBox="1">
            <a:spLocks/>
          </p:cNvSpPr>
          <p:nvPr/>
        </p:nvSpPr>
        <p:spPr>
          <a:xfrm>
            <a:off x="2842592" y="1326650"/>
            <a:ext cx="7098106" cy="4204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33966"/>
                </a:solidFill>
                <a:latin typeface="Raleway" pitchFamily="2" charset="77"/>
              </a:rPr>
              <a:t>Mitch Coddington (Treasurer)</a:t>
            </a:r>
          </a:p>
          <a:p>
            <a:pPr marL="0" indent="0">
              <a:buNone/>
            </a:pPr>
            <a:r>
              <a:rPr lang="en-US" sz="2000" dirty="0">
                <a:solidFill>
                  <a:srgbClr val="033966"/>
                </a:solidFill>
                <a:latin typeface="Raleway" pitchFamily="2" charset="77"/>
              </a:rPr>
              <a:t>Julien Grant (Finance)</a:t>
            </a:r>
          </a:p>
          <a:p>
            <a:pPr marL="0" indent="0">
              <a:buNone/>
            </a:pPr>
            <a:r>
              <a:rPr lang="en-US" sz="2000" dirty="0">
                <a:solidFill>
                  <a:srgbClr val="033966"/>
                </a:solidFill>
                <a:latin typeface="Raleway" pitchFamily="2" charset="77"/>
              </a:rPr>
              <a:t>Tim Kelly (Finance)</a:t>
            </a:r>
          </a:p>
          <a:p>
            <a:pPr marL="0" indent="0">
              <a:buNone/>
            </a:pPr>
            <a:r>
              <a:rPr lang="en-US" sz="2000" dirty="0">
                <a:solidFill>
                  <a:srgbClr val="033966"/>
                </a:solidFill>
                <a:latin typeface="Raleway" pitchFamily="2" charset="77"/>
              </a:rPr>
              <a:t>Mark Lenci (Properties)</a:t>
            </a:r>
          </a:p>
          <a:p>
            <a:pPr marL="0" indent="0">
              <a:buNone/>
            </a:pPr>
            <a:r>
              <a:rPr lang="en-US" sz="2000" dirty="0">
                <a:solidFill>
                  <a:srgbClr val="033966"/>
                </a:solidFill>
                <a:latin typeface="Raleway" pitchFamily="2" charset="77"/>
              </a:rPr>
              <a:t>Emily </a:t>
            </a:r>
            <a:r>
              <a:rPr lang="en-US" sz="2000" dirty="0" err="1">
                <a:solidFill>
                  <a:srgbClr val="033966"/>
                </a:solidFill>
                <a:latin typeface="Raleway" pitchFamily="2" charset="77"/>
              </a:rPr>
              <a:t>Lordi</a:t>
            </a:r>
            <a:r>
              <a:rPr lang="en-US" sz="2000" dirty="0">
                <a:solidFill>
                  <a:srgbClr val="033966"/>
                </a:solidFill>
                <a:latin typeface="Raleway" pitchFamily="2" charset="77"/>
              </a:rPr>
              <a:t> (Finance)</a:t>
            </a:r>
          </a:p>
          <a:p>
            <a:pPr marL="0" indent="0">
              <a:buNone/>
            </a:pPr>
            <a:r>
              <a:rPr lang="en-US" sz="2000" dirty="0">
                <a:solidFill>
                  <a:srgbClr val="033966"/>
                </a:solidFill>
                <a:latin typeface="Raleway" pitchFamily="2" charset="77"/>
              </a:rPr>
              <a:t>Joe </a:t>
            </a:r>
            <a:r>
              <a:rPr lang="en-US" sz="2000" dirty="0" err="1">
                <a:solidFill>
                  <a:srgbClr val="033966"/>
                </a:solidFill>
                <a:latin typeface="Raleway" pitchFamily="2" charset="77"/>
              </a:rPr>
              <a:t>Morray</a:t>
            </a:r>
            <a:r>
              <a:rPr lang="en-US" sz="2000" dirty="0">
                <a:solidFill>
                  <a:srgbClr val="033966"/>
                </a:solidFill>
                <a:latin typeface="Raleway" pitchFamily="2" charset="77"/>
              </a:rPr>
              <a:t> (Moderator Team)</a:t>
            </a:r>
          </a:p>
          <a:p>
            <a:pPr marL="0" indent="0">
              <a:buNone/>
            </a:pPr>
            <a:r>
              <a:rPr lang="en-US" sz="2000" dirty="0">
                <a:solidFill>
                  <a:srgbClr val="033966"/>
                </a:solidFill>
                <a:latin typeface="Raleway" pitchFamily="2" charset="77"/>
              </a:rPr>
              <a:t>Kevin Nielsen (Finance)</a:t>
            </a:r>
          </a:p>
          <a:p>
            <a:pPr marL="0" indent="0">
              <a:buNone/>
            </a:pPr>
            <a:r>
              <a:rPr lang="en-US" sz="2000" dirty="0">
                <a:solidFill>
                  <a:srgbClr val="033966"/>
                </a:solidFill>
                <a:latin typeface="Raleway" pitchFamily="2" charset="77"/>
              </a:rPr>
              <a:t>Kathy </a:t>
            </a:r>
            <a:r>
              <a:rPr lang="en-US" sz="2000" dirty="0" err="1">
                <a:solidFill>
                  <a:srgbClr val="033966"/>
                </a:solidFill>
                <a:latin typeface="Raleway" pitchFamily="2" charset="77"/>
              </a:rPr>
              <a:t>Schleyer</a:t>
            </a:r>
            <a:r>
              <a:rPr lang="en-US" sz="2000" dirty="0">
                <a:solidFill>
                  <a:srgbClr val="033966"/>
                </a:solidFill>
                <a:latin typeface="Raleway" pitchFamily="2" charset="77"/>
              </a:rPr>
              <a:t> (Moderator Team and Chairperson)</a:t>
            </a:r>
          </a:p>
          <a:p>
            <a:pPr marL="0" indent="0">
              <a:buNone/>
            </a:pPr>
            <a:r>
              <a:rPr lang="en-US" sz="2000" dirty="0">
                <a:solidFill>
                  <a:srgbClr val="033966"/>
                </a:solidFill>
                <a:latin typeface="Raleway" pitchFamily="2" charset="77"/>
              </a:rPr>
              <a:t>Cynthia </a:t>
            </a:r>
            <a:r>
              <a:rPr lang="en-US" sz="2000" dirty="0" err="1">
                <a:solidFill>
                  <a:srgbClr val="033966"/>
                </a:solidFill>
                <a:latin typeface="Raleway" pitchFamily="2" charset="77"/>
              </a:rPr>
              <a:t>Sibold</a:t>
            </a:r>
            <a:r>
              <a:rPr lang="en-US" sz="2000" dirty="0">
                <a:solidFill>
                  <a:srgbClr val="033966"/>
                </a:solidFill>
                <a:latin typeface="Raleway" pitchFamily="2" charset="77"/>
              </a:rPr>
              <a:t> (Development)</a:t>
            </a:r>
          </a:p>
          <a:p>
            <a:pPr marL="0" indent="0">
              <a:buNone/>
            </a:pPr>
            <a:r>
              <a:rPr lang="en-US" sz="2000" dirty="0">
                <a:solidFill>
                  <a:srgbClr val="033966"/>
                </a:solidFill>
                <a:latin typeface="Raleway" pitchFamily="2" charset="77"/>
              </a:rPr>
              <a:t>Athene </a:t>
            </a:r>
            <a:r>
              <a:rPr lang="en-US" sz="2000" dirty="0" err="1">
                <a:solidFill>
                  <a:srgbClr val="033966"/>
                </a:solidFill>
                <a:latin typeface="Raleway" pitchFamily="2" charset="77"/>
              </a:rPr>
              <a:t>Sirivollop</a:t>
            </a:r>
            <a:r>
              <a:rPr lang="en-US" sz="2000" dirty="0">
                <a:solidFill>
                  <a:srgbClr val="033966"/>
                </a:solidFill>
                <a:latin typeface="Raleway" pitchFamily="2" charset="77"/>
              </a:rPr>
              <a:t> (Properties)</a:t>
            </a:r>
          </a:p>
          <a:p>
            <a:pPr marL="0" indent="0">
              <a:buNone/>
            </a:pPr>
            <a:r>
              <a:rPr lang="en-US" sz="2000" dirty="0">
                <a:solidFill>
                  <a:srgbClr val="033966"/>
                </a:solidFill>
                <a:latin typeface="Raleway" pitchFamily="2" charset="77"/>
              </a:rPr>
              <a:t>John Snyder (Finance)</a:t>
            </a:r>
          </a:p>
          <a:p>
            <a:pPr marL="0" indent="0">
              <a:buNone/>
            </a:pPr>
            <a:r>
              <a:rPr lang="en-US" sz="2000" dirty="0">
                <a:solidFill>
                  <a:srgbClr val="033966"/>
                </a:solidFill>
                <a:latin typeface="Raleway" pitchFamily="2" charset="77"/>
              </a:rPr>
              <a:t>Candace Sutcliff (Moderator Team)</a:t>
            </a:r>
          </a:p>
          <a:p>
            <a:pPr marL="0" indent="0">
              <a:buNone/>
            </a:pPr>
            <a:r>
              <a:rPr lang="en-US" sz="2000" dirty="0">
                <a:solidFill>
                  <a:srgbClr val="033966"/>
                </a:solidFill>
                <a:latin typeface="Raleway" pitchFamily="2" charset="77"/>
              </a:rPr>
              <a:t>Carolyn Wood (Development)</a:t>
            </a:r>
          </a:p>
        </p:txBody>
      </p:sp>
      <p:pic>
        <p:nvPicPr>
          <p:cNvPr id="6" name="Picture 5">
            <a:extLst>
              <a:ext uri="{FF2B5EF4-FFF2-40B4-BE49-F238E27FC236}">
                <a16:creationId xmlns:a16="http://schemas.microsoft.com/office/drawing/2014/main" id="{D2EC7014-2880-45A1-F291-7D3CBB6EA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6310" y="3935506"/>
            <a:ext cx="1938411" cy="1076895"/>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7C2B10D4-B274-2FF4-4300-997FD4EA37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3998" y="2390137"/>
            <a:ext cx="2980723" cy="970785"/>
          </a:xfrm>
          <a:prstGeom prst="rect">
            <a:avLst/>
          </a:prstGeom>
        </p:spPr>
      </p:pic>
      <p:sp>
        <p:nvSpPr>
          <p:cNvPr id="9" name="TextBox 8">
            <a:extLst>
              <a:ext uri="{FF2B5EF4-FFF2-40B4-BE49-F238E27FC236}">
                <a16:creationId xmlns:a16="http://schemas.microsoft.com/office/drawing/2014/main" id="{7DD063FE-187E-30DF-C87C-22A305A90D9D}"/>
              </a:ext>
            </a:extLst>
          </p:cNvPr>
          <p:cNvSpPr txBox="1"/>
          <p:nvPr/>
        </p:nvSpPr>
        <p:spPr>
          <a:xfrm>
            <a:off x="9027942" y="1670160"/>
            <a:ext cx="2420560" cy="400110"/>
          </a:xfrm>
          <a:prstGeom prst="rect">
            <a:avLst/>
          </a:prstGeom>
          <a:noFill/>
        </p:spPr>
        <p:txBody>
          <a:bodyPr wrap="square">
            <a:spAutoFit/>
          </a:bodyPr>
          <a:lstStyle/>
          <a:p>
            <a:pPr marL="0" indent="0" algn="r">
              <a:buNone/>
            </a:pPr>
            <a:r>
              <a:rPr lang="en-US" sz="2000" dirty="0">
                <a:solidFill>
                  <a:srgbClr val="033966"/>
                </a:solidFill>
                <a:latin typeface="Raleway" pitchFamily="2" charset="77"/>
              </a:rPr>
              <a:t>with support from</a:t>
            </a:r>
          </a:p>
        </p:txBody>
      </p:sp>
      <p:sp>
        <p:nvSpPr>
          <p:cNvPr id="10" name="Heart 9">
            <a:extLst>
              <a:ext uri="{FF2B5EF4-FFF2-40B4-BE49-F238E27FC236}">
                <a16:creationId xmlns:a16="http://schemas.microsoft.com/office/drawing/2014/main" id="{CB5DD185-F7C9-E3B0-BF21-7478757C3E7B}"/>
              </a:ext>
            </a:extLst>
          </p:cNvPr>
          <p:cNvSpPr/>
          <p:nvPr/>
        </p:nvSpPr>
        <p:spPr>
          <a:xfrm>
            <a:off x="334108" y="1354403"/>
            <a:ext cx="2071468" cy="2071468"/>
          </a:xfrm>
          <a:prstGeom prst="heart">
            <a:avLst/>
          </a:prstGeom>
          <a:blipFill dpi="0" rotWithShape="1">
            <a:blip r:embed="rId5" cstate="screen">
              <a:extLst>
                <a:ext uri="{28A0092B-C50C-407E-A947-70E740481C1C}">
                  <a14:useLocalDpi xmlns:a14="http://schemas.microsoft.com/office/drawing/2010/main"/>
                </a:ext>
              </a:extLst>
            </a:blip>
            <a:srcRect/>
            <a:stretch>
              <a:fillRect/>
            </a:stretch>
          </a:blipFill>
          <a:ln w="5080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46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1A3B-678E-E998-BE99-0106B23FF6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7CCB96-F1B9-00FE-59A1-7C07D1999BA0}"/>
              </a:ext>
            </a:extLst>
          </p:cNvPr>
          <p:cNvSpPr txBox="1"/>
          <p:nvPr/>
        </p:nvSpPr>
        <p:spPr>
          <a:xfrm>
            <a:off x="334108" y="298938"/>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300" normalizeH="0" baseline="0" noProof="0" dirty="0">
                <a:ln>
                  <a:noFill/>
                </a:ln>
                <a:solidFill>
                  <a:srgbClr val="033966"/>
                </a:solidFill>
                <a:effectLst/>
                <a:uLnTx/>
                <a:uFillTx/>
                <a:latin typeface="Raleway" pitchFamily="2" charset="77"/>
                <a:ea typeface="+mn-ea"/>
                <a:cs typeface="+mn-cs"/>
              </a:rPr>
              <a:t>OUR MISSION STATEMENT</a:t>
            </a:r>
          </a:p>
        </p:txBody>
      </p:sp>
      <p:sp>
        <p:nvSpPr>
          <p:cNvPr id="4" name="TextBox 3">
            <a:extLst>
              <a:ext uri="{FF2B5EF4-FFF2-40B4-BE49-F238E27FC236}">
                <a16:creationId xmlns:a16="http://schemas.microsoft.com/office/drawing/2014/main" id="{4D068511-283B-0F09-52A2-8E0475B7763F}"/>
              </a:ext>
            </a:extLst>
          </p:cNvPr>
          <p:cNvSpPr txBox="1"/>
          <p:nvPr/>
        </p:nvSpPr>
        <p:spPr>
          <a:xfrm>
            <a:off x="1029942" y="1372010"/>
            <a:ext cx="10132115"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With open hearts and minds, Village Church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welcomes the curious, the seeker, and the sure at every stage of life.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Guided by the love of Jesus, our growing congregation shares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inspiring worship, inclusive community, and intentional service.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We are continually transformed by following Jesus’ example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in giving we receive, in feeding we are fed, and in loving, we are loved.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rPr>
              <a:t>Our intergenerational ministries deepen our faith and compel our service.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aleway"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aleway" pitchFamily="2" charset="77"/>
                <a:ea typeface="+mn-ea"/>
                <a:cs typeface="+mn-cs"/>
              </a:rPr>
              <a:t>We are called to pursue justice and joy for all people,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aleway" pitchFamily="2" charset="77"/>
                <a:ea typeface="+mn-ea"/>
                <a:cs typeface="+mn-cs"/>
              </a:rPr>
              <a:t>we care passionately about God’s creation and the shared health of our world.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Raleway"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aleway" pitchFamily="2" charset="77"/>
                <a:ea typeface="+mn-ea"/>
                <a:cs typeface="+mn-cs"/>
              </a:rPr>
              <a:t>Energized by the Holy Spirit, we joyfully live into our future together. </a:t>
            </a:r>
            <a:endParaRPr kumimoji="0" lang="en-US" sz="1800" b="1" i="0" u="none" strike="noStrike" kern="1200" cap="none" spc="0" normalizeH="0" baseline="0" noProof="0" dirty="0">
              <a:ln>
                <a:noFill/>
              </a:ln>
              <a:solidFill>
                <a:prstClr val="black"/>
              </a:solidFill>
              <a:effectLst/>
              <a:uLnTx/>
              <a:uFillTx/>
              <a:latin typeface="Raleway" pitchFamily="2" charset="77"/>
              <a:ea typeface="+mn-ea"/>
              <a:cs typeface="+mn-cs"/>
            </a:endParaRPr>
          </a:p>
        </p:txBody>
      </p:sp>
    </p:spTree>
    <p:extLst>
      <p:ext uri="{BB962C8B-B14F-4D97-AF65-F5344CB8AC3E}">
        <p14:creationId xmlns:p14="http://schemas.microsoft.com/office/powerpoint/2010/main" val="352734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062B9-16EE-86D6-FBFC-A2810DF7BAFB}"/>
              </a:ext>
            </a:extLst>
          </p:cNvPr>
          <p:cNvSpPr txBox="1"/>
          <p:nvPr/>
        </p:nvSpPr>
        <p:spPr>
          <a:xfrm>
            <a:off x="4467497" y="2107475"/>
            <a:ext cx="5804474" cy="1015663"/>
          </a:xfrm>
          <a:prstGeom prst="rect">
            <a:avLst/>
          </a:prstGeom>
          <a:noFill/>
        </p:spPr>
        <p:txBody>
          <a:bodyPr wrap="none" rtlCol="0">
            <a:spAutoFit/>
          </a:bodyPr>
          <a:lstStyle/>
          <a:p>
            <a:r>
              <a:rPr lang="en-US" sz="6000" dirty="0"/>
              <a:t>Follow On Topics</a:t>
            </a:r>
          </a:p>
        </p:txBody>
      </p:sp>
    </p:spTree>
    <p:extLst>
      <p:ext uri="{BB962C8B-B14F-4D97-AF65-F5344CB8AC3E}">
        <p14:creationId xmlns:p14="http://schemas.microsoft.com/office/powerpoint/2010/main" val="151169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65899-2221-EA84-C496-4D96831B18B4}"/>
              </a:ext>
            </a:extLst>
          </p:cNvPr>
          <p:cNvSpPr txBox="1"/>
          <p:nvPr/>
        </p:nvSpPr>
        <p:spPr>
          <a:xfrm>
            <a:off x="574954" y="-116754"/>
            <a:ext cx="7813671" cy="954107"/>
          </a:xfrm>
          <a:prstGeom prst="rect">
            <a:avLst/>
          </a:prstGeom>
          <a:noFill/>
        </p:spPr>
        <p:txBody>
          <a:bodyPr wrap="square" rtlCol="0">
            <a:spAutoFit/>
          </a:bodyPr>
          <a:lstStyle>
            <a:defPPr>
              <a:defRPr lang="en-US"/>
            </a:defPPr>
            <a:lvl1pPr>
              <a:defRPr sz="2800" spc="300">
                <a:solidFill>
                  <a:srgbClr val="033966"/>
                </a:solidFill>
                <a:latin typeface="Raleway" pitchFamily="2" charset="77"/>
              </a:defRPr>
            </a:lvl1pPr>
          </a:lstStyle>
          <a:p>
            <a:r>
              <a:rPr lang="en-US" dirty="0"/>
              <a:t>Inflation Reduction Act  (IRA) Vulnerability</a:t>
            </a:r>
          </a:p>
        </p:txBody>
      </p:sp>
      <p:sp>
        <p:nvSpPr>
          <p:cNvPr id="3" name="TextBox 2">
            <a:extLst>
              <a:ext uri="{FF2B5EF4-FFF2-40B4-BE49-F238E27FC236}">
                <a16:creationId xmlns:a16="http://schemas.microsoft.com/office/drawing/2014/main" id="{B20A1012-FA51-1148-12F1-9AD33C27A998}"/>
              </a:ext>
            </a:extLst>
          </p:cNvPr>
          <p:cNvSpPr txBox="1"/>
          <p:nvPr/>
        </p:nvSpPr>
        <p:spPr>
          <a:xfrm>
            <a:off x="769134" y="1496332"/>
            <a:ext cx="10279866" cy="4524315"/>
          </a:xfrm>
          <a:prstGeom prst="rect">
            <a:avLst/>
          </a:prstGeom>
          <a:noFill/>
        </p:spPr>
        <p:txBody>
          <a:bodyPr wrap="square" rtlCol="0">
            <a:spAutoFit/>
          </a:bodyPr>
          <a:lstStyle/>
          <a:p>
            <a:pPr marL="342900" marR="0" lvl="0" indent="-342900">
              <a:spcAft>
                <a:spcPts val="0"/>
              </a:spcAft>
              <a:buFont typeface="+mj-lt"/>
              <a:buAutoNum type="arabicPeriod"/>
              <a:tabLst>
                <a:tab pos="457200" algn="l"/>
              </a:tabLst>
            </a:pPr>
            <a:r>
              <a:rPr lang="en-US" sz="1800" b="1" dirty="0">
                <a:effectLst/>
                <a:latin typeface="Calibri" panose="020F0502020204030204" pitchFamily="34" charset="0"/>
                <a:ea typeface="Aptos" panose="020B0004020202020204" pitchFamily="34" charset="0"/>
                <a:cs typeface="Aptos" panose="020B0004020202020204" pitchFamily="34" charset="0"/>
              </a:rPr>
              <a:t>Are we exempt from the prevailing wage and apprenticeship requirements for the 30% credit?</a:t>
            </a:r>
            <a:r>
              <a:rPr lang="en-US" sz="1800" dirty="0">
                <a:effectLst/>
                <a:latin typeface="Calibri" panose="020F0502020204030204" pitchFamily="34" charset="0"/>
                <a:ea typeface="Aptos" panose="020B0004020202020204" pitchFamily="34" charset="0"/>
                <a:cs typeface="Aptos" panose="020B0004020202020204" pitchFamily="34" charset="0"/>
              </a:rPr>
              <a:t> He is 99% sure we would be exempt, given the (smaller) size of our project. GreenerU is in the best position to confirm (which they have) that our project is under 1MW (or BTU equivalent).</a:t>
            </a:r>
            <a:br>
              <a:rPr lang="en-US" sz="1800" dirty="0">
                <a:effectLst/>
                <a:latin typeface="Calibri" panose="020F0502020204030204" pitchFamily="34" charset="0"/>
                <a:ea typeface="Aptos" panose="020B0004020202020204" pitchFamily="34" charset="0"/>
                <a:cs typeface="Aptos" panose="020B0004020202020204" pitchFamily="34" charset="0"/>
              </a:rPr>
            </a:b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a:tabLst>
                <a:tab pos="457200" algn="l"/>
              </a:tabLst>
            </a:pPr>
            <a:r>
              <a:rPr lang="en-US" sz="1800" b="1" dirty="0">
                <a:effectLst/>
                <a:latin typeface="Calibri" panose="020F0502020204030204" pitchFamily="34" charset="0"/>
                <a:ea typeface="Aptos" panose="020B0004020202020204" pitchFamily="34" charset="0"/>
                <a:cs typeface="Aptos" panose="020B0004020202020204" pitchFamily="34" charset="0"/>
              </a:rPr>
              <a:t>Risk of the federal credits being rescinded in a Republican White House? </a:t>
            </a:r>
            <a:r>
              <a:rPr lang="en-US" sz="1800" dirty="0">
                <a:effectLst/>
                <a:latin typeface="Calibri" panose="020F0502020204030204" pitchFamily="34" charset="0"/>
                <a:ea typeface="Aptos" panose="020B0004020202020204" pitchFamily="34" charset="0"/>
                <a:cs typeface="Aptos" panose="020B0004020202020204" pitchFamily="34" charset="0"/>
              </a:rPr>
              <a:t>He said “it’s not zero”, but a low risk given the approvals that would be needed from both Congress and Senate. If it was a very high priority for the Trump administration, it could be possible.</a:t>
            </a:r>
            <a:br>
              <a:rPr lang="en-US" sz="1800" dirty="0">
                <a:effectLst/>
                <a:latin typeface="Calibri" panose="020F0502020204030204" pitchFamily="34" charset="0"/>
                <a:ea typeface="Aptos" panose="020B0004020202020204" pitchFamily="34" charset="0"/>
                <a:cs typeface="Aptos" panose="020B0004020202020204" pitchFamily="34" charset="0"/>
              </a:rPr>
            </a:b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a:tabLst>
                <a:tab pos="457200" algn="l"/>
              </a:tabLst>
            </a:pPr>
            <a:r>
              <a:rPr lang="en-US" sz="1800" b="1" dirty="0">
                <a:effectLst/>
                <a:latin typeface="Calibri" panose="020F0502020204030204" pitchFamily="34" charset="0"/>
                <a:ea typeface="Aptos" panose="020B0004020202020204" pitchFamily="34" charset="0"/>
                <a:cs typeface="Aptos" panose="020B0004020202020204" pitchFamily="34" charset="0"/>
              </a:rPr>
              <a:t>There is still very little experience thus far with non-profits building geothermal, filing a tax return and then receiving the 30% or 10% ”credits”. </a:t>
            </a:r>
            <a:r>
              <a:rPr lang="en-US" sz="1800" dirty="0">
                <a:effectLst/>
                <a:latin typeface="Calibri" panose="020F0502020204030204" pitchFamily="34" charset="0"/>
                <a:ea typeface="Aptos" panose="020B0004020202020204" pitchFamily="34" charset="0"/>
                <a:cs typeface="Aptos" panose="020B0004020202020204" pitchFamily="34" charset="0"/>
              </a:rPr>
              <a:t>However, the ability for individuals or corporations to apply for and receive ITC or PTC credits has been tax law for some time. Importantly, they are expecting additional guidance on the IRA from the IRS in October or November. </a:t>
            </a:r>
            <a:br>
              <a:rPr lang="en-US" sz="1800" dirty="0">
                <a:effectLst/>
                <a:latin typeface="Calibri" panose="020F0502020204030204" pitchFamily="34" charset="0"/>
                <a:ea typeface="Aptos" panose="020B0004020202020204" pitchFamily="34" charset="0"/>
                <a:cs typeface="Aptos" panose="020B0004020202020204" pitchFamily="34" charset="0"/>
              </a:rPr>
            </a:b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a:tabLst>
                <a:tab pos="457200" algn="l"/>
              </a:tabLst>
            </a:pPr>
            <a:r>
              <a:rPr lang="en-US" sz="1800" b="1" dirty="0">
                <a:effectLst/>
                <a:latin typeface="Calibri" panose="020F0502020204030204" pitchFamily="34" charset="0"/>
                <a:ea typeface="Aptos" panose="020B0004020202020204" pitchFamily="34" charset="0"/>
                <a:cs typeface="Aptos" panose="020B0004020202020204" pitchFamily="34" charset="0"/>
              </a:rPr>
              <a:t>To avoid a delay of up to 12-18 months to receive the payments from the IRS</a:t>
            </a:r>
            <a:r>
              <a:rPr lang="en-US" sz="1800" dirty="0">
                <a:effectLst/>
                <a:latin typeface="Calibri" panose="020F0502020204030204" pitchFamily="34" charset="0"/>
                <a:ea typeface="Aptos" panose="020B0004020202020204" pitchFamily="34" charset="0"/>
                <a:cs typeface="Aptos" panose="020B0004020202020204" pitchFamily="34" charset="0"/>
              </a:rPr>
              <a:t> (in the event the project is not in service until 2026), he suggested we may want to add language in our contract with GreenerU as to the importance of the system being “placed in service” prior to 12/31/25. </a:t>
            </a:r>
            <a:endParaRPr lang="en-US" dirty="0"/>
          </a:p>
        </p:txBody>
      </p:sp>
      <p:sp>
        <p:nvSpPr>
          <p:cNvPr id="4" name="TextBox 3">
            <a:extLst>
              <a:ext uri="{FF2B5EF4-FFF2-40B4-BE49-F238E27FC236}">
                <a16:creationId xmlns:a16="http://schemas.microsoft.com/office/drawing/2014/main" id="{E296F7E7-18AB-D5C4-9611-A3E39C0F0B37}"/>
              </a:ext>
            </a:extLst>
          </p:cNvPr>
          <p:cNvSpPr txBox="1"/>
          <p:nvPr/>
        </p:nvSpPr>
        <p:spPr>
          <a:xfrm>
            <a:off x="426720" y="1006999"/>
            <a:ext cx="6461897" cy="461665"/>
          </a:xfrm>
          <a:prstGeom prst="rect">
            <a:avLst/>
          </a:prstGeom>
          <a:noFill/>
        </p:spPr>
        <p:txBody>
          <a:bodyPr wrap="none" rtlCol="0">
            <a:spAutoFit/>
          </a:bodyPr>
          <a:lstStyle/>
          <a:p>
            <a:r>
              <a:rPr lang="en-US" sz="2400" dirty="0"/>
              <a:t>Discussion with </a:t>
            </a:r>
            <a:r>
              <a:rPr lang="en-US" sz="2400" dirty="0" err="1"/>
              <a:t>Capin</a:t>
            </a:r>
            <a:r>
              <a:rPr lang="en-US" sz="2400" dirty="0"/>
              <a:t> Crouse, our tax advisors </a:t>
            </a:r>
          </a:p>
        </p:txBody>
      </p:sp>
    </p:spTree>
    <p:extLst>
      <p:ext uri="{BB962C8B-B14F-4D97-AF65-F5344CB8AC3E}">
        <p14:creationId xmlns:p14="http://schemas.microsoft.com/office/powerpoint/2010/main" val="41950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507649-4434-7604-2405-B3B8A5275F2E}"/>
              </a:ext>
            </a:extLst>
          </p:cNvPr>
          <p:cNvSpPr txBox="1"/>
          <p:nvPr/>
        </p:nvSpPr>
        <p:spPr>
          <a:xfrm>
            <a:off x="714103" y="322217"/>
            <a:ext cx="8771953" cy="523220"/>
          </a:xfrm>
          <a:prstGeom prst="rect">
            <a:avLst/>
          </a:prstGeom>
          <a:noFill/>
        </p:spPr>
        <p:txBody>
          <a:bodyPr wrap="square" rtlCol="0">
            <a:spAutoFit/>
          </a:bodyPr>
          <a:lstStyle>
            <a:defPPr>
              <a:defRPr lang="en-US"/>
            </a:defPPr>
            <a:lvl1pPr>
              <a:defRPr sz="2800" spc="300">
                <a:solidFill>
                  <a:srgbClr val="033966"/>
                </a:solidFill>
                <a:latin typeface="Raleway" pitchFamily="2" charset="77"/>
              </a:defRPr>
            </a:lvl1pPr>
          </a:lstStyle>
          <a:p>
            <a:r>
              <a:rPr lang="en-US" dirty="0"/>
              <a:t>New England Geothermal Projects</a:t>
            </a:r>
          </a:p>
        </p:txBody>
      </p:sp>
      <p:graphicFrame>
        <p:nvGraphicFramePr>
          <p:cNvPr id="4" name="Table 3">
            <a:extLst>
              <a:ext uri="{FF2B5EF4-FFF2-40B4-BE49-F238E27FC236}">
                <a16:creationId xmlns:a16="http://schemas.microsoft.com/office/drawing/2014/main" id="{CDAE696A-8F9C-B56F-26EC-B8229C590322}"/>
              </a:ext>
            </a:extLst>
          </p:cNvPr>
          <p:cNvGraphicFramePr>
            <a:graphicFrameLocks noGrp="1"/>
          </p:cNvGraphicFramePr>
          <p:nvPr>
            <p:extLst>
              <p:ext uri="{D42A27DB-BD31-4B8C-83A1-F6EECF244321}">
                <p14:modId xmlns:p14="http://schemas.microsoft.com/office/powerpoint/2010/main" val="4257583072"/>
              </p:ext>
            </p:extLst>
          </p:nvPr>
        </p:nvGraphicFramePr>
        <p:xfrm>
          <a:off x="2127087" y="1370370"/>
          <a:ext cx="8771953" cy="5288609"/>
        </p:xfrm>
        <a:graphic>
          <a:graphicData uri="http://schemas.openxmlformats.org/drawingml/2006/table">
            <a:tbl>
              <a:tblPr firstRow="1" firstCol="1" bandRow="1">
                <a:tableStyleId>{5C22544A-7EE6-4342-B048-85BDC9FD1C3A}</a:tableStyleId>
              </a:tblPr>
              <a:tblGrid>
                <a:gridCol w="2315374">
                  <a:extLst>
                    <a:ext uri="{9D8B030D-6E8A-4147-A177-3AD203B41FA5}">
                      <a16:colId xmlns:a16="http://schemas.microsoft.com/office/drawing/2014/main" val="1577159342"/>
                    </a:ext>
                  </a:extLst>
                </a:gridCol>
                <a:gridCol w="3386965">
                  <a:extLst>
                    <a:ext uri="{9D8B030D-6E8A-4147-A177-3AD203B41FA5}">
                      <a16:colId xmlns:a16="http://schemas.microsoft.com/office/drawing/2014/main" val="2393206976"/>
                    </a:ext>
                  </a:extLst>
                </a:gridCol>
                <a:gridCol w="3069614">
                  <a:extLst>
                    <a:ext uri="{9D8B030D-6E8A-4147-A177-3AD203B41FA5}">
                      <a16:colId xmlns:a16="http://schemas.microsoft.com/office/drawing/2014/main" val="1209106753"/>
                    </a:ext>
                  </a:extLst>
                </a:gridCol>
              </a:tblGrid>
              <a:tr h="140208">
                <a:tc>
                  <a:txBody>
                    <a:bodyPr/>
                    <a:lstStyle/>
                    <a:p>
                      <a:pPr marL="0" marR="0">
                        <a:spcBef>
                          <a:spcPts val="0"/>
                        </a:spcBef>
                        <a:spcAft>
                          <a:spcPts val="0"/>
                        </a:spcAft>
                      </a:pPr>
                      <a:r>
                        <a:rPr lang="en-US" sz="1400" u="sng">
                          <a:effectLst/>
                        </a:rPr>
                        <a:t>Type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u="sng">
                          <a:effectLst/>
                        </a:rPr>
                        <a:t>Owner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u="sng">
                          <a:effectLst/>
                        </a:rPr>
                        <a:t>Location</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624457956"/>
                  </a:ext>
                </a:extLst>
              </a:tr>
              <a:tr h="140208">
                <a:tc>
                  <a:txBody>
                    <a:bodyPr/>
                    <a:lstStyle/>
                    <a:p>
                      <a:pPr marL="0" marR="0">
                        <a:spcBef>
                          <a:spcPts val="0"/>
                        </a:spcBef>
                        <a:spcAft>
                          <a:spcPts val="0"/>
                        </a:spcAft>
                      </a:pPr>
                      <a:r>
                        <a:rPr lang="en-US" sz="1400">
                          <a:effectLst/>
                        </a:rPr>
                        <a:t>House of Worship</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Faith Community Bible Church</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Louden, NH</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555514268"/>
                  </a:ext>
                </a:extLst>
              </a:tr>
              <a:tr h="140208">
                <a:tc>
                  <a:txBody>
                    <a:bodyPr/>
                    <a:lstStyle/>
                    <a:p>
                      <a:pPr marL="0" marR="0">
                        <a:spcBef>
                          <a:spcPts val="0"/>
                        </a:spcBef>
                        <a:spcAft>
                          <a:spcPts val="0"/>
                        </a:spcAft>
                      </a:pPr>
                      <a:r>
                        <a:rPr lang="en-US" sz="1400">
                          <a:effectLst/>
                        </a:rPr>
                        <a:t>House of Worship</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First Parish</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Concord,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354825892"/>
                  </a:ext>
                </a:extLst>
              </a:tr>
              <a:tr h="140208">
                <a:tc>
                  <a:txBody>
                    <a:bodyPr/>
                    <a:lstStyle/>
                    <a:p>
                      <a:pPr marL="0" marR="0">
                        <a:spcBef>
                          <a:spcPts val="0"/>
                        </a:spcBef>
                        <a:spcAft>
                          <a:spcPts val="0"/>
                        </a:spcAft>
                      </a:pPr>
                      <a:r>
                        <a:rPr lang="en-US" sz="1400">
                          <a:effectLst/>
                        </a:rPr>
                        <a:t>House of Worship</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St. Michael's Lutheran Church</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Akron, NY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971249841"/>
                  </a:ext>
                </a:extLst>
              </a:tr>
              <a:tr h="140208">
                <a:tc>
                  <a:txBody>
                    <a:bodyPr/>
                    <a:lstStyle/>
                    <a:p>
                      <a:pPr marL="0" marR="0">
                        <a:spcBef>
                          <a:spcPts val="0"/>
                        </a:spcBef>
                        <a:spcAft>
                          <a:spcPts val="0"/>
                        </a:spcAft>
                      </a:pPr>
                      <a:r>
                        <a:rPr lang="en-US" sz="1400">
                          <a:effectLst/>
                        </a:rPr>
                        <a:t>House of Worship</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St. Patrick's Cathedral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New York, NY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145256948"/>
                  </a:ext>
                </a:extLst>
              </a:tr>
              <a:tr h="140208">
                <a:tc>
                  <a:txBody>
                    <a:bodyPr/>
                    <a:lstStyle/>
                    <a:p>
                      <a:pPr marL="0" marR="0">
                        <a:spcBef>
                          <a:spcPts val="0"/>
                        </a:spcBef>
                        <a:spcAft>
                          <a:spcPts val="0"/>
                        </a:spcAft>
                      </a:pPr>
                      <a:r>
                        <a:rPr lang="en-US" sz="1400">
                          <a:effectLst/>
                        </a:rPr>
                        <a:t>Municipal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Cambridge Fire Department Headquarters</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Cambridge,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2297441825"/>
                  </a:ext>
                </a:extLst>
              </a:tr>
              <a:tr h="140208">
                <a:tc>
                  <a:txBody>
                    <a:bodyPr/>
                    <a:lstStyle/>
                    <a:p>
                      <a:pPr marL="0" marR="0">
                        <a:spcBef>
                          <a:spcPts val="0"/>
                        </a:spcBef>
                        <a:spcAft>
                          <a:spcPts val="0"/>
                        </a:spcAft>
                      </a:pPr>
                      <a:r>
                        <a:rPr lang="en-US" sz="1400">
                          <a:effectLst/>
                        </a:rPr>
                        <a:t>Municipal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Bedford Public Library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Bedford, NH</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328976633"/>
                  </a:ext>
                </a:extLst>
              </a:tr>
              <a:tr h="140208">
                <a:tc>
                  <a:txBody>
                    <a:bodyPr/>
                    <a:lstStyle/>
                    <a:p>
                      <a:pPr marL="0" marR="0">
                        <a:spcBef>
                          <a:spcPts val="0"/>
                        </a:spcBef>
                        <a:spcAft>
                          <a:spcPts val="0"/>
                        </a:spcAft>
                      </a:pPr>
                      <a:r>
                        <a:rPr lang="en-US" sz="1400">
                          <a:effectLst/>
                        </a:rPr>
                        <a:t>Networked Geo</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National Grid</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Framingham,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2551341881"/>
                  </a:ext>
                </a:extLst>
              </a:tr>
              <a:tr h="140208">
                <a:tc>
                  <a:txBody>
                    <a:bodyPr/>
                    <a:lstStyle/>
                    <a:p>
                      <a:pPr marL="0" marR="0">
                        <a:spcBef>
                          <a:spcPts val="0"/>
                        </a:spcBef>
                        <a:spcAft>
                          <a:spcPts val="0"/>
                        </a:spcAft>
                      </a:pPr>
                      <a:r>
                        <a:rPr lang="en-US" sz="1400">
                          <a:effectLst/>
                        </a:rPr>
                        <a:t>Networked Geo</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National Grid</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Lowell,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355923668"/>
                  </a:ext>
                </a:extLst>
              </a:tr>
              <a:tr h="140208">
                <a:tc>
                  <a:txBody>
                    <a:bodyPr/>
                    <a:lstStyle/>
                    <a:p>
                      <a:pPr marL="0" marR="0">
                        <a:spcBef>
                          <a:spcPts val="0"/>
                        </a:spcBef>
                        <a:spcAft>
                          <a:spcPts val="0"/>
                        </a:spcAft>
                      </a:pPr>
                      <a:r>
                        <a:rPr lang="en-US" sz="1400">
                          <a:effectLst/>
                        </a:rPr>
                        <a:t>Networked Geo</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Boston Housing Authority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Boston,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464242444"/>
                  </a:ext>
                </a:extLst>
              </a:tr>
              <a:tr h="140208">
                <a:tc>
                  <a:txBody>
                    <a:bodyPr/>
                    <a:lstStyle/>
                    <a:p>
                      <a:pPr marL="0" marR="0">
                        <a:spcBef>
                          <a:spcPts val="0"/>
                        </a:spcBef>
                        <a:spcAft>
                          <a:spcPts val="0"/>
                        </a:spcAft>
                      </a:pPr>
                      <a:r>
                        <a:rPr lang="en-US" sz="1400">
                          <a:effectLst/>
                        </a:rPr>
                        <a:t>Private Higher Education</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Smith College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Northampton,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740702782"/>
                  </a:ext>
                </a:extLst>
              </a:tr>
              <a:tr h="140208">
                <a:tc>
                  <a:txBody>
                    <a:bodyPr/>
                    <a:lstStyle/>
                    <a:p>
                      <a:pPr marL="0" marR="0">
                        <a:spcBef>
                          <a:spcPts val="0"/>
                        </a:spcBef>
                        <a:spcAft>
                          <a:spcPts val="0"/>
                        </a:spcAft>
                      </a:pPr>
                      <a:r>
                        <a:rPr lang="en-US" sz="1400" dirty="0">
                          <a:effectLst/>
                        </a:rPr>
                        <a:t>Private Higher Education</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Mount Holyoke College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South Hadley,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746298181"/>
                  </a:ext>
                </a:extLst>
              </a:tr>
              <a:tr h="140208">
                <a:tc>
                  <a:txBody>
                    <a:bodyPr/>
                    <a:lstStyle/>
                    <a:p>
                      <a:pPr marL="0" marR="0">
                        <a:spcBef>
                          <a:spcPts val="0"/>
                        </a:spcBef>
                        <a:spcAft>
                          <a:spcPts val="0"/>
                        </a:spcAft>
                      </a:pPr>
                      <a:r>
                        <a:rPr lang="en-US" sz="1400">
                          <a:effectLst/>
                        </a:rPr>
                        <a:t>Private Higher Education</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Amherst College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Amherst,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692189667"/>
                  </a:ext>
                </a:extLst>
              </a:tr>
              <a:tr h="140208">
                <a:tc>
                  <a:txBody>
                    <a:bodyPr/>
                    <a:lstStyle/>
                    <a:p>
                      <a:pPr marL="0" marR="0">
                        <a:spcBef>
                          <a:spcPts val="0"/>
                        </a:spcBef>
                        <a:spcAft>
                          <a:spcPts val="0"/>
                        </a:spcAft>
                      </a:pPr>
                      <a:r>
                        <a:rPr lang="en-US" sz="1400">
                          <a:effectLst/>
                        </a:rPr>
                        <a:t>Private Higher Education</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Boston University, Computing and Data Science building (Jenga building)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Boston,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46385720"/>
                  </a:ext>
                </a:extLst>
              </a:tr>
              <a:tr h="140208">
                <a:tc>
                  <a:txBody>
                    <a:bodyPr/>
                    <a:lstStyle/>
                    <a:p>
                      <a:pPr marL="0" marR="0">
                        <a:spcBef>
                          <a:spcPts val="0"/>
                        </a:spcBef>
                        <a:spcAft>
                          <a:spcPts val="0"/>
                        </a:spcAft>
                      </a:pPr>
                      <a:r>
                        <a:rPr lang="en-US" sz="1400">
                          <a:effectLst/>
                        </a:rPr>
                        <a:t>Private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Middlesex School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Concord,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893709985"/>
                  </a:ext>
                </a:extLst>
              </a:tr>
              <a:tr h="140208">
                <a:tc>
                  <a:txBody>
                    <a:bodyPr/>
                    <a:lstStyle/>
                    <a:p>
                      <a:pPr marL="0" marR="0">
                        <a:spcBef>
                          <a:spcPts val="0"/>
                        </a:spcBef>
                        <a:spcAft>
                          <a:spcPts val="0"/>
                        </a:spcAft>
                      </a:pPr>
                      <a:r>
                        <a:rPr lang="en-US" sz="1400">
                          <a:effectLst/>
                        </a:rPr>
                        <a:t>Private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Philips Academy, Exeter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Exeter, NH</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2272429852"/>
                  </a:ext>
                </a:extLst>
              </a:tr>
              <a:tr h="140208">
                <a:tc>
                  <a:txBody>
                    <a:bodyPr/>
                    <a:lstStyle/>
                    <a:p>
                      <a:pPr marL="0" marR="0">
                        <a:spcBef>
                          <a:spcPts val="0"/>
                        </a:spcBef>
                        <a:spcAft>
                          <a:spcPts val="0"/>
                        </a:spcAft>
                      </a:pPr>
                      <a:r>
                        <a:rPr lang="en-US" sz="1400">
                          <a:effectLst/>
                        </a:rPr>
                        <a:t>Private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Fessenden School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West Newton,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115213072"/>
                  </a:ext>
                </a:extLst>
              </a:tr>
              <a:tr h="140208">
                <a:tc>
                  <a:txBody>
                    <a:bodyPr/>
                    <a:lstStyle/>
                    <a:p>
                      <a:pPr marL="0" marR="0">
                        <a:spcBef>
                          <a:spcPts val="0"/>
                        </a:spcBef>
                        <a:spcAft>
                          <a:spcPts val="0"/>
                        </a:spcAft>
                      </a:pPr>
                      <a:r>
                        <a:rPr lang="en-US" sz="1400">
                          <a:effectLst/>
                        </a:rPr>
                        <a:t>Public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Belmont Middle/High School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Belmont,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2895018616"/>
                  </a:ext>
                </a:extLst>
              </a:tr>
              <a:tr h="140208">
                <a:tc>
                  <a:txBody>
                    <a:bodyPr/>
                    <a:lstStyle/>
                    <a:p>
                      <a:pPr marL="0" marR="0">
                        <a:spcBef>
                          <a:spcPts val="0"/>
                        </a:spcBef>
                        <a:spcAft>
                          <a:spcPts val="0"/>
                        </a:spcAft>
                      </a:pPr>
                      <a:r>
                        <a:rPr lang="en-US" sz="1400">
                          <a:effectLst/>
                        </a:rPr>
                        <a:t>Public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New Driscoll School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Brookline,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373870598"/>
                  </a:ext>
                </a:extLst>
              </a:tr>
              <a:tr h="140208">
                <a:tc>
                  <a:txBody>
                    <a:bodyPr/>
                    <a:lstStyle/>
                    <a:p>
                      <a:pPr marL="0" marR="0">
                        <a:spcBef>
                          <a:spcPts val="0"/>
                        </a:spcBef>
                        <a:spcAft>
                          <a:spcPts val="0"/>
                        </a:spcAft>
                      </a:pPr>
                      <a:r>
                        <a:rPr lang="en-US" sz="1400">
                          <a:effectLst/>
                        </a:rPr>
                        <a:t>Public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Wellington ES</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Belmont,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480109645"/>
                  </a:ext>
                </a:extLst>
              </a:tr>
              <a:tr h="140208">
                <a:tc>
                  <a:txBody>
                    <a:bodyPr/>
                    <a:lstStyle/>
                    <a:p>
                      <a:pPr marL="0" marR="0">
                        <a:spcBef>
                          <a:spcPts val="0"/>
                        </a:spcBef>
                        <a:spcAft>
                          <a:spcPts val="0"/>
                        </a:spcAft>
                      </a:pPr>
                      <a:r>
                        <a:rPr lang="en-US" sz="1400">
                          <a:effectLst/>
                        </a:rPr>
                        <a:t>Public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Auburn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Auburn,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1927362851"/>
                  </a:ext>
                </a:extLst>
              </a:tr>
              <a:tr h="140208">
                <a:tc>
                  <a:txBody>
                    <a:bodyPr/>
                    <a:lstStyle/>
                    <a:p>
                      <a:pPr marL="0" marR="0">
                        <a:spcBef>
                          <a:spcPts val="0"/>
                        </a:spcBef>
                        <a:spcAft>
                          <a:spcPts val="0"/>
                        </a:spcAft>
                      </a:pPr>
                      <a:r>
                        <a:rPr lang="en-US" sz="1400">
                          <a:effectLst/>
                        </a:rPr>
                        <a:t>Public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Winthrop HS</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Winthrop, MA</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3206343388"/>
                  </a:ext>
                </a:extLst>
              </a:tr>
              <a:tr h="140208">
                <a:tc>
                  <a:txBody>
                    <a:bodyPr/>
                    <a:lstStyle/>
                    <a:p>
                      <a:pPr marL="0" marR="0">
                        <a:spcBef>
                          <a:spcPts val="0"/>
                        </a:spcBef>
                        <a:spcAft>
                          <a:spcPts val="0"/>
                        </a:spcAft>
                      </a:pPr>
                      <a:r>
                        <a:rPr lang="en-US" sz="1400">
                          <a:effectLst/>
                        </a:rPr>
                        <a:t>Public K12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a:effectLst/>
                        </a:rPr>
                        <a:t>Plymouth South HS</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tc>
                  <a:txBody>
                    <a:bodyPr/>
                    <a:lstStyle/>
                    <a:p>
                      <a:pPr marL="0" marR="0">
                        <a:spcBef>
                          <a:spcPts val="0"/>
                        </a:spcBef>
                        <a:spcAft>
                          <a:spcPts val="0"/>
                        </a:spcAft>
                      </a:pPr>
                      <a:r>
                        <a:rPr lang="en-US" sz="1400" dirty="0">
                          <a:effectLst/>
                        </a:rPr>
                        <a:t>Plymouth, MA</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303" marR="7303" marT="7303" marB="0"/>
                </a:tc>
                <a:extLst>
                  <a:ext uri="{0D108BD9-81ED-4DB2-BD59-A6C34878D82A}">
                    <a16:rowId xmlns:a16="http://schemas.microsoft.com/office/drawing/2014/main" val="2804782948"/>
                  </a:ext>
                </a:extLst>
              </a:tr>
            </a:tbl>
          </a:graphicData>
        </a:graphic>
      </p:graphicFrame>
    </p:spTree>
    <p:extLst>
      <p:ext uri="{BB962C8B-B14F-4D97-AF65-F5344CB8AC3E}">
        <p14:creationId xmlns:p14="http://schemas.microsoft.com/office/powerpoint/2010/main" val="1275754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507649-4434-7604-2405-B3B8A5275F2E}"/>
              </a:ext>
            </a:extLst>
          </p:cNvPr>
          <p:cNvSpPr txBox="1"/>
          <p:nvPr/>
        </p:nvSpPr>
        <p:spPr>
          <a:xfrm>
            <a:off x="714103" y="322217"/>
            <a:ext cx="8771953" cy="523220"/>
          </a:xfrm>
          <a:prstGeom prst="rect">
            <a:avLst/>
          </a:prstGeom>
          <a:noFill/>
        </p:spPr>
        <p:txBody>
          <a:bodyPr wrap="square" rtlCol="0">
            <a:spAutoFit/>
          </a:bodyPr>
          <a:lstStyle>
            <a:defPPr>
              <a:defRPr lang="en-US"/>
            </a:defPPr>
            <a:lvl1pPr>
              <a:defRPr sz="2800" spc="300">
                <a:solidFill>
                  <a:srgbClr val="033966"/>
                </a:solidFill>
                <a:latin typeface="Raleway" pitchFamily="2" charset="77"/>
              </a:defRPr>
            </a:lvl1pPr>
          </a:lstStyle>
          <a:p>
            <a:r>
              <a:rPr lang="en-US" dirty="0"/>
              <a:t>New England Geothermal Projects</a:t>
            </a:r>
          </a:p>
        </p:txBody>
      </p:sp>
      <p:graphicFrame>
        <p:nvGraphicFramePr>
          <p:cNvPr id="3" name="Table 2">
            <a:extLst>
              <a:ext uri="{FF2B5EF4-FFF2-40B4-BE49-F238E27FC236}">
                <a16:creationId xmlns:a16="http://schemas.microsoft.com/office/drawing/2014/main" id="{F79FC12B-C048-477C-BAF0-F88DF2A5AEF5}"/>
              </a:ext>
            </a:extLst>
          </p:cNvPr>
          <p:cNvGraphicFramePr>
            <a:graphicFrameLocks noGrp="1"/>
          </p:cNvGraphicFramePr>
          <p:nvPr>
            <p:extLst>
              <p:ext uri="{D42A27DB-BD31-4B8C-83A1-F6EECF244321}">
                <p14:modId xmlns:p14="http://schemas.microsoft.com/office/powerpoint/2010/main" val="3253015652"/>
              </p:ext>
            </p:extLst>
          </p:nvPr>
        </p:nvGraphicFramePr>
        <p:xfrm>
          <a:off x="1667933" y="1520761"/>
          <a:ext cx="9364133" cy="4758366"/>
        </p:xfrm>
        <a:graphic>
          <a:graphicData uri="http://schemas.openxmlformats.org/drawingml/2006/table">
            <a:tbl>
              <a:tblPr firstRow="1" firstCol="1" bandRow="1">
                <a:tableStyleId>{5C22544A-7EE6-4342-B048-85BDC9FD1C3A}</a:tableStyleId>
              </a:tblPr>
              <a:tblGrid>
                <a:gridCol w="3121378">
                  <a:extLst>
                    <a:ext uri="{9D8B030D-6E8A-4147-A177-3AD203B41FA5}">
                      <a16:colId xmlns:a16="http://schemas.microsoft.com/office/drawing/2014/main" val="468811629"/>
                    </a:ext>
                  </a:extLst>
                </a:gridCol>
                <a:gridCol w="1437504">
                  <a:extLst>
                    <a:ext uri="{9D8B030D-6E8A-4147-A177-3AD203B41FA5}">
                      <a16:colId xmlns:a16="http://schemas.microsoft.com/office/drawing/2014/main" val="3089868832"/>
                    </a:ext>
                  </a:extLst>
                </a:gridCol>
                <a:gridCol w="4805251">
                  <a:extLst>
                    <a:ext uri="{9D8B030D-6E8A-4147-A177-3AD203B41FA5}">
                      <a16:colId xmlns:a16="http://schemas.microsoft.com/office/drawing/2014/main" val="3670385013"/>
                    </a:ext>
                  </a:extLst>
                </a:gridCol>
              </a:tblGrid>
              <a:tr h="552431">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lgn="l" defTabSz="914400" rtl="0" eaLnBrk="1" latinLnBrk="0" hangingPunct="1">
                        <a:spcBef>
                          <a:spcPts val="0"/>
                        </a:spcBef>
                        <a:spcAft>
                          <a:spcPts val="0"/>
                        </a:spcAft>
                      </a:pPr>
                      <a:r>
                        <a:rPr lang="en-US" sz="1800" b="0" kern="1200" dirty="0">
                          <a:solidFill>
                            <a:schemeClr val="dk1"/>
                          </a:solidFill>
                          <a:effectLst/>
                          <a:latin typeface="+mn-lt"/>
                          <a:ea typeface="+mn-ea"/>
                          <a:cs typeface="+mn-cs"/>
                        </a:rPr>
                        <a:t>Nelson Place ES</a:t>
                      </a:r>
                    </a:p>
                  </a:txBody>
                  <a:tcPr marL="7302" marR="7302" marT="7302" marB="0">
                    <a:solidFill>
                      <a:schemeClr val="bg2"/>
                    </a:solidFill>
                  </a:tcPr>
                </a:tc>
                <a:tc>
                  <a:txBody>
                    <a:bodyPr/>
                    <a:lstStyle/>
                    <a:p>
                      <a:pPr marL="0" marR="0" algn="l" defTabSz="914400" rtl="0" eaLnBrk="1" latinLnBrk="0" hangingPunct="1">
                        <a:spcBef>
                          <a:spcPts val="0"/>
                        </a:spcBef>
                        <a:spcAft>
                          <a:spcPts val="0"/>
                        </a:spcAft>
                      </a:pPr>
                      <a:r>
                        <a:rPr lang="en-US" sz="1800" b="0" kern="1200" dirty="0">
                          <a:solidFill>
                            <a:schemeClr val="dk1"/>
                          </a:solidFill>
                          <a:effectLst/>
                          <a:latin typeface="+mn-lt"/>
                          <a:ea typeface="+mn-ea"/>
                          <a:cs typeface="+mn-cs"/>
                        </a:rPr>
                        <a:t>Worcester, MA</a:t>
                      </a:r>
                    </a:p>
                  </a:txBody>
                  <a:tcPr marL="7302" marR="7302" marT="7302" marB="0">
                    <a:solidFill>
                      <a:schemeClr val="bg2"/>
                    </a:solidFill>
                  </a:tcPr>
                </a:tc>
                <a:extLst>
                  <a:ext uri="{0D108BD9-81ED-4DB2-BD59-A6C34878D82A}">
                    <a16:rowId xmlns:a16="http://schemas.microsoft.com/office/drawing/2014/main" val="3789850769"/>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dirty="0">
                          <a:effectLst/>
                        </a:rPr>
                        <a:t>Memorial HS</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dirty="0">
                          <a:effectLst/>
                        </a:rPr>
                        <a:t>Billerica, MA</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1832154973"/>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Hastings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Lexington,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2222481555"/>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Balmer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Northbridge,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3598675883"/>
                  </a:ext>
                </a:extLst>
              </a:tr>
              <a:tr h="552431">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Bristol County Agricultural HS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 </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2846444298"/>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Fales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Westborough,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3017553768"/>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Douglas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Acton,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4163626412"/>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Mindess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Ashland,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1481281453"/>
                  </a:ext>
                </a:extLst>
              </a:tr>
              <a:tr h="281622">
                <a:tc>
                  <a:txBody>
                    <a:bodyPr/>
                    <a:lstStyle/>
                    <a:p>
                      <a:pPr marL="0" marR="0">
                        <a:spcBef>
                          <a:spcPts val="0"/>
                        </a:spcBef>
                        <a:spcAft>
                          <a:spcPts val="0"/>
                        </a:spcAft>
                      </a:pPr>
                      <a:r>
                        <a:rPr lang="en-US" sz="1800" dirty="0">
                          <a:effectLst/>
                        </a:rPr>
                        <a:t>Public K12</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Hanlon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Westwood,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677729798"/>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Crocker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Fitchburg,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4016068878"/>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Hadley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Swampscott,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3970165546"/>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Stonehame HS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Stoneham, MA</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5798161"/>
                  </a:ext>
                </a:extLst>
              </a:tr>
              <a:tr h="281622">
                <a:tc>
                  <a:txBody>
                    <a:bodyPr/>
                    <a:lstStyle/>
                    <a:p>
                      <a:pPr marL="0" marR="0">
                        <a:spcBef>
                          <a:spcPts val="0"/>
                        </a:spcBef>
                        <a:spcAft>
                          <a:spcPts val="0"/>
                        </a:spcAft>
                      </a:pPr>
                      <a:r>
                        <a:rPr lang="en-US" sz="1800">
                          <a:effectLst/>
                        </a:rPr>
                        <a:t>Public K12</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a:effectLst/>
                        </a:rPr>
                        <a:t>Foster ES</a:t>
                      </a:r>
                      <a:endParaRPr lang="en-US" sz="200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tc>
                  <a:txBody>
                    <a:bodyPr/>
                    <a:lstStyle/>
                    <a:p>
                      <a:pPr marL="0" marR="0">
                        <a:spcBef>
                          <a:spcPts val="0"/>
                        </a:spcBef>
                        <a:spcAft>
                          <a:spcPts val="0"/>
                        </a:spcAft>
                      </a:pPr>
                      <a:r>
                        <a:rPr lang="en-US" sz="1800" dirty="0">
                          <a:effectLst/>
                        </a:rPr>
                        <a:t>Hingham, MA</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7302" marR="7302" marT="7302" marB="0"/>
                </a:tc>
                <a:extLst>
                  <a:ext uri="{0D108BD9-81ED-4DB2-BD59-A6C34878D82A}">
                    <a16:rowId xmlns:a16="http://schemas.microsoft.com/office/drawing/2014/main" val="653342794"/>
                  </a:ext>
                </a:extLst>
              </a:tr>
            </a:tbl>
          </a:graphicData>
        </a:graphic>
      </p:graphicFrame>
    </p:spTree>
    <p:extLst>
      <p:ext uri="{BB962C8B-B14F-4D97-AF65-F5344CB8AC3E}">
        <p14:creationId xmlns:p14="http://schemas.microsoft.com/office/powerpoint/2010/main" val="3657606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438DE5-E642-B629-6589-59600FAA12E9}"/>
              </a:ext>
            </a:extLst>
          </p:cNvPr>
          <p:cNvSpPr txBox="1"/>
          <p:nvPr/>
        </p:nvSpPr>
        <p:spPr>
          <a:xfrm>
            <a:off x="2675467" y="2860302"/>
            <a:ext cx="6282266" cy="1077218"/>
          </a:xfrm>
          <a:prstGeom prst="rect">
            <a:avLst/>
          </a:prstGeom>
          <a:noFill/>
        </p:spPr>
        <p:txBody>
          <a:bodyPr wrap="square">
            <a:spAutoFit/>
          </a:bodyPr>
          <a:lstStyle/>
          <a:p>
            <a:pPr algn="ctr"/>
            <a:r>
              <a:rPr lang="en-US" sz="3200" dirty="0">
                <a:hlinkClick r:id="rId2"/>
              </a:rPr>
              <a:t>How to Drill for Geothermal Energy | This Old House (youtube.com)</a:t>
            </a:r>
            <a:endParaRPr lang="en-US" sz="3200" dirty="0"/>
          </a:p>
        </p:txBody>
      </p:sp>
      <p:sp>
        <p:nvSpPr>
          <p:cNvPr id="7" name="TextBox 6">
            <a:extLst>
              <a:ext uri="{FF2B5EF4-FFF2-40B4-BE49-F238E27FC236}">
                <a16:creationId xmlns:a16="http://schemas.microsoft.com/office/drawing/2014/main" id="{F2F4FEB9-C0FC-A5F3-7285-404439583B48}"/>
              </a:ext>
            </a:extLst>
          </p:cNvPr>
          <p:cNvSpPr txBox="1"/>
          <p:nvPr/>
        </p:nvSpPr>
        <p:spPr>
          <a:xfrm>
            <a:off x="714103" y="322217"/>
            <a:ext cx="8771953" cy="523220"/>
          </a:xfrm>
          <a:prstGeom prst="rect">
            <a:avLst/>
          </a:prstGeom>
          <a:noFill/>
        </p:spPr>
        <p:txBody>
          <a:bodyPr wrap="square" rtlCol="0">
            <a:spAutoFit/>
          </a:bodyPr>
          <a:lstStyle>
            <a:defPPr>
              <a:defRPr lang="en-US"/>
            </a:defPPr>
            <a:lvl1pPr>
              <a:defRPr sz="2800" spc="300">
                <a:solidFill>
                  <a:srgbClr val="033966"/>
                </a:solidFill>
                <a:latin typeface="Raleway" pitchFamily="2" charset="77"/>
              </a:defRPr>
            </a:lvl1pPr>
          </a:lstStyle>
          <a:p>
            <a:r>
              <a:rPr lang="en-US" dirty="0"/>
              <a:t>GEOTHERMAL BORING PROCESS</a:t>
            </a:r>
          </a:p>
        </p:txBody>
      </p:sp>
    </p:spTree>
    <p:extLst>
      <p:ext uri="{BB962C8B-B14F-4D97-AF65-F5344CB8AC3E}">
        <p14:creationId xmlns:p14="http://schemas.microsoft.com/office/powerpoint/2010/main" val="726774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BCCF-07BB-B0B2-49D7-373D4A2A32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6E951A-348A-D0B7-3A9F-B4577E855346}"/>
              </a:ext>
            </a:extLst>
          </p:cNvPr>
          <p:cNvSpPr txBox="1"/>
          <p:nvPr/>
        </p:nvSpPr>
        <p:spPr>
          <a:xfrm>
            <a:off x="334108" y="298938"/>
            <a:ext cx="98875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300" normalizeH="0" baseline="0" noProof="0" dirty="0">
                <a:ln>
                  <a:noFill/>
                </a:ln>
                <a:solidFill>
                  <a:srgbClr val="033966"/>
                </a:solidFill>
                <a:effectLst/>
                <a:uLnTx/>
                <a:uFillTx/>
                <a:latin typeface="Raleway" pitchFamily="2" charset="77"/>
                <a:ea typeface="+mn-ea"/>
                <a:cs typeface="+mn-cs"/>
              </a:rPr>
              <a:t>REFLECTIONS FROM THE CONGREGATION</a:t>
            </a:r>
          </a:p>
        </p:txBody>
      </p:sp>
      <p:pic>
        <p:nvPicPr>
          <p:cNvPr id="1026" name="Picture 2" descr="Fundraising Consulting Firm | CCS Fundraising">
            <a:extLst>
              <a:ext uri="{FF2B5EF4-FFF2-40B4-BE49-F238E27FC236}">
                <a16:creationId xmlns:a16="http://schemas.microsoft.com/office/drawing/2014/main" id="{C52F3867-FEEA-E87B-E262-B12258E2DB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1686" y="5862063"/>
            <a:ext cx="1349885" cy="799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4E32F9-52A2-EF8E-81AC-5BDC20AD7138}"/>
              </a:ext>
            </a:extLst>
          </p:cNvPr>
          <p:cNvSpPr txBox="1"/>
          <p:nvPr/>
        </p:nvSpPr>
        <p:spPr>
          <a:xfrm>
            <a:off x="9163050" y="6354093"/>
            <a:ext cx="105863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3966"/>
                </a:solidFill>
                <a:effectLst/>
                <a:uLnTx/>
                <a:uFillTx/>
                <a:latin typeface="Raleway" pitchFamily="2" charset="77"/>
                <a:ea typeface="+mn-ea"/>
                <a:cs typeface="+mn-cs"/>
              </a:rPr>
              <a:t>Data from</a:t>
            </a:r>
          </a:p>
        </p:txBody>
      </p:sp>
      <p:pic>
        <p:nvPicPr>
          <p:cNvPr id="6" name="Picture 5" descr="A graph of different colored bars&#10;&#10;Description automatically generated with medium confidence">
            <a:extLst>
              <a:ext uri="{FF2B5EF4-FFF2-40B4-BE49-F238E27FC236}">
                <a16:creationId xmlns:a16="http://schemas.microsoft.com/office/drawing/2014/main" id="{925A68BA-42F9-72F3-FA08-FB5CC3C24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5612" y="1173317"/>
            <a:ext cx="8859238" cy="5180776"/>
          </a:xfrm>
          <a:prstGeom prst="rect">
            <a:avLst/>
          </a:prstGeom>
        </p:spPr>
      </p:pic>
    </p:spTree>
    <p:extLst>
      <p:ext uri="{BB962C8B-B14F-4D97-AF65-F5344CB8AC3E}">
        <p14:creationId xmlns:p14="http://schemas.microsoft.com/office/powerpoint/2010/main" val="3700605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9FF8C7-43F8-EAFF-FDE5-D0B2447C4B7A}"/>
              </a:ext>
            </a:extLst>
          </p:cNvPr>
          <p:cNvSpPr txBox="1"/>
          <p:nvPr/>
        </p:nvSpPr>
        <p:spPr>
          <a:xfrm>
            <a:off x="2912534" y="2583934"/>
            <a:ext cx="5190066" cy="1938992"/>
          </a:xfrm>
          <a:prstGeom prst="rect">
            <a:avLst/>
          </a:prstGeom>
          <a:noFill/>
        </p:spPr>
        <p:txBody>
          <a:bodyPr wrap="square" rtlCol="0">
            <a:spAutoFit/>
          </a:bodyPr>
          <a:lstStyle/>
          <a:p>
            <a:pPr algn="ctr"/>
            <a:r>
              <a:rPr lang="en-US" sz="6000" dirty="0"/>
              <a:t>Further Discussions </a:t>
            </a:r>
          </a:p>
        </p:txBody>
      </p:sp>
    </p:spTree>
    <p:extLst>
      <p:ext uri="{BB962C8B-B14F-4D97-AF65-F5344CB8AC3E}">
        <p14:creationId xmlns:p14="http://schemas.microsoft.com/office/powerpoint/2010/main" val="404859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6D56-A07C-83CD-86CE-7691B9627F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AE314B-5D9E-2ED8-FE9A-341F4419B052}"/>
              </a:ext>
            </a:extLst>
          </p:cNvPr>
          <p:cNvSpPr txBox="1"/>
          <p:nvPr/>
        </p:nvSpPr>
        <p:spPr>
          <a:xfrm>
            <a:off x="334108" y="298938"/>
            <a:ext cx="9887578" cy="523220"/>
          </a:xfrm>
          <a:prstGeom prst="rect">
            <a:avLst/>
          </a:prstGeom>
          <a:noFill/>
        </p:spPr>
        <p:txBody>
          <a:bodyPr wrap="square" rtlCol="0">
            <a:spAutoFit/>
          </a:bodyPr>
          <a:lstStyle/>
          <a:p>
            <a:r>
              <a:rPr lang="en-US" sz="2800" spc="300" dirty="0">
                <a:solidFill>
                  <a:srgbClr val="033966"/>
                </a:solidFill>
                <a:latin typeface="Raleway" pitchFamily="2" charset="77"/>
              </a:rPr>
              <a:t>EMPOWERING THE FUTURE: FIVE CATEGORIES</a:t>
            </a:r>
          </a:p>
        </p:txBody>
      </p:sp>
      <p:sp>
        <p:nvSpPr>
          <p:cNvPr id="7" name="TextBox 6">
            <a:extLst>
              <a:ext uri="{FF2B5EF4-FFF2-40B4-BE49-F238E27FC236}">
                <a16:creationId xmlns:a16="http://schemas.microsoft.com/office/drawing/2014/main" id="{E753BFAD-8F70-C7FC-9341-68C3051B1CB2}"/>
              </a:ext>
            </a:extLst>
          </p:cNvPr>
          <p:cNvSpPr txBox="1"/>
          <p:nvPr/>
        </p:nvSpPr>
        <p:spPr>
          <a:xfrm>
            <a:off x="5367825" y="1278488"/>
            <a:ext cx="204735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REPLACE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MODERNIZE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THE HVAC SYSTEM</a:t>
            </a:r>
          </a:p>
        </p:txBody>
      </p:sp>
      <p:sp>
        <p:nvSpPr>
          <p:cNvPr id="8" name="TextBox 7">
            <a:extLst>
              <a:ext uri="{FF2B5EF4-FFF2-40B4-BE49-F238E27FC236}">
                <a16:creationId xmlns:a16="http://schemas.microsoft.com/office/drawing/2014/main" id="{0A13F9C0-C246-F6B4-1106-985BA52DF65F}"/>
              </a:ext>
            </a:extLst>
          </p:cNvPr>
          <p:cNvSpPr txBox="1"/>
          <p:nvPr/>
        </p:nvSpPr>
        <p:spPr>
          <a:xfrm>
            <a:off x="8576426" y="1309845"/>
            <a:ext cx="2534668" cy="8617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EXPAND COMMUNITY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OUTREACH</a:t>
            </a:r>
            <a:r>
              <a:rPr kumimoji="0" lang="en-US" sz="1600" b="0" i="0" u="none" strike="noStrike" kern="1200" cap="none" spc="0" normalizeH="0" noProof="0" dirty="0">
                <a:ln>
                  <a:noFill/>
                </a:ln>
                <a:solidFill>
                  <a:srgbClr val="6D7810"/>
                </a:solidFill>
                <a:effectLst/>
                <a:uLnTx/>
                <a:uFillTx/>
                <a:latin typeface="Raleway" pitchFamily="2" charset="77"/>
              </a:rPr>
              <a:t> </a:t>
            </a:r>
            <a:r>
              <a:rPr lang="en-US" sz="1600" dirty="0">
                <a:solidFill>
                  <a:srgbClr val="6D7810"/>
                </a:solidFill>
                <a:latin typeface="Raleway" pitchFamily="2" charset="77"/>
              </a:rPr>
              <a:t>INCLUDING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VILLAGE TABLE</a:t>
            </a:r>
            <a:endParaRPr kumimoji="0" lang="en-US" sz="1600" b="0" i="0" u="none" strike="noStrike" kern="1200" cap="none" spc="0" normalizeH="0" baseline="0" noProof="0" dirty="0">
              <a:ln>
                <a:noFill/>
              </a:ln>
              <a:solidFill>
                <a:srgbClr val="6D7810"/>
              </a:solidFill>
              <a:effectLst/>
              <a:uLnTx/>
              <a:uFillTx/>
              <a:latin typeface="Raleway" pitchFamily="2" charset="77"/>
            </a:endParaRPr>
          </a:p>
        </p:txBody>
      </p:sp>
      <p:sp>
        <p:nvSpPr>
          <p:cNvPr id="9" name="TextBox 8">
            <a:extLst>
              <a:ext uri="{FF2B5EF4-FFF2-40B4-BE49-F238E27FC236}">
                <a16:creationId xmlns:a16="http://schemas.microsoft.com/office/drawing/2014/main" id="{4D278D05-FEE4-1323-8830-A95507321E99}"/>
              </a:ext>
            </a:extLst>
          </p:cNvPr>
          <p:cNvSpPr txBox="1"/>
          <p:nvPr/>
        </p:nvSpPr>
        <p:spPr>
          <a:xfrm>
            <a:off x="1261835" y="1443645"/>
            <a:ext cx="2741456"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CREATE AN ENDOWMENT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FOR CHILDREN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AND YOUTH MINISTRY</a:t>
            </a:r>
            <a:endParaRPr kumimoji="0" lang="en-US" sz="1600" b="0" i="0" u="none" strike="noStrike" kern="1200" cap="none" spc="0" normalizeH="0" baseline="0" noProof="0" dirty="0">
              <a:ln>
                <a:noFill/>
              </a:ln>
              <a:solidFill>
                <a:srgbClr val="6D7810"/>
              </a:solidFill>
              <a:effectLst/>
              <a:uLnTx/>
              <a:uFillTx/>
              <a:latin typeface="Raleway" pitchFamily="2" charset="77"/>
            </a:endParaRPr>
          </a:p>
        </p:txBody>
      </p:sp>
      <p:sp>
        <p:nvSpPr>
          <p:cNvPr id="13" name="TextBox 12">
            <a:extLst>
              <a:ext uri="{FF2B5EF4-FFF2-40B4-BE49-F238E27FC236}">
                <a16:creationId xmlns:a16="http://schemas.microsoft.com/office/drawing/2014/main" id="{A89B6C90-0271-C30E-D764-C565FB51A1E6}"/>
              </a:ext>
            </a:extLst>
          </p:cNvPr>
          <p:cNvSpPr txBox="1"/>
          <p:nvPr/>
        </p:nvSpPr>
        <p:spPr>
          <a:xfrm>
            <a:off x="3246171" y="4081821"/>
            <a:ext cx="2194832"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SECURE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PROPERTY RESERVE</a:t>
            </a:r>
          </a:p>
        </p:txBody>
      </p:sp>
      <p:sp>
        <p:nvSpPr>
          <p:cNvPr id="14" name="TextBox 13">
            <a:extLst>
              <a:ext uri="{FF2B5EF4-FFF2-40B4-BE49-F238E27FC236}">
                <a16:creationId xmlns:a16="http://schemas.microsoft.com/office/drawing/2014/main" id="{F1ED71B5-A7A8-D146-76FA-BA22D6F92705}"/>
              </a:ext>
            </a:extLst>
          </p:cNvPr>
          <p:cNvSpPr txBox="1"/>
          <p:nvPr/>
        </p:nvSpPr>
        <p:spPr>
          <a:xfrm>
            <a:off x="6795307" y="3860601"/>
            <a:ext cx="2316660"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GREEN THE WESTON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D7810"/>
                </a:solidFill>
                <a:effectLst/>
                <a:uLnTx/>
                <a:uFillTx/>
                <a:latin typeface="Raleway" pitchFamily="2" charset="77"/>
              </a:rPr>
              <a:t>CAMPUS</a:t>
            </a:r>
            <a:r>
              <a:rPr kumimoji="0" lang="en-US" sz="1600" b="0" i="0" u="none" strike="noStrike" kern="1200" cap="none" spc="0" normalizeH="0" noProof="0" dirty="0">
                <a:ln>
                  <a:noFill/>
                </a:ln>
                <a:solidFill>
                  <a:srgbClr val="6D7810"/>
                </a:solidFill>
                <a:effectLst/>
                <a:uLnTx/>
                <a:uFillTx/>
                <a:latin typeface="Raleway" pitchFamily="2" charset="77"/>
              </a:rPr>
              <a:t> </a:t>
            </a:r>
            <a:r>
              <a:rPr lang="en-US" sz="1600" dirty="0">
                <a:solidFill>
                  <a:srgbClr val="6D7810"/>
                </a:solidFill>
                <a:latin typeface="Raleway" pitchFamily="2" charset="77"/>
              </a:rPr>
              <a:t>(SOLAR,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6D7810"/>
                </a:solidFill>
                <a:latin typeface="Raleway" pitchFamily="2" charset="77"/>
              </a:rPr>
              <a:t>INSULATED ROOF)</a:t>
            </a:r>
            <a:endParaRPr kumimoji="0" lang="en-US" sz="1600" b="0" i="0" u="none" strike="noStrike" kern="1200" cap="none" spc="0" normalizeH="0" baseline="0" noProof="0" dirty="0">
              <a:ln>
                <a:noFill/>
              </a:ln>
              <a:solidFill>
                <a:srgbClr val="6D7810"/>
              </a:solidFill>
              <a:effectLst/>
              <a:uLnTx/>
              <a:uFillTx/>
              <a:latin typeface="Raleway" pitchFamily="2" charset="77"/>
            </a:endParaRPr>
          </a:p>
        </p:txBody>
      </p:sp>
      <p:sp>
        <p:nvSpPr>
          <p:cNvPr id="17" name="Oval 16">
            <a:extLst>
              <a:ext uri="{FF2B5EF4-FFF2-40B4-BE49-F238E27FC236}">
                <a16:creationId xmlns:a16="http://schemas.microsoft.com/office/drawing/2014/main" id="{F487AD82-0171-EB8E-8D85-B5382A916EB9}"/>
              </a:ext>
            </a:extLst>
          </p:cNvPr>
          <p:cNvSpPr/>
          <p:nvPr/>
        </p:nvSpPr>
        <p:spPr>
          <a:xfrm>
            <a:off x="1799632" y="2356047"/>
            <a:ext cx="1671984" cy="1671984"/>
          </a:xfrm>
          <a:prstGeom prst="ellipse">
            <a:avLst/>
          </a:prstGeom>
          <a:blipFill>
            <a:blip r:embed="rId3" cstate="screen">
              <a:extLst>
                <a:ext uri="{28A0092B-C50C-407E-A947-70E740481C1C}">
                  <a14:useLocalDpi xmlns:a14="http://schemas.microsoft.com/office/drawing/2010/main"/>
                </a:ext>
              </a:extLst>
            </a:blip>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C89F47A-A091-52B9-DAFB-1658A8077D3F}"/>
              </a:ext>
            </a:extLst>
          </p:cNvPr>
          <p:cNvSpPr/>
          <p:nvPr/>
        </p:nvSpPr>
        <p:spPr>
          <a:xfrm>
            <a:off x="5555510" y="2190890"/>
            <a:ext cx="1671984" cy="167198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CDA322-FD10-5C89-6D6B-12F80BE65BA7}"/>
              </a:ext>
            </a:extLst>
          </p:cNvPr>
          <p:cNvSpPr/>
          <p:nvPr/>
        </p:nvSpPr>
        <p:spPr>
          <a:xfrm>
            <a:off x="8967399" y="2219120"/>
            <a:ext cx="1671984" cy="167198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7EF605-E4A2-9289-0D7A-FE91F15CEF27}"/>
              </a:ext>
            </a:extLst>
          </p:cNvPr>
          <p:cNvSpPr/>
          <p:nvPr/>
        </p:nvSpPr>
        <p:spPr>
          <a:xfrm>
            <a:off x="3506569" y="4795280"/>
            <a:ext cx="1671984" cy="1671984"/>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DB84BE-7B48-8D75-7A96-2FE1829A5654}"/>
              </a:ext>
            </a:extLst>
          </p:cNvPr>
          <p:cNvSpPr/>
          <p:nvPr/>
        </p:nvSpPr>
        <p:spPr>
          <a:xfrm>
            <a:off x="7119678" y="4795280"/>
            <a:ext cx="1671984" cy="1671984"/>
          </a:xfrm>
          <a:prstGeom prst="ellipse">
            <a:avLst/>
          </a:prstGeom>
          <a:blipFill>
            <a:blip r:embed="rId7" cstate="screen">
              <a:extLst>
                <a:ext uri="{28A0092B-C50C-407E-A947-70E740481C1C}">
                  <a14:useLocalDpi xmlns:a14="http://schemas.microsoft.com/office/drawing/2010/main"/>
                </a:ext>
              </a:extLst>
            </a:blip>
            <a:stretch>
              <a:fillRect/>
            </a:stretch>
          </a:blipFill>
          <a:ln w="57150">
            <a:solidFill>
              <a:srgbClr val="6D78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5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42CA-670A-1975-8FB4-F374CBAB6F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C6A064-33EF-A4E7-D651-7F09970F064A}"/>
              </a:ext>
            </a:extLst>
          </p:cNvPr>
          <p:cNvSpPr txBox="1"/>
          <p:nvPr/>
        </p:nvSpPr>
        <p:spPr>
          <a:xfrm>
            <a:off x="334108" y="298938"/>
            <a:ext cx="6858000" cy="523220"/>
          </a:xfrm>
          <a:prstGeom prst="rect">
            <a:avLst/>
          </a:prstGeom>
          <a:noFill/>
        </p:spPr>
        <p:txBody>
          <a:bodyPr wrap="square" rtlCol="0">
            <a:spAutoFit/>
          </a:bodyPr>
          <a:lstStyle/>
          <a:p>
            <a:r>
              <a:rPr lang="en-US" sz="2800" spc="300" dirty="0">
                <a:solidFill>
                  <a:srgbClr val="033966"/>
                </a:solidFill>
                <a:latin typeface="Raleway" pitchFamily="2" charset="77"/>
              </a:rPr>
              <a:t>A CALL FOR DISCERNMENT</a:t>
            </a:r>
          </a:p>
        </p:txBody>
      </p:sp>
      <p:sp>
        <p:nvSpPr>
          <p:cNvPr id="3" name="TextBox 2">
            <a:extLst>
              <a:ext uri="{FF2B5EF4-FFF2-40B4-BE49-F238E27FC236}">
                <a16:creationId xmlns:a16="http://schemas.microsoft.com/office/drawing/2014/main" id="{18260743-6A45-1CCA-FEEF-360A8DEB7E4C}"/>
              </a:ext>
            </a:extLst>
          </p:cNvPr>
          <p:cNvSpPr txBox="1"/>
          <p:nvPr/>
        </p:nvSpPr>
        <p:spPr>
          <a:xfrm>
            <a:off x="1138316" y="1390344"/>
            <a:ext cx="9854381" cy="523220"/>
          </a:xfrm>
          <a:prstGeom prst="rect">
            <a:avLst/>
          </a:prstGeom>
          <a:noFill/>
        </p:spPr>
        <p:txBody>
          <a:bodyPr wrap="square" rtlCol="0">
            <a:spAutoFit/>
          </a:bodyPr>
          <a:lstStyle/>
          <a:p>
            <a:pPr algn="ctr"/>
            <a:r>
              <a:rPr lang="en-US" sz="2800" b="1" spc="300" dirty="0">
                <a:solidFill>
                  <a:srgbClr val="6D7810"/>
                </a:solidFill>
                <a:latin typeface="Raleway" pitchFamily="2" charset="77"/>
              </a:rPr>
              <a:t>EMPOWERING THE FUTURE</a:t>
            </a:r>
          </a:p>
        </p:txBody>
      </p:sp>
      <p:sp>
        <p:nvSpPr>
          <p:cNvPr id="6" name="TextBox 5">
            <a:extLst>
              <a:ext uri="{FF2B5EF4-FFF2-40B4-BE49-F238E27FC236}">
                <a16:creationId xmlns:a16="http://schemas.microsoft.com/office/drawing/2014/main" id="{AFAF2268-2AF0-1465-0A65-F3D89FB90B7A}"/>
              </a:ext>
            </a:extLst>
          </p:cNvPr>
          <p:cNvSpPr txBox="1"/>
          <p:nvPr/>
        </p:nvSpPr>
        <p:spPr>
          <a:xfrm>
            <a:off x="1084428" y="3624876"/>
            <a:ext cx="2081019"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D7810"/>
                </a:solidFill>
                <a:effectLst/>
                <a:uLnTx/>
                <a:uFillTx/>
                <a:latin typeface="Raleway" pitchFamily="2" charset="77"/>
              </a:rPr>
              <a:t>POWERING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D7810"/>
                </a:solidFill>
                <a:effectLst/>
                <a:uLnTx/>
                <a:uFillTx/>
                <a:latin typeface="Raleway" pitchFamily="2" charset="77"/>
              </a:rPr>
              <a:t>THE FUTURE</a:t>
            </a:r>
          </a:p>
        </p:txBody>
      </p:sp>
      <p:sp>
        <p:nvSpPr>
          <p:cNvPr id="8" name="TextBox 7">
            <a:extLst>
              <a:ext uri="{FF2B5EF4-FFF2-40B4-BE49-F238E27FC236}">
                <a16:creationId xmlns:a16="http://schemas.microsoft.com/office/drawing/2014/main" id="{4D946B4E-9FE5-2425-4ACC-FA89D15F4FCF}"/>
              </a:ext>
            </a:extLst>
          </p:cNvPr>
          <p:cNvSpPr txBox="1"/>
          <p:nvPr/>
        </p:nvSpPr>
        <p:spPr>
          <a:xfrm>
            <a:off x="6081888" y="5525865"/>
            <a:ext cx="2081019"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D7810"/>
                </a:solidFill>
                <a:effectLst/>
                <a:uLnTx/>
                <a:uFillTx/>
                <a:latin typeface="Raleway" pitchFamily="2" charset="77"/>
              </a:rPr>
              <a:t>FUNDING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D7810"/>
                </a:solidFill>
                <a:effectLst/>
                <a:uLnTx/>
                <a:uFillTx/>
                <a:latin typeface="Raleway" pitchFamily="2" charset="77"/>
              </a:rPr>
              <a:t>THE FUTURE</a:t>
            </a:r>
          </a:p>
        </p:txBody>
      </p:sp>
      <p:sp>
        <p:nvSpPr>
          <p:cNvPr id="15" name="Freeform 14">
            <a:extLst>
              <a:ext uri="{FF2B5EF4-FFF2-40B4-BE49-F238E27FC236}">
                <a16:creationId xmlns:a16="http://schemas.microsoft.com/office/drawing/2014/main" id="{8B9EDB05-7E92-D02A-0E06-C2C6D27DBD22}"/>
              </a:ext>
            </a:extLst>
          </p:cNvPr>
          <p:cNvSpPr/>
          <p:nvPr/>
        </p:nvSpPr>
        <p:spPr>
          <a:xfrm>
            <a:off x="697831" y="3227350"/>
            <a:ext cx="5250077" cy="3750966"/>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D33428D8-BE5C-520B-F170-8CAD7C08C20C}"/>
              </a:ext>
            </a:extLst>
          </p:cNvPr>
          <p:cNvSpPr/>
          <p:nvPr/>
        </p:nvSpPr>
        <p:spPr>
          <a:xfrm>
            <a:off x="850232" y="3213555"/>
            <a:ext cx="5114423" cy="4125708"/>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706B3BE-51D1-9F59-6964-9AB0D7082EB8}"/>
              </a:ext>
            </a:extLst>
          </p:cNvPr>
          <p:cNvSpPr/>
          <p:nvPr/>
        </p:nvSpPr>
        <p:spPr>
          <a:xfrm>
            <a:off x="850232" y="3176337"/>
            <a:ext cx="5193526" cy="3954379"/>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7E81359F-5759-CE73-86D4-879FD745B6B5}"/>
              </a:ext>
            </a:extLst>
          </p:cNvPr>
          <p:cNvSpPr/>
          <p:nvPr/>
        </p:nvSpPr>
        <p:spPr>
          <a:xfrm flipH="1">
            <a:off x="5995146" y="3185483"/>
            <a:ext cx="5499021" cy="3752729"/>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4BABDFE7-0AF6-9650-4C5D-07CAAA9B6F47}"/>
              </a:ext>
            </a:extLst>
          </p:cNvPr>
          <p:cNvSpPr/>
          <p:nvPr/>
        </p:nvSpPr>
        <p:spPr>
          <a:xfrm flipH="1">
            <a:off x="6112744" y="3185483"/>
            <a:ext cx="5511049" cy="4065550"/>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8B49C74D-B4C7-6D06-D7BE-46552F1A591C}"/>
              </a:ext>
            </a:extLst>
          </p:cNvPr>
          <p:cNvSpPr/>
          <p:nvPr/>
        </p:nvSpPr>
        <p:spPr>
          <a:xfrm flipH="1">
            <a:off x="5995146" y="3185483"/>
            <a:ext cx="5867990" cy="3945233"/>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0215087E-2BDF-D0D2-482D-3A2B799E0D8A}"/>
              </a:ext>
            </a:extLst>
          </p:cNvPr>
          <p:cNvSpPr/>
          <p:nvPr/>
        </p:nvSpPr>
        <p:spPr>
          <a:xfrm>
            <a:off x="5705860" y="3213555"/>
            <a:ext cx="359647" cy="3801979"/>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91C30CA3-1E2D-E69D-E032-3BE101D4440E}"/>
              </a:ext>
            </a:extLst>
          </p:cNvPr>
          <p:cNvSpPr/>
          <p:nvPr/>
        </p:nvSpPr>
        <p:spPr>
          <a:xfrm flipH="1">
            <a:off x="5998039" y="3185483"/>
            <a:ext cx="45719" cy="4153780"/>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1238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7F3D02A1-A043-0292-730B-12E9EF405B00}"/>
              </a:ext>
            </a:extLst>
          </p:cNvPr>
          <p:cNvSpPr/>
          <p:nvPr/>
        </p:nvSpPr>
        <p:spPr>
          <a:xfrm flipH="1">
            <a:off x="6000931" y="3185483"/>
            <a:ext cx="271127" cy="3801979"/>
          </a:xfrm>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a:moveTo>
                  <a:pt x="5005136" y="0"/>
                </a:moveTo>
                <a:cubicBezTo>
                  <a:pt x="3986462" y="202531"/>
                  <a:pt x="2967789" y="405063"/>
                  <a:pt x="2526631" y="818147"/>
                </a:cubicBezTo>
                <a:cubicBezTo>
                  <a:pt x="2085473" y="1231231"/>
                  <a:pt x="2779294" y="1981200"/>
                  <a:pt x="2358189" y="2478505"/>
                </a:cubicBezTo>
                <a:cubicBezTo>
                  <a:pt x="1937084" y="2975810"/>
                  <a:pt x="968542" y="3388894"/>
                  <a:pt x="0" y="3801979"/>
                </a:cubicBezTo>
              </a:path>
            </a:pathLst>
          </a:custGeom>
          <a:noFill/>
          <a:ln w="98425">
            <a:solidFill>
              <a:srgbClr val="033966">
                <a:alpha val="27059"/>
              </a:srgbClr>
            </a:solidFill>
            <a:extLst>
              <a:ext uri="{C807C97D-BFC1-408E-A445-0C87EB9F89A2}">
                <ask:lineSketchStyleProps xmlns:ask="http://schemas.microsoft.com/office/drawing/2018/sketchyshapes" sd="1219033472">
                  <a:custGeom>
                    <a:avLst/>
                    <a:gdLst>
                      <a:gd name="connsiteX0" fmla="*/ 5005136 w 5005136"/>
                      <a:gd name="connsiteY0" fmla="*/ 0 h 3801979"/>
                      <a:gd name="connsiteX1" fmla="*/ 2526631 w 5005136"/>
                      <a:gd name="connsiteY1" fmla="*/ 818147 h 3801979"/>
                      <a:gd name="connsiteX2" fmla="*/ 2358189 w 5005136"/>
                      <a:gd name="connsiteY2" fmla="*/ 2478505 h 3801979"/>
                      <a:gd name="connsiteX3" fmla="*/ 0 w 5005136"/>
                      <a:gd name="connsiteY3" fmla="*/ 3801979 h 3801979"/>
                    </a:gdLst>
                    <a:ahLst/>
                    <a:cxnLst>
                      <a:cxn ang="0">
                        <a:pos x="connsiteX0" y="connsiteY0"/>
                      </a:cxn>
                      <a:cxn ang="0">
                        <a:pos x="connsiteX1" y="connsiteY1"/>
                      </a:cxn>
                      <a:cxn ang="0">
                        <a:pos x="connsiteX2" y="connsiteY2"/>
                      </a:cxn>
                      <a:cxn ang="0">
                        <a:pos x="connsiteX3" y="connsiteY3"/>
                      </a:cxn>
                    </a:cxnLst>
                    <a:rect l="l" t="t" r="r" b="b"/>
                    <a:pathLst>
                      <a:path w="5005136" h="3801979" extrusionOk="0">
                        <a:moveTo>
                          <a:pt x="5005136" y="0"/>
                        </a:moveTo>
                        <a:cubicBezTo>
                          <a:pt x="3885785" y="140431"/>
                          <a:pt x="2885067" y="436110"/>
                          <a:pt x="2526631" y="818147"/>
                        </a:cubicBezTo>
                        <a:cubicBezTo>
                          <a:pt x="2161597" y="1247257"/>
                          <a:pt x="2733751" y="1982648"/>
                          <a:pt x="2358189" y="2478505"/>
                        </a:cubicBezTo>
                        <a:cubicBezTo>
                          <a:pt x="1867805" y="3043465"/>
                          <a:pt x="964475" y="3411376"/>
                          <a:pt x="0" y="3801979"/>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56C714-403C-47E7-EEF4-0DBAE16A9A72}"/>
              </a:ext>
            </a:extLst>
          </p:cNvPr>
          <p:cNvSpPr txBox="1"/>
          <p:nvPr/>
        </p:nvSpPr>
        <p:spPr>
          <a:xfrm>
            <a:off x="9324264" y="3742306"/>
            <a:ext cx="2081019"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D7810"/>
                </a:solidFill>
                <a:effectLst/>
                <a:uLnTx/>
                <a:uFillTx/>
                <a:latin typeface="Raleway" pitchFamily="2" charset="77"/>
              </a:rPr>
              <a:t>FINANCING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D7810"/>
                </a:solidFill>
                <a:effectLst/>
                <a:uLnTx/>
                <a:uFillTx/>
                <a:latin typeface="Raleway" pitchFamily="2" charset="77"/>
              </a:rPr>
              <a:t>THE FUTURE</a:t>
            </a:r>
          </a:p>
        </p:txBody>
      </p:sp>
      <p:cxnSp>
        <p:nvCxnSpPr>
          <p:cNvPr id="25" name="Straight Connector 24">
            <a:extLst>
              <a:ext uri="{FF2B5EF4-FFF2-40B4-BE49-F238E27FC236}">
                <a16:creationId xmlns:a16="http://schemas.microsoft.com/office/drawing/2014/main" id="{1FA81181-6019-5D11-329B-334039C6650C}"/>
              </a:ext>
            </a:extLst>
          </p:cNvPr>
          <p:cNvCxnSpPr>
            <a:cxnSpLocks/>
          </p:cNvCxnSpPr>
          <p:nvPr/>
        </p:nvCxnSpPr>
        <p:spPr>
          <a:xfrm>
            <a:off x="-531628" y="3175287"/>
            <a:ext cx="13056781" cy="0"/>
          </a:xfrm>
          <a:prstGeom prst="line">
            <a:avLst/>
          </a:prstGeom>
          <a:ln w="101600">
            <a:solidFill>
              <a:schemeClr val="bg2"/>
            </a:solidFill>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FE44FAE7-825C-9C96-CC39-614DC557F4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2070" y="1835183"/>
            <a:ext cx="1406871" cy="1406871"/>
          </a:xfrm>
          <a:prstGeom prst="rect">
            <a:avLst/>
          </a:prstGeom>
        </p:spPr>
      </p:pic>
      <p:pic>
        <p:nvPicPr>
          <p:cNvPr id="27" name="Picture 26">
            <a:extLst>
              <a:ext uri="{FF2B5EF4-FFF2-40B4-BE49-F238E27FC236}">
                <a16:creationId xmlns:a16="http://schemas.microsoft.com/office/drawing/2014/main" id="{3C1D507B-B5F8-171E-2756-46503C3841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191" y="4743196"/>
            <a:ext cx="1105834" cy="1105834"/>
          </a:xfrm>
          <a:prstGeom prst="rect">
            <a:avLst/>
          </a:prstGeom>
        </p:spPr>
      </p:pic>
      <p:pic>
        <p:nvPicPr>
          <p:cNvPr id="28" name="Picture 27">
            <a:extLst>
              <a:ext uri="{FF2B5EF4-FFF2-40B4-BE49-F238E27FC236}">
                <a16:creationId xmlns:a16="http://schemas.microsoft.com/office/drawing/2014/main" id="{DCD00F1C-66C1-8BA5-2998-346836B33B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9192" y="1847034"/>
            <a:ext cx="1125795" cy="1105834"/>
          </a:xfrm>
          <a:prstGeom prst="rect">
            <a:avLst/>
          </a:prstGeom>
        </p:spPr>
      </p:pic>
      <p:pic>
        <p:nvPicPr>
          <p:cNvPr id="29" name="Picture 28">
            <a:extLst>
              <a:ext uri="{FF2B5EF4-FFF2-40B4-BE49-F238E27FC236}">
                <a16:creationId xmlns:a16="http://schemas.microsoft.com/office/drawing/2014/main" id="{1A57C409-FF7F-B29D-7244-0B0AEA913B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9375" y="2117320"/>
            <a:ext cx="1105834" cy="1105834"/>
          </a:xfrm>
          <a:prstGeom prst="rect">
            <a:avLst/>
          </a:prstGeom>
        </p:spPr>
      </p:pic>
      <p:pic>
        <p:nvPicPr>
          <p:cNvPr id="30" name="Picture 29">
            <a:extLst>
              <a:ext uri="{FF2B5EF4-FFF2-40B4-BE49-F238E27FC236}">
                <a16:creationId xmlns:a16="http://schemas.microsoft.com/office/drawing/2014/main" id="{62F487AE-FB23-A8AE-CA45-B9CADB7D5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9192" y="3948041"/>
            <a:ext cx="1105834" cy="1105834"/>
          </a:xfrm>
          <a:prstGeom prst="rect">
            <a:avLst/>
          </a:prstGeom>
        </p:spPr>
      </p:pic>
      <p:pic>
        <p:nvPicPr>
          <p:cNvPr id="31" name="Picture 30">
            <a:extLst>
              <a:ext uri="{FF2B5EF4-FFF2-40B4-BE49-F238E27FC236}">
                <a16:creationId xmlns:a16="http://schemas.microsoft.com/office/drawing/2014/main" id="{735DD7B0-5A89-9611-0B6B-D24674856B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7109" y="5372943"/>
            <a:ext cx="1105834" cy="1105834"/>
          </a:xfrm>
          <a:prstGeom prst="rect">
            <a:avLst/>
          </a:prstGeom>
        </p:spPr>
      </p:pic>
      <p:pic>
        <p:nvPicPr>
          <p:cNvPr id="32" name="Picture 31">
            <a:extLst>
              <a:ext uri="{FF2B5EF4-FFF2-40B4-BE49-F238E27FC236}">
                <a16:creationId xmlns:a16="http://schemas.microsoft.com/office/drawing/2014/main" id="{7C132B17-15D1-0902-4BC0-BDA054EA41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3760" y="4004351"/>
            <a:ext cx="1105834" cy="1105834"/>
          </a:xfrm>
          <a:prstGeom prst="rect">
            <a:avLst/>
          </a:prstGeom>
        </p:spPr>
      </p:pic>
      <p:pic>
        <p:nvPicPr>
          <p:cNvPr id="33" name="Picture 32">
            <a:extLst>
              <a:ext uri="{FF2B5EF4-FFF2-40B4-BE49-F238E27FC236}">
                <a16:creationId xmlns:a16="http://schemas.microsoft.com/office/drawing/2014/main" id="{E17DBFA9-407F-88B2-728E-D5483D8521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5654" y="4818469"/>
            <a:ext cx="1105834" cy="1105834"/>
          </a:xfrm>
          <a:prstGeom prst="rect">
            <a:avLst/>
          </a:prstGeom>
        </p:spPr>
      </p:pic>
    </p:spTree>
    <p:extLst>
      <p:ext uri="{BB962C8B-B14F-4D97-AF65-F5344CB8AC3E}">
        <p14:creationId xmlns:p14="http://schemas.microsoft.com/office/powerpoint/2010/main" val="15924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72C4A-D757-958D-0117-44D42E459E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525D00-7F12-E3BC-013B-4554A664C5A2}"/>
              </a:ext>
            </a:extLst>
          </p:cNvPr>
          <p:cNvSpPr txBox="1"/>
          <p:nvPr/>
        </p:nvSpPr>
        <p:spPr>
          <a:xfrm>
            <a:off x="4525505" y="2076773"/>
            <a:ext cx="5331417" cy="2431435"/>
          </a:xfrm>
          <a:prstGeom prst="rect">
            <a:avLst/>
          </a:prstGeom>
          <a:noFill/>
        </p:spPr>
        <p:txBody>
          <a:bodyPr wrap="square" rtlCol="0">
            <a:spAutoFit/>
          </a:bodyPr>
          <a:lstStyle/>
          <a:p>
            <a:pPr algn="ctr"/>
            <a:r>
              <a:rPr lang="en-US" sz="2000" spc="600" dirty="0">
                <a:solidFill>
                  <a:srgbClr val="033966"/>
                </a:solidFill>
                <a:latin typeface="Raleway" pitchFamily="2" charset="77"/>
              </a:rPr>
              <a:t>STREAM ONE</a:t>
            </a:r>
          </a:p>
          <a:p>
            <a:pPr algn="ctr"/>
            <a:endParaRPr lang="en-US" sz="2400" dirty="0">
              <a:latin typeface="Raleway" pitchFamily="2" charset="77"/>
            </a:endParaRPr>
          </a:p>
          <a:p>
            <a:pPr algn="ctr"/>
            <a:r>
              <a:rPr lang="en-US" sz="5400" spc="300" dirty="0">
                <a:solidFill>
                  <a:srgbClr val="033966"/>
                </a:solidFill>
                <a:latin typeface="Raleway" pitchFamily="2" charset="77"/>
              </a:rPr>
              <a:t>POWERING THE FUTURE</a:t>
            </a:r>
          </a:p>
        </p:txBody>
      </p:sp>
    </p:spTree>
    <p:extLst>
      <p:ext uri="{BB962C8B-B14F-4D97-AF65-F5344CB8AC3E}">
        <p14:creationId xmlns:p14="http://schemas.microsoft.com/office/powerpoint/2010/main" val="99727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0730-325A-5AF5-C42A-B4458E7FC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A8CDA1-731E-FF9F-9CA9-B8EA6A6A84FC}"/>
              </a:ext>
            </a:extLst>
          </p:cNvPr>
          <p:cNvSpPr txBox="1"/>
          <p:nvPr/>
        </p:nvSpPr>
        <p:spPr>
          <a:xfrm>
            <a:off x="334108" y="298938"/>
            <a:ext cx="6858000" cy="523220"/>
          </a:xfrm>
          <a:prstGeom prst="rect">
            <a:avLst/>
          </a:prstGeom>
          <a:noFill/>
        </p:spPr>
        <p:txBody>
          <a:bodyPr wrap="square" rtlCol="0">
            <a:spAutoFit/>
          </a:bodyPr>
          <a:lstStyle/>
          <a:p>
            <a:r>
              <a:rPr lang="en-US" sz="2800" spc="300" dirty="0">
                <a:solidFill>
                  <a:srgbClr val="033966"/>
                </a:solidFill>
                <a:latin typeface="Raleway" pitchFamily="2" charset="77"/>
              </a:rPr>
              <a:t>CURRENT HVAC SYSTEM</a:t>
            </a:r>
          </a:p>
        </p:txBody>
      </p:sp>
      <p:sp>
        <p:nvSpPr>
          <p:cNvPr id="15" name="Google Shape;78;p2">
            <a:extLst>
              <a:ext uri="{FF2B5EF4-FFF2-40B4-BE49-F238E27FC236}">
                <a16:creationId xmlns:a16="http://schemas.microsoft.com/office/drawing/2014/main" id="{CF974085-EA1D-BBC0-473D-331725FC69C9}"/>
              </a:ext>
            </a:extLst>
          </p:cNvPr>
          <p:cNvSpPr/>
          <p:nvPr/>
        </p:nvSpPr>
        <p:spPr>
          <a:xfrm>
            <a:off x="6896504" y="5705018"/>
            <a:ext cx="2155921" cy="369291"/>
          </a:xfrm>
          <a:prstGeom prst="rect">
            <a:avLst/>
          </a:prstGeom>
          <a:noFill/>
          <a:ln>
            <a:noFill/>
          </a:ln>
        </p:spPr>
        <p:txBody>
          <a:bodyPr spcFirstLastPara="1" wrap="square" lIns="91425" tIns="45700" rIns="91425" bIns="45700" anchor="t" anchorCtr="0">
            <a:spAutoFit/>
          </a:bodyPr>
          <a:lstStyle/>
          <a:p>
            <a:pPr algn="ctr"/>
            <a:r>
              <a:rPr lang="en-US" dirty="0">
                <a:solidFill>
                  <a:srgbClr val="033966"/>
                </a:solidFill>
                <a:latin typeface="Raleway" pitchFamily="2" charset="77"/>
                <a:ea typeface="Jost" pitchFamily="2" charset="0"/>
                <a:sym typeface="Jost Medium"/>
              </a:rPr>
              <a:t>radiators</a:t>
            </a:r>
            <a:endParaRPr dirty="0">
              <a:solidFill>
                <a:srgbClr val="033966"/>
              </a:solidFill>
              <a:latin typeface="Raleway" pitchFamily="2" charset="77"/>
              <a:ea typeface="Jost" pitchFamily="2" charset="0"/>
            </a:endParaRPr>
          </a:p>
        </p:txBody>
      </p:sp>
      <p:sp>
        <p:nvSpPr>
          <p:cNvPr id="16" name="Google Shape;78;p2">
            <a:extLst>
              <a:ext uri="{FF2B5EF4-FFF2-40B4-BE49-F238E27FC236}">
                <a16:creationId xmlns:a16="http://schemas.microsoft.com/office/drawing/2014/main" id="{41CAD235-E741-0EAB-1BFC-94253109C3FF}"/>
              </a:ext>
            </a:extLst>
          </p:cNvPr>
          <p:cNvSpPr/>
          <p:nvPr/>
        </p:nvSpPr>
        <p:spPr>
          <a:xfrm>
            <a:off x="4480017" y="3212057"/>
            <a:ext cx="228473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ventilation, </a:t>
            </a:r>
          </a:p>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air conditioning</a:t>
            </a:r>
            <a:endParaRPr sz="1600" b="0" i="0" strike="noStrike" cap="none" dirty="0">
              <a:solidFill>
                <a:srgbClr val="033966"/>
              </a:solidFill>
              <a:latin typeface="Raleway" pitchFamily="2" charset="77"/>
              <a:ea typeface="Jost" pitchFamily="2" charset="0"/>
              <a:sym typeface="Arial"/>
            </a:endParaRPr>
          </a:p>
        </p:txBody>
      </p:sp>
      <p:sp>
        <p:nvSpPr>
          <p:cNvPr id="17" name="Google Shape;78;p2">
            <a:extLst>
              <a:ext uri="{FF2B5EF4-FFF2-40B4-BE49-F238E27FC236}">
                <a16:creationId xmlns:a16="http://schemas.microsoft.com/office/drawing/2014/main" id="{6368DEFE-4A0A-7D2B-870B-E64262119243}"/>
              </a:ext>
            </a:extLst>
          </p:cNvPr>
          <p:cNvSpPr/>
          <p:nvPr/>
        </p:nvSpPr>
        <p:spPr>
          <a:xfrm>
            <a:off x="4658182" y="5720256"/>
            <a:ext cx="1928407" cy="369291"/>
          </a:xfrm>
          <a:prstGeom prst="rect">
            <a:avLst/>
          </a:prstGeom>
          <a:noFill/>
          <a:ln>
            <a:noFill/>
          </a:ln>
        </p:spPr>
        <p:txBody>
          <a:bodyPr spcFirstLastPara="1" wrap="square" lIns="91425" tIns="45700" rIns="91425" bIns="45700" anchor="t" anchorCtr="0">
            <a:spAutoFit/>
          </a:bodyPr>
          <a:lstStyle/>
          <a:p>
            <a:pPr algn="ctr"/>
            <a:r>
              <a:rPr lang="en-US" dirty="0">
                <a:solidFill>
                  <a:srgbClr val="033966"/>
                </a:solidFill>
                <a:latin typeface="Raleway" pitchFamily="2" charset="77"/>
                <a:ea typeface="Jost" pitchFamily="2" charset="0"/>
                <a:sym typeface="Jost Medium"/>
              </a:rPr>
              <a:t>boiler</a:t>
            </a:r>
            <a:endParaRPr dirty="0">
              <a:solidFill>
                <a:srgbClr val="033966"/>
              </a:solidFill>
              <a:latin typeface="Raleway" pitchFamily="2" charset="77"/>
              <a:ea typeface="Jost" pitchFamily="2" charset="0"/>
            </a:endParaRPr>
          </a:p>
        </p:txBody>
      </p:sp>
      <p:sp>
        <p:nvSpPr>
          <p:cNvPr id="18" name="Google Shape;78;p2">
            <a:extLst>
              <a:ext uri="{FF2B5EF4-FFF2-40B4-BE49-F238E27FC236}">
                <a16:creationId xmlns:a16="http://schemas.microsoft.com/office/drawing/2014/main" id="{4502F7AA-A4F5-06C5-2448-D3C33D46FA17}"/>
              </a:ext>
            </a:extLst>
          </p:cNvPr>
          <p:cNvSpPr/>
          <p:nvPr/>
        </p:nvSpPr>
        <p:spPr>
          <a:xfrm>
            <a:off x="8977509" y="4530973"/>
            <a:ext cx="3911214" cy="107717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End of life</a:t>
            </a:r>
          </a:p>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Highest operating cost </a:t>
            </a:r>
          </a:p>
          <a:p>
            <a:pPr marL="457200" marR="0" lvl="0" indent="-457200" algn="l" rtl="0">
              <a:lnSpc>
                <a:spcPct val="100000"/>
              </a:lnSpc>
              <a:spcBef>
                <a:spcPts val="0"/>
              </a:spcBef>
              <a:spcAft>
                <a:spcPts val="0"/>
              </a:spcAft>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Jost Medium"/>
              </a:rPr>
              <a:t>Highest emissions</a:t>
            </a:r>
          </a:p>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Lowest efficiency</a:t>
            </a:r>
            <a:endParaRPr lang="en-US" sz="1600" i="0" strike="noStrike" cap="none" dirty="0">
              <a:solidFill>
                <a:srgbClr val="033966"/>
              </a:solidFill>
              <a:latin typeface="Raleway" pitchFamily="2" charset="77"/>
              <a:ea typeface="Jost" pitchFamily="2" charset="0"/>
              <a:sym typeface="Arial"/>
            </a:endParaRPr>
          </a:p>
        </p:txBody>
      </p:sp>
      <p:sp>
        <p:nvSpPr>
          <p:cNvPr id="19" name="Google Shape;78;p2">
            <a:extLst>
              <a:ext uri="{FF2B5EF4-FFF2-40B4-BE49-F238E27FC236}">
                <a16:creationId xmlns:a16="http://schemas.microsoft.com/office/drawing/2014/main" id="{9234C91C-7751-70A8-E46F-AC741A0837A0}"/>
              </a:ext>
            </a:extLst>
          </p:cNvPr>
          <p:cNvSpPr/>
          <p:nvPr/>
        </p:nvSpPr>
        <p:spPr>
          <a:xfrm>
            <a:off x="8977509" y="2084567"/>
            <a:ext cx="3206855" cy="86173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End of life</a:t>
            </a:r>
          </a:p>
          <a:p>
            <a:pPr marL="457200" marR="0" lvl="0" indent="-457200" algn="l" rtl="0">
              <a:lnSpc>
                <a:spcPct val="100000"/>
              </a:lnSpc>
              <a:spcBef>
                <a:spcPts val="0"/>
              </a:spcBef>
              <a:spcAft>
                <a:spcPts val="0"/>
              </a:spcAft>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Jost Medium"/>
              </a:rPr>
              <a:t>Average quality</a:t>
            </a:r>
            <a:endParaRPr lang="en-US" sz="1600" dirty="0">
              <a:solidFill>
                <a:srgbClr val="033966"/>
              </a:solidFill>
              <a:latin typeface="Raleway" pitchFamily="2" charset="77"/>
              <a:ea typeface="Jost" pitchFamily="2" charset="0"/>
              <a:sym typeface="Jost Medium"/>
            </a:endParaRPr>
          </a:p>
          <a:p>
            <a:pPr marL="457200" marR="0" lvl="0" indent="-457200" algn="l" rtl="0">
              <a:lnSpc>
                <a:spcPct val="100000"/>
              </a:lnSpc>
              <a:spcBef>
                <a:spcPts val="0"/>
              </a:spcBef>
              <a:spcAft>
                <a:spcPts val="0"/>
              </a:spcAft>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Jost Medium"/>
              </a:rPr>
              <a:t>Lowest efficiency</a:t>
            </a:r>
            <a:endParaRPr lang="en-US" sz="1600" i="0" strike="noStrike" cap="none" dirty="0">
              <a:solidFill>
                <a:srgbClr val="033966"/>
              </a:solidFill>
              <a:latin typeface="Raleway" pitchFamily="2" charset="77"/>
              <a:ea typeface="Jost" pitchFamily="2" charset="0"/>
              <a:sym typeface="Arial"/>
            </a:endParaRPr>
          </a:p>
        </p:txBody>
      </p:sp>
      <p:pic>
        <p:nvPicPr>
          <p:cNvPr id="20" name="Picture 19">
            <a:extLst>
              <a:ext uri="{FF2B5EF4-FFF2-40B4-BE49-F238E27FC236}">
                <a16:creationId xmlns:a16="http://schemas.microsoft.com/office/drawing/2014/main" id="{9EA786A8-0D56-20F9-9FDE-69C9C0EC9E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3399" y="4552049"/>
            <a:ext cx="1054985" cy="1054985"/>
          </a:xfrm>
          <a:prstGeom prst="rect">
            <a:avLst/>
          </a:prstGeom>
        </p:spPr>
      </p:pic>
      <p:pic>
        <p:nvPicPr>
          <p:cNvPr id="21" name="Picture 20">
            <a:extLst>
              <a:ext uri="{FF2B5EF4-FFF2-40B4-BE49-F238E27FC236}">
                <a16:creationId xmlns:a16="http://schemas.microsoft.com/office/drawing/2014/main" id="{A6EAB854-397C-2983-F810-B21747EB67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4894" y="4542417"/>
            <a:ext cx="1054985" cy="1054985"/>
          </a:xfrm>
          <a:prstGeom prst="rect">
            <a:avLst/>
          </a:prstGeom>
        </p:spPr>
      </p:pic>
      <p:sp>
        <p:nvSpPr>
          <p:cNvPr id="22" name="Google Shape;78;p2">
            <a:extLst>
              <a:ext uri="{FF2B5EF4-FFF2-40B4-BE49-F238E27FC236}">
                <a16:creationId xmlns:a16="http://schemas.microsoft.com/office/drawing/2014/main" id="{09EC6BB3-E35B-30F6-CE4D-FEB1BE160860}"/>
              </a:ext>
            </a:extLst>
          </p:cNvPr>
          <p:cNvSpPr/>
          <p:nvPr/>
        </p:nvSpPr>
        <p:spPr>
          <a:xfrm>
            <a:off x="2355305" y="5720256"/>
            <a:ext cx="1928407" cy="369291"/>
          </a:xfrm>
          <a:prstGeom prst="rect">
            <a:avLst/>
          </a:prstGeom>
          <a:noFill/>
          <a:ln>
            <a:noFill/>
          </a:ln>
        </p:spPr>
        <p:txBody>
          <a:bodyPr spcFirstLastPara="1" wrap="square" lIns="91425" tIns="45700" rIns="91425" bIns="45700" anchor="t" anchorCtr="0">
            <a:spAutoFit/>
          </a:bodyPr>
          <a:lstStyle/>
          <a:p>
            <a:pPr algn="ctr"/>
            <a:r>
              <a:rPr lang="en-US" dirty="0">
                <a:solidFill>
                  <a:srgbClr val="8D2012"/>
                </a:solidFill>
                <a:latin typeface="Raleway" pitchFamily="2" charset="77"/>
                <a:ea typeface="Jost" pitchFamily="2" charset="0"/>
                <a:sym typeface="Jost Medium"/>
              </a:rPr>
              <a:t>oil</a:t>
            </a:r>
            <a:endParaRPr dirty="0">
              <a:solidFill>
                <a:srgbClr val="8D2012"/>
              </a:solidFill>
              <a:latin typeface="Raleway" pitchFamily="2" charset="77"/>
              <a:ea typeface="Jost" pitchFamily="2" charset="0"/>
            </a:endParaRPr>
          </a:p>
        </p:txBody>
      </p:sp>
      <p:pic>
        <p:nvPicPr>
          <p:cNvPr id="23" name="Picture 22">
            <a:extLst>
              <a:ext uri="{FF2B5EF4-FFF2-40B4-BE49-F238E27FC236}">
                <a16:creationId xmlns:a16="http://schemas.microsoft.com/office/drawing/2014/main" id="{D30E544D-1FEF-74A5-646D-9939807CB3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1915" y="4431832"/>
            <a:ext cx="1105099" cy="1105099"/>
          </a:xfrm>
          <a:prstGeom prst="rect">
            <a:avLst/>
          </a:prstGeom>
        </p:spPr>
      </p:pic>
      <p:pic>
        <p:nvPicPr>
          <p:cNvPr id="25" name="Picture 24">
            <a:extLst>
              <a:ext uri="{FF2B5EF4-FFF2-40B4-BE49-F238E27FC236}">
                <a16:creationId xmlns:a16="http://schemas.microsoft.com/office/drawing/2014/main" id="{04080EF0-C437-22B9-868A-E8C206FE3D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2881" y="2227910"/>
            <a:ext cx="771760" cy="771760"/>
          </a:xfrm>
          <a:prstGeom prst="rect">
            <a:avLst/>
          </a:prstGeom>
        </p:spPr>
      </p:pic>
      <p:sp>
        <p:nvSpPr>
          <p:cNvPr id="26" name="Google Shape;78;p2">
            <a:extLst>
              <a:ext uri="{FF2B5EF4-FFF2-40B4-BE49-F238E27FC236}">
                <a16:creationId xmlns:a16="http://schemas.microsoft.com/office/drawing/2014/main" id="{303D6B16-37AD-D7D4-2D5F-C71BC59C456A}"/>
              </a:ext>
            </a:extLst>
          </p:cNvPr>
          <p:cNvSpPr/>
          <p:nvPr/>
        </p:nvSpPr>
        <p:spPr>
          <a:xfrm>
            <a:off x="2355305" y="3238765"/>
            <a:ext cx="1928407" cy="923289"/>
          </a:xfrm>
          <a:prstGeom prst="rect">
            <a:avLst/>
          </a:prstGeom>
          <a:noFill/>
          <a:ln>
            <a:noFill/>
          </a:ln>
        </p:spPr>
        <p:txBody>
          <a:bodyPr spcFirstLastPara="1" wrap="square" lIns="91425" tIns="45700" rIns="91425" bIns="45700" anchor="t" anchorCtr="0">
            <a:spAutoFit/>
          </a:bodyPr>
          <a:lstStyle/>
          <a:p>
            <a:pPr algn="ctr"/>
            <a:r>
              <a:rPr lang="en-US" dirty="0">
                <a:solidFill>
                  <a:srgbClr val="8D2012"/>
                </a:solidFill>
                <a:latin typeface="Raleway" pitchFamily="2" charset="77"/>
                <a:ea typeface="Jost" pitchFamily="2" charset="0"/>
                <a:sym typeface="Jost Medium"/>
              </a:rPr>
              <a:t>WMLP*</a:t>
            </a:r>
          </a:p>
          <a:p>
            <a:pPr algn="ctr"/>
            <a:r>
              <a:rPr lang="en-US" dirty="0">
                <a:solidFill>
                  <a:srgbClr val="8D2012"/>
                </a:solidFill>
                <a:latin typeface="Raleway" pitchFamily="2" charset="77"/>
                <a:ea typeface="Jost" pitchFamily="2" charset="0"/>
                <a:sym typeface="Jost Medium"/>
              </a:rPr>
              <a:t>electricity, </a:t>
            </a:r>
          </a:p>
          <a:p>
            <a:pPr algn="ctr"/>
            <a:r>
              <a:rPr lang="en-US" dirty="0">
                <a:solidFill>
                  <a:srgbClr val="6D7810"/>
                </a:solidFill>
                <a:latin typeface="Raleway" pitchFamily="2" charset="77"/>
                <a:ea typeface="Jost" pitchFamily="2" charset="0"/>
                <a:sym typeface="Jost Medium"/>
              </a:rPr>
              <a:t>on-site solar</a:t>
            </a:r>
            <a:endParaRPr dirty="0">
              <a:solidFill>
                <a:srgbClr val="6D7810"/>
              </a:solidFill>
              <a:latin typeface="Raleway" pitchFamily="2" charset="77"/>
              <a:ea typeface="Jost" pitchFamily="2" charset="0"/>
            </a:endParaRPr>
          </a:p>
        </p:txBody>
      </p:sp>
      <p:pic>
        <p:nvPicPr>
          <p:cNvPr id="27" name="Picture 26">
            <a:extLst>
              <a:ext uri="{FF2B5EF4-FFF2-40B4-BE49-F238E27FC236}">
                <a16:creationId xmlns:a16="http://schemas.microsoft.com/office/drawing/2014/main" id="{5975FDCE-CD5F-2298-6276-D3C7D5A9BC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4833" y="2126513"/>
            <a:ext cx="923293" cy="923293"/>
          </a:xfrm>
          <a:prstGeom prst="rect">
            <a:avLst/>
          </a:prstGeom>
        </p:spPr>
      </p:pic>
      <p:sp>
        <p:nvSpPr>
          <p:cNvPr id="28" name="Google Shape;78;p2">
            <a:extLst>
              <a:ext uri="{FF2B5EF4-FFF2-40B4-BE49-F238E27FC236}">
                <a16:creationId xmlns:a16="http://schemas.microsoft.com/office/drawing/2014/main" id="{CA06C5E8-B322-A2C4-3950-A226404E20BD}"/>
              </a:ext>
            </a:extLst>
          </p:cNvPr>
          <p:cNvSpPr/>
          <p:nvPr/>
        </p:nvSpPr>
        <p:spPr>
          <a:xfrm>
            <a:off x="6849598" y="3232724"/>
            <a:ext cx="228473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ducts</a:t>
            </a:r>
            <a:endParaRPr sz="1600" b="0" i="0" strike="noStrike" cap="none" dirty="0">
              <a:solidFill>
                <a:srgbClr val="033966"/>
              </a:solidFill>
              <a:latin typeface="Raleway" pitchFamily="2" charset="77"/>
              <a:ea typeface="Jost" pitchFamily="2" charset="0"/>
              <a:sym typeface="Arial"/>
            </a:endParaRPr>
          </a:p>
        </p:txBody>
      </p:sp>
      <p:sp>
        <p:nvSpPr>
          <p:cNvPr id="29" name="Google Shape;78;p2">
            <a:extLst>
              <a:ext uri="{FF2B5EF4-FFF2-40B4-BE49-F238E27FC236}">
                <a16:creationId xmlns:a16="http://schemas.microsoft.com/office/drawing/2014/main" id="{5255AA97-0E76-C2A7-1AEC-4122910A2D40}"/>
              </a:ext>
            </a:extLst>
          </p:cNvPr>
          <p:cNvSpPr/>
          <p:nvPr/>
        </p:nvSpPr>
        <p:spPr>
          <a:xfrm>
            <a:off x="788469" y="4930983"/>
            <a:ext cx="1928407" cy="369291"/>
          </a:xfrm>
          <a:prstGeom prst="rect">
            <a:avLst/>
          </a:prstGeom>
          <a:noFill/>
          <a:ln>
            <a:noFill/>
          </a:ln>
        </p:spPr>
        <p:txBody>
          <a:bodyPr spcFirstLastPara="1" wrap="square" lIns="91425" tIns="45700" rIns="91425" bIns="45700" anchor="t" anchorCtr="0">
            <a:spAutoFit/>
          </a:bodyPr>
          <a:lstStyle/>
          <a:p>
            <a:pPr algn="ctr"/>
            <a:r>
              <a:rPr lang="en-US" b="1" dirty="0">
                <a:solidFill>
                  <a:srgbClr val="033966"/>
                </a:solidFill>
                <a:latin typeface="Raleway" pitchFamily="2" charset="77"/>
                <a:ea typeface="Jost" pitchFamily="2" charset="0"/>
                <a:sym typeface="Jost Medium"/>
              </a:rPr>
              <a:t>HEATING</a:t>
            </a:r>
            <a:endParaRPr b="1" dirty="0">
              <a:solidFill>
                <a:srgbClr val="033966"/>
              </a:solidFill>
              <a:latin typeface="Raleway" pitchFamily="2" charset="77"/>
              <a:ea typeface="Jost" pitchFamily="2" charset="0"/>
            </a:endParaRPr>
          </a:p>
        </p:txBody>
      </p:sp>
      <p:sp>
        <p:nvSpPr>
          <p:cNvPr id="31" name="Google Shape;78;p2">
            <a:extLst>
              <a:ext uri="{FF2B5EF4-FFF2-40B4-BE49-F238E27FC236}">
                <a16:creationId xmlns:a16="http://schemas.microsoft.com/office/drawing/2014/main" id="{C5B71A59-A0AD-BE0C-1F43-C87DC4E0FA9A}"/>
              </a:ext>
            </a:extLst>
          </p:cNvPr>
          <p:cNvSpPr/>
          <p:nvPr/>
        </p:nvSpPr>
        <p:spPr>
          <a:xfrm>
            <a:off x="788468" y="2440659"/>
            <a:ext cx="1928407" cy="369291"/>
          </a:xfrm>
          <a:prstGeom prst="rect">
            <a:avLst/>
          </a:prstGeom>
          <a:noFill/>
          <a:ln>
            <a:noFill/>
          </a:ln>
        </p:spPr>
        <p:txBody>
          <a:bodyPr spcFirstLastPara="1" wrap="square" lIns="91425" tIns="45700" rIns="91425" bIns="45700" anchor="t" anchorCtr="0">
            <a:spAutoFit/>
          </a:bodyPr>
          <a:lstStyle/>
          <a:p>
            <a:pPr algn="ctr"/>
            <a:r>
              <a:rPr lang="en-US" b="1" dirty="0">
                <a:solidFill>
                  <a:srgbClr val="033966"/>
                </a:solidFill>
                <a:latin typeface="Raleway" pitchFamily="2" charset="77"/>
                <a:ea typeface="Jost" pitchFamily="2" charset="0"/>
                <a:sym typeface="Jost Medium"/>
              </a:rPr>
              <a:t>COOLING</a:t>
            </a:r>
            <a:endParaRPr b="1" dirty="0">
              <a:solidFill>
                <a:srgbClr val="033966"/>
              </a:solidFill>
              <a:latin typeface="Raleway" pitchFamily="2" charset="77"/>
              <a:ea typeface="Jost" pitchFamily="2" charset="0"/>
            </a:endParaRPr>
          </a:p>
        </p:txBody>
      </p:sp>
      <p:sp>
        <p:nvSpPr>
          <p:cNvPr id="32" name="Google Shape;78;p2">
            <a:extLst>
              <a:ext uri="{FF2B5EF4-FFF2-40B4-BE49-F238E27FC236}">
                <a16:creationId xmlns:a16="http://schemas.microsoft.com/office/drawing/2014/main" id="{73152278-7D00-9E25-4CCC-EE4A63690347}"/>
              </a:ext>
            </a:extLst>
          </p:cNvPr>
          <p:cNvSpPr/>
          <p:nvPr/>
        </p:nvSpPr>
        <p:spPr>
          <a:xfrm>
            <a:off x="2375624" y="1462801"/>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FUEL SOURCE</a:t>
            </a:r>
            <a:endParaRPr sz="1400" dirty="0">
              <a:solidFill>
                <a:srgbClr val="033966"/>
              </a:solidFill>
              <a:latin typeface="Raleway" pitchFamily="2" charset="77"/>
              <a:ea typeface="Jost" pitchFamily="2" charset="0"/>
            </a:endParaRPr>
          </a:p>
        </p:txBody>
      </p:sp>
      <p:sp>
        <p:nvSpPr>
          <p:cNvPr id="33" name="Google Shape;78;p2">
            <a:extLst>
              <a:ext uri="{FF2B5EF4-FFF2-40B4-BE49-F238E27FC236}">
                <a16:creationId xmlns:a16="http://schemas.microsoft.com/office/drawing/2014/main" id="{4CCE8AB6-1E9A-D04D-209D-331E8E1E9945}"/>
              </a:ext>
            </a:extLst>
          </p:cNvPr>
          <p:cNvSpPr/>
          <p:nvPr/>
        </p:nvSpPr>
        <p:spPr>
          <a:xfrm>
            <a:off x="4658182" y="1461323"/>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SYSTEM</a:t>
            </a:r>
            <a:endParaRPr sz="1400" dirty="0">
              <a:solidFill>
                <a:srgbClr val="033966"/>
              </a:solidFill>
              <a:latin typeface="Raleway" pitchFamily="2" charset="77"/>
              <a:ea typeface="Jost" pitchFamily="2" charset="0"/>
            </a:endParaRPr>
          </a:p>
        </p:txBody>
      </p:sp>
      <p:sp>
        <p:nvSpPr>
          <p:cNvPr id="34" name="Google Shape;78;p2">
            <a:extLst>
              <a:ext uri="{FF2B5EF4-FFF2-40B4-BE49-F238E27FC236}">
                <a16:creationId xmlns:a16="http://schemas.microsoft.com/office/drawing/2014/main" id="{A8C3B87E-3F6C-538E-F427-C127C19135B5}"/>
              </a:ext>
            </a:extLst>
          </p:cNvPr>
          <p:cNvSpPr/>
          <p:nvPr/>
        </p:nvSpPr>
        <p:spPr>
          <a:xfrm>
            <a:off x="6940740" y="1447586"/>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DISTRIBUTION</a:t>
            </a:r>
            <a:endParaRPr sz="1400" dirty="0">
              <a:solidFill>
                <a:srgbClr val="033966"/>
              </a:solidFill>
              <a:latin typeface="Raleway" pitchFamily="2" charset="77"/>
              <a:ea typeface="Jost" pitchFamily="2" charset="0"/>
            </a:endParaRPr>
          </a:p>
        </p:txBody>
      </p:sp>
      <p:sp>
        <p:nvSpPr>
          <p:cNvPr id="35" name="Google Shape;78;p2">
            <a:extLst>
              <a:ext uri="{FF2B5EF4-FFF2-40B4-BE49-F238E27FC236}">
                <a16:creationId xmlns:a16="http://schemas.microsoft.com/office/drawing/2014/main" id="{D3CDBF89-FDA5-5D0B-1865-72EB77FD9C11}"/>
              </a:ext>
            </a:extLst>
          </p:cNvPr>
          <p:cNvSpPr/>
          <p:nvPr/>
        </p:nvSpPr>
        <p:spPr>
          <a:xfrm>
            <a:off x="9052425" y="1447586"/>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CHALLENGES</a:t>
            </a:r>
            <a:endParaRPr sz="1400" dirty="0">
              <a:solidFill>
                <a:srgbClr val="033966"/>
              </a:solidFill>
              <a:latin typeface="Raleway" pitchFamily="2" charset="77"/>
              <a:ea typeface="Jost" pitchFamily="2" charset="0"/>
            </a:endParaRPr>
          </a:p>
        </p:txBody>
      </p:sp>
      <p:cxnSp>
        <p:nvCxnSpPr>
          <p:cNvPr id="37" name="Straight Arrow Connector 36">
            <a:extLst>
              <a:ext uri="{FF2B5EF4-FFF2-40B4-BE49-F238E27FC236}">
                <a16:creationId xmlns:a16="http://schemas.microsoft.com/office/drawing/2014/main" id="{E0547598-4BED-3ED5-B684-E1BE55F50072}"/>
              </a:ext>
            </a:extLst>
          </p:cNvPr>
          <p:cNvCxnSpPr>
            <a:stCxn id="20" idx="3"/>
            <a:endCxn id="21" idx="1"/>
          </p:cNvCxnSpPr>
          <p:nvPr/>
        </p:nvCxnSpPr>
        <p:spPr>
          <a:xfrm flipV="1">
            <a:off x="3848384" y="5069910"/>
            <a:ext cx="1246510" cy="9632"/>
          </a:xfrm>
          <a:prstGeom prst="straightConnector1">
            <a:avLst/>
          </a:prstGeom>
          <a:ln w="12700">
            <a:solidFill>
              <a:srgbClr val="8D201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B0A6CEEB-AEAD-8B7F-8115-AB78FC106F40}"/>
              </a:ext>
            </a:extLst>
          </p:cNvPr>
          <p:cNvCxnSpPr>
            <a:cxnSpLocks/>
          </p:cNvCxnSpPr>
          <p:nvPr/>
        </p:nvCxnSpPr>
        <p:spPr>
          <a:xfrm flipV="1">
            <a:off x="3785927" y="2609986"/>
            <a:ext cx="1368734" cy="0"/>
          </a:xfrm>
          <a:prstGeom prst="straightConnector1">
            <a:avLst/>
          </a:prstGeom>
          <a:ln w="12700">
            <a:solidFill>
              <a:srgbClr val="8D201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E9F54EE0-B94C-FF82-223A-E4BB1B17DCA3}"/>
              </a:ext>
            </a:extLst>
          </p:cNvPr>
          <p:cNvCxnSpPr>
            <a:cxnSpLocks/>
          </p:cNvCxnSpPr>
          <p:nvPr/>
        </p:nvCxnSpPr>
        <p:spPr>
          <a:xfrm>
            <a:off x="6226402" y="5047153"/>
            <a:ext cx="1227572" cy="11135"/>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C17FEBC-F942-E18B-C159-7380703094F1}"/>
              </a:ext>
            </a:extLst>
          </p:cNvPr>
          <p:cNvCxnSpPr>
            <a:cxnSpLocks/>
          </p:cNvCxnSpPr>
          <p:nvPr/>
        </p:nvCxnSpPr>
        <p:spPr>
          <a:xfrm>
            <a:off x="6226402" y="2576538"/>
            <a:ext cx="1227572"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pic>
        <p:nvPicPr>
          <p:cNvPr id="50" name="Picture 49">
            <a:extLst>
              <a:ext uri="{FF2B5EF4-FFF2-40B4-BE49-F238E27FC236}">
                <a16:creationId xmlns:a16="http://schemas.microsoft.com/office/drawing/2014/main" id="{13B8D4E8-502B-DB6D-A77D-9A7335BFDE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8847" y="1899375"/>
            <a:ext cx="754554" cy="754554"/>
          </a:xfrm>
          <a:prstGeom prst="rect">
            <a:avLst/>
          </a:prstGeom>
        </p:spPr>
      </p:pic>
      <p:cxnSp>
        <p:nvCxnSpPr>
          <p:cNvPr id="5" name="Elbow Connector 4">
            <a:extLst>
              <a:ext uri="{FF2B5EF4-FFF2-40B4-BE49-F238E27FC236}">
                <a16:creationId xmlns:a16="http://schemas.microsoft.com/office/drawing/2014/main" id="{F3AC8875-E279-112D-7014-3A2ABAF3DB00}"/>
              </a:ext>
            </a:extLst>
          </p:cNvPr>
          <p:cNvCxnSpPr>
            <a:cxnSpLocks/>
          </p:cNvCxnSpPr>
          <p:nvPr/>
        </p:nvCxnSpPr>
        <p:spPr>
          <a:xfrm rot="5400000" flipH="1" flipV="1">
            <a:off x="5540332" y="3339011"/>
            <a:ext cx="2057060" cy="743759"/>
          </a:xfrm>
          <a:prstGeom prst="bentConnector3">
            <a:avLst>
              <a:gd name="adj1" fmla="val -85"/>
            </a:avLst>
          </a:prstGeom>
          <a:ln w="12700">
            <a:solidFill>
              <a:srgbClr val="033966"/>
            </a:solidFill>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2C045D8-68F5-0571-FA1E-1B7CC97D68ED}"/>
              </a:ext>
            </a:extLst>
          </p:cNvPr>
          <p:cNvCxnSpPr>
            <a:cxnSpLocks/>
          </p:cNvCxnSpPr>
          <p:nvPr/>
        </p:nvCxnSpPr>
        <p:spPr>
          <a:xfrm>
            <a:off x="6940740" y="2816560"/>
            <a:ext cx="513234"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1501979-52D9-83BE-C5D4-2C4FDC0406F5}"/>
              </a:ext>
            </a:extLst>
          </p:cNvPr>
          <p:cNvSpPr txBox="1"/>
          <p:nvPr/>
        </p:nvSpPr>
        <p:spPr>
          <a:xfrm>
            <a:off x="8527014" y="6304487"/>
            <a:ext cx="2764763" cy="261610"/>
          </a:xfrm>
          <a:prstGeom prst="rect">
            <a:avLst/>
          </a:prstGeom>
          <a:noFill/>
        </p:spPr>
        <p:txBody>
          <a:bodyPr wrap="square" rtlCol="0">
            <a:spAutoFit/>
          </a:bodyPr>
          <a:lstStyle/>
          <a:p>
            <a:pPr algn="r"/>
            <a:r>
              <a:rPr lang="en-US" sz="1100" dirty="0">
                <a:latin typeface="Raleway" pitchFamily="2" charset="77"/>
              </a:rPr>
              <a:t>* Wellesley Municipal Light Plant</a:t>
            </a:r>
          </a:p>
        </p:txBody>
      </p:sp>
      <p:pic>
        <p:nvPicPr>
          <p:cNvPr id="53" name="Picture 52">
            <a:extLst>
              <a:ext uri="{FF2B5EF4-FFF2-40B4-BE49-F238E27FC236}">
                <a16:creationId xmlns:a16="http://schemas.microsoft.com/office/drawing/2014/main" id="{F66B5845-4F78-9303-8BE5-186CEA48E5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4942" y="2136014"/>
            <a:ext cx="996583" cy="996583"/>
          </a:xfrm>
          <a:prstGeom prst="rect">
            <a:avLst/>
          </a:prstGeom>
        </p:spPr>
      </p:pic>
    </p:spTree>
    <p:extLst>
      <p:ext uri="{BB962C8B-B14F-4D97-AF65-F5344CB8AC3E}">
        <p14:creationId xmlns:p14="http://schemas.microsoft.com/office/powerpoint/2010/main" val="133754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ADA53-F285-0051-A8F6-BF0CC1100F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D705F5-52A5-FEB9-A8C5-CB4B9188AF3B}"/>
              </a:ext>
            </a:extLst>
          </p:cNvPr>
          <p:cNvSpPr txBox="1"/>
          <p:nvPr/>
        </p:nvSpPr>
        <p:spPr>
          <a:xfrm>
            <a:off x="334108" y="298938"/>
            <a:ext cx="6858000" cy="523220"/>
          </a:xfrm>
          <a:prstGeom prst="rect">
            <a:avLst/>
          </a:prstGeom>
          <a:noFill/>
        </p:spPr>
        <p:txBody>
          <a:bodyPr wrap="square" rtlCol="0">
            <a:spAutoFit/>
          </a:bodyPr>
          <a:lstStyle/>
          <a:p>
            <a:r>
              <a:rPr lang="en-US" sz="2800" spc="300" dirty="0">
                <a:solidFill>
                  <a:srgbClr val="033966"/>
                </a:solidFill>
                <a:latin typeface="Raleway" pitchFamily="2" charset="77"/>
              </a:rPr>
              <a:t>PROPOSED SOLUTION: OPTION 1</a:t>
            </a:r>
          </a:p>
        </p:txBody>
      </p:sp>
      <p:sp>
        <p:nvSpPr>
          <p:cNvPr id="15" name="Google Shape;78;p2">
            <a:extLst>
              <a:ext uri="{FF2B5EF4-FFF2-40B4-BE49-F238E27FC236}">
                <a16:creationId xmlns:a16="http://schemas.microsoft.com/office/drawing/2014/main" id="{6DAB9657-F5C7-367E-4ACA-577EFF6E8B2E}"/>
              </a:ext>
            </a:extLst>
          </p:cNvPr>
          <p:cNvSpPr/>
          <p:nvPr/>
        </p:nvSpPr>
        <p:spPr>
          <a:xfrm>
            <a:off x="6896504" y="5718389"/>
            <a:ext cx="2155921" cy="369291"/>
          </a:xfrm>
          <a:prstGeom prst="rect">
            <a:avLst/>
          </a:prstGeom>
          <a:noFill/>
          <a:ln>
            <a:noFill/>
          </a:ln>
        </p:spPr>
        <p:txBody>
          <a:bodyPr spcFirstLastPara="1" wrap="square" lIns="91425" tIns="45700" rIns="91425" bIns="45700" anchor="t" anchorCtr="0">
            <a:spAutoFit/>
          </a:bodyPr>
          <a:lstStyle/>
          <a:p>
            <a:pPr algn="ctr"/>
            <a:r>
              <a:rPr lang="en-US" dirty="0">
                <a:solidFill>
                  <a:srgbClr val="033966"/>
                </a:solidFill>
                <a:latin typeface="Raleway" pitchFamily="2" charset="77"/>
                <a:ea typeface="Jost" pitchFamily="2" charset="0"/>
                <a:sym typeface="Jost Medium"/>
              </a:rPr>
              <a:t>radiators</a:t>
            </a:r>
            <a:endParaRPr dirty="0">
              <a:solidFill>
                <a:srgbClr val="033966"/>
              </a:solidFill>
              <a:latin typeface="Raleway" pitchFamily="2" charset="77"/>
              <a:ea typeface="Jost" pitchFamily="2" charset="0"/>
            </a:endParaRPr>
          </a:p>
        </p:txBody>
      </p:sp>
      <p:sp>
        <p:nvSpPr>
          <p:cNvPr id="16" name="Google Shape;78;p2">
            <a:extLst>
              <a:ext uri="{FF2B5EF4-FFF2-40B4-BE49-F238E27FC236}">
                <a16:creationId xmlns:a16="http://schemas.microsoft.com/office/drawing/2014/main" id="{A296005B-45A6-70AC-8C40-1649225E5FCF}"/>
              </a:ext>
            </a:extLst>
          </p:cNvPr>
          <p:cNvSpPr/>
          <p:nvPr/>
        </p:nvSpPr>
        <p:spPr>
          <a:xfrm>
            <a:off x="4480017" y="3212301"/>
            <a:ext cx="228473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ventilation, </a:t>
            </a:r>
            <a:r>
              <a:rPr lang="en-US" b="0" i="0" strike="noStrike" cap="none" dirty="0">
                <a:solidFill>
                  <a:srgbClr val="6D7810"/>
                </a:solidFill>
                <a:latin typeface="Raleway" pitchFamily="2" charset="77"/>
                <a:ea typeface="Jost" pitchFamily="2" charset="0"/>
                <a:cs typeface="Jost Medium"/>
                <a:sym typeface="Jost Medium"/>
              </a:rPr>
              <a:t>air-source heat pumps</a:t>
            </a:r>
          </a:p>
          <a:p>
            <a:pPr marL="0" marR="0" lvl="0" indent="0" algn="ctr" rtl="0">
              <a:lnSpc>
                <a:spcPct val="100000"/>
              </a:lnSpc>
              <a:spcBef>
                <a:spcPts val="0"/>
              </a:spcBef>
              <a:spcAft>
                <a:spcPts val="0"/>
              </a:spcAft>
              <a:buNone/>
            </a:pPr>
            <a:r>
              <a:rPr lang="en-US" dirty="0">
                <a:solidFill>
                  <a:srgbClr val="6D7810"/>
                </a:solidFill>
                <a:latin typeface="Raleway" pitchFamily="2" charset="77"/>
                <a:ea typeface="Jost" pitchFamily="2" charset="0"/>
                <a:sym typeface="Jost Medium"/>
              </a:rPr>
              <a:t>(heating and AC)</a:t>
            </a:r>
            <a:endParaRPr b="0" i="0" strike="noStrike" cap="none" dirty="0">
              <a:solidFill>
                <a:srgbClr val="6D7810"/>
              </a:solidFill>
              <a:latin typeface="Raleway" pitchFamily="2" charset="77"/>
              <a:ea typeface="Jost" pitchFamily="2" charset="0"/>
              <a:sym typeface="Arial"/>
            </a:endParaRPr>
          </a:p>
        </p:txBody>
      </p:sp>
      <p:sp>
        <p:nvSpPr>
          <p:cNvPr id="17" name="Google Shape;78;p2">
            <a:extLst>
              <a:ext uri="{FF2B5EF4-FFF2-40B4-BE49-F238E27FC236}">
                <a16:creationId xmlns:a16="http://schemas.microsoft.com/office/drawing/2014/main" id="{FD9A1E4B-35DA-2348-ED7D-C9C60BC94F6E}"/>
              </a:ext>
            </a:extLst>
          </p:cNvPr>
          <p:cNvSpPr/>
          <p:nvPr/>
        </p:nvSpPr>
        <p:spPr>
          <a:xfrm>
            <a:off x="4658182" y="5733627"/>
            <a:ext cx="1928407" cy="369291"/>
          </a:xfrm>
          <a:prstGeom prst="rect">
            <a:avLst/>
          </a:prstGeom>
          <a:noFill/>
          <a:ln>
            <a:noFill/>
          </a:ln>
        </p:spPr>
        <p:txBody>
          <a:bodyPr spcFirstLastPara="1" wrap="square" lIns="91425" tIns="45700" rIns="91425" bIns="45700" anchor="t" anchorCtr="0">
            <a:spAutoFit/>
          </a:bodyPr>
          <a:lstStyle/>
          <a:p>
            <a:pPr algn="ctr"/>
            <a:r>
              <a:rPr lang="en-US" dirty="0">
                <a:solidFill>
                  <a:srgbClr val="033966"/>
                </a:solidFill>
                <a:latin typeface="Raleway" pitchFamily="2" charset="77"/>
                <a:ea typeface="Jost" pitchFamily="2" charset="0"/>
                <a:sym typeface="Jost Medium"/>
              </a:rPr>
              <a:t>boiler</a:t>
            </a:r>
            <a:endParaRPr dirty="0">
              <a:solidFill>
                <a:srgbClr val="033966"/>
              </a:solidFill>
              <a:latin typeface="Raleway" pitchFamily="2" charset="77"/>
              <a:ea typeface="Jost" pitchFamily="2" charset="0"/>
            </a:endParaRPr>
          </a:p>
        </p:txBody>
      </p:sp>
      <p:sp>
        <p:nvSpPr>
          <p:cNvPr id="18" name="Google Shape;78;p2">
            <a:extLst>
              <a:ext uri="{FF2B5EF4-FFF2-40B4-BE49-F238E27FC236}">
                <a16:creationId xmlns:a16="http://schemas.microsoft.com/office/drawing/2014/main" id="{E21479F4-2450-5A76-D339-5B6FFEF63933}"/>
              </a:ext>
            </a:extLst>
          </p:cNvPr>
          <p:cNvSpPr/>
          <p:nvPr/>
        </p:nvSpPr>
        <p:spPr>
          <a:xfrm>
            <a:off x="8977509" y="4544344"/>
            <a:ext cx="2959567" cy="83095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Lower operating cost</a:t>
            </a:r>
          </a:p>
          <a:p>
            <a:pPr marL="457200" marR="0" lvl="0" indent="-457200" algn="l" rtl="0">
              <a:lnSpc>
                <a:spcPct val="100000"/>
              </a:lnSpc>
              <a:spcBef>
                <a:spcPts val="0"/>
              </a:spcBef>
              <a:spcAft>
                <a:spcPts val="0"/>
              </a:spcAft>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Arial"/>
              </a:rPr>
              <a:t>Slightly lower emissions</a:t>
            </a:r>
          </a:p>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Arial"/>
              </a:rPr>
              <a:t>Higher efficiency</a:t>
            </a:r>
            <a:endParaRPr lang="en-US" sz="1600" i="0" strike="noStrike" cap="none" dirty="0">
              <a:solidFill>
                <a:srgbClr val="033966"/>
              </a:solidFill>
              <a:latin typeface="Raleway" pitchFamily="2" charset="77"/>
              <a:ea typeface="Jost" pitchFamily="2" charset="0"/>
              <a:sym typeface="Arial"/>
            </a:endParaRPr>
          </a:p>
        </p:txBody>
      </p:sp>
      <p:sp>
        <p:nvSpPr>
          <p:cNvPr id="19" name="Google Shape;78;p2">
            <a:extLst>
              <a:ext uri="{FF2B5EF4-FFF2-40B4-BE49-F238E27FC236}">
                <a16:creationId xmlns:a16="http://schemas.microsoft.com/office/drawing/2014/main" id="{4A406C8F-5DD1-2677-FF4A-59FF1577C5E7}"/>
              </a:ext>
            </a:extLst>
          </p:cNvPr>
          <p:cNvSpPr/>
          <p:nvPr/>
        </p:nvSpPr>
        <p:spPr>
          <a:xfrm>
            <a:off x="8977509" y="2115656"/>
            <a:ext cx="3206855" cy="107717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Average lifespan</a:t>
            </a:r>
          </a:p>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Lower emissions</a:t>
            </a:r>
          </a:p>
          <a:p>
            <a:pPr marL="457200" indent="-457200">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Jost Medium"/>
              </a:rPr>
              <a:t>Higher efficiency</a:t>
            </a:r>
          </a:p>
          <a:p>
            <a:pPr marL="457200" indent="-457200">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Can offset some heat</a:t>
            </a:r>
            <a:endParaRPr lang="en-US" sz="1600" i="0" strike="noStrike" cap="none" dirty="0">
              <a:solidFill>
                <a:srgbClr val="033966"/>
              </a:solidFill>
              <a:latin typeface="Raleway" pitchFamily="2" charset="77"/>
              <a:ea typeface="Jost" pitchFamily="2" charset="0"/>
              <a:sym typeface="Jost Medium"/>
            </a:endParaRPr>
          </a:p>
        </p:txBody>
      </p:sp>
      <p:pic>
        <p:nvPicPr>
          <p:cNvPr id="21" name="Picture 20">
            <a:extLst>
              <a:ext uri="{FF2B5EF4-FFF2-40B4-BE49-F238E27FC236}">
                <a16:creationId xmlns:a16="http://schemas.microsoft.com/office/drawing/2014/main" id="{6D169E34-991C-A67E-81BB-E20F6F41B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4894" y="4555788"/>
            <a:ext cx="1054985" cy="1054985"/>
          </a:xfrm>
          <a:prstGeom prst="rect">
            <a:avLst/>
          </a:prstGeom>
        </p:spPr>
      </p:pic>
      <p:sp>
        <p:nvSpPr>
          <p:cNvPr id="22" name="Google Shape;78;p2">
            <a:extLst>
              <a:ext uri="{FF2B5EF4-FFF2-40B4-BE49-F238E27FC236}">
                <a16:creationId xmlns:a16="http://schemas.microsoft.com/office/drawing/2014/main" id="{D7ACEFE5-D39E-D592-5115-50D9B716133E}"/>
              </a:ext>
            </a:extLst>
          </p:cNvPr>
          <p:cNvSpPr/>
          <p:nvPr/>
        </p:nvSpPr>
        <p:spPr>
          <a:xfrm>
            <a:off x="2375625" y="5733627"/>
            <a:ext cx="1928407" cy="369291"/>
          </a:xfrm>
          <a:prstGeom prst="rect">
            <a:avLst/>
          </a:prstGeom>
          <a:noFill/>
          <a:ln>
            <a:noFill/>
          </a:ln>
        </p:spPr>
        <p:txBody>
          <a:bodyPr spcFirstLastPara="1" wrap="square" lIns="91425" tIns="45700" rIns="91425" bIns="45700" anchor="t" anchorCtr="0">
            <a:spAutoFit/>
          </a:bodyPr>
          <a:lstStyle/>
          <a:p>
            <a:pPr algn="ctr"/>
            <a:r>
              <a:rPr lang="en-US" dirty="0">
                <a:solidFill>
                  <a:srgbClr val="8D2012"/>
                </a:solidFill>
                <a:latin typeface="Raleway" pitchFamily="2" charset="77"/>
                <a:ea typeface="Jost" pitchFamily="2" charset="0"/>
                <a:sym typeface="Jost Medium"/>
              </a:rPr>
              <a:t>natural gas</a:t>
            </a:r>
            <a:endParaRPr dirty="0">
              <a:solidFill>
                <a:srgbClr val="8D2012"/>
              </a:solidFill>
              <a:latin typeface="Raleway" pitchFamily="2" charset="77"/>
              <a:ea typeface="Jost" pitchFamily="2" charset="0"/>
            </a:endParaRPr>
          </a:p>
        </p:txBody>
      </p:sp>
      <p:pic>
        <p:nvPicPr>
          <p:cNvPr id="23" name="Picture 22">
            <a:extLst>
              <a:ext uri="{FF2B5EF4-FFF2-40B4-BE49-F238E27FC236}">
                <a16:creationId xmlns:a16="http://schemas.microsoft.com/office/drawing/2014/main" id="{C6D1D40D-022D-D1C2-2D95-961A0D2835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1915" y="4445203"/>
            <a:ext cx="1105099" cy="1105099"/>
          </a:xfrm>
          <a:prstGeom prst="rect">
            <a:avLst/>
          </a:prstGeom>
        </p:spPr>
      </p:pic>
      <p:pic>
        <p:nvPicPr>
          <p:cNvPr id="24" name="Picture 23">
            <a:extLst>
              <a:ext uri="{FF2B5EF4-FFF2-40B4-BE49-F238E27FC236}">
                <a16:creationId xmlns:a16="http://schemas.microsoft.com/office/drawing/2014/main" id="{0227FE15-4340-84AD-825F-1D46733BD8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4942" y="2136014"/>
            <a:ext cx="996583" cy="996583"/>
          </a:xfrm>
          <a:prstGeom prst="rect">
            <a:avLst/>
          </a:prstGeom>
        </p:spPr>
      </p:pic>
      <p:sp>
        <p:nvSpPr>
          <p:cNvPr id="26" name="Google Shape;78;p2">
            <a:extLst>
              <a:ext uri="{FF2B5EF4-FFF2-40B4-BE49-F238E27FC236}">
                <a16:creationId xmlns:a16="http://schemas.microsoft.com/office/drawing/2014/main" id="{A2429B80-058D-1291-F330-9DE0933944EB}"/>
              </a:ext>
            </a:extLst>
          </p:cNvPr>
          <p:cNvSpPr/>
          <p:nvPr/>
        </p:nvSpPr>
        <p:spPr>
          <a:xfrm>
            <a:off x="2249294" y="3239009"/>
            <a:ext cx="2181070" cy="923289"/>
          </a:xfrm>
          <a:prstGeom prst="rect">
            <a:avLst/>
          </a:prstGeom>
          <a:noFill/>
          <a:ln>
            <a:noFill/>
          </a:ln>
        </p:spPr>
        <p:txBody>
          <a:bodyPr spcFirstLastPara="1" wrap="square" lIns="91425" tIns="45700" rIns="91425" bIns="45700" anchor="t" anchorCtr="0">
            <a:spAutoFit/>
          </a:bodyPr>
          <a:lstStyle/>
          <a:p>
            <a:pPr algn="ctr"/>
            <a:r>
              <a:rPr lang="en-US" dirty="0">
                <a:solidFill>
                  <a:srgbClr val="6D7810"/>
                </a:solidFill>
                <a:latin typeface="Raleway" pitchFamily="2" charset="77"/>
                <a:ea typeface="Jost" pitchFamily="2" charset="0"/>
                <a:sym typeface="Jost Medium"/>
              </a:rPr>
              <a:t>electricity (potential for 100% renewable)</a:t>
            </a:r>
            <a:endParaRPr dirty="0">
              <a:solidFill>
                <a:srgbClr val="6D7810"/>
              </a:solidFill>
              <a:latin typeface="Raleway" pitchFamily="2" charset="77"/>
              <a:ea typeface="Jost" pitchFamily="2" charset="0"/>
            </a:endParaRPr>
          </a:p>
        </p:txBody>
      </p:sp>
      <p:sp>
        <p:nvSpPr>
          <p:cNvPr id="28" name="Google Shape;78;p2">
            <a:extLst>
              <a:ext uri="{FF2B5EF4-FFF2-40B4-BE49-F238E27FC236}">
                <a16:creationId xmlns:a16="http://schemas.microsoft.com/office/drawing/2014/main" id="{061D8478-228F-F434-2136-CE10E7D7F2A3}"/>
              </a:ext>
            </a:extLst>
          </p:cNvPr>
          <p:cNvSpPr/>
          <p:nvPr/>
        </p:nvSpPr>
        <p:spPr>
          <a:xfrm>
            <a:off x="6814405" y="3209515"/>
            <a:ext cx="228473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ducts</a:t>
            </a:r>
            <a:endParaRPr sz="1600" b="0" i="0" strike="noStrike" cap="none" dirty="0">
              <a:solidFill>
                <a:srgbClr val="033966"/>
              </a:solidFill>
              <a:latin typeface="Raleway" pitchFamily="2" charset="77"/>
              <a:ea typeface="Jost" pitchFamily="2" charset="0"/>
              <a:sym typeface="Arial"/>
            </a:endParaRPr>
          </a:p>
        </p:txBody>
      </p:sp>
      <p:sp>
        <p:nvSpPr>
          <p:cNvPr id="29" name="Google Shape;78;p2">
            <a:extLst>
              <a:ext uri="{FF2B5EF4-FFF2-40B4-BE49-F238E27FC236}">
                <a16:creationId xmlns:a16="http://schemas.microsoft.com/office/drawing/2014/main" id="{5426F44A-19DA-C10C-4DA9-53A103768795}"/>
              </a:ext>
            </a:extLst>
          </p:cNvPr>
          <p:cNvSpPr/>
          <p:nvPr/>
        </p:nvSpPr>
        <p:spPr>
          <a:xfrm>
            <a:off x="788469" y="4944354"/>
            <a:ext cx="1928407" cy="646290"/>
          </a:xfrm>
          <a:prstGeom prst="rect">
            <a:avLst/>
          </a:prstGeom>
          <a:noFill/>
          <a:ln>
            <a:noFill/>
          </a:ln>
        </p:spPr>
        <p:txBody>
          <a:bodyPr spcFirstLastPara="1" wrap="square" lIns="91425" tIns="45700" rIns="91425" bIns="45700" anchor="t" anchorCtr="0">
            <a:spAutoFit/>
          </a:bodyPr>
          <a:lstStyle/>
          <a:p>
            <a:pPr algn="ctr"/>
            <a:r>
              <a:rPr lang="en-US" b="1" dirty="0">
                <a:solidFill>
                  <a:srgbClr val="033966"/>
                </a:solidFill>
                <a:latin typeface="Raleway" pitchFamily="2" charset="77"/>
                <a:ea typeface="Jost" pitchFamily="2" charset="0"/>
                <a:sym typeface="Jost Medium"/>
              </a:rPr>
              <a:t>SECONDARY</a:t>
            </a:r>
            <a:endParaRPr lang="en-US" b="1" dirty="0">
              <a:solidFill>
                <a:srgbClr val="033966"/>
              </a:solidFill>
              <a:latin typeface="Raleway" pitchFamily="2" charset="77"/>
              <a:ea typeface="Jost" pitchFamily="2" charset="0"/>
            </a:endParaRPr>
          </a:p>
          <a:p>
            <a:pPr algn="ctr"/>
            <a:r>
              <a:rPr lang="en-US" b="1" dirty="0">
                <a:solidFill>
                  <a:srgbClr val="033966"/>
                </a:solidFill>
                <a:latin typeface="Raleway" pitchFamily="2" charset="77"/>
                <a:ea typeface="Jost" pitchFamily="2" charset="0"/>
                <a:sym typeface="Jost Medium"/>
              </a:rPr>
              <a:t>HEATING</a:t>
            </a:r>
            <a:endParaRPr b="1" dirty="0">
              <a:solidFill>
                <a:srgbClr val="033966"/>
              </a:solidFill>
              <a:latin typeface="Raleway" pitchFamily="2" charset="77"/>
              <a:ea typeface="Jost" pitchFamily="2" charset="0"/>
            </a:endParaRPr>
          </a:p>
        </p:txBody>
      </p:sp>
      <p:sp>
        <p:nvSpPr>
          <p:cNvPr id="31" name="Google Shape;78;p2">
            <a:extLst>
              <a:ext uri="{FF2B5EF4-FFF2-40B4-BE49-F238E27FC236}">
                <a16:creationId xmlns:a16="http://schemas.microsoft.com/office/drawing/2014/main" id="{92CA26F0-5F4B-E116-13AC-076403088A6D}"/>
              </a:ext>
            </a:extLst>
          </p:cNvPr>
          <p:cNvSpPr/>
          <p:nvPr/>
        </p:nvSpPr>
        <p:spPr>
          <a:xfrm>
            <a:off x="788468" y="2471747"/>
            <a:ext cx="1928407" cy="923289"/>
          </a:xfrm>
          <a:prstGeom prst="rect">
            <a:avLst/>
          </a:prstGeom>
          <a:noFill/>
          <a:ln>
            <a:noFill/>
          </a:ln>
        </p:spPr>
        <p:txBody>
          <a:bodyPr spcFirstLastPara="1" wrap="square" lIns="91425" tIns="45700" rIns="91425" bIns="45700" anchor="t" anchorCtr="0">
            <a:spAutoFit/>
          </a:bodyPr>
          <a:lstStyle/>
          <a:p>
            <a:pPr algn="ctr"/>
            <a:r>
              <a:rPr lang="en-US" b="1" dirty="0">
                <a:solidFill>
                  <a:srgbClr val="033966"/>
                </a:solidFill>
                <a:latin typeface="Raleway" pitchFamily="2" charset="77"/>
                <a:ea typeface="Jost" pitchFamily="2" charset="0"/>
                <a:sym typeface="Jost Medium"/>
              </a:rPr>
              <a:t>PRIMARY HEATING AND</a:t>
            </a:r>
          </a:p>
          <a:p>
            <a:pPr algn="ctr"/>
            <a:r>
              <a:rPr lang="en-US" b="1" dirty="0">
                <a:solidFill>
                  <a:srgbClr val="033966"/>
                </a:solidFill>
                <a:latin typeface="Raleway" pitchFamily="2" charset="77"/>
                <a:ea typeface="Jost" pitchFamily="2" charset="0"/>
                <a:sym typeface="Jost Medium"/>
              </a:rPr>
              <a:t>COOLING</a:t>
            </a:r>
            <a:endParaRPr b="1" dirty="0">
              <a:solidFill>
                <a:srgbClr val="033966"/>
              </a:solidFill>
              <a:latin typeface="Raleway" pitchFamily="2" charset="77"/>
              <a:ea typeface="Jost" pitchFamily="2" charset="0"/>
            </a:endParaRPr>
          </a:p>
        </p:txBody>
      </p:sp>
      <p:sp>
        <p:nvSpPr>
          <p:cNvPr id="32" name="Google Shape;78;p2">
            <a:extLst>
              <a:ext uri="{FF2B5EF4-FFF2-40B4-BE49-F238E27FC236}">
                <a16:creationId xmlns:a16="http://schemas.microsoft.com/office/drawing/2014/main" id="{1C5A232A-C057-4E74-5FA6-5BE62E49DA6F}"/>
              </a:ext>
            </a:extLst>
          </p:cNvPr>
          <p:cNvSpPr/>
          <p:nvPr/>
        </p:nvSpPr>
        <p:spPr>
          <a:xfrm>
            <a:off x="2375624" y="1462801"/>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FUEL SOURCE</a:t>
            </a:r>
            <a:endParaRPr sz="1400" dirty="0">
              <a:solidFill>
                <a:srgbClr val="033966"/>
              </a:solidFill>
              <a:latin typeface="Raleway" pitchFamily="2" charset="77"/>
              <a:ea typeface="Jost" pitchFamily="2" charset="0"/>
            </a:endParaRPr>
          </a:p>
        </p:txBody>
      </p:sp>
      <p:sp>
        <p:nvSpPr>
          <p:cNvPr id="33" name="Google Shape;78;p2">
            <a:extLst>
              <a:ext uri="{FF2B5EF4-FFF2-40B4-BE49-F238E27FC236}">
                <a16:creationId xmlns:a16="http://schemas.microsoft.com/office/drawing/2014/main" id="{FABBD08F-22F7-A6A4-4557-BC64DA85A782}"/>
              </a:ext>
            </a:extLst>
          </p:cNvPr>
          <p:cNvSpPr/>
          <p:nvPr/>
        </p:nvSpPr>
        <p:spPr>
          <a:xfrm>
            <a:off x="4658182" y="1461323"/>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SYSTEM</a:t>
            </a:r>
            <a:endParaRPr sz="1400" dirty="0">
              <a:solidFill>
                <a:srgbClr val="033966"/>
              </a:solidFill>
              <a:latin typeface="Raleway" pitchFamily="2" charset="77"/>
              <a:ea typeface="Jost" pitchFamily="2" charset="0"/>
            </a:endParaRPr>
          </a:p>
        </p:txBody>
      </p:sp>
      <p:sp>
        <p:nvSpPr>
          <p:cNvPr id="34" name="Google Shape;78;p2">
            <a:extLst>
              <a:ext uri="{FF2B5EF4-FFF2-40B4-BE49-F238E27FC236}">
                <a16:creationId xmlns:a16="http://schemas.microsoft.com/office/drawing/2014/main" id="{EA48A3F5-D092-4CF0-67DA-52D49046A0A1}"/>
              </a:ext>
            </a:extLst>
          </p:cNvPr>
          <p:cNvSpPr/>
          <p:nvPr/>
        </p:nvSpPr>
        <p:spPr>
          <a:xfrm>
            <a:off x="6940740" y="1447586"/>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DISTRIBUTION</a:t>
            </a:r>
            <a:endParaRPr sz="1400" dirty="0">
              <a:solidFill>
                <a:srgbClr val="033966"/>
              </a:solidFill>
              <a:latin typeface="Raleway" pitchFamily="2" charset="77"/>
              <a:ea typeface="Jost" pitchFamily="2" charset="0"/>
            </a:endParaRPr>
          </a:p>
        </p:txBody>
      </p:sp>
      <p:sp>
        <p:nvSpPr>
          <p:cNvPr id="35" name="Google Shape;78;p2">
            <a:extLst>
              <a:ext uri="{FF2B5EF4-FFF2-40B4-BE49-F238E27FC236}">
                <a16:creationId xmlns:a16="http://schemas.microsoft.com/office/drawing/2014/main" id="{D700340A-7D22-4EE4-4E31-8E0BF9987ACC}"/>
              </a:ext>
            </a:extLst>
          </p:cNvPr>
          <p:cNvSpPr/>
          <p:nvPr/>
        </p:nvSpPr>
        <p:spPr>
          <a:xfrm>
            <a:off x="9052425" y="1447586"/>
            <a:ext cx="1928407" cy="307736"/>
          </a:xfrm>
          <a:prstGeom prst="rect">
            <a:avLst/>
          </a:prstGeom>
          <a:solidFill>
            <a:schemeClr val="bg1"/>
          </a:solid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PROS / CONS</a:t>
            </a:r>
            <a:endParaRPr sz="1400" dirty="0">
              <a:solidFill>
                <a:srgbClr val="033966"/>
              </a:solidFill>
              <a:latin typeface="Raleway" pitchFamily="2" charset="77"/>
              <a:ea typeface="Jost" pitchFamily="2" charset="0"/>
            </a:endParaRPr>
          </a:p>
        </p:txBody>
      </p:sp>
      <p:cxnSp>
        <p:nvCxnSpPr>
          <p:cNvPr id="37" name="Straight Arrow Connector 36">
            <a:extLst>
              <a:ext uri="{FF2B5EF4-FFF2-40B4-BE49-F238E27FC236}">
                <a16:creationId xmlns:a16="http://schemas.microsoft.com/office/drawing/2014/main" id="{215A27C1-4C88-89B2-F962-716BA3995746}"/>
              </a:ext>
            </a:extLst>
          </p:cNvPr>
          <p:cNvCxnSpPr>
            <a:cxnSpLocks/>
            <a:stCxn id="3" idx="3"/>
            <a:endCxn id="21" idx="1"/>
          </p:cNvCxnSpPr>
          <p:nvPr/>
        </p:nvCxnSpPr>
        <p:spPr>
          <a:xfrm>
            <a:off x="3844648" y="5077713"/>
            <a:ext cx="1250246" cy="5568"/>
          </a:xfrm>
          <a:prstGeom prst="straightConnector1">
            <a:avLst/>
          </a:prstGeom>
          <a:ln w="12700">
            <a:solidFill>
              <a:srgbClr val="8D201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DE4D87D-EC8C-920F-73F3-E13936E5D0D3}"/>
              </a:ext>
            </a:extLst>
          </p:cNvPr>
          <p:cNvCxnSpPr>
            <a:cxnSpLocks/>
          </p:cNvCxnSpPr>
          <p:nvPr/>
        </p:nvCxnSpPr>
        <p:spPr>
          <a:xfrm>
            <a:off x="3867322" y="2619248"/>
            <a:ext cx="956469" cy="0"/>
          </a:xfrm>
          <a:prstGeom prst="straightConnector1">
            <a:avLst/>
          </a:prstGeom>
          <a:ln w="12700">
            <a:solidFill>
              <a:srgbClr val="6D781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C427E066-10D5-3004-F85B-8E750DA29EF7}"/>
              </a:ext>
            </a:extLst>
          </p:cNvPr>
          <p:cNvCxnSpPr>
            <a:cxnSpLocks/>
          </p:cNvCxnSpPr>
          <p:nvPr/>
        </p:nvCxnSpPr>
        <p:spPr>
          <a:xfrm>
            <a:off x="6226402" y="5060524"/>
            <a:ext cx="1227572" cy="11135"/>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B02705A-1184-09C5-029A-8CAE822A7073}"/>
              </a:ext>
            </a:extLst>
          </p:cNvPr>
          <p:cNvCxnSpPr>
            <a:cxnSpLocks/>
          </p:cNvCxnSpPr>
          <p:nvPr/>
        </p:nvCxnSpPr>
        <p:spPr>
          <a:xfrm>
            <a:off x="6347791" y="2607627"/>
            <a:ext cx="1106183"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79F8E78-D3FB-A01A-F2B1-BAE3A6E031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9549" y="4525163"/>
            <a:ext cx="1105099" cy="1105099"/>
          </a:xfrm>
          <a:prstGeom prst="rect">
            <a:avLst/>
          </a:prstGeom>
        </p:spPr>
      </p:pic>
      <p:pic>
        <p:nvPicPr>
          <p:cNvPr id="7" name="Picture 6">
            <a:extLst>
              <a:ext uri="{FF2B5EF4-FFF2-40B4-BE49-F238E27FC236}">
                <a16:creationId xmlns:a16="http://schemas.microsoft.com/office/drawing/2014/main" id="{52EBCC97-03E2-D4F4-B586-A0664A50D2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1455" y="2369996"/>
            <a:ext cx="839519" cy="839519"/>
          </a:xfrm>
          <a:prstGeom prst="rect">
            <a:avLst/>
          </a:prstGeom>
        </p:spPr>
      </p:pic>
      <p:pic>
        <p:nvPicPr>
          <p:cNvPr id="12" name="Picture 11">
            <a:extLst>
              <a:ext uri="{FF2B5EF4-FFF2-40B4-BE49-F238E27FC236}">
                <a16:creationId xmlns:a16="http://schemas.microsoft.com/office/drawing/2014/main" id="{5BC92379-5374-6A29-8913-85F0FF3B1A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4373" y="1783901"/>
            <a:ext cx="699181" cy="699181"/>
          </a:xfrm>
          <a:prstGeom prst="rect">
            <a:avLst/>
          </a:prstGeom>
        </p:spPr>
      </p:pic>
      <p:pic>
        <p:nvPicPr>
          <p:cNvPr id="6" name="Picture 5">
            <a:extLst>
              <a:ext uri="{FF2B5EF4-FFF2-40B4-BE49-F238E27FC236}">
                <a16:creationId xmlns:a16="http://schemas.microsoft.com/office/drawing/2014/main" id="{FD864FBF-4FF6-7FF1-E8FC-EF64CF7550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02881" y="2314213"/>
            <a:ext cx="771760" cy="771760"/>
          </a:xfrm>
          <a:prstGeom prst="rect">
            <a:avLst/>
          </a:prstGeom>
        </p:spPr>
      </p:pic>
      <p:pic>
        <p:nvPicPr>
          <p:cNvPr id="8" name="Picture 7">
            <a:extLst>
              <a:ext uri="{FF2B5EF4-FFF2-40B4-BE49-F238E27FC236}">
                <a16:creationId xmlns:a16="http://schemas.microsoft.com/office/drawing/2014/main" id="{CEBF2EA7-815B-32BD-374E-8007D326F9D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88847" y="1985678"/>
            <a:ext cx="754554" cy="754554"/>
          </a:xfrm>
          <a:prstGeom prst="rect">
            <a:avLst/>
          </a:prstGeom>
        </p:spPr>
      </p:pic>
      <p:cxnSp>
        <p:nvCxnSpPr>
          <p:cNvPr id="10" name="Elbow Connector 9">
            <a:extLst>
              <a:ext uri="{FF2B5EF4-FFF2-40B4-BE49-F238E27FC236}">
                <a16:creationId xmlns:a16="http://schemas.microsoft.com/office/drawing/2014/main" id="{2A8A8CA9-F7F4-957D-A2AD-63D63B1B3C8D}"/>
              </a:ext>
            </a:extLst>
          </p:cNvPr>
          <p:cNvCxnSpPr>
            <a:cxnSpLocks/>
          </p:cNvCxnSpPr>
          <p:nvPr/>
        </p:nvCxnSpPr>
        <p:spPr>
          <a:xfrm rot="5400000" flipH="1" flipV="1">
            <a:off x="5618377" y="3417055"/>
            <a:ext cx="1900970" cy="743760"/>
          </a:xfrm>
          <a:prstGeom prst="bentConnector3">
            <a:avLst>
              <a:gd name="adj1" fmla="val -106"/>
            </a:avLst>
          </a:prstGeom>
          <a:ln w="12700">
            <a:solidFill>
              <a:srgbClr val="033966"/>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C4E297D-1FD6-E4F4-D28E-E540847753B7}"/>
              </a:ext>
            </a:extLst>
          </p:cNvPr>
          <p:cNvCxnSpPr>
            <a:cxnSpLocks/>
          </p:cNvCxnSpPr>
          <p:nvPr/>
        </p:nvCxnSpPr>
        <p:spPr>
          <a:xfrm>
            <a:off x="6940740" y="2835020"/>
            <a:ext cx="513234"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24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1B919-B686-784B-7D7F-2E5A260CF9D4}"/>
            </a:ext>
          </a:extLst>
        </p:cNvPr>
        <p:cNvGrpSpPr/>
        <p:nvPr/>
      </p:nvGrpSpPr>
      <p:grpSpPr>
        <a:xfrm>
          <a:off x="0" y="0"/>
          <a:ext cx="0" cy="0"/>
          <a:chOff x="0" y="0"/>
          <a:chExt cx="0" cy="0"/>
        </a:xfrm>
      </p:grpSpPr>
      <p:grpSp>
        <p:nvGrpSpPr>
          <p:cNvPr id="54" name="Group 53">
            <a:extLst>
              <a:ext uri="{FF2B5EF4-FFF2-40B4-BE49-F238E27FC236}">
                <a16:creationId xmlns:a16="http://schemas.microsoft.com/office/drawing/2014/main" id="{63E1E6EE-3830-2CE4-C7CE-0908F64283C3}"/>
              </a:ext>
            </a:extLst>
          </p:cNvPr>
          <p:cNvGrpSpPr/>
          <p:nvPr/>
        </p:nvGrpSpPr>
        <p:grpSpPr>
          <a:xfrm>
            <a:off x="2984539" y="2667462"/>
            <a:ext cx="693828" cy="632875"/>
            <a:chOff x="571628" y="1307201"/>
            <a:chExt cx="693828" cy="632875"/>
          </a:xfrm>
        </p:grpSpPr>
        <p:sp>
          <p:nvSpPr>
            <p:cNvPr id="45" name="TextBox 44">
              <a:extLst>
                <a:ext uri="{FF2B5EF4-FFF2-40B4-BE49-F238E27FC236}">
                  <a16:creationId xmlns:a16="http://schemas.microsoft.com/office/drawing/2014/main" id="{10387424-D69A-B07F-2C94-659E390D80FD}"/>
                </a:ext>
              </a:extLst>
            </p:cNvPr>
            <p:cNvSpPr txBox="1"/>
            <p:nvPr/>
          </p:nvSpPr>
          <p:spPr>
            <a:xfrm rot="10800000">
              <a:off x="658082" y="1307201"/>
              <a:ext cx="320922" cy="307777"/>
            </a:xfrm>
            <a:prstGeom prst="rect">
              <a:avLst/>
            </a:prstGeom>
            <a:noFill/>
          </p:spPr>
          <p:txBody>
            <a:bodyPr wrap="square">
              <a:spAutoFit/>
            </a:bodyPr>
            <a:lstStyle/>
            <a:p>
              <a:r>
                <a:rPr lang="en-US" sz="1390" dirty="0">
                  <a:solidFill>
                    <a:srgbClr val="6D7810"/>
                  </a:solidFill>
                  <a:latin typeface="Raleway" pitchFamily="2" charset="77"/>
                </a:rPr>
                <a:t>U</a:t>
              </a:r>
            </a:p>
          </p:txBody>
        </p:sp>
        <p:cxnSp>
          <p:nvCxnSpPr>
            <p:cNvPr id="25" name="Straight Connector 24">
              <a:extLst>
                <a:ext uri="{FF2B5EF4-FFF2-40B4-BE49-F238E27FC236}">
                  <a16:creationId xmlns:a16="http://schemas.microsoft.com/office/drawing/2014/main" id="{0C69266E-DB3F-F710-9210-E69676CBCA9D}"/>
                </a:ext>
              </a:extLst>
            </p:cNvPr>
            <p:cNvCxnSpPr/>
            <p:nvPr/>
          </p:nvCxnSpPr>
          <p:spPr>
            <a:xfrm>
              <a:off x="682830" y="1447586"/>
              <a:ext cx="0" cy="321473"/>
            </a:xfrm>
            <a:prstGeom prst="line">
              <a:avLst/>
            </a:prstGeom>
            <a:ln w="15240">
              <a:solidFill>
                <a:srgbClr val="6D7810"/>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D90CBE7-73C1-0D21-AACE-639709680B77}"/>
                </a:ext>
              </a:extLst>
            </p:cNvPr>
            <p:cNvSpPr txBox="1"/>
            <p:nvPr/>
          </p:nvSpPr>
          <p:spPr>
            <a:xfrm>
              <a:off x="571628" y="1632299"/>
              <a:ext cx="320922" cy="307777"/>
            </a:xfrm>
            <a:prstGeom prst="rect">
              <a:avLst/>
            </a:prstGeom>
            <a:noFill/>
          </p:spPr>
          <p:txBody>
            <a:bodyPr wrap="none" rtlCol="0">
              <a:spAutoFit/>
            </a:bodyPr>
            <a:lstStyle/>
            <a:p>
              <a:r>
                <a:rPr lang="en-US" sz="1390" dirty="0">
                  <a:solidFill>
                    <a:srgbClr val="6D7810"/>
                  </a:solidFill>
                  <a:latin typeface="Raleway" pitchFamily="2" charset="77"/>
                </a:rPr>
                <a:t>U</a:t>
              </a:r>
            </a:p>
          </p:txBody>
        </p:sp>
        <p:cxnSp>
          <p:nvCxnSpPr>
            <p:cNvPr id="30" name="Straight Connector 29">
              <a:extLst>
                <a:ext uri="{FF2B5EF4-FFF2-40B4-BE49-F238E27FC236}">
                  <a16:creationId xmlns:a16="http://schemas.microsoft.com/office/drawing/2014/main" id="{08355979-8E1C-96B3-19B2-0CFBAAA2FA8A}"/>
                </a:ext>
              </a:extLst>
            </p:cNvPr>
            <p:cNvCxnSpPr>
              <a:cxnSpLocks/>
            </p:cNvCxnSpPr>
            <p:nvPr/>
          </p:nvCxnSpPr>
          <p:spPr>
            <a:xfrm>
              <a:off x="866108" y="1447586"/>
              <a:ext cx="0" cy="321473"/>
            </a:xfrm>
            <a:prstGeom prst="line">
              <a:avLst/>
            </a:prstGeom>
            <a:ln w="15240">
              <a:solidFill>
                <a:srgbClr val="6D7810"/>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26D7EBC9-0F25-26DF-7117-5546307CB0C8}"/>
                </a:ext>
              </a:extLst>
            </p:cNvPr>
            <p:cNvSpPr txBox="1"/>
            <p:nvPr/>
          </p:nvSpPr>
          <p:spPr>
            <a:xfrm>
              <a:off x="754906" y="1632299"/>
              <a:ext cx="320922" cy="307777"/>
            </a:xfrm>
            <a:prstGeom prst="rect">
              <a:avLst/>
            </a:prstGeom>
            <a:noFill/>
          </p:spPr>
          <p:txBody>
            <a:bodyPr wrap="none" rtlCol="0">
              <a:spAutoFit/>
            </a:bodyPr>
            <a:lstStyle/>
            <a:p>
              <a:r>
                <a:rPr lang="en-US" sz="1390" dirty="0">
                  <a:solidFill>
                    <a:srgbClr val="6D7810"/>
                  </a:solidFill>
                  <a:latin typeface="Raleway" pitchFamily="2" charset="77"/>
                </a:rPr>
                <a:t>U</a:t>
              </a:r>
            </a:p>
          </p:txBody>
        </p:sp>
        <p:cxnSp>
          <p:nvCxnSpPr>
            <p:cNvPr id="46" name="Straight Connector 45">
              <a:extLst>
                <a:ext uri="{FF2B5EF4-FFF2-40B4-BE49-F238E27FC236}">
                  <a16:creationId xmlns:a16="http://schemas.microsoft.com/office/drawing/2014/main" id="{720D3BE8-1BC1-B509-FF7B-243D184E06BB}"/>
                </a:ext>
              </a:extLst>
            </p:cNvPr>
            <p:cNvCxnSpPr/>
            <p:nvPr/>
          </p:nvCxnSpPr>
          <p:spPr>
            <a:xfrm>
              <a:off x="774905" y="1494532"/>
              <a:ext cx="0" cy="265680"/>
            </a:xfrm>
            <a:prstGeom prst="line">
              <a:avLst/>
            </a:prstGeom>
            <a:ln w="15240">
              <a:solidFill>
                <a:srgbClr val="6D781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23684D8-7EE5-6956-3EAC-2DA09936F1D0}"/>
                </a:ext>
              </a:extLst>
            </p:cNvPr>
            <p:cNvCxnSpPr/>
            <p:nvPr/>
          </p:nvCxnSpPr>
          <p:spPr>
            <a:xfrm>
              <a:off x="960160" y="1469132"/>
              <a:ext cx="0" cy="265680"/>
            </a:xfrm>
            <a:prstGeom prst="line">
              <a:avLst/>
            </a:prstGeom>
            <a:ln w="15240">
              <a:solidFill>
                <a:srgbClr val="6D7810"/>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5C2F24B-A8F6-AFA5-C404-080015381417}"/>
                </a:ext>
              </a:extLst>
            </p:cNvPr>
            <p:cNvSpPr txBox="1"/>
            <p:nvPr/>
          </p:nvSpPr>
          <p:spPr>
            <a:xfrm rot="10800000">
              <a:off x="845057" y="1307201"/>
              <a:ext cx="320922" cy="307777"/>
            </a:xfrm>
            <a:prstGeom prst="rect">
              <a:avLst/>
            </a:prstGeom>
            <a:noFill/>
          </p:spPr>
          <p:txBody>
            <a:bodyPr wrap="square">
              <a:spAutoFit/>
            </a:bodyPr>
            <a:lstStyle/>
            <a:p>
              <a:r>
                <a:rPr lang="en-US" sz="1390" dirty="0">
                  <a:solidFill>
                    <a:srgbClr val="6D7810"/>
                  </a:solidFill>
                  <a:latin typeface="Raleway" pitchFamily="2" charset="77"/>
                </a:rPr>
                <a:t>U</a:t>
              </a:r>
            </a:p>
          </p:txBody>
        </p:sp>
        <p:cxnSp>
          <p:nvCxnSpPr>
            <p:cNvPr id="49" name="Straight Connector 48">
              <a:extLst>
                <a:ext uri="{FF2B5EF4-FFF2-40B4-BE49-F238E27FC236}">
                  <a16:creationId xmlns:a16="http://schemas.microsoft.com/office/drawing/2014/main" id="{90160EBF-EDCD-CD4D-9C9D-94C6D3F6C378}"/>
                </a:ext>
              </a:extLst>
            </p:cNvPr>
            <p:cNvCxnSpPr/>
            <p:nvPr/>
          </p:nvCxnSpPr>
          <p:spPr>
            <a:xfrm>
              <a:off x="1054305" y="1469132"/>
              <a:ext cx="0" cy="321473"/>
            </a:xfrm>
            <a:prstGeom prst="line">
              <a:avLst/>
            </a:prstGeom>
            <a:ln w="15240">
              <a:solidFill>
                <a:srgbClr val="6D7810"/>
              </a:solidFill>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7513270E-3495-48A0-40CA-1AA86E269517}"/>
                </a:ext>
              </a:extLst>
            </p:cNvPr>
            <p:cNvSpPr txBox="1"/>
            <p:nvPr/>
          </p:nvSpPr>
          <p:spPr>
            <a:xfrm>
              <a:off x="944534" y="1632299"/>
              <a:ext cx="320922" cy="307777"/>
            </a:xfrm>
            <a:prstGeom prst="rect">
              <a:avLst/>
            </a:prstGeom>
            <a:noFill/>
          </p:spPr>
          <p:txBody>
            <a:bodyPr wrap="none" rtlCol="0">
              <a:spAutoFit/>
            </a:bodyPr>
            <a:lstStyle/>
            <a:p>
              <a:r>
                <a:rPr lang="en-US" sz="1390" dirty="0">
                  <a:solidFill>
                    <a:srgbClr val="6D7810"/>
                  </a:solidFill>
                  <a:latin typeface="Raleway" pitchFamily="2" charset="77"/>
                </a:rPr>
                <a:t>U</a:t>
              </a:r>
            </a:p>
          </p:txBody>
        </p:sp>
        <p:cxnSp>
          <p:nvCxnSpPr>
            <p:cNvPr id="53" name="Straight Connector 52">
              <a:extLst>
                <a:ext uri="{FF2B5EF4-FFF2-40B4-BE49-F238E27FC236}">
                  <a16:creationId xmlns:a16="http://schemas.microsoft.com/office/drawing/2014/main" id="{B49B3D11-029E-3027-DC6A-187F00A4964C}"/>
                </a:ext>
              </a:extLst>
            </p:cNvPr>
            <p:cNvCxnSpPr/>
            <p:nvPr/>
          </p:nvCxnSpPr>
          <p:spPr>
            <a:xfrm>
              <a:off x="1150104" y="1440717"/>
              <a:ext cx="0" cy="321473"/>
            </a:xfrm>
            <a:prstGeom prst="line">
              <a:avLst/>
            </a:prstGeom>
            <a:ln w="15240">
              <a:solidFill>
                <a:srgbClr val="6D7810"/>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A5C65AF6-69E8-22BD-41AD-7692AFD37F68}"/>
              </a:ext>
            </a:extLst>
          </p:cNvPr>
          <p:cNvSpPr txBox="1"/>
          <p:nvPr/>
        </p:nvSpPr>
        <p:spPr>
          <a:xfrm>
            <a:off x="334108" y="298938"/>
            <a:ext cx="6858000" cy="523220"/>
          </a:xfrm>
          <a:prstGeom prst="rect">
            <a:avLst/>
          </a:prstGeom>
          <a:noFill/>
        </p:spPr>
        <p:txBody>
          <a:bodyPr wrap="square" rtlCol="0">
            <a:spAutoFit/>
          </a:bodyPr>
          <a:lstStyle/>
          <a:p>
            <a:r>
              <a:rPr lang="en-US" sz="2800" spc="300" dirty="0">
                <a:solidFill>
                  <a:srgbClr val="033966"/>
                </a:solidFill>
                <a:latin typeface="Raleway" pitchFamily="2" charset="77"/>
              </a:rPr>
              <a:t>PROPOSED SOLUTION: OPTION 2</a:t>
            </a:r>
          </a:p>
        </p:txBody>
      </p:sp>
      <p:sp>
        <p:nvSpPr>
          <p:cNvPr id="16" name="Google Shape;78;p2">
            <a:extLst>
              <a:ext uri="{FF2B5EF4-FFF2-40B4-BE49-F238E27FC236}">
                <a16:creationId xmlns:a16="http://schemas.microsoft.com/office/drawing/2014/main" id="{C7368B8C-7A8D-3EC0-2168-BB08D8C9F90E}"/>
              </a:ext>
            </a:extLst>
          </p:cNvPr>
          <p:cNvSpPr/>
          <p:nvPr/>
        </p:nvSpPr>
        <p:spPr>
          <a:xfrm>
            <a:off x="4480017" y="4367482"/>
            <a:ext cx="228473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ventilation, </a:t>
            </a:r>
            <a:r>
              <a:rPr lang="en-US" b="0" i="0" strike="noStrike" cap="none" dirty="0">
                <a:solidFill>
                  <a:srgbClr val="6D7810"/>
                </a:solidFill>
                <a:latin typeface="Raleway" pitchFamily="2" charset="77"/>
                <a:ea typeface="Jost" pitchFamily="2" charset="0"/>
                <a:cs typeface="Jost Medium"/>
                <a:sym typeface="Jost Medium"/>
              </a:rPr>
              <a:t>water source heat pumps (heating and AC)</a:t>
            </a:r>
            <a:endParaRPr sz="1600" b="0" i="0" strike="noStrike" cap="none" dirty="0">
              <a:solidFill>
                <a:srgbClr val="6D7810"/>
              </a:solidFill>
              <a:latin typeface="Raleway" pitchFamily="2" charset="77"/>
              <a:ea typeface="Jost" pitchFamily="2" charset="0"/>
              <a:sym typeface="Arial"/>
            </a:endParaRPr>
          </a:p>
        </p:txBody>
      </p:sp>
      <p:sp>
        <p:nvSpPr>
          <p:cNvPr id="18" name="Google Shape;78;p2">
            <a:extLst>
              <a:ext uri="{FF2B5EF4-FFF2-40B4-BE49-F238E27FC236}">
                <a16:creationId xmlns:a16="http://schemas.microsoft.com/office/drawing/2014/main" id="{E45B7DBD-0EB8-0E2C-2355-50F713050443}"/>
              </a:ext>
            </a:extLst>
          </p:cNvPr>
          <p:cNvSpPr/>
          <p:nvPr/>
        </p:nvSpPr>
        <p:spPr>
          <a:xfrm>
            <a:off x="9052425" y="2968583"/>
            <a:ext cx="2959567" cy="107717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Arial"/>
              </a:rPr>
              <a:t>Longest lifespan </a:t>
            </a:r>
          </a:p>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Jost Medium"/>
              </a:rPr>
              <a:t>Lowest operating cost</a:t>
            </a:r>
          </a:p>
          <a:p>
            <a:pPr marL="457200" marR="0" lvl="0" indent="-457200" algn="l" rtl="0">
              <a:lnSpc>
                <a:spcPct val="100000"/>
              </a:lnSpc>
              <a:spcBef>
                <a:spcPts val="0"/>
              </a:spcBef>
              <a:spcAft>
                <a:spcPts val="0"/>
              </a:spcAft>
              <a:buFont typeface="Arial" panose="020B0604020202020204" pitchFamily="34" charset="0"/>
              <a:buChar char="•"/>
            </a:pPr>
            <a:r>
              <a:rPr lang="en-US" sz="1600" i="0" strike="noStrike" cap="none" dirty="0">
                <a:solidFill>
                  <a:srgbClr val="033966"/>
                </a:solidFill>
                <a:latin typeface="Raleway" pitchFamily="2" charset="77"/>
                <a:ea typeface="Jost" pitchFamily="2" charset="0"/>
                <a:sym typeface="Arial"/>
              </a:rPr>
              <a:t>Lowest emissions</a:t>
            </a:r>
          </a:p>
          <a:p>
            <a:pPr marL="457200" marR="0" lvl="0" indent="-457200" algn="l" rtl="0">
              <a:lnSpc>
                <a:spcPct val="100000"/>
              </a:lnSpc>
              <a:spcBef>
                <a:spcPts val="0"/>
              </a:spcBef>
              <a:spcAft>
                <a:spcPts val="0"/>
              </a:spcAft>
              <a:buFont typeface="Arial" panose="020B0604020202020204" pitchFamily="34" charset="0"/>
              <a:buChar char="•"/>
            </a:pPr>
            <a:r>
              <a:rPr lang="en-US" sz="1600" dirty="0">
                <a:solidFill>
                  <a:srgbClr val="033966"/>
                </a:solidFill>
                <a:latin typeface="Raleway" pitchFamily="2" charset="77"/>
                <a:ea typeface="Jost" pitchFamily="2" charset="0"/>
                <a:sym typeface="Arial"/>
              </a:rPr>
              <a:t>Highest efficiency</a:t>
            </a:r>
          </a:p>
        </p:txBody>
      </p:sp>
      <p:sp>
        <p:nvSpPr>
          <p:cNvPr id="22" name="Google Shape;78;p2">
            <a:extLst>
              <a:ext uri="{FF2B5EF4-FFF2-40B4-BE49-F238E27FC236}">
                <a16:creationId xmlns:a16="http://schemas.microsoft.com/office/drawing/2014/main" id="{CA181335-3E92-FE4C-BF4C-E7C7DEE25796}"/>
              </a:ext>
            </a:extLst>
          </p:cNvPr>
          <p:cNvSpPr/>
          <p:nvPr/>
        </p:nvSpPr>
        <p:spPr>
          <a:xfrm>
            <a:off x="2324826" y="3231057"/>
            <a:ext cx="1928407" cy="369291"/>
          </a:xfrm>
          <a:prstGeom prst="rect">
            <a:avLst/>
          </a:prstGeom>
          <a:noFill/>
          <a:ln>
            <a:noFill/>
          </a:ln>
        </p:spPr>
        <p:txBody>
          <a:bodyPr spcFirstLastPara="1" wrap="square" lIns="91425" tIns="45700" rIns="91425" bIns="45700" anchor="t" anchorCtr="0">
            <a:spAutoFit/>
          </a:bodyPr>
          <a:lstStyle/>
          <a:p>
            <a:pPr algn="ctr"/>
            <a:r>
              <a:rPr lang="en-US" dirty="0">
                <a:solidFill>
                  <a:srgbClr val="6D7810"/>
                </a:solidFill>
                <a:latin typeface="Raleway" pitchFamily="2" charset="77"/>
                <a:ea typeface="Jost" pitchFamily="2" charset="0"/>
                <a:sym typeface="Jost Medium"/>
              </a:rPr>
              <a:t>geothermal</a:t>
            </a:r>
            <a:endParaRPr dirty="0">
              <a:solidFill>
                <a:srgbClr val="6D7810"/>
              </a:solidFill>
              <a:latin typeface="Raleway" pitchFamily="2" charset="77"/>
              <a:ea typeface="Jost" pitchFamily="2" charset="0"/>
            </a:endParaRPr>
          </a:p>
        </p:txBody>
      </p:sp>
      <p:pic>
        <p:nvPicPr>
          <p:cNvPr id="24" name="Picture 23">
            <a:extLst>
              <a:ext uri="{FF2B5EF4-FFF2-40B4-BE49-F238E27FC236}">
                <a16:creationId xmlns:a16="http://schemas.microsoft.com/office/drawing/2014/main" id="{008B8295-8098-7D71-2B9F-307D3B9DB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506" y="4469924"/>
            <a:ext cx="1136921" cy="1136921"/>
          </a:xfrm>
          <a:prstGeom prst="rect">
            <a:avLst/>
          </a:prstGeom>
        </p:spPr>
      </p:pic>
      <p:sp>
        <p:nvSpPr>
          <p:cNvPr id="26" name="Google Shape;78;p2">
            <a:extLst>
              <a:ext uri="{FF2B5EF4-FFF2-40B4-BE49-F238E27FC236}">
                <a16:creationId xmlns:a16="http://schemas.microsoft.com/office/drawing/2014/main" id="{33314FF0-0922-A64E-2CD5-A3D58423DD58}"/>
              </a:ext>
            </a:extLst>
          </p:cNvPr>
          <p:cNvSpPr/>
          <p:nvPr/>
        </p:nvSpPr>
        <p:spPr>
          <a:xfrm>
            <a:off x="1961849" y="5422884"/>
            <a:ext cx="2755960" cy="646290"/>
          </a:xfrm>
          <a:prstGeom prst="rect">
            <a:avLst/>
          </a:prstGeom>
          <a:noFill/>
          <a:ln>
            <a:noFill/>
          </a:ln>
        </p:spPr>
        <p:txBody>
          <a:bodyPr spcFirstLastPara="1" wrap="square" lIns="91425" tIns="45700" rIns="91425" bIns="45700" anchor="t" anchorCtr="0">
            <a:spAutoFit/>
          </a:bodyPr>
          <a:lstStyle/>
          <a:p>
            <a:pPr algn="ctr"/>
            <a:r>
              <a:rPr lang="en-US" dirty="0">
                <a:solidFill>
                  <a:srgbClr val="6D7810"/>
                </a:solidFill>
                <a:latin typeface="Raleway" pitchFamily="2" charset="77"/>
                <a:ea typeface="Jost" pitchFamily="2" charset="0"/>
                <a:sym typeface="Jost Medium"/>
              </a:rPr>
              <a:t>electricity (potential for 100% renewable)</a:t>
            </a:r>
            <a:endParaRPr lang="en-US" dirty="0">
              <a:solidFill>
                <a:srgbClr val="6D7810"/>
              </a:solidFill>
              <a:latin typeface="Raleway" pitchFamily="2" charset="77"/>
              <a:ea typeface="Jost" pitchFamily="2" charset="0"/>
            </a:endParaRPr>
          </a:p>
        </p:txBody>
      </p:sp>
      <p:sp>
        <p:nvSpPr>
          <p:cNvPr id="28" name="Google Shape;78;p2">
            <a:extLst>
              <a:ext uri="{FF2B5EF4-FFF2-40B4-BE49-F238E27FC236}">
                <a16:creationId xmlns:a16="http://schemas.microsoft.com/office/drawing/2014/main" id="{8A4855AC-118F-5D6E-7FF4-5054F18627CC}"/>
              </a:ext>
            </a:extLst>
          </p:cNvPr>
          <p:cNvSpPr/>
          <p:nvPr/>
        </p:nvSpPr>
        <p:spPr>
          <a:xfrm>
            <a:off x="6948989" y="5699883"/>
            <a:ext cx="228473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strike="noStrike" cap="none" dirty="0">
                <a:solidFill>
                  <a:srgbClr val="033966"/>
                </a:solidFill>
                <a:latin typeface="Raleway" pitchFamily="2" charset="77"/>
                <a:ea typeface="Jost" pitchFamily="2" charset="0"/>
                <a:cs typeface="Jost Medium"/>
                <a:sym typeface="Jost Medium"/>
              </a:rPr>
              <a:t>ducts</a:t>
            </a:r>
            <a:endParaRPr sz="1600" b="0" i="0" strike="noStrike" cap="none" dirty="0">
              <a:solidFill>
                <a:srgbClr val="033966"/>
              </a:solidFill>
              <a:latin typeface="Raleway" pitchFamily="2" charset="77"/>
              <a:ea typeface="Jost" pitchFamily="2" charset="0"/>
              <a:sym typeface="Arial"/>
            </a:endParaRPr>
          </a:p>
        </p:txBody>
      </p:sp>
      <p:sp>
        <p:nvSpPr>
          <p:cNvPr id="29" name="Google Shape;78;p2">
            <a:extLst>
              <a:ext uri="{FF2B5EF4-FFF2-40B4-BE49-F238E27FC236}">
                <a16:creationId xmlns:a16="http://schemas.microsoft.com/office/drawing/2014/main" id="{DC3FDF1A-B097-874F-96B4-8999532A18AD}"/>
              </a:ext>
            </a:extLst>
          </p:cNvPr>
          <p:cNvSpPr/>
          <p:nvPr/>
        </p:nvSpPr>
        <p:spPr>
          <a:xfrm>
            <a:off x="242483" y="3231057"/>
            <a:ext cx="1928407" cy="646290"/>
          </a:xfrm>
          <a:prstGeom prst="rect">
            <a:avLst/>
          </a:prstGeom>
          <a:noFill/>
          <a:ln>
            <a:noFill/>
          </a:ln>
        </p:spPr>
        <p:txBody>
          <a:bodyPr spcFirstLastPara="1" wrap="square" lIns="91425" tIns="45700" rIns="91425" bIns="45700" anchor="t" anchorCtr="0">
            <a:spAutoFit/>
          </a:bodyPr>
          <a:lstStyle/>
          <a:p>
            <a:pPr algn="ctr"/>
            <a:r>
              <a:rPr lang="en-US" b="1" dirty="0">
                <a:solidFill>
                  <a:srgbClr val="033966"/>
                </a:solidFill>
                <a:latin typeface="Raleway" pitchFamily="2" charset="77"/>
                <a:ea typeface="Jost" pitchFamily="2" charset="0"/>
                <a:sym typeface="Jost Medium"/>
              </a:rPr>
              <a:t>HEATING AND COOLING</a:t>
            </a:r>
            <a:endParaRPr b="1" dirty="0">
              <a:solidFill>
                <a:srgbClr val="033966"/>
              </a:solidFill>
              <a:latin typeface="Raleway" pitchFamily="2" charset="77"/>
              <a:ea typeface="Jost" pitchFamily="2" charset="0"/>
            </a:endParaRPr>
          </a:p>
        </p:txBody>
      </p:sp>
      <p:sp>
        <p:nvSpPr>
          <p:cNvPr id="32" name="Google Shape;78;p2">
            <a:extLst>
              <a:ext uri="{FF2B5EF4-FFF2-40B4-BE49-F238E27FC236}">
                <a16:creationId xmlns:a16="http://schemas.microsoft.com/office/drawing/2014/main" id="{AC78719A-6D6D-C0F6-44D2-5C0E5606A9B8}"/>
              </a:ext>
            </a:extLst>
          </p:cNvPr>
          <p:cNvSpPr/>
          <p:nvPr/>
        </p:nvSpPr>
        <p:spPr>
          <a:xfrm>
            <a:off x="2324825" y="1462801"/>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FUEL SOURCE</a:t>
            </a:r>
            <a:endParaRPr sz="1400" dirty="0">
              <a:solidFill>
                <a:srgbClr val="033966"/>
              </a:solidFill>
              <a:latin typeface="Raleway" pitchFamily="2" charset="77"/>
              <a:ea typeface="Jost" pitchFamily="2" charset="0"/>
            </a:endParaRPr>
          </a:p>
        </p:txBody>
      </p:sp>
      <p:sp>
        <p:nvSpPr>
          <p:cNvPr id="33" name="Google Shape;78;p2">
            <a:extLst>
              <a:ext uri="{FF2B5EF4-FFF2-40B4-BE49-F238E27FC236}">
                <a16:creationId xmlns:a16="http://schemas.microsoft.com/office/drawing/2014/main" id="{6328100B-363E-9FA4-D899-FE0E032D62E3}"/>
              </a:ext>
            </a:extLst>
          </p:cNvPr>
          <p:cNvSpPr/>
          <p:nvPr/>
        </p:nvSpPr>
        <p:spPr>
          <a:xfrm>
            <a:off x="4658182" y="1461323"/>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SYSTEM</a:t>
            </a:r>
            <a:endParaRPr sz="1400" dirty="0">
              <a:solidFill>
                <a:srgbClr val="033966"/>
              </a:solidFill>
              <a:latin typeface="Raleway" pitchFamily="2" charset="77"/>
              <a:ea typeface="Jost" pitchFamily="2" charset="0"/>
            </a:endParaRPr>
          </a:p>
        </p:txBody>
      </p:sp>
      <p:sp>
        <p:nvSpPr>
          <p:cNvPr id="34" name="Google Shape;78;p2">
            <a:extLst>
              <a:ext uri="{FF2B5EF4-FFF2-40B4-BE49-F238E27FC236}">
                <a16:creationId xmlns:a16="http://schemas.microsoft.com/office/drawing/2014/main" id="{0A5355ED-3E2D-7033-E0BA-3E799865781E}"/>
              </a:ext>
            </a:extLst>
          </p:cNvPr>
          <p:cNvSpPr/>
          <p:nvPr/>
        </p:nvSpPr>
        <p:spPr>
          <a:xfrm>
            <a:off x="6940740" y="1447586"/>
            <a:ext cx="1928407" cy="307736"/>
          </a:xfrm>
          <a:prstGeom prst="rect">
            <a:avLst/>
          </a:prstGeom>
          <a:no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DISTRIBUTION</a:t>
            </a:r>
            <a:endParaRPr sz="1400" dirty="0">
              <a:solidFill>
                <a:srgbClr val="033966"/>
              </a:solidFill>
              <a:latin typeface="Raleway" pitchFamily="2" charset="77"/>
              <a:ea typeface="Jost" pitchFamily="2" charset="0"/>
            </a:endParaRPr>
          </a:p>
        </p:txBody>
      </p:sp>
      <p:sp>
        <p:nvSpPr>
          <p:cNvPr id="35" name="Google Shape;78;p2">
            <a:extLst>
              <a:ext uri="{FF2B5EF4-FFF2-40B4-BE49-F238E27FC236}">
                <a16:creationId xmlns:a16="http://schemas.microsoft.com/office/drawing/2014/main" id="{0571C647-C504-1834-391C-3201997DD58D}"/>
              </a:ext>
            </a:extLst>
          </p:cNvPr>
          <p:cNvSpPr/>
          <p:nvPr/>
        </p:nvSpPr>
        <p:spPr>
          <a:xfrm>
            <a:off x="9052425" y="1447586"/>
            <a:ext cx="1928407" cy="307736"/>
          </a:xfrm>
          <a:prstGeom prst="rect">
            <a:avLst/>
          </a:prstGeom>
          <a:solidFill>
            <a:schemeClr val="bg1"/>
          </a:solidFill>
          <a:ln>
            <a:noFill/>
          </a:ln>
        </p:spPr>
        <p:txBody>
          <a:bodyPr spcFirstLastPara="1" wrap="square" lIns="91425" tIns="45700" rIns="91425" bIns="45700" anchor="t" anchorCtr="0">
            <a:spAutoFit/>
          </a:bodyPr>
          <a:lstStyle/>
          <a:p>
            <a:pPr algn="ctr"/>
            <a:r>
              <a:rPr lang="en-US" sz="1400" dirty="0">
                <a:solidFill>
                  <a:srgbClr val="033966"/>
                </a:solidFill>
                <a:latin typeface="Raleway" pitchFamily="2" charset="77"/>
                <a:ea typeface="Jost" pitchFamily="2" charset="0"/>
                <a:sym typeface="Jost Medium"/>
              </a:rPr>
              <a:t>PROS / CONS</a:t>
            </a:r>
            <a:endParaRPr sz="1400" dirty="0">
              <a:solidFill>
                <a:srgbClr val="033966"/>
              </a:solidFill>
              <a:latin typeface="Raleway" pitchFamily="2" charset="77"/>
              <a:ea typeface="Jost" pitchFamily="2" charset="0"/>
            </a:endParaRPr>
          </a:p>
        </p:txBody>
      </p:sp>
      <p:pic>
        <p:nvPicPr>
          <p:cNvPr id="12" name="Picture 11">
            <a:extLst>
              <a:ext uri="{FF2B5EF4-FFF2-40B4-BE49-F238E27FC236}">
                <a16:creationId xmlns:a16="http://schemas.microsoft.com/office/drawing/2014/main" id="{AEFB9841-1445-C92A-818B-F64C01148E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4373" y="2857437"/>
            <a:ext cx="699181" cy="699181"/>
          </a:xfrm>
          <a:prstGeom prst="rect">
            <a:avLst/>
          </a:prstGeom>
        </p:spPr>
      </p:pic>
      <p:pic>
        <p:nvPicPr>
          <p:cNvPr id="5" name="Picture 4">
            <a:extLst>
              <a:ext uri="{FF2B5EF4-FFF2-40B4-BE49-F238E27FC236}">
                <a16:creationId xmlns:a16="http://schemas.microsoft.com/office/drawing/2014/main" id="{D029474A-E5EF-6045-3CA7-377A0D8139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0057" y="1775263"/>
            <a:ext cx="1105091" cy="1105091"/>
          </a:xfrm>
          <a:prstGeom prst="rect">
            <a:avLst/>
          </a:prstGeom>
        </p:spPr>
      </p:pic>
      <p:sp>
        <p:nvSpPr>
          <p:cNvPr id="55" name="Google Shape;78;p2">
            <a:extLst>
              <a:ext uri="{FF2B5EF4-FFF2-40B4-BE49-F238E27FC236}">
                <a16:creationId xmlns:a16="http://schemas.microsoft.com/office/drawing/2014/main" id="{FD6080D9-A80F-A30F-9E0B-6DA4E9521110}"/>
              </a:ext>
            </a:extLst>
          </p:cNvPr>
          <p:cNvSpPr/>
          <p:nvPr/>
        </p:nvSpPr>
        <p:spPr>
          <a:xfrm>
            <a:off x="6896504" y="3215819"/>
            <a:ext cx="2155921" cy="369291"/>
          </a:xfrm>
          <a:prstGeom prst="rect">
            <a:avLst/>
          </a:prstGeom>
          <a:noFill/>
          <a:ln>
            <a:noFill/>
          </a:ln>
        </p:spPr>
        <p:txBody>
          <a:bodyPr spcFirstLastPara="1" wrap="square" lIns="91425" tIns="45700" rIns="91425" bIns="45700" anchor="t" anchorCtr="0">
            <a:spAutoFit/>
          </a:bodyPr>
          <a:lstStyle/>
          <a:p>
            <a:pPr algn="ctr"/>
            <a:r>
              <a:rPr lang="en-US" dirty="0">
                <a:solidFill>
                  <a:srgbClr val="033966"/>
                </a:solidFill>
                <a:latin typeface="Raleway" pitchFamily="2" charset="77"/>
                <a:ea typeface="Jost" pitchFamily="2" charset="0"/>
                <a:sym typeface="Jost Medium"/>
              </a:rPr>
              <a:t>radiators</a:t>
            </a:r>
            <a:endParaRPr dirty="0">
              <a:solidFill>
                <a:srgbClr val="033966"/>
              </a:solidFill>
              <a:latin typeface="Raleway" pitchFamily="2" charset="77"/>
              <a:ea typeface="Jost" pitchFamily="2" charset="0"/>
            </a:endParaRPr>
          </a:p>
        </p:txBody>
      </p:sp>
      <p:pic>
        <p:nvPicPr>
          <p:cNvPr id="56" name="Picture 55">
            <a:extLst>
              <a:ext uri="{FF2B5EF4-FFF2-40B4-BE49-F238E27FC236}">
                <a16:creationId xmlns:a16="http://schemas.microsoft.com/office/drawing/2014/main" id="{66B2942A-5725-3A7B-BB3E-CC29E537DF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1915" y="1942633"/>
            <a:ext cx="1105099" cy="1105099"/>
          </a:xfrm>
          <a:prstGeom prst="rect">
            <a:avLst/>
          </a:prstGeom>
        </p:spPr>
      </p:pic>
      <p:pic>
        <p:nvPicPr>
          <p:cNvPr id="3" name="Picture 2">
            <a:extLst>
              <a:ext uri="{FF2B5EF4-FFF2-40B4-BE49-F238E27FC236}">
                <a16:creationId xmlns:a16="http://schemas.microsoft.com/office/drawing/2014/main" id="{EBE0BACB-2FF3-56EC-95B8-1DCE227F4B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87473" y="3317419"/>
            <a:ext cx="1095652" cy="1095652"/>
          </a:xfrm>
          <a:prstGeom prst="rect">
            <a:avLst/>
          </a:prstGeom>
        </p:spPr>
      </p:pic>
      <p:pic>
        <p:nvPicPr>
          <p:cNvPr id="6" name="Picture 5">
            <a:extLst>
              <a:ext uri="{FF2B5EF4-FFF2-40B4-BE49-F238E27FC236}">
                <a16:creationId xmlns:a16="http://schemas.microsoft.com/office/drawing/2014/main" id="{3047E43A-2A72-006A-C5B0-7650B28873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02881" y="4606446"/>
            <a:ext cx="771760" cy="771760"/>
          </a:xfrm>
          <a:prstGeom prst="rect">
            <a:avLst/>
          </a:prstGeom>
        </p:spPr>
      </p:pic>
      <p:pic>
        <p:nvPicPr>
          <p:cNvPr id="8" name="Picture 7">
            <a:extLst>
              <a:ext uri="{FF2B5EF4-FFF2-40B4-BE49-F238E27FC236}">
                <a16:creationId xmlns:a16="http://schemas.microsoft.com/office/drawing/2014/main" id="{B68210C1-4473-8E5D-DE73-7130DCAFC9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88847" y="4277911"/>
            <a:ext cx="754554" cy="754554"/>
          </a:xfrm>
          <a:prstGeom prst="rect">
            <a:avLst/>
          </a:prstGeom>
        </p:spPr>
      </p:pic>
      <p:cxnSp>
        <p:nvCxnSpPr>
          <p:cNvPr id="10" name="Elbow Connector 9">
            <a:extLst>
              <a:ext uri="{FF2B5EF4-FFF2-40B4-BE49-F238E27FC236}">
                <a16:creationId xmlns:a16="http://schemas.microsoft.com/office/drawing/2014/main" id="{031DCE44-84F7-53E8-60D5-8C8CE30E034B}"/>
              </a:ext>
            </a:extLst>
          </p:cNvPr>
          <p:cNvCxnSpPr>
            <a:cxnSpLocks/>
          </p:cNvCxnSpPr>
          <p:nvPr/>
        </p:nvCxnSpPr>
        <p:spPr>
          <a:xfrm rot="5400000" flipH="1" flipV="1">
            <a:off x="3509029" y="4103890"/>
            <a:ext cx="1178002" cy="305967"/>
          </a:xfrm>
          <a:prstGeom prst="bentConnector3">
            <a:avLst>
              <a:gd name="adj1" fmla="val -227"/>
            </a:avLst>
          </a:prstGeom>
          <a:ln w="12700">
            <a:solidFill>
              <a:srgbClr val="033966"/>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35DC934-FD47-FDC1-7BFB-47C48AD8467F}"/>
              </a:ext>
            </a:extLst>
          </p:cNvPr>
          <p:cNvCxnSpPr>
            <a:cxnSpLocks/>
          </p:cNvCxnSpPr>
          <p:nvPr/>
        </p:nvCxnSpPr>
        <p:spPr>
          <a:xfrm>
            <a:off x="4251014" y="3674482"/>
            <a:ext cx="638736"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C09488FF-C126-1DF6-BC46-9DCDBAFEEE0F}"/>
              </a:ext>
            </a:extLst>
          </p:cNvPr>
          <p:cNvCxnSpPr>
            <a:cxnSpLocks/>
            <a:stCxn id="5" idx="3"/>
          </p:cNvCxnSpPr>
          <p:nvPr/>
        </p:nvCxnSpPr>
        <p:spPr>
          <a:xfrm>
            <a:off x="3845148" y="2327809"/>
            <a:ext cx="386628" cy="949644"/>
          </a:xfrm>
          <a:prstGeom prst="bentConnector2">
            <a:avLst/>
          </a:prstGeom>
          <a:ln w="12700">
            <a:solidFill>
              <a:srgbClr val="033966"/>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7F9E639-3BC2-813A-7622-DFA800DEA128}"/>
              </a:ext>
            </a:extLst>
          </p:cNvPr>
          <p:cNvCxnSpPr>
            <a:cxnSpLocks/>
          </p:cNvCxnSpPr>
          <p:nvPr/>
        </p:nvCxnSpPr>
        <p:spPr>
          <a:xfrm>
            <a:off x="4231776" y="3269049"/>
            <a:ext cx="638737"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cxnSp>
        <p:nvCxnSpPr>
          <p:cNvPr id="50" name="Elbow Connector 49">
            <a:extLst>
              <a:ext uri="{FF2B5EF4-FFF2-40B4-BE49-F238E27FC236}">
                <a16:creationId xmlns:a16="http://schemas.microsoft.com/office/drawing/2014/main" id="{1197563F-74AC-7BCC-71B7-B65FFD7CBD51}"/>
              </a:ext>
            </a:extLst>
          </p:cNvPr>
          <p:cNvCxnSpPr>
            <a:cxnSpLocks/>
          </p:cNvCxnSpPr>
          <p:nvPr/>
        </p:nvCxnSpPr>
        <p:spPr>
          <a:xfrm rot="5400000" flipH="1" flipV="1">
            <a:off x="5696525" y="2668775"/>
            <a:ext cx="687021" cy="509319"/>
          </a:xfrm>
          <a:prstGeom prst="bentConnector3">
            <a:avLst>
              <a:gd name="adj1" fmla="val 827"/>
            </a:avLst>
          </a:prstGeom>
          <a:ln w="12700">
            <a:solidFill>
              <a:srgbClr val="033966"/>
            </a:solidFill>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5AB45207-D677-C5BF-A5E1-619A71194863}"/>
              </a:ext>
            </a:extLst>
          </p:cNvPr>
          <p:cNvCxnSpPr>
            <a:cxnSpLocks/>
          </p:cNvCxnSpPr>
          <p:nvPr/>
        </p:nvCxnSpPr>
        <p:spPr>
          <a:xfrm>
            <a:off x="6294696" y="2573944"/>
            <a:ext cx="971688" cy="598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cxnSp>
        <p:nvCxnSpPr>
          <p:cNvPr id="66" name="Elbow Connector 65">
            <a:extLst>
              <a:ext uri="{FF2B5EF4-FFF2-40B4-BE49-F238E27FC236}">
                <a16:creationId xmlns:a16="http://schemas.microsoft.com/office/drawing/2014/main" id="{90CE45E8-3E2B-ED2C-109E-88E484FB27A6}"/>
              </a:ext>
            </a:extLst>
          </p:cNvPr>
          <p:cNvCxnSpPr>
            <a:cxnSpLocks/>
          </p:cNvCxnSpPr>
          <p:nvPr/>
        </p:nvCxnSpPr>
        <p:spPr>
          <a:xfrm rot="16200000" flipH="1">
            <a:off x="6130512" y="4048958"/>
            <a:ext cx="1164263" cy="386628"/>
          </a:xfrm>
          <a:prstGeom prst="bentConnector3">
            <a:avLst>
              <a:gd name="adj1" fmla="val -92"/>
            </a:avLst>
          </a:prstGeom>
          <a:ln w="12700">
            <a:solidFill>
              <a:srgbClr val="033966"/>
            </a:solidFill>
            <a:tailEnd type="non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7B3781CC-C7AC-3203-A18A-94D69517B028}"/>
              </a:ext>
            </a:extLst>
          </p:cNvPr>
          <p:cNvCxnSpPr>
            <a:cxnSpLocks/>
          </p:cNvCxnSpPr>
          <p:nvPr/>
        </p:nvCxnSpPr>
        <p:spPr>
          <a:xfrm>
            <a:off x="6905957" y="4824404"/>
            <a:ext cx="360427" cy="0"/>
          </a:xfrm>
          <a:prstGeom prst="straightConnector1">
            <a:avLst/>
          </a:prstGeom>
          <a:ln w="12700">
            <a:solidFill>
              <a:srgbClr val="0339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158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3784</TotalTime>
  <Words>2296</Words>
  <Application>Microsoft Office PowerPoint</Application>
  <PresentationFormat>Widescreen</PresentationFormat>
  <Paragraphs>624</Paragraphs>
  <Slides>38</Slides>
  <Notes>21</Notes>
  <HiddenSlides>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Raleway</vt:lpstr>
      <vt:lpstr>Aptos</vt:lpstr>
      <vt:lpstr>Raleway SemiBold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Haugh</dc:creator>
  <cp:lastModifiedBy>Joseph Morray Jr</cp:lastModifiedBy>
  <cp:revision>20</cp:revision>
  <cp:lastPrinted>2024-10-06T10:57:27Z</cp:lastPrinted>
  <dcterms:created xsi:type="dcterms:W3CDTF">2024-10-01T19:42:42Z</dcterms:created>
  <dcterms:modified xsi:type="dcterms:W3CDTF">2024-10-22T18:44:40Z</dcterms:modified>
</cp:coreProperties>
</file>