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2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8288000" cy="10287000"/>
  <p:notesSz cx="9144000" cy="6858000"/>
  <p:embeddedFontLst>
    <p:embeddedFont>
      <p:font typeface="DM Sans" pitchFamily="2" charset="77"/>
      <p:regular r:id="rId21"/>
      <p:bold r:id="rId22"/>
      <p:italic r:id="rId23"/>
      <p:boldItalic r:id="rId24"/>
    </p:embeddedFont>
    <p:embeddedFont>
      <p:font typeface="DM Sans Bold" pitchFamily="2" charset="77"/>
      <p:regular r:id="rId25"/>
      <p:bold r:id="rId26"/>
    </p:embeddedFont>
    <p:embeddedFont>
      <p:font typeface="Montserrat" pitchFamily="2" charset="77"/>
      <p:regular r:id="rId27"/>
      <p:bold r:id="rId28"/>
      <p:italic r:id="rId29"/>
      <p:boldItalic r:id="rId30"/>
    </p:embeddedFont>
    <p:embeddedFont>
      <p:font typeface="Montserrat Bold" pitchFamily="2" charset="77"/>
      <p:regular r:id="rId31"/>
      <p:bold r:id="rId32"/>
    </p:embeddedFont>
    <p:embeddedFont>
      <p:font typeface="Montserrat Bold Italics" pitchFamily="2" charset="77"/>
      <p:regular r:id="rId33"/>
      <p:bold r:id="rId34"/>
      <p:italic r:id="rId35"/>
      <p:boldItalic r:id="rId36"/>
    </p:embeddedFont>
    <p:embeddedFont>
      <p:font typeface="Montserrat Italics" pitchFamily="2" charset="77"/>
      <p:regular r:id="rId37"/>
      <p:italic r:id="rId38"/>
    </p:embeddedFont>
    <p:embeddedFont>
      <p:font typeface="Playpen Sans Bold" pitchFamily="2" charset="77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A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883" autoAdjust="0"/>
    <p:restoredTop sz="94652" autoAdjust="0"/>
  </p:normalViewPr>
  <p:slideViewPr>
    <p:cSldViewPr>
      <p:cViewPr varScale="1">
        <p:scale>
          <a:sx n="47" d="100"/>
          <a:sy n="47" d="100"/>
        </p:scale>
        <p:origin x="256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19140" y="6493823"/>
            <a:ext cx="8464254" cy="846425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998684" y="7224901"/>
            <a:ext cx="10290632" cy="1281112"/>
            <a:chOff x="0" y="0"/>
            <a:chExt cx="326444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64440" cy="406400"/>
            </a:xfrm>
            <a:custGeom>
              <a:avLst/>
              <a:gdLst/>
              <a:ahLst/>
              <a:cxnLst/>
              <a:rect l="l" t="t" r="r" b="b"/>
              <a:pathLst>
                <a:path w="3264440" h="406400">
                  <a:moveTo>
                    <a:pt x="3061240" y="0"/>
                  </a:moveTo>
                  <a:cubicBezTo>
                    <a:pt x="3173465" y="0"/>
                    <a:pt x="3264440" y="90976"/>
                    <a:pt x="3264440" y="203200"/>
                  </a:cubicBezTo>
                  <a:cubicBezTo>
                    <a:pt x="3264440" y="315424"/>
                    <a:pt x="3173465" y="406400"/>
                    <a:pt x="30612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9CAAD8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26444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75014" y="5662120"/>
            <a:ext cx="2184286" cy="218428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288522" y="2751818"/>
            <a:ext cx="5094589" cy="509458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759124" y="2751818"/>
            <a:ext cx="816067" cy="81606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1028700" y="1544519"/>
            <a:ext cx="16230600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815620" y="3072515"/>
            <a:ext cx="1226551" cy="122655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12829" y="8442233"/>
            <a:ext cx="816067" cy="81606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3289911" y="2064241"/>
            <a:ext cx="11301259" cy="4690022"/>
          </a:xfrm>
          <a:custGeom>
            <a:avLst/>
            <a:gdLst/>
            <a:ahLst/>
            <a:cxnLst/>
            <a:rect l="l" t="t" r="r" b="b"/>
            <a:pathLst>
              <a:path w="11301259" h="4690022">
                <a:moveTo>
                  <a:pt x="0" y="0"/>
                </a:moveTo>
                <a:lnTo>
                  <a:pt x="11301259" y="0"/>
                </a:lnTo>
                <a:lnTo>
                  <a:pt x="11301259" y="4690022"/>
                </a:lnTo>
                <a:lnTo>
                  <a:pt x="0" y="46900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4711346" y="7222837"/>
            <a:ext cx="886530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1">
                <a:solidFill>
                  <a:srgbClr val="FFFF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Addressing the Funding Gap in </a:t>
            </a:r>
          </a:p>
          <a:p>
            <a:pPr algn="ctr">
              <a:lnSpc>
                <a:spcPts val="4760"/>
              </a:lnSpc>
            </a:pPr>
            <a:r>
              <a:rPr lang="en-US" sz="3400" b="1">
                <a:solidFill>
                  <a:srgbClr val="FFFFF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Mandated Categorical Programs</a:t>
            </a:r>
          </a:p>
        </p:txBody>
      </p:sp>
      <p:pic>
        <p:nvPicPr>
          <p:cNvPr id="28" name="Picture 27" descr="A logo with text and a map&#10;&#10;AI-generated content may be incorrect.">
            <a:extLst>
              <a:ext uri="{FF2B5EF4-FFF2-40B4-BE49-F238E27FC236}">
                <a16:creationId xmlns:a16="http://schemas.microsoft.com/office/drawing/2014/main" id="{C31D6185-2B46-E2D3-F711-449251360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744" y="471769"/>
            <a:ext cx="23114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254" y="3178108"/>
            <a:ext cx="6086249" cy="447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Local Impact: Funding Scenarios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259300" y="2901883"/>
            <a:ext cx="3228405" cy="322840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9516" y="3285933"/>
            <a:ext cx="658368" cy="6583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246020" y="8335517"/>
            <a:ext cx="3728207" cy="37282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42867" y="7502651"/>
            <a:ext cx="832867" cy="83286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88378" y="176981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5865491" y="178886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16" y="-780849"/>
            <a:ext cx="12601328" cy="12016594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072301" y="3285933"/>
            <a:ext cx="343851" cy="34385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081329" y="2079090"/>
            <a:ext cx="343851" cy="34385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246561" y="3285933"/>
            <a:ext cx="343851" cy="34385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112961" y="3285933"/>
            <a:ext cx="343851" cy="34385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254" y="3178108"/>
            <a:ext cx="6086249" cy="447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Local Impact: Regular Transport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259300" y="2901883"/>
            <a:ext cx="3228405" cy="322840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9516" y="3285933"/>
            <a:ext cx="658368" cy="6583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246020" y="8335517"/>
            <a:ext cx="3728207" cy="37282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42867" y="7502651"/>
            <a:ext cx="832867" cy="83286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88378" y="176981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5865491" y="178886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94" y="-1048264"/>
            <a:ext cx="11870540" cy="125791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254" y="3178108"/>
            <a:ext cx="6086249" cy="447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Local Impact: Spec Ed Transport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259300" y="2901883"/>
            <a:ext cx="3228405" cy="322840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9516" y="3285933"/>
            <a:ext cx="658368" cy="6583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246020" y="8335517"/>
            <a:ext cx="3728207" cy="37282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42867" y="7502651"/>
            <a:ext cx="832867" cy="83286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88378" y="176981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5865491" y="178886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020" y="-1016877"/>
            <a:ext cx="12202520" cy="1169926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7906" y="2138565"/>
            <a:ext cx="15401925" cy="1142517"/>
            <a:chOff x="0" y="0"/>
            <a:chExt cx="4056474" cy="300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6474" cy="300910"/>
            </a:xfrm>
            <a:custGeom>
              <a:avLst/>
              <a:gdLst/>
              <a:ahLst/>
              <a:cxnLst/>
              <a:rect l="l" t="t" r="r" b="b"/>
              <a:pathLst>
                <a:path w="4056474" h="300910">
                  <a:moveTo>
                    <a:pt x="50266" y="0"/>
                  </a:moveTo>
                  <a:lnTo>
                    <a:pt x="4006208" y="0"/>
                  </a:lnTo>
                  <a:cubicBezTo>
                    <a:pt x="4033969" y="0"/>
                    <a:pt x="4056474" y="22505"/>
                    <a:pt x="4056474" y="50266"/>
                  </a:cubicBezTo>
                  <a:lnTo>
                    <a:pt x="4056474" y="250644"/>
                  </a:lnTo>
                  <a:cubicBezTo>
                    <a:pt x="4056474" y="278405"/>
                    <a:pt x="4033969" y="300910"/>
                    <a:pt x="4006208" y="300910"/>
                  </a:cubicBezTo>
                  <a:lnTo>
                    <a:pt x="50266" y="300910"/>
                  </a:lnTo>
                  <a:cubicBezTo>
                    <a:pt x="22505" y="300910"/>
                    <a:pt x="0" y="278405"/>
                    <a:pt x="0" y="250644"/>
                  </a:cubicBezTo>
                  <a:lnTo>
                    <a:pt x="0" y="50266"/>
                  </a:lnTo>
                  <a:cubicBezTo>
                    <a:pt x="0" y="22505"/>
                    <a:pt x="22505" y="0"/>
                    <a:pt x="50266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056474" cy="348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58533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1467431" y="3643032"/>
          <a:ext cx="15392400" cy="10120731"/>
        </p:xfrm>
        <a:graphic>
          <a:graphicData uri="http://schemas.openxmlformats.org/drawingml/2006/table">
            <a:tbl>
              <a:tblPr/>
              <a:tblGrid>
                <a:gridCol w="513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864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082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5709204" y="2495512"/>
            <a:ext cx="6908854" cy="55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4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Important Talking Points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7431" y="4052271"/>
            <a:ext cx="15392400" cy="4884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Always start with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appreciation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</a:p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Keep the focus on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students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outcomes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, not finances alone</a:t>
            </a:r>
          </a:p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Avoid framing EBF as “backfill” - describe the </a:t>
            </a:r>
            <a:r>
              <a:rPr lang="en-US" sz="3899" b="1" i="1" dirty="0">
                <a:solidFill>
                  <a:srgbClr val="191919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pressure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underfunded mandates create</a:t>
            </a:r>
          </a:p>
          <a:p>
            <a:pPr marL="842008" lvl="1" indent="-421004" algn="l">
              <a:lnSpc>
                <a:spcPts val="5459"/>
              </a:lnSpc>
              <a:buFont typeface="Arial"/>
              <a:buChar char="•"/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Emphasize that one (or both) pay the price of underfunding -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students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lang="en-US" sz="3899" b="1" dirty="0">
                <a:solidFill>
                  <a:srgbClr val="19191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taxpayers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9677400"/>
            <a:ext cx="16230600" cy="3094081"/>
            <a:chOff x="0" y="0"/>
            <a:chExt cx="4274726" cy="8149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274726" cy="814902"/>
            </a:xfrm>
            <a:custGeom>
              <a:avLst/>
              <a:gdLst/>
              <a:ahLst/>
              <a:cxnLst/>
              <a:rect l="l" t="t" r="r" b="b"/>
              <a:pathLst>
                <a:path w="4274726" h="814902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791052"/>
                  </a:lnTo>
                  <a:cubicBezTo>
                    <a:pt x="4274726" y="804224"/>
                    <a:pt x="4264048" y="814902"/>
                    <a:pt x="4250876" y="814902"/>
                  </a:cubicBezTo>
                  <a:lnTo>
                    <a:pt x="23850" y="814902"/>
                  </a:lnTo>
                  <a:cubicBezTo>
                    <a:pt x="17524" y="814902"/>
                    <a:pt x="11458" y="812389"/>
                    <a:pt x="6985" y="807917"/>
                  </a:cubicBezTo>
                  <a:cubicBezTo>
                    <a:pt x="2513" y="803444"/>
                    <a:pt x="0" y="797378"/>
                    <a:pt x="0" y="791052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274726" cy="86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68058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6969" y="1636982"/>
            <a:ext cx="17141114" cy="47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i="1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Our Ask: “Fully fund mandated categorical programs </a:t>
            </a:r>
            <a:r>
              <a:rPr lang="en-US" sz="2800" i="1" u="sng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alongside</a:t>
            </a:r>
            <a:r>
              <a:rPr lang="en-US" sz="2800" i="1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continued investment in EBF.”</a:t>
            </a:r>
          </a:p>
        </p:txBody>
      </p:sp>
      <p:pic>
        <p:nvPicPr>
          <p:cNvPr id="18" name="Picture 17" descr="A table with text and images&#10;&#10;AI-generated content may be incorrect.">
            <a:extLst>
              <a:ext uri="{FF2B5EF4-FFF2-40B4-BE49-F238E27FC236}">
                <a16:creationId xmlns:a16="http://schemas.microsoft.com/office/drawing/2014/main" id="{B96B64BB-41E5-2292-49EA-9AAD6369F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15" y="2108786"/>
            <a:ext cx="13053799" cy="80608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7431" y="2008570"/>
            <a:ext cx="15401925" cy="1142517"/>
            <a:chOff x="0" y="0"/>
            <a:chExt cx="4056474" cy="300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6474" cy="300910"/>
            </a:xfrm>
            <a:custGeom>
              <a:avLst/>
              <a:gdLst/>
              <a:ahLst/>
              <a:cxnLst/>
              <a:rect l="l" t="t" r="r" b="b"/>
              <a:pathLst>
                <a:path w="4056474" h="300910">
                  <a:moveTo>
                    <a:pt x="50266" y="0"/>
                  </a:moveTo>
                  <a:lnTo>
                    <a:pt x="4006208" y="0"/>
                  </a:lnTo>
                  <a:cubicBezTo>
                    <a:pt x="4033969" y="0"/>
                    <a:pt x="4056474" y="22505"/>
                    <a:pt x="4056474" y="50266"/>
                  </a:cubicBezTo>
                  <a:lnTo>
                    <a:pt x="4056474" y="250644"/>
                  </a:lnTo>
                  <a:cubicBezTo>
                    <a:pt x="4056474" y="278405"/>
                    <a:pt x="4033969" y="300910"/>
                    <a:pt x="4006208" y="300910"/>
                  </a:cubicBezTo>
                  <a:lnTo>
                    <a:pt x="50266" y="300910"/>
                  </a:lnTo>
                  <a:cubicBezTo>
                    <a:pt x="22505" y="300910"/>
                    <a:pt x="0" y="278405"/>
                    <a:pt x="0" y="250644"/>
                  </a:cubicBezTo>
                  <a:lnTo>
                    <a:pt x="0" y="50266"/>
                  </a:lnTo>
                  <a:cubicBezTo>
                    <a:pt x="0" y="22505"/>
                    <a:pt x="22505" y="0"/>
                    <a:pt x="50266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056474" cy="348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9677400"/>
            <a:ext cx="16230600" cy="3094081"/>
            <a:chOff x="0" y="0"/>
            <a:chExt cx="4274726" cy="81490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274726" cy="814902"/>
            </a:xfrm>
            <a:custGeom>
              <a:avLst/>
              <a:gdLst/>
              <a:ahLst/>
              <a:cxnLst/>
              <a:rect l="l" t="t" r="r" b="b"/>
              <a:pathLst>
                <a:path w="4274726" h="814902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791052"/>
                  </a:lnTo>
                  <a:cubicBezTo>
                    <a:pt x="4274726" y="804224"/>
                    <a:pt x="4264048" y="814902"/>
                    <a:pt x="4250876" y="814902"/>
                  </a:cubicBezTo>
                  <a:lnTo>
                    <a:pt x="23850" y="814902"/>
                  </a:lnTo>
                  <a:cubicBezTo>
                    <a:pt x="17524" y="814902"/>
                    <a:pt x="11458" y="812389"/>
                    <a:pt x="6985" y="807917"/>
                  </a:cubicBezTo>
                  <a:cubicBezTo>
                    <a:pt x="2513" y="803444"/>
                    <a:pt x="0" y="797378"/>
                    <a:pt x="0" y="791052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4274726" cy="86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68058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72854" y="2365516"/>
            <a:ext cx="5542293" cy="55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4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One-Pager Template</a:t>
            </a:r>
          </a:p>
        </p:txBody>
      </p:sp>
      <p:pic>
        <p:nvPicPr>
          <p:cNvPr id="24" name="Picture 23" descr="A diagram of a school&#10;&#10;AI-generated content may be incorrect.">
            <a:extLst>
              <a:ext uri="{FF2B5EF4-FFF2-40B4-BE49-F238E27FC236}">
                <a16:creationId xmlns:a16="http://schemas.microsoft.com/office/drawing/2014/main" id="{BA9A7A11-51E4-E6D8-90E2-C09070082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28" y="3098791"/>
            <a:ext cx="11180730" cy="70630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7431" y="2008570"/>
            <a:ext cx="15401925" cy="1142517"/>
            <a:chOff x="0" y="0"/>
            <a:chExt cx="4056474" cy="300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6474" cy="300910"/>
            </a:xfrm>
            <a:custGeom>
              <a:avLst/>
              <a:gdLst/>
              <a:ahLst/>
              <a:cxnLst/>
              <a:rect l="l" t="t" r="r" b="b"/>
              <a:pathLst>
                <a:path w="4056474" h="300910">
                  <a:moveTo>
                    <a:pt x="50266" y="0"/>
                  </a:moveTo>
                  <a:lnTo>
                    <a:pt x="4006208" y="0"/>
                  </a:lnTo>
                  <a:cubicBezTo>
                    <a:pt x="4033969" y="0"/>
                    <a:pt x="4056474" y="22505"/>
                    <a:pt x="4056474" y="50266"/>
                  </a:cubicBezTo>
                  <a:lnTo>
                    <a:pt x="4056474" y="250644"/>
                  </a:lnTo>
                  <a:cubicBezTo>
                    <a:pt x="4056474" y="278405"/>
                    <a:pt x="4033969" y="300910"/>
                    <a:pt x="4006208" y="300910"/>
                  </a:cubicBezTo>
                  <a:lnTo>
                    <a:pt x="50266" y="300910"/>
                  </a:lnTo>
                  <a:cubicBezTo>
                    <a:pt x="22505" y="300910"/>
                    <a:pt x="0" y="278405"/>
                    <a:pt x="0" y="250644"/>
                  </a:cubicBezTo>
                  <a:lnTo>
                    <a:pt x="0" y="50266"/>
                  </a:lnTo>
                  <a:cubicBezTo>
                    <a:pt x="0" y="22505"/>
                    <a:pt x="22505" y="0"/>
                    <a:pt x="50266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056474" cy="348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9677400"/>
            <a:ext cx="16230600" cy="3094081"/>
            <a:chOff x="0" y="0"/>
            <a:chExt cx="4274726" cy="81490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274726" cy="814902"/>
            </a:xfrm>
            <a:custGeom>
              <a:avLst/>
              <a:gdLst/>
              <a:ahLst/>
              <a:cxnLst/>
              <a:rect l="l" t="t" r="r" b="b"/>
              <a:pathLst>
                <a:path w="4274726" h="814902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791052"/>
                  </a:lnTo>
                  <a:cubicBezTo>
                    <a:pt x="4274726" y="804224"/>
                    <a:pt x="4264048" y="814902"/>
                    <a:pt x="4250876" y="814902"/>
                  </a:cubicBezTo>
                  <a:lnTo>
                    <a:pt x="23850" y="814902"/>
                  </a:lnTo>
                  <a:cubicBezTo>
                    <a:pt x="17524" y="814902"/>
                    <a:pt x="11458" y="812389"/>
                    <a:pt x="6985" y="807917"/>
                  </a:cubicBezTo>
                  <a:cubicBezTo>
                    <a:pt x="2513" y="803444"/>
                    <a:pt x="0" y="797378"/>
                    <a:pt x="0" y="791052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4274726" cy="86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919957" y="3341587"/>
            <a:ext cx="14437317" cy="6623714"/>
          </a:xfrm>
          <a:custGeom>
            <a:avLst/>
            <a:gdLst/>
            <a:ahLst/>
            <a:cxnLst/>
            <a:rect l="l" t="t" r="r" b="b"/>
            <a:pathLst>
              <a:path w="14437317" h="6623714">
                <a:moveTo>
                  <a:pt x="0" y="0"/>
                </a:moveTo>
                <a:lnTo>
                  <a:pt x="14437316" y="0"/>
                </a:lnTo>
                <a:lnTo>
                  <a:pt x="14437316" y="6623714"/>
                </a:lnTo>
                <a:lnTo>
                  <a:pt x="0" y="6623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568058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72854" y="2365516"/>
            <a:ext cx="5542293" cy="55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4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One-Pager Template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7906" y="2709824"/>
            <a:ext cx="15401925" cy="1142517"/>
            <a:chOff x="0" y="0"/>
            <a:chExt cx="4056474" cy="3009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56474" cy="300910"/>
            </a:xfrm>
            <a:custGeom>
              <a:avLst/>
              <a:gdLst/>
              <a:ahLst/>
              <a:cxnLst/>
              <a:rect l="l" t="t" r="r" b="b"/>
              <a:pathLst>
                <a:path w="4056474" h="300910">
                  <a:moveTo>
                    <a:pt x="50266" y="0"/>
                  </a:moveTo>
                  <a:lnTo>
                    <a:pt x="4006208" y="0"/>
                  </a:lnTo>
                  <a:cubicBezTo>
                    <a:pt x="4033969" y="0"/>
                    <a:pt x="4056474" y="22505"/>
                    <a:pt x="4056474" y="50266"/>
                  </a:cubicBezTo>
                  <a:lnTo>
                    <a:pt x="4056474" y="250644"/>
                  </a:lnTo>
                  <a:cubicBezTo>
                    <a:pt x="4056474" y="278405"/>
                    <a:pt x="4033969" y="300910"/>
                    <a:pt x="4006208" y="300910"/>
                  </a:cubicBezTo>
                  <a:lnTo>
                    <a:pt x="50266" y="300910"/>
                  </a:lnTo>
                  <a:cubicBezTo>
                    <a:pt x="22505" y="300910"/>
                    <a:pt x="0" y="278405"/>
                    <a:pt x="0" y="250644"/>
                  </a:cubicBezTo>
                  <a:lnTo>
                    <a:pt x="0" y="50266"/>
                  </a:lnTo>
                  <a:cubicBezTo>
                    <a:pt x="0" y="22505"/>
                    <a:pt x="22505" y="0"/>
                    <a:pt x="50266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056474" cy="348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51272" y="-1228107"/>
            <a:ext cx="3236677" cy="323667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44962" y="390231"/>
            <a:ext cx="928140" cy="9281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68058" y="544830"/>
            <a:ext cx="17141114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Talking to Your Legislators</a:t>
            </a:r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1467431" y="4557191"/>
          <a:ext cx="15392400" cy="8685516"/>
        </p:xfrm>
        <a:graphic>
          <a:graphicData uri="http://schemas.openxmlformats.org/drawingml/2006/table">
            <a:tbl>
              <a:tblPr/>
              <a:tblGrid>
                <a:gridCol w="513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275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758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E47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126821" y="3066770"/>
            <a:ext cx="4064094" cy="55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9"/>
              </a:lnSpc>
            </a:pPr>
            <a:r>
              <a:rPr lang="en-US" sz="4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Issue Framing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7431" y="4612643"/>
            <a:ext cx="15392400" cy="417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These funding streams don’t </a:t>
            </a:r>
            <a:r>
              <a:rPr lang="en-US" sz="3899" i="1" u="sng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compete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</a:p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they </a:t>
            </a:r>
            <a:r>
              <a:rPr lang="en-US" sz="3899" i="1" u="sng" dirty="0">
                <a:solidFill>
                  <a:srgbClr val="19191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complete</a:t>
            </a: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each other!</a:t>
            </a:r>
          </a:p>
          <a:p>
            <a:pPr algn="ctr">
              <a:lnSpc>
                <a:spcPts val="5459"/>
              </a:lnSpc>
            </a:pPr>
            <a:endParaRPr lang="en-US" sz="3899" dirty="0">
              <a:solidFill>
                <a:srgbClr val="19191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5459"/>
              </a:lnSpc>
            </a:pPr>
            <a:r>
              <a:rPr lang="en-US" sz="3899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We can’t solve for adequacy by destabilizing funding for mandates, and we can’t solve mandate funding by stalling progress towards adequacy.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568058" y="6696713"/>
            <a:ext cx="1136116" cy="113611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232601" y="5808091"/>
            <a:ext cx="3236677" cy="323667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9677400"/>
            <a:ext cx="16230600" cy="3094081"/>
            <a:chOff x="0" y="0"/>
            <a:chExt cx="4274726" cy="8149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274726" cy="814902"/>
            </a:xfrm>
            <a:custGeom>
              <a:avLst/>
              <a:gdLst/>
              <a:ahLst/>
              <a:cxnLst/>
              <a:rect l="l" t="t" r="r" b="b"/>
              <a:pathLst>
                <a:path w="4274726" h="814902">
                  <a:moveTo>
                    <a:pt x="23850" y="0"/>
                  </a:moveTo>
                  <a:lnTo>
                    <a:pt x="4250876" y="0"/>
                  </a:lnTo>
                  <a:cubicBezTo>
                    <a:pt x="4257201" y="0"/>
                    <a:pt x="4263268" y="2513"/>
                    <a:pt x="4267741" y="6985"/>
                  </a:cubicBezTo>
                  <a:cubicBezTo>
                    <a:pt x="4272213" y="11458"/>
                    <a:pt x="4274726" y="17524"/>
                    <a:pt x="4274726" y="23850"/>
                  </a:cubicBezTo>
                  <a:lnTo>
                    <a:pt x="4274726" y="791052"/>
                  </a:lnTo>
                  <a:cubicBezTo>
                    <a:pt x="4274726" y="804224"/>
                    <a:pt x="4264048" y="814902"/>
                    <a:pt x="4250876" y="814902"/>
                  </a:cubicBezTo>
                  <a:lnTo>
                    <a:pt x="23850" y="814902"/>
                  </a:lnTo>
                  <a:cubicBezTo>
                    <a:pt x="17524" y="814902"/>
                    <a:pt x="11458" y="812389"/>
                    <a:pt x="6985" y="807917"/>
                  </a:cubicBezTo>
                  <a:cubicBezTo>
                    <a:pt x="2513" y="803444"/>
                    <a:pt x="0" y="797378"/>
                    <a:pt x="0" y="791052"/>
                  </a:cubicBezTo>
                  <a:lnTo>
                    <a:pt x="0" y="23850"/>
                  </a:lnTo>
                  <a:cubicBezTo>
                    <a:pt x="0" y="17524"/>
                    <a:pt x="2513" y="11458"/>
                    <a:pt x="6985" y="6985"/>
                  </a:cubicBezTo>
                  <a:cubicBezTo>
                    <a:pt x="11458" y="2513"/>
                    <a:pt x="17524" y="0"/>
                    <a:pt x="238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4274726" cy="862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1221" y="1927257"/>
            <a:ext cx="7122942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Next Steps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319006" y="9258300"/>
            <a:ext cx="12201632" cy="3513181"/>
            <a:chOff x="0" y="0"/>
            <a:chExt cx="3213599" cy="925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13599" cy="925282"/>
            </a:xfrm>
            <a:custGeom>
              <a:avLst/>
              <a:gdLst/>
              <a:ahLst/>
              <a:cxnLst/>
              <a:rect l="l" t="t" r="r" b="b"/>
              <a:pathLst>
                <a:path w="3213599" h="925282">
                  <a:moveTo>
                    <a:pt x="63450" y="0"/>
                  </a:moveTo>
                  <a:lnTo>
                    <a:pt x="3150149" y="0"/>
                  </a:lnTo>
                  <a:cubicBezTo>
                    <a:pt x="3185191" y="0"/>
                    <a:pt x="3213599" y="28407"/>
                    <a:pt x="3213599" y="63450"/>
                  </a:cubicBezTo>
                  <a:lnTo>
                    <a:pt x="3213599" y="861832"/>
                  </a:lnTo>
                  <a:cubicBezTo>
                    <a:pt x="3213599" y="878660"/>
                    <a:pt x="3206914" y="894799"/>
                    <a:pt x="3195015" y="906698"/>
                  </a:cubicBezTo>
                  <a:cubicBezTo>
                    <a:pt x="3183115" y="918598"/>
                    <a:pt x="3166977" y="925282"/>
                    <a:pt x="3150149" y="925282"/>
                  </a:cubicBezTo>
                  <a:lnTo>
                    <a:pt x="63450" y="925282"/>
                  </a:lnTo>
                  <a:cubicBezTo>
                    <a:pt x="46622" y="925282"/>
                    <a:pt x="30483" y="918598"/>
                    <a:pt x="18584" y="906698"/>
                  </a:cubicBezTo>
                  <a:cubicBezTo>
                    <a:pt x="6685" y="894799"/>
                    <a:pt x="0" y="878660"/>
                    <a:pt x="0" y="861832"/>
                  </a:cubicBezTo>
                  <a:lnTo>
                    <a:pt x="0" y="63450"/>
                  </a:lnTo>
                  <a:cubicBezTo>
                    <a:pt x="0" y="46622"/>
                    <a:pt x="6685" y="30483"/>
                    <a:pt x="18584" y="18584"/>
                  </a:cubicBezTo>
                  <a:cubicBezTo>
                    <a:pt x="30483" y="6685"/>
                    <a:pt x="46622" y="0"/>
                    <a:pt x="634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13599" cy="97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26576" y="3505216"/>
            <a:ext cx="9365109" cy="5493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Complete the one-pager using your district’s data</a:t>
            </a: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Contact your legislators to set up a meeting (individual, county, region, </a:t>
            </a:r>
            <a:r>
              <a:rPr lang="en-US" sz="3400" dirty="0" err="1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etc</a:t>
            </a: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Share feedback you receive from your legislators</a:t>
            </a: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Stay alert for communication from IASA on updated advocacy tools, talking points, and Action Alerts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968633" y="-2572764"/>
            <a:ext cx="4581334" cy="458133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709999" y="1054681"/>
            <a:ext cx="8203619" cy="82036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E47A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270063" y="1080430"/>
            <a:ext cx="928140" cy="92814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1289464" y="1475216"/>
            <a:ext cx="7362549" cy="736254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498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>
            <a:off x="13784163" y="3180145"/>
            <a:ext cx="3207522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5073709" y="6870649"/>
            <a:ext cx="1419911" cy="141991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26707" y="2540695"/>
            <a:ext cx="7429071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266459" y="2595498"/>
            <a:ext cx="5377206" cy="537720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892247"/>
            <a:ext cx="6783708" cy="678370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E47A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891708" y="6690401"/>
            <a:ext cx="928140" cy="92814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0E47A1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926707" y="4565711"/>
            <a:ext cx="595940" cy="595940"/>
          </a:xfrm>
          <a:custGeom>
            <a:avLst/>
            <a:gdLst/>
            <a:ahLst/>
            <a:cxnLst/>
            <a:rect l="l" t="t" r="r" b="b"/>
            <a:pathLst>
              <a:path w="595940" h="595940">
                <a:moveTo>
                  <a:pt x="0" y="0"/>
                </a:moveTo>
                <a:lnTo>
                  <a:pt x="595940" y="0"/>
                </a:lnTo>
                <a:lnTo>
                  <a:pt x="595940" y="595939"/>
                </a:lnTo>
                <a:lnTo>
                  <a:pt x="0" y="5959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926707" y="5411891"/>
            <a:ext cx="595940" cy="595940"/>
          </a:xfrm>
          <a:custGeom>
            <a:avLst/>
            <a:gdLst/>
            <a:ahLst/>
            <a:cxnLst/>
            <a:rect l="l" t="t" r="r" b="b"/>
            <a:pathLst>
              <a:path w="595940" h="595940">
                <a:moveTo>
                  <a:pt x="0" y="0"/>
                </a:moveTo>
                <a:lnTo>
                  <a:pt x="595940" y="0"/>
                </a:lnTo>
                <a:lnTo>
                  <a:pt x="595940" y="595940"/>
                </a:lnTo>
                <a:lnTo>
                  <a:pt x="0" y="5959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926707" y="6281341"/>
            <a:ext cx="595940" cy="595940"/>
          </a:xfrm>
          <a:custGeom>
            <a:avLst/>
            <a:gdLst/>
            <a:ahLst/>
            <a:cxnLst/>
            <a:rect l="l" t="t" r="r" b="b"/>
            <a:pathLst>
              <a:path w="595940" h="595940">
                <a:moveTo>
                  <a:pt x="0" y="0"/>
                </a:moveTo>
                <a:lnTo>
                  <a:pt x="595940" y="0"/>
                </a:lnTo>
                <a:lnTo>
                  <a:pt x="595940" y="595940"/>
                </a:lnTo>
                <a:lnTo>
                  <a:pt x="0" y="5959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055217" y="4634925"/>
            <a:ext cx="461180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217-501-5551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55217" y="5481105"/>
            <a:ext cx="4822979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ewarnecke@iasaedu.org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55217" y="6350584"/>
            <a:ext cx="461180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www.iasa.edu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926707" y="9293461"/>
            <a:ext cx="10605628" cy="3513181"/>
            <a:chOff x="0" y="0"/>
            <a:chExt cx="2793252" cy="9252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93252" cy="925282"/>
            </a:xfrm>
            <a:custGeom>
              <a:avLst/>
              <a:gdLst/>
              <a:ahLst/>
              <a:cxnLst/>
              <a:rect l="l" t="t" r="r" b="b"/>
              <a:pathLst>
                <a:path w="2793252" h="925282">
                  <a:moveTo>
                    <a:pt x="72998" y="0"/>
                  </a:moveTo>
                  <a:lnTo>
                    <a:pt x="2720254" y="0"/>
                  </a:lnTo>
                  <a:cubicBezTo>
                    <a:pt x="2739614" y="0"/>
                    <a:pt x="2758181" y="7691"/>
                    <a:pt x="2771871" y="21381"/>
                  </a:cubicBezTo>
                  <a:cubicBezTo>
                    <a:pt x="2785561" y="35071"/>
                    <a:pt x="2793252" y="53638"/>
                    <a:pt x="2793252" y="72998"/>
                  </a:cubicBezTo>
                  <a:lnTo>
                    <a:pt x="2793252" y="852284"/>
                  </a:lnTo>
                  <a:cubicBezTo>
                    <a:pt x="2793252" y="892600"/>
                    <a:pt x="2760569" y="925282"/>
                    <a:pt x="2720254" y="925282"/>
                  </a:cubicBezTo>
                  <a:lnTo>
                    <a:pt x="72998" y="925282"/>
                  </a:lnTo>
                  <a:cubicBezTo>
                    <a:pt x="32682" y="925282"/>
                    <a:pt x="0" y="892600"/>
                    <a:pt x="0" y="852284"/>
                  </a:cubicBezTo>
                  <a:lnTo>
                    <a:pt x="0" y="72998"/>
                  </a:lnTo>
                  <a:cubicBezTo>
                    <a:pt x="0" y="32682"/>
                    <a:pt x="32682" y="0"/>
                    <a:pt x="72998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2793252" cy="97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99397" y="-2523802"/>
            <a:ext cx="4416049" cy="4416049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425276" y="3510065"/>
            <a:ext cx="5990555" cy="445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“Together, we can ensure</a:t>
            </a:r>
          </a:p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IL continues to invest in </a:t>
            </a:r>
          </a:p>
          <a:p>
            <a:pPr algn="ctr">
              <a:lnSpc>
                <a:spcPts val="5039"/>
              </a:lnSpc>
            </a:pPr>
            <a:r>
              <a:rPr lang="en-US" sz="3599" b="1" u="sng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both</a:t>
            </a: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 access and </a:t>
            </a:r>
          </a:p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opportunity –</a:t>
            </a:r>
          </a:p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funding the</a:t>
            </a:r>
          </a:p>
          <a:p>
            <a:pPr algn="ctr">
              <a:lnSpc>
                <a:spcPts val="5039"/>
              </a:lnSpc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full education puzzle for</a:t>
            </a:r>
          </a:p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 dirty="0">
                <a:solidFill>
                  <a:srgbClr val="FFC50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every student!”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6932" y="1042169"/>
            <a:ext cx="11355021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Setting the Stage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207079" y="3116305"/>
            <a:ext cx="12920391" cy="6141995"/>
            <a:chOff x="0" y="0"/>
            <a:chExt cx="3402901" cy="16176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02901" cy="1617645"/>
            </a:xfrm>
            <a:custGeom>
              <a:avLst/>
              <a:gdLst/>
              <a:ahLst/>
              <a:cxnLst/>
              <a:rect l="l" t="t" r="r" b="b"/>
              <a:pathLst>
                <a:path w="3402901" h="1617645">
                  <a:moveTo>
                    <a:pt x="59920" y="0"/>
                  </a:moveTo>
                  <a:lnTo>
                    <a:pt x="3342981" y="0"/>
                  </a:lnTo>
                  <a:cubicBezTo>
                    <a:pt x="3358873" y="0"/>
                    <a:pt x="3374114" y="6313"/>
                    <a:pt x="3385351" y="17550"/>
                  </a:cubicBezTo>
                  <a:cubicBezTo>
                    <a:pt x="3396588" y="28787"/>
                    <a:pt x="3402901" y="44028"/>
                    <a:pt x="3402901" y="59920"/>
                  </a:cubicBezTo>
                  <a:lnTo>
                    <a:pt x="3402901" y="1557725"/>
                  </a:lnTo>
                  <a:cubicBezTo>
                    <a:pt x="3402901" y="1573616"/>
                    <a:pt x="3396588" y="1588857"/>
                    <a:pt x="3385351" y="1600095"/>
                  </a:cubicBezTo>
                  <a:cubicBezTo>
                    <a:pt x="3374114" y="1611332"/>
                    <a:pt x="3358873" y="1617645"/>
                    <a:pt x="3342981" y="1617645"/>
                  </a:cubicBezTo>
                  <a:lnTo>
                    <a:pt x="59920" y="1617645"/>
                  </a:lnTo>
                  <a:cubicBezTo>
                    <a:pt x="44028" y="1617645"/>
                    <a:pt x="28787" y="1611332"/>
                    <a:pt x="17550" y="1600095"/>
                  </a:cubicBezTo>
                  <a:cubicBezTo>
                    <a:pt x="6313" y="1588857"/>
                    <a:pt x="0" y="1573616"/>
                    <a:pt x="0" y="1557725"/>
                  </a:cubicBezTo>
                  <a:lnTo>
                    <a:pt x="0" y="59920"/>
                  </a:lnTo>
                  <a:cubicBezTo>
                    <a:pt x="0" y="44028"/>
                    <a:pt x="6313" y="28787"/>
                    <a:pt x="17550" y="17550"/>
                  </a:cubicBezTo>
                  <a:cubicBezTo>
                    <a:pt x="28787" y="6313"/>
                    <a:pt x="44028" y="0"/>
                    <a:pt x="5992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402901" cy="16652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49396" y="3501253"/>
            <a:ext cx="9723404" cy="531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3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Evidence-based funding has been a state priority and has been transformative towards achieving equity in school funding</a:t>
            </a:r>
          </a:p>
          <a:p>
            <a:pPr marL="647703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Proration of MCATs is continuing to decline due to increased costs and state funding that is not keeping pace</a:t>
            </a:r>
          </a:p>
          <a:p>
            <a:pPr marL="647703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Need to educate stakeholders on the </a:t>
            </a:r>
            <a:r>
              <a:rPr lang="en-US" sz="3000" u="sng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whole picture</a:t>
            </a: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 of school funding in IL</a:t>
            </a:r>
          </a:p>
          <a:p>
            <a:pPr marL="647703" lvl="1" indent="-323852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191919"/>
                </a:solidFill>
                <a:latin typeface="Montserrat"/>
                <a:ea typeface="Montserrat"/>
                <a:cs typeface="Montserrat"/>
                <a:sym typeface="Montserrat"/>
              </a:rPr>
              <a:t>Budget priorities for FY27 are starting to take shape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509028" y="-1276775"/>
            <a:ext cx="4028288" cy="402828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08106" y="2407920"/>
            <a:ext cx="1198106" cy="119810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936387" y="3957726"/>
            <a:ext cx="5300574" cy="530057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E47A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208106" y="4229445"/>
            <a:ext cx="4757137" cy="475713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32440" t="-2424" r="-40402" b="-1273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509028" y="3649704"/>
            <a:ext cx="1419911" cy="141991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7599443" y="3116305"/>
            <a:ext cx="2787617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graph&#10;&#10;AI-generated content may be incorrect.">
            <a:extLst>
              <a:ext uri="{FF2B5EF4-FFF2-40B4-BE49-F238E27FC236}">
                <a16:creationId xmlns:a16="http://schemas.microsoft.com/office/drawing/2014/main" id="{74D8F90D-A8E8-164A-AB37-E1703FC7E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144" y="0"/>
            <a:ext cx="15453712" cy="102631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E4F6D-49C6-B340-E257-630BEF4C4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C9474B-D7E7-C36E-EA57-75875A3F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5" y="-153035"/>
            <a:ext cx="17131650" cy="1059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42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9320D2F-3382-D4F9-F08A-33C589B3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28" y="0"/>
            <a:ext cx="16944744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8032" y="0"/>
            <a:ext cx="16591935" cy="10287000"/>
          </a:xfrm>
          <a:custGeom>
            <a:avLst/>
            <a:gdLst/>
            <a:ahLst/>
            <a:cxnLst/>
            <a:rect l="l" t="t" r="r" b="b"/>
            <a:pathLst>
              <a:path w="16591935" h="10287000">
                <a:moveTo>
                  <a:pt x="0" y="0"/>
                </a:moveTo>
                <a:lnTo>
                  <a:pt x="16591936" y="0"/>
                </a:lnTo>
                <a:lnTo>
                  <a:pt x="165919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5671" y="0"/>
            <a:ext cx="9537529" cy="6591300"/>
          </a:xfrm>
          <a:custGeom>
            <a:avLst/>
            <a:gdLst/>
            <a:ahLst/>
            <a:cxnLst/>
            <a:rect l="l" t="t" r="r" b="b"/>
            <a:pathLst>
              <a:path w="16636658" h="10287000">
                <a:moveTo>
                  <a:pt x="0" y="0"/>
                </a:moveTo>
                <a:lnTo>
                  <a:pt x="16636658" y="0"/>
                </a:lnTo>
                <a:lnTo>
                  <a:pt x="166366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491E535-3C56-E9F4-013C-23A80CD63A58}"/>
              </a:ext>
            </a:extLst>
          </p:cNvPr>
          <p:cNvSpPr/>
          <p:nvPr/>
        </p:nvSpPr>
        <p:spPr>
          <a:xfrm>
            <a:off x="7924799" y="3695700"/>
            <a:ext cx="9537529" cy="6591300"/>
          </a:xfrm>
          <a:custGeom>
            <a:avLst/>
            <a:gdLst/>
            <a:ahLst/>
            <a:cxnLst/>
            <a:rect l="l" t="t" r="r" b="b"/>
            <a:pathLst>
              <a:path w="16636658" h="10287000">
                <a:moveTo>
                  <a:pt x="0" y="0"/>
                </a:moveTo>
                <a:lnTo>
                  <a:pt x="16636658" y="0"/>
                </a:lnTo>
                <a:lnTo>
                  <a:pt x="166366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9006" y="9258300"/>
            <a:ext cx="12201632" cy="3513181"/>
            <a:chOff x="0" y="0"/>
            <a:chExt cx="3213599" cy="9252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13599" cy="925282"/>
            </a:xfrm>
            <a:custGeom>
              <a:avLst/>
              <a:gdLst/>
              <a:ahLst/>
              <a:cxnLst/>
              <a:rect l="l" t="t" r="r" b="b"/>
              <a:pathLst>
                <a:path w="3213599" h="925282">
                  <a:moveTo>
                    <a:pt x="63450" y="0"/>
                  </a:moveTo>
                  <a:lnTo>
                    <a:pt x="3150149" y="0"/>
                  </a:lnTo>
                  <a:cubicBezTo>
                    <a:pt x="3185191" y="0"/>
                    <a:pt x="3213599" y="28407"/>
                    <a:pt x="3213599" y="63450"/>
                  </a:cubicBezTo>
                  <a:lnTo>
                    <a:pt x="3213599" y="861832"/>
                  </a:lnTo>
                  <a:cubicBezTo>
                    <a:pt x="3213599" y="878660"/>
                    <a:pt x="3206914" y="894799"/>
                    <a:pt x="3195015" y="906698"/>
                  </a:cubicBezTo>
                  <a:cubicBezTo>
                    <a:pt x="3183115" y="918598"/>
                    <a:pt x="3166977" y="925282"/>
                    <a:pt x="3150149" y="925282"/>
                  </a:cubicBezTo>
                  <a:lnTo>
                    <a:pt x="63450" y="925282"/>
                  </a:lnTo>
                  <a:cubicBezTo>
                    <a:pt x="46622" y="925282"/>
                    <a:pt x="30483" y="918598"/>
                    <a:pt x="18584" y="906698"/>
                  </a:cubicBezTo>
                  <a:cubicBezTo>
                    <a:pt x="6685" y="894799"/>
                    <a:pt x="0" y="878660"/>
                    <a:pt x="0" y="861832"/>
                  </a:cubicBezTo>
                  <a:lnTo>
                    <a:pt x="0" y="63450"/>
                  </a:lnTo>
                  <a:cubicBezTo>
                    <a:pt x="0" y="46622"/>
                    <a:pt x="6685" y="30483"/>
                    <a:pt x="18584" y="18584"/>
                  </a:cubicBezTo>
                  <a:cubicBezTo>
                    <a:pt x="30483" y="6685"/>
                    <a:pt x="46622" y="0"/>
                    <a:pt x="63450" y="0"/>
                  </a:cubicBezTo>
                  <a:close/>
                </a:path>
              </a:pathLst>
            </a:custGeom>
            <a:solidFill>
              <a:srgbClr val="0E47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213599" cy="972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8633" y="-2572764"/>
            <a:ext cx="4581334" cy="458133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E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2130534" y="-4101810"/>
            <a:ext cx="8203619" cy="820361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E47A1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70063" y="834544"/>
            <a:ext cx="928140" cy="92814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FFC50F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709999" y="-3681275"/>
            <a:ext cx="7362549" cy="736254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498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AutoShape 16"/>
          <p:cNvSpPr/>
          <p:nvPr/>
        </p:nvSpPr>
        <p:spPr>
          <a:xfrm>
            <a:off x="13666302" y="2027620"/>
            <a:ext cx="3207522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4942595" y="124589"/>
            <a:ext cx="1419911" cy="1419911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674902" y="1817370"/>
            <a:ext cx="7984113" cy="7978735"/>
          </a:xfrm>
          <a:custGeom>
            <a:avLst/>
            <a:gdLst/>
            <a:ahLst/>
            <a:cxnLst/>
            <a:rect l="l" t="t" r="r" b="b"/>
            <a:pathLst>
              <a:path w="7984113" h="7978735">
                <a:moveTo>
                  <a:pt x="0" y="0"/>
                </a:moveTo>
                <a:lnTo>
                  <a:pt x="7984113" y="0"/>
                </a:lnTo>
                <a:lnTo>
                  <a:pt x="7984113" y="7978736"/>
                </a:lnTo>
                <a:lnTo>
                  <a:pt x="0" y="7978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7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8501428" y="544830"/>
            <a:ext cx="6157587" cy="127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104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EBF 101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254" y="3178108"/>
            <a:ext cx="6086249" cy="447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9600" b="1">
                <a:solidFill>
                  <a:srgbClr val="0E47A1"/>
                </a:solidFill>
                <a:latin typeface="DM Sans Bold"/>
                <a:ea typeface="DM Sans Bold"/>
                <a:cs typeface="DM Sans Bold"/>
                <a:sym typeface="DM Sans Bold"/>
              </a:rPr>
              <a:t>Local Impact: Funding Scenarios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7259300" y="2901883"/>
            <a:ext cx="3228405" cy="322840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99516" y="3285933"/>
            <a:ext cx="658368" cy="6583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246020" y="8335517"/>
            <a:ext cx="3728207" cy="372820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42867" y="7502651"/>
            <a:ext cx="832867" cy="83286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E4E4E5"/>
              </a:solidFill>
              <a:prstDash val="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23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088378" y="176981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5865491" y="1788865"/>
            <a:ext cx="1393809" cy="0"/>
          </a:xfrm>
          <a:prstGeom prst="line">
            <a:avLst/>
          </a:prstGeom>
          <a:ln w="38100" cap="rnd">
            <a:solidFill>
              <a:srgbClr val="0E47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16" y="-780849"/>
            <a:ext cx="12601328" cy="12016594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072301" y="3285933"/>
            <a:ext cx="343851" cy="34385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081329" y="2079090"/>
            <a:ext cx="343851" cy="34385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246561" y="3285933"/>
            <a:ext cx="343851" cy="34385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112961" y="3285933"/>
            <a:ext cx="343851" cy="34385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50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07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12280</TotalTime>
  <Words>305</Words>
  <Application>Microsoft Macintosh PowerPoint</Application>
  <PresentationFormat>Custom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Montserrat Bold Italics</vt:lpstr>
      <vt:lpstr>DM Sans Bold</vt:lpstr>
      <vt:lpstr>DM Sans</vt:lpstr>
      <vt:lpstr>Montserrat Italics</vt:lpstr>
      <vt:lpstr>Arial</vt:lpstr>
      <vt:lpstr>Playpen Sans Bold</vt:lpstr>
      <vt:lpstr>Calibri</vt:lpstr>
      <vt:lpstr>Montserrat Bold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MCAT Funding Campaign Webinar</dc:title>
  <cp:lastModifiedBy>Emily Warnecke</cp:lastModifiedBy>
  <cp:revision>11</cp:revision>
  <cp:lastPrinted>2025-12-04T20:40:12Z</cp:lastPrinted>
  <dcterms:created xsi:type="dcterms:W3CDTF">2006-08-16T00:00:00Z</dcterms:created>
  <dcterms:modified xsi:type="dcterms:W3CDTF">2025-12-08T20:23:10Z</dcterms:modified>
  <dc:identifier>DAG14Y4X_Q4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2398663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S10.9.4</vt:lpwstr>
  </property>
</Properties>
</file>