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4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6" r:id="rId12"/>
    <p:sldId id="306" r:id="rId13"/>
    <p:sldId id="284" r:id="rId14"/>
    <p:sldId id="285" r:id="rId15"/>
    <p:sldId id="287" r:id="rId16"/>
    <p:sldId id="288" r:id="rId17"/>
    <p:sldId id="289" r:id="rId18"/>
    <p:sldId id="304" r:id="rId19"/>
    <p:sldId id="290" r:id="rId20"/>
    <p:sldId id="291" r:id="rId21"/>
    <p:sldId id="292" r:id="rId22"/>
    <p:sldId id="293" r:id="rId23"/>
    <p:sldId id="294" r:id="rId24"/>
    <p:sldId id="295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81" r:id="rId35"/>
    <p:sldId id="277" r:id="rId36"/>
    <p:sldId id="278" r:id="rId37"/>
    <p:sldId id="279" r:id="rId38"/>
    <p:sldId id="280" r:id="rId39"/>
    <p:sldId id="307" r:id="rId40"/>
    <p:sldId id="283" r:id="rId41"/>
    <p:sldId id="296" r:id="rId42"/>
    <p:sldId id="305" r:id="rId43"/>
    <p:sldId id="297" r:id="rId44"/>
    <p:sldId id="298" r:id="rId45"/>
    <p:sldId id="299" r:id="rId46"/>
    <p:sldId id="300" r:id="rId47"/>
    <p:sldId id="302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0F285-F160-4B45-A267-A5057EAA422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99E74-42D8-482E-BFA0-4BAA62CB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4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likely feel harder to run the same speed</a:t>
            </a:r>
            <a:r>
              <a:rPr lang="en-US" baseline="0" dirty="0"/>
              <a:t> with a faster cadence at first; over time will increase efficiency and feel more natural. Best to hone in on at beginning of training cycle.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9E74-42D8-482E-BFA0-4BAA62CBB0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Minimum effective dose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9E74-42D8-482E-BFA0-4BAA62CBB01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02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Cellular benefits and minimizes chance of injury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9E74-42D8-482E-BFA0-4BAA62CBB01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5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well-conditioned, experienced runners need to go through this phase. 5k runner will spend more time at I pace; marathon runner more time at M 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9E74-42D8-482E-BFA0-4BAA62CBB01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53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ways to accomplish</a:t>
            </a:r>
            <a:r>
              <a:rPr lang="en-US" baseline="0" dirty="0"/>
              <a:t>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9E74-42D8-482E-BFA0-4BAA62CBB01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0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9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90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359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2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20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88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63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4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6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7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0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4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4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4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0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4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15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plos.org/plosone/article?id=10.1371/journal.pone.013138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835" y="574040"/>
            <a:ext cx="8825658" cy="3329581"/>
          </a:xfrm>
        </p:spPr>
        <p:txBody>
          <a:bodyPr/>
          <a:lstStyle/>
          <a:p>
            <a:r>
              <a:rPr lang="en-US" dirty="0"/>
              <a:t>Running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932" y="4036907"/>
            <a:ext cx="6400800" cy="1947333"/>
          </a:xfrm>
        </p:spPr>
        <p:txBody>
          <a:bodyPr/>
          <a:lstStyle/>
          <a:p>
            <a:r>
              <a:rPr lang="en-US" dirty="0"/>
              <a:t>Will Harrison</a:t>
            </a:r>
          </a:p>
          <a:p>
            <a:r>
              <a:rPr lang="en-US" dirty="0"/>
              <a:t>CSCS, USA TRACK AND FIELD Level 2, Lydiard Running Level 2, USTFCCCA CERTIFIED</a:t>
            </a:r>
          </a:p>
        </p:txBody>
      </p:sp>
    </p:spTree>
    <p:extLst>
      <p:ext uri="{BB962C8B-B14F-4D97-AF65-F5344CB8AC3E}">
        <p14:creationId xmlns:p14="http://schemas.microsoft.com/office/powerpoint/2010/main" val="403914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Respect your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toes have to be straight ahead?</a:t>
            </a:r>
          </a:p>
          <a:p>
            <a:endParaRPr lang="en-US" dirty="0"/>
          </a:p>
          <a:p>
            <a:r>
              <a:rPr lang="en-US" dirty="0"/>
              <a:t>Some runners will feel best with their toes pointed straight ahead, some feel more comfortable with toes pointed out. Do whichever allows your knees to track straight ahead.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970" y="4082039"/>
            <a:ext cx="3276083" cy="24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0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 am running healthy without any injury issues- should I consider changing my running form?”</a:t>
            </a:r>
          </a:p>
          <a:p>
            <a:endParaRPr lang="en-US" dirty="0"/>
          </a:p>
          <a:p>
            <a:r>
              <a:rPr lang="en-US" dirty="0"/>
              <a:t>A few non-negotiables: </a:t>
            </a:r>
          </a:p>
          <a:p>
            <a:endParaRPr lang="en-US" dirty="0"/>
          </a:p>
          <a:p>
            <a:pPr lvl="1"/>
            <a:r>
              <a:rPr lang="en-US" dirty="0"/>
              <a:t>Enough motion to get your leg behind your body (pendulum)</a:t>
            </a:r>
          </a:p>
          <a:p>
            <a:pPr lvl="1"/>
            <a:r>
              <a:rPr lang="en-US" dirty="0"/>
              <a:t>Postural Stability</a:t>
            </a:r>
          </a:p>
          <a:p>
            <a:pPr lvl="1"/>
            <a:r>
              <a:rPr lang="en-US" dirty="0"/>
              <a:t>Strength and power of the glutes to propel your body upwards and forwards</a:t>
            </a:r>
          </a:p>
        </p:txBody>
      </p:sp>
    </p:spTree>
    <p:extLst>
      <p:ext uri="{BB962C8B-B14F-4D97-AF65-F5344CB8AC3E}">
        <p14:creationId xmlns:p14="http://schemas.microsoft.com/office/powerpoint/2010/main" val="513917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Warm-up/Pre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for most runners to  do something to activate glutes and loosen up hips pre-run:</a:t>
            </a:r>
          </a:p>
          <a:p>
            <a:endParaRPr lang="en-US" dirty="0"/>
          </a:p>
          <a:p>
            <a:r>
              <a:rPr lang="en-US" dirty="0"/>
              <a:t>Leg Swings - forward, lateral, bent-knee</a:t>
            </a:r>
          </a:p>
          <a:p>
            <a:r>
              <a:rPr lang="en-US" dirty="0"/>
              <a:t>Walking mobility drills i.e. reaching quad stretch, </a:t>
            </a:r>
            <a:r>
              <a:rPr lang="en-US" dirty="0" err="1"/>
              <a:t>frankensteins</a:t>
            </a:r>
            <a:r>
              <a:rPr lang="en-US" dirty="0"/>
              <a:t>, leg cradles, knee hugs)</a:t>
            </a:r>
          </a:p>
          <a:p>
            <a:r>
              <a:rPr lang="en-US" dirty="0"/>
              <a:t>Lunge matrix- 10 each for forward, lateral, back and to the side, reverse, reverse lunge w/twist</a:t>
            </a:r>
          </a:p>
        </p:txBody>
      </p:sp>
    </p:spTree>
    <p:extLst>
      <p:ext uri="{BB962C8B-B14F-4D97-AF65-F5344CB8AC3E}">
        <p14:creationId xmlns:p14="http://schemas.microsoft.com/office/powerpoint/2010/main" val="2708242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Footwear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Still a lot we don’t know about optimal shoes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Shoe industry generally classifies 3 types of runners: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Pronaters</a:t>
            </a:r>
            <a:r>
              <a:rPr lang="en-US" dirty="0"/>
              <a:t> ( majority of us) , neutral, </a:t>
            </a:r>
            <a:r>
              <a:rPr lang="en-US" dirty="0" err="1"/>
              <a:t>supinaters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733" y="392182"/>
            <a:ext cx="3868660" cy="2922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702" y="4196393"/>
            <a:ext cx="2816399" cy="205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64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Historically, </a:t>
            </a:r>
            <a:r>
              <a:rPr lang="en-US" dirty="0" err="1"/>
              <a:t>overpronators</a:t>
            </a:r>
            <a:r>
              <a:rPr lang="en-US" dirty="0"/>
              <a:t> have been placed in shoes with more of a medial post (“stability” shoe) and/or orthotic device to reduce pronation, while neutral runners have been placed in shoes without this (“neutral” shoes)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However, this is a very hot and somewhat divisive topic in the running world at the moment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104" y="3018622"/>
            <a:ext cx="2996803" cy="146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67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982010"/>
          </a:xfrm>
        </p:spPr>
        <p:txBody>
          <a:bodyPr/>
          <a:lstStyle/>
          <a:p>
            <a:r>
              <a:rPr lang="en-US" dirty="0"/>
              <a:t>4 Basic Components of Traditional Running Shoes and why they are being re-examined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2548678"/>
            <a:ext cx="8946541" cy="4195481"/>
          </a:xfrm>
        </p:spPr>
        <p:txBody>
          <a:bodyPr/>
          <a:lstStyle/>
          <a:p>
            <a:r>
              <a:rPr lang="en-US" dirty="0"/>
              <a:t>Posting- material on the medial side of the shoe that tries to limit pronation</a:t>
            </a:r>
          </a:p>
          <a:p>
            <a:r>
              <a:rPr lang="en-US" dirty="0"/>
              <a:t>Cushioned materials-softer surfaces to absorb impact</a:t>
            </a:r>
          </a:p>
          <a:p>
            <a:r>
              <a:rPr lang="en-US" dirty="0"/>
              <a:t>High heels- heel is about 2x higher off the ground than the forefoot</a:t>
            </a:r>
          </a:p>
          <a:p>
            <a:r>
              <a:rPr lang="en-US" dirty="0"/>
              <a:t>Narrow Toe box-supposedly for improved fit</a:t>
            </a:r>
          </a:p>
          <a:p>
            <a:endParaRPr lang="en-US" dirty="0"/>
          </a:p>
          <a:p>
            <a:r>
              <a:rPr lang="en-US" dirty="0"/>
              <a:t>Let’s explore why these are being re-examined</a:t>
            </a:r>
          </a:p>
        </p:txBody>
      </p:sp>
    </p:spTree>
    <p:extLst>
      <p:ext uri="{BB962C8B-B14F-4D97-AF65-F5344CB8AC3E}">
        <p14:creationId xmlns:p14="http://schemas.microsoft.com/office/powerpoint/2010/main" val="3719475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traditional running shoes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Medial Posting</a:t>
            </a:r>
          </a:p>
          <a:p>
            <a:pPr lvl="2"/>
            <a:endParaRPr lang="en-US" dirty="0"/>
          </a:p>
          <a:p>
            <a:r>
              <a:rPr lang="en-US" dirty="0"/>
              <a:t>Argument Against:</a:t>
            </a:r>
          </a:p>
          <a:p>
            <a:r>
              <a:rPr lang="en-US" dirty="0"/>
              <a:t>Though designed to keep the foot from moving in too much, maximum pronation actually occurs after the heel has left the ground; meaning that the posting isn’t even in contact with the ground at the time it is theoretically most needed.</a:t>
            </a:r>
          </a:p>
          <a:p>
            <a:r>
              <a:rPr lang="en-US" dirty="0"/>
              <a:t>Allows contact point between foot and ground to drift too far towards the inside of the foot, increasing stress on the inside of the knee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699" y="1384998"/>
            <a:ext cx="2893096" cy="179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59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Traditional Running Shoes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Heels: Most traditional running shoes have a heel that is about 10 to 12mm higher than the forefoot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312" y="3291763"/>
            <a:ext cx="4137773" cy="2105913"/>
          </a:xfrm>
          <a:prstGeom prst="rect">
            <a:avLst/>
          </a:prstGeom>
        </p:spPr>
      </p:pic>
      <p:pic>
        <p:nvPicPr>
          <p:cNvPr id="1026" name="Picture 2" descr="Image result for altra tor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6560" y="3455533"/>
            <a:ext cx="4364366" cy="194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286000" y="513207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914400" y="1152983"/>
            <a:ext cx="0" cy="47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320290" y="4880610"/>
            <a:ext cx="2651760" cy="228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52360" y="4994910"/>
            <a:ext cx="33832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flipH="1">
            <a:off x="1657348" y="6000750"/>
            <a:ext cx="731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12mm heel-toe differential vs 0mm heel-toe differential</a:t>
            </a:r>
          </a:p>
        </p:txBody>
      </p:sp>
    </p:spTree>
    <p:extLst>
      <p:ext uri="{BB962C8B-B14F-4D97-AF65-F5344CB8AC3E}">
        <p14:creationId xmlns:p14="http://schemas.microsoft.com/office/powerpoint/2010/main" val="975720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Traditional Running Shoes: High Heels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But why? No one has shown that a flat footed position is a bad position to be in, and some studies show that elevated heel may compromise foot proprioception and throw off normal muscle firing patterns</a:t>
            </a:r>
          </a:p>
          <a:p>
            <a:r>
              <a:rPr lang="en-US" dirty="0"/>
              <a:t>Feels more natural to land w/ foot more underneath you, instead of out in front, with a smaller heel/toe offset</a:t>
            </a:r>
          </a:p>
          <a:p>
            <a:endParaRPr lang="en-US" dirty="0"/>
          </a:p>
          <a:p>
            <a:r>
              <a:rPr lang="en-US" dirty="0"/>
              <a:t>Even if you aren’t running in flat shoes, it’s a good idea to spend some time in them during the day</a:t>
            </a:r>
          </a:p>
          <a:p>
            <a:endParaRPr lang="en-US" dirty="0"/>
          </a:p>
          <a:p>
            <a:r>
              <a:rPr lang="en-US" dirty="0"/>
              <a:t>More” zero drop” shoes coming out; also some major shoe lines are gradually reducing the heel/toe offset as new models come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99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Traditional Running Shoes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Cushioned materials</a:t>
            </a:r>
          </a:p>
          <a:p>
            <a:endParaRPr lang="en-US" dirty="0"/>
          </a:p>
          <a:p>
            <a:r>
              <a:rPr lang="en-US" dirty="0"/>
              <a:t>Softer and more cushioned not always better- there is a point of diminishing returns where more filter between your foot and the ground = less feedback to your feet, and less muscle activity/control</a:t>
            </a:r>
          </a:p>
          <a:p>
            <a:endParaRPr lang="en-US" dirty="0"/>
          </a:p>
          <a:p>
            <a:r>
              <a:rPr lang="en-US" dirty="0"/>
              <a:t>However, runners with high, rigid arches do often do better in a softer/more cushioned shoe.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313" y="1352847"/>
            <a:ext cx="2820287" cy="14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9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we will discuss: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Running form - How should I run? </a:t>
            </a:r>
          </a:p>
          <a:p>
            <a:r>
              <a:rPr lang="en-US" dirty="0"/>
              <a:t>Pre-run warm-up/drills</a:t>
            </a:r>
          </a:p>
          <a:p>
            <a:r>
              <a:rPr lang="en-US" dirty="0"/>
              <a:t>Footwear- overview of traditional running shoes and developing trends</a:t>
            </a:r>
          </a:p>
          <a:p>
            <a:r>
              <a:rPr lang="en-US" dirty="0"/>
              <a:t>Overview of different training intensities and periodization</a:t>
            </a:r>
          </a:p>
          <a:p>
            <a:r>
              <a:rPr lang="en-US" dirty="0"/>
              <a:t>Strength and supplemental work-Staying injury free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41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Traditional Running Shoes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Narrow Toe Box</a:t>
            </a:r>
          </a:p>
          <a:p>
            <a:endParaRPr lang="en-US" dirty="0"/>
          </a:p>
          <a:p>
            <a:r>
              <a:rPr lang="en-US" dirty="0"/>
              <a:t>A newborn’s foot- widest part is the TOES</a:t>
            </a:r>
          </a:p>
          <a:p>
            <a:endParaRPr lang="en-US" dirty="0"/>
          </a:p>
          <a:p>
            <a:r>
              <a:rPr lang="en-US" dirty="0"/>
              <a:t>But, fashion has led to shoes that taper in the front- almost like we have been practicing Chinese foot binding, hence our toes have been squeezed together by wearing shoes all day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913" y="1705137"/>
            <a:ext cx="3056205" cy="2041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054" y="4493792"/>
            <a:ext cx="2565627" cy="2080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5576582" y="5097159"/>
            <a:ext cx="2587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4"/>
              </a:rPr>
              <a:t>From Foot Morphological Differences Between Habitually Shod and Unshod Runners: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03988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Traditional Running Shoes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Narrow Toe box</a:t>
            </a:r>
          </a:p>
          <a:p>
            <a:endParaRPr lang="en-US" dirty="0"/>
          </a:p>
          <a:p>
            <a:r>
              <a:rPr lang="en-US" dirty="0"/>
              <a:t>New trend:</a:t>
            </a:r>
          </a:p>
          <a:p>
            <a:r>
              <a:rPr lang="en-US" dirty="0"/>
              <a:t>A wider foot, particularly big toe, dramatically improves leverage</a:t>
            </a:r>
          </a:p>
          <a:p>
            <a:r>
              <a:rPr lang="en-US" dirty="0"/>
              <a:t>More foot splay = more leverage=more control</a:t>
            </a:r>
          </a:p>
          <a:p>
            <a:r>
              <a:rPr lang="en-US" dirty="0"/>
              <a:t>Hence, new brands developing shoe with wider </a:t>
            </a:r>
            <a:r>
              <a:rPr lang="en-US" dirty="0" err="1"/>
              <a:t>toebox</a:t>
            </a:r>
            <a:r>
              <a:rPr lang="en-US" dirty="0"/>
              <a:t> (</a:t>
            </a:r>
            <a:r>
              <a:rPr lang="en-US" dirty="0" err="1"/>
              <a:t>altra</a:t>
            </a:r>
            <a:r>
              <a:rPr lang="en-US" dirty="0"/>
              <a:t>, topo, </a:t>
            </a:r>
            <a:r>
              <a:rPr lang="en-US" dirty="0" err="1"/>
              <a:t>vibram</a:t>
            </a:r>
            <a:r>
              <a:rPr lang="en-US" dirty="0"/>
              <a:t>, </a:t>
            </a:r>
            <a:r>
              <a:rPr lang="en-US" dirty="0" err="1"/>
              <a:t>viviobarefoot</a:t>
            </a:r>
            <a:r>
              <a:rPr lang="en-US" dirty="0"/>
              <a:t>) </a:t>
            </a:r>
          </a:p>
          <a:p>
            <a:r>
              <a:rPr lang="en-US" dirty="0"/>
              <a:t>Correct Toes Tool: </a:t>
            </a:r>
          </a:p>
          <a:p>
            <a:endParaRPr lang="en-US" dirty="0"/>
          </a:p>
          <a:p>
            <a:r>
              <a:rPr lang="en-US" dirty="0"/>
              <a:t>Using shoes with a wider toe box may cause your feet to expand and go up a shoe size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909" y="1565330"/>
            <a:ext cx="2552858" cy="1664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989" y="4452178"/>
            <a:ext cx="1757927" cy="114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82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shoes should you wear?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Stick with your current shoe if: your shoes are working for you and you have no pain, no reason to make a change (even if wearing an 8 to 12 mm drop)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2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shoes should you wear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Consider adjusting to 3 to 8mm heel/toe drop if: want to improve muscle activity, balance, proprioception, foot strength running economy-drop current offset by no more than half (i.e. no more than 6mm), and do half your volume in this shoe for 2 to 4 weeks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230" y="1300277"/>
            <a:ext cx="2905781" cy="17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3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shoes should you wear?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Consider zero drop shoe if : you want all the benefits above, less lever arm on the joint at all cost- highly effective in runners with arthritis and joint degeneration, compartment syndrome, runners needing to decrease loading rates. Very gradual transition- wear the shoes walking around for 2-4 days; initial run is ½ mi, increase volume by ¼ to ½ mi each run thereafter</a:t>
            </a:r>
          </a:p>
          <a:p>
            <a:r>
              <a:rPr lang="en-US" dirty="0"/>
              <a:t>this type of shoe may be the future and is likely great to start off toddlers/young children in this type of shoe to develop strong, stable feet</a:t>
            </a:r>
          </a:p>
          <a:p>
            <a:r>
              <a:rPr lang="en-US" dirty="0"/>
              <a:t>Cost/benefit should be carefully considered for adults considering adjusting to this type of shoe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300" y="1228075"/>
            <a:ext cx="4732089" cy="14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09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Program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Daniels’ Training intensities (Based on VDOT formula from recent race)</a:t>
            </a:r>
          </a:p>
          <a:p>
            <a:endParaRPr lang="en-US" dirty="0"/>
          </a:p>
          <a:p>
            <a:r>
              <a:rPr lang="en-US" dirty="0"/>
              <a:t>Easy (E)</a:t>
            </a:r>
          </a:p>
          <a:p>
            <a:r>
              <a:rPr lang="en-US" dirty="0"/>
              <a:t>Long (L)</a:t>
            </a:r>
          </a:p>
          <a:p>
            <a:r>
              <a:rPr lang="en-US" dirty="0"/>
              <a:t>Marathon Pace (M)</a:t>
            </a:r>
          </a:p>
          <a:p>
            <a:r>
              <a:rPr lang="en-US" dirty="0"/>
              <a:t>Threshold (T)</a:t>
            </a:r>
          </a:p>
          <a:p>
            <a:r>
              <a:rPr lang="en-US" dirty="0"/>
              <a:t>Interval (I)</a:t>
            </a:r>
          </a:p>
          <a:p>
            <a:r>
              <a:rPr lang="en-US" dirty="0" err="1"/>
              <a:t>Repettion</a:t>
            </a:r>
            <a:r>
              <a:rPr lang="en-US" dirty="0"/>
              <a:t> (R)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61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Running (E)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Pace where most runners spend a majority of their weekly run time</a:t>
            </a:r>
          </a:p>
          <a:p>
            <a:r>
              <a:rPr lang="en-US" dirty="0"/>
              <a:t>Opportunity to accumulate mileage needed to reach weekly mileage goal</a:t>
            </a:r>
          </a:p>
          <a:p>
            <a:r>
              <a:rPr lang="en-US" dirty="0"/>
              <a:t>Conversational pace that is comfortable to manage</a:t>
            </a:r>
          </a:p>
          <a:p>
            <a:r>
              <a:rPr lang="en-US" dirty="0"/>
              <a:t>65 to 78% of max heart rate</a:t>
            </a:r>
          </a:p>
          <a:p>
            <a:r>
              <a:rPr lang="en-US" dirty="0"/>
              <a:t>Still important to maintain  good running mechanics</a:t>
            </a:r>
          </a:p>
        </p:txBody>
      </p:sp>
    </p:spTree>
    <p:extLst>
      <p:ext uri="{BB962C8B-B14F-4D97-AF65-F5344CB8AC3E}">
        <p14:creationId xmlns:p14="http://schemas.microsoft.com/office/powerpoint/2010/main" val="866634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Runs (L)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Longest run of the week</a:t>
            </a:r>
          </a:p>
          <a:p>
            <a:r>
              <a:rPr lang="en-US" dirty="0"/>
              <a:t>Typically about 20 to 25% of weekly mileage total (may be 30% if running under 40 miles/</a:t>
            </a:r>
            <a:r>
              <a:rPr lang="en-US" dirty="0" err="1"/>
              <a:t>wk</a:t>
            </a:r>
            <a:r>
              <a:rPr lang="en-US" dirty="0"/>
              <a:t>)</a:t>
            </a:r>
          </a:p>
          <a:p>
            <a:r>
              <a:rPr lang="en-US" dirty="0"/>
              <a:t>For runners over 40 miles per week; long run should be the lesser of 25 percent of weekly mileage, or 150 minutes, whichever comes first</a:t>
            </a:r>
          </a:p>
          <a:p>
            <a:r>
              <a:rPr lang="en-US" dirty="0"/>
              <a:t>Keep in mind a 20 mile run is more stressful for a slower runner than a faster runner</a:t>
            </a:r>
          </a:p>
        </p:txBody>
      </p:sp>
    </p:spTree>
    <p:extLst>
      <p:ext uri="{BB962C8B-B14F-4D97-AF65-F5344CB8AC3E}">
        <p14:creationId xmlns:p14="http://schemas.microsoft.com/office/powerpoint/2010/main" val="3087735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Marathon Pace Running (M)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563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Can use VDOT tables to estimate this pace for runners who have not previous run a marathon</a:t>
            </a:r>
          </a:p>
          <a:p>
            <a:r>
              <a:rPr lang="en-US" dirty="0"/>
              <a:t>A single session at M pace should not exceed the lesser of 18 miles or 20 percent of your weekly mileage</a:t>
            </a:r>
          </a:p>
          <a:p>
            <a:r>
              <a:rPr lang="en-US" dirty="0"/>
              <a:t>Purpose:</a:t>
            </a:r>
          </a:p>
          <a:p>
            <a:pPr lvl="1"/>
            <a:r>
              <a:rPr lang="en-US" dirty="0"/>
              <a:t>Adjust to the specific pace to be used in the upcoming marathon; can also help runners who are not training for a marathon build confidence that they can run faster than Easy pace for an extended period of time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29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Running (T)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Intensity is “comfortably hard”</a:t>
            </a:r>
          </a:p>
          <a:p>
            <a:r>
              <a:rPr lang="en-US" dirty="0"/>
              <a:t>Definitely working hard; but pace is manageable for a fairly long time (i.e. 20 to 30 minutes)</a:t>
            </a:r>
          </a:p>
          <a:p>
            <a:r>
              <a:rPr lang="en-US" dirty="0"/>
              <a:t>Often described as pace you can run, if peaked and rested, for 60 minutes if giving it full race effort.</a:t>
            </a:r>
          </a:p>
          <a:p>
            <a:r>
              <a:rPr lang="en-US" dirty="0"/>
              <a:t>Purpose:</a:t>
            </a:r>
          </a:p>
          <a:p>
            <a:pPr lvl="1"/>
            <a:r>
              <a:rPr lang="en-US" dirty="0"/>
              <a:t>Improves the speed you can maintain for a relatively long period of time</a:t>
            </a:r>
          </a:p>
          <a:p>
            <a:pPr lvl="1"/>
            <a:r>
              <a:rPr lang="en-US" dirty="0"/>
              <a:t>Improves the ability of your body to clear blood lactate and keep it below a manageable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8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252" y="575732"/>
            <a:ext cx="8534400" cy="1507067"/>
          </a:xfrm>
        </p:spPr>
        <p:txBody>
          <a:bodyPr/>
          <a:lstStyle/>
          <a:p>
            <a:r>
              <a:rPr lang="en-US" dirty="0"/>
              <a:t>Running form- How should I run?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292" y="2362200"/>
            <a:ext cx="8534400" cy="36152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 Cadence of approx. 180 steps/minute</a:t>
            </a:r>
          </a:p>
          <a:p>
            <a:r>
              <a:rPr lang="en-US" dirty="0"/>
              <a:t>2. Foot lands “under” body</a:t>
            </a:r>
          </a:p>
          <a:p>
            <a:r>
              <a:rPr lang="en-US" dirty="0"/>
              <a:t>3. Need for hip extension</a:t>
            </a:r>
          </a:p>
          <a:p>
            <a:pPr lvl="1"/>
            <a:r>
              <a:rPr lang="en-US" dirty="0"/>
              <a:t>Leg = pendulum</a:t>
            </a:r>
          </a:p>
          <a:p>
            <a:r>
              <a:rPr lang="en-US" dirty="0"/>
              <a:t>4. Slight forward lean</a:t>
            </a:r>
          </a:p>
          <a:p>
            <a:r>
              <a:rPr lang="en-US" dirty="0"/>
              <a:t>5. Elbows back</a:t>
            </a:r>
          </a:p>
          <a:p>
            <a:r>
              <a:rPr lang="en-US" dirty="0"/>
              <a:t>6. Individual skeletal alignment should be accounted for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Gait should be hip dominant!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9290" y="1509355"/>
            <a:ext cx="3084724" cy="295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28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Running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main types of threshold running: </a:t>
            </a:r>
          </a:p>
          <a:p>
            <a:endParaRPr lang="en-US" dirty="0"/>
          </a:p>
          <a:p>
            <a:r>
              <a:rPr lang="en-US" dirty="0"/>
              <a:t>Tempo Runs (i.e. 20 to 30 minutes at T pace)</a:t>
            </a:r>
          </a:p>
          <a:p>
            <a:endParaRPr lang="en-US" dirty="0"/>
          </a:p>
          <a:p>
            <a:r>
              <a:rPr lang="en-US" dirty="0"/>
              <a:t>Cruise Intervals</a:t>
            </a:r>
          </a:p>
          <a:p>
            <a:pPr lvl="1"/>
            <a:r>
              <a:rPr lang="en-US" dirty="0"/>
              <a:t>i.e. 6 x 5 minutes @ T pace w/ 1 minute rest in between</a:t>
            </a:r>
          </a:p>
        </p:txBody>
      </p:sp>
    </p:spTree>
    <p:extLst>
      <p:ext uri="{BB962C8B-B14F-4D97-AF65-F5344CB8AC3E}">
        <p14:creationId xmlns:p14="http://schemas.microsoft.com/office/powerpoint/2010/main" val="2472405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Training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physically stressful zone of training</a:t>
            </a:r>
          </a:p>
          <a:p>
            <a:endParaRPr lang="en-US" dirty="0"/>
          </a:p>
          <a:p>
            <a:r>
              <a:rPr lang="en-US" dirty="0"/>
              <a:t>Also referred to as VO2 Max training; also Hard (H) training</a:t>
            </a:r>
          </a:p>
          <a:p>
            <a:endParaRPr lang="en-US" dirty="0"/>
          </a:p>
          <a:p>
            <a:r>
              <a:rPr lang="en-US" dirty="0"/>
              <a:t>Pace you could maintain for 10 to 12 minutes of racing time</a:t>
            </a:r>
          </a:p>
          <a:p>
            <a:endParaRPr lang="en-US" dirty="0"/>
          </a:p>
          <a:p>
            <a:r>
              <a:rPr lang="en-US" dirty="0"/>
              <a:t>Total volume of I/H training should equal no more than 10K OR 8 percent of weekly training volume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89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Training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3 to 5 min </a:t>
            </a:r>
            <a:r>
              <a:rPr lang="en-US" dirty="0" err="1"/>
              <a:t>workbouts</a:t>
            </a:r>
            <a:r>
              <a:rPr lang="en-US" dirty="0"/>
              <a:t> w/ slightly less recovery (i.e. 4 x 3 min w/ 2 min jog recovery, 5x 4 min w/ 3 min jog, or 6x2 min w/ 1 min jog)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the type of workouts/training it is easiest to </a:t>
            </a:r>
            <a:r>
              <a:rPr lang="en-US" dirty="0" err="1"/>
              <a:t>overtrain</a:t>
            </a:r>
            <a:r>
              <a:rPr lang="en-US" dirty="0"/>
              <a:t> with; and where injury is most likely to happen</a:t>
            </a:r>
          </a:p>
          <a:p>
            <a:endParaRPr lang="en-US" dirty="0"/>
          </a:p>
          <a:p>
            <a:r>
              <a:rPr lang="en-US" i="1" dirty="0"/>
              <a:t>*Very well-conditioned, experienced runners only! Many, if not most, runners will be better emphasizing Tempo/Rep work on workout days, 2x/</a:t>
            </a:r>
            <a:r>
              <a:rPr lang="en-US" i="1" dirty="0" err="1"/>
              <a:t>wk</a:t>
            </a:r>
            <a:r>
              <a:rPr lang="en-US" i="1" dirty="0"/>
              <a:t>, w/ E paced runs on other run days*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29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Repetition Pace Training (R)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Primary purpose is to improve anaerobic power, speed, and running economy</a:t>
            </a:r>
          </a:p>
          <a:p>
            <a:r>
              <a:rPr lang="en-US" dirty="0"/>
              <a:t>Entails running at a faster pace (approximately race pace for a 1mi or 3k race); usually followed with a recovery jog equal to the length of the rep</a:t>
            </a:r>
          </a:p>
          <a:p>
            <a:r>
              <a:rPr lang="en-US" dirty="0"/>
              <a:t>i.e. 8 x 200m @ R pace w/ 200 m jog recovery</a:t>
            </a:r>
          </a:p>
          <a:p>
            <a:endParaRPr lang="en-US" dirty="0"/>
          </a:p>
          <a:p>
            <a:r>
              <a:rPr lang="en-US" dirty="0"/>
              <a:t>OR</a:t>
            </a:r>
          </a:p>
          <a:p>
            <a:endParaRPr lang="en-US" dirty="0"/>
          </a:p>
          <a:p>
            <a:r>
              <a:rPr lang="en-US" dirty="0"/>
              <a:t>4x 400m @  R pace w/ 400m jog; 8 x 200m @ R pace w/ 200m jog</a:t>
            </a:r>
          </a:p>
          <a:p>
            <a:endParaRPr lang="en-US" dirty="0"/>
          </a:p>
          <a:p>
            <a:r>
              <a:rPr lang="en-US" dirty="0"/>
              <a:t>Total volume should be the lesser of 5 miles or 5% of weekly running volume</a:t>
            </a:r>
          </a:p>
        </p:txBody>
      </p:sp>
    </p:spTree>
    <p:extLst>
      <p:ext uri="{BB962C8B-B14F-4D97-AF65-F5344CB8AC3E}">
        <p14:creationId xmlns:p14="http://schemas.microsoft.com/office/powerpoint/2010/main" val="1274977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Season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to ask at the start of a training cycle:</a:t>
            </a:r>
          </a:p>
          <a:p>
            <a:endParaRPr lang="en-US" dirty="0"/>
          </a:p>
          <a:p>
            <a:r>
              <a:rPr lang="en-US" dirty="0"/>
              <a:t>Average weekly total run volume (miles or minutes) over the past 2 months?</a:t>
            </a:r>
          </a:p>
          <a:p>
            <a:r>
              <a:rPr lang="en-US" dirty="0"/>
              <a:t>Any races in the past several months?</a:t>
            </a:r>
          </a:p>
          <a:p>
            <a:r>
              <a:rPr lang="en-US" dirty="0"/>
              <a:t>How much time do you have per day/week to devote to running?</a:t>
            </a:r>
          </a:p>
          <a:p>
            <a:r>
              <a:rPr lang="en-US" dirty="0"/>
              <a:t>What is available to you for running? (Trail, treadmill,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What races are you planning to run in the next 6 months?</a:t>
            </a:r>
          </a:p>
          <a:p>
            <a:r>
              <a:rPr lang="en-US" dirty="0"/>
              <a:t>What is your most important race in the next 6 to 12 months?</a:t>
            </a:r>
          </a:p>
        </p:txBody>
      </p:sp>
    </p:spTree>
    <p:extLst>
      <p:ext uri="{BB962C8B-B14F-4D97-AF65-F5344CB8AC3E}">
        <p14:creationId xmlns:p14="http://schemas.microsoft.com/office/powerpoint/2010/main" val="702647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Daniels Periodization: Where do the different intensities fit in over the course of a training cycle?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232" y="2500829"/>
            <a:ext cx="9245622" cy="3747570"/>
          </a:xfrm>
        </p:spPr>
        <p:txBody>
          <a:bodyPr/>
          <a:lstStyle/>
          <a:p>
            <a:r>
              <a:rPr lang="en-US" dirty="0"/>
              <a:t>4 phases; typically 3 to 6 weeks each</a:t>
            </a:r>
          </a:p>
          <a:p>
            <a:endParaRPr lang="en-US" dirty="0"/>
          </a:p>
          <a:p>
            <a:r>
              <a:rPr lang="en-US" dirty="0"/>
              <a:t>Phase 1: Foundation and Injury Prevention</a:t>
            </a:r>
          </a:p>
          <a:p>
            <a:r>
              <a:rPr lang="en-US" dirty="0"/>
              <a:t>Primarily E running; needs to include some </a:t>
            </a:r>
            <a:r>
              <a:rPr lang="en-US" dirty="0" err="1"/>
              <a:t>neuromusclular</a:t>
            </a:r>
            <a:r>
              <a:rPr lang="en-US" dirty="0"/>
              <a:t> work (i.e. strides/ relaxed sprints at least 2 days/</a:t>
            </a:r>
            <a:r>
              <a:rPr lang="en-US" dirty="0" err="1"/>
              <a:t>wk</a:t>
            </a:r>
            <a:r>
              <a:rPr lang="en-US" dirty="0"/>
              <a:t>, 100 to 200m; strength training/supplemental work)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77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Phase 2: Early Quality Training</a:t>
            </a:r>
          </a:p>
          <a:p>
            <a:endParaRPr lang="en-US" dirty="0"/>
          </a:p>
          <a:p>
            <a:r>
              <a:rPr lang="en-US" dirty="0" err="1"/>
              <a:t>Incorproates</a:t>
            </a:r>
            <a:r>
              <a:rPr lang="en-US" dirty="0"/>
              <a:t> approx. 2 workouts per </a:t>
            </a:r>
            <a:r>
              <a:rPr lang="en-US" dirty="0" err="1"/>
              <a:t>wk</a:t>
            </a:r>
            <a:r>
              <a:rPr lang="en-US" dirty="0"/>
              <a:t> of T and/or R running; other training days consist of primarily E pace runs</a:t>
            </a:r>
          </a:p>
          <a:p>
            <a:endParaRPr lang="en-US" dirty="0"/>
          </a:p>
          <a:p>
            <a:r>
              <a:rPr lang="en-US" dirty="0"/>
              <a:t>Introduces faster workouts into the season program</a:t>
            </a:r>
          </a:p>
          <a:p>
            <a:endParaRPr lang="en-US" dirty="0"/>
          </a:p>
          <a:p>
            <a:r>
              <a:rPr lang="en-US" dirty="0"/>
              <a:t>Reps should not be very taxing on the cardiovascular/aerobics system  </a:t>
            </a:r>
          </a:p>
          <a:p>
            <a:endParaRPr lang="en-US" dirty="0"/>
          </a:p>
          <a:p>
            <a:r>
              <a:rPr lang="en-US" dirty="0"/>
              <a:t>i.e. for a 5k/10k runner 10 to 12 by 200m (or 45 sec) @ R pace w/ 200m jog(or  1:30 jog) in between and longer rest at halfway point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30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32" y="1469024"/>
            <a:ext cx="8946541" cy="50199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Phase 3: Transition Quality Training</a:t>
            </a:r>
          </a:p>
          <a:p>
            <a:endParaRPr lang="en-US" dirty="0"/>
          </a:p>
          <a:p>
            <a:r>
              <a:rPr lang="en-US" dirty="0"/>
              <a:t>Most stressful, event-specific training</a:t>
            </a:r>
          </a:p>
          <a:p>
            <a:endParaRPr lang="en-US" dirty="0"/>
          </a:p>
          <a:p>
            <a:r>
              <a:rPr lang="en-US" dirty="0"/>
              <a:t>Time to optimize the components of training that apply to your goal race. </a:t>
            </a:r>
          </a:p>
          <a:p>
            <a:endParaRPr lang="en-US" dirty="0"/>
          </a:p>
          <a:p>
            <a:r>
              <a:rPr lang="en-US" dirty="0"/>
              <a:t>Good time for a off-distance race; can use in place of a training session</a:t>
            </a:r>
          </a:p>
          <a:p>
            <a:endParaRPr lang="en-US" dirty="0"/>
          </a:p>
          <a:p>
            <a:r>
              <a:rPr lang="en-US" dirty="0"/>
              <a:t>Sample for a 5k runner: 4 x 5 min @ I pace w/ 4 min rest (very well-conditioned, experienced runners only!)  </a:t>
            </a:r>
          </a:p>
          <a:p>
            <a:r>
              <a:rPr lang="en-US" dirty="0"/>
              <a:t>Sample for marathon runner: 2 hours or 15 mi @ M 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29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4: Final Quality Training</a:t>
            </a:r>
          </a:p>
          <a:p>
            <a:endParaRPr lang="en-US" dirty="0"/>
          </a:p>
          <a:p>
            <a:r>
              <a:rPr lang="en-US" dirty="0"/>
              <a:t>Not as demanding as Phase 3 (less, if any, I sessions, emphasis on T running w/ some R/I work)</a:t>
            </a:r>
          </a:p>
          <a:p>
            <a:endParaRPr lang="en-US" dirty="0"/>
          </a:p>
          <a:p>
            <a:r>
              <a:rPr lang="en-US" dirty="0"/>
              <a:t>Set up workouts to account for race conditions (i.e. time of day, weather)</a:t>
            </a:r>
          </a:p>
          <a:p>
            <a:endParaRPr lang="en-US" dirty="0"/>
          </a:p>
          <a:p>
            <a:r>
              <a:rPr lang="en-US" dirty="0"/>
              <a:t>Work on strengths (addressed weaknesses earlier in training cycle); final workout/s should be type of workout athlete enjoys</a:t>
            </a:r>
          </a:p>
        </p:txBody>
      </p:sp>
    </p:spTree>
    <p:extLst>
      <p:ext uri="{BB962C8B-B14F-4D97-AF65-F5344CB8AC3E}">
        <p14:creationId xmlns:p14="http://schemas.microsoft.com/office/powerpoint/2010/main" val="11354679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way to think of it is you are progressing workouts over the course of a training cycle to  gradually decrease the rest periods so that workouts gradually more closely resemble the race</a:t>
            </a:r>
          </a:p>
          <a:p>
            <a:endParaRPr lang="en-US" dirty="0"/>
          </a:p>
          <a:p>
            <a:r>
              <a:rPr lang="en-US" dirty="0"/>
              <a:t>i.e. training for a 5k:</a:t>
            </a:r>
          </a:p>
          <a:p>
            <a:r>
              <a:rPr lang="en-US" dirty="0"/>
              <a:t>Early season workout: 24 x 200m@ 5k pace w/ 200m jog rest (an R workout)</a:t>
            </a:r>
          </a:p>
          <a:p>
            <a:r>
              <a:rPr lang="en-US" dirty="0"/>
              <a:t>Late season: 3 x 1 mi @ 5k pace w/ 5 min rest (an I workout)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4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Cadence: number of steps taken per minute</a:t>
            </a:r>
          </a:p>
          <a:p>
            <a:endParaRPr lang="en-US" dirty="0"/>
          </a:p>
          <a:p>
            <a:r>
              <a:rPr lang="en-US" dirty="0"/>
              <a:t>Often the best place to start when doing form analysis; will help other pieces fall into place</a:t>
            </a:r>
          </a:p>
          <a:p>
            <a:endParaRPr lang="en-US" dirty="0"/>
          </a:p>
          <a:p>
            <a:r>
              <a:rPr lang="en-US" dirty="0"/>
              <a:t>Most people over stride and need to take shorter, quicker steps</a:t>
            </a:r>
          </a:p>
          <a:p>
            <a:endParaRPr lang="en-US" dirty="0"/>
          </a:p>
          <a:p>
            <a:r>
              <a:rPr lang="en-US" dirty="0"/>
              <a:t>180 steps/minute is often touted as the ideal running cadence</a:t>
            </a:r>
          </a:p>
          <a:p>
            <a:pPr lvl="1"/>
            <a:r>
              <a:rPr lang="en-US" dirty="0"/>
              <a:t>https://www.google.com/</a:t>
            </a:r>
            <a:r>
              <a:rPr lang="en-US" dirty="0" err="1"/>
              <a:t>search?q</a:t>
            </a:r>
            <a:r>
              <a:rPr lang="en-US" dirty="0"/>
              <a:t>=</a:t>
            </a:r>
            <a:r>
              <a:rPr lang="en-US" dirty="0" err="1"/>
              <a:t>metronome&amp;rlz</a:t>
            </a:r>
            <a:r>
              <a:rPr lang="en-US" dirty="0"/>
              <a:t>=1C1GGRV_enUS752US752&amp;oq=</a:t>
            </a:r>
            <a:r>
              <a:rPr lang="en-US" dirty="0" err="1"/>
              <a:t>metronome&amp;aqs</a:t>
            </a:r>
            <a:r>
              <a:rPr lang="en-US" dirty="0"/>
              <a:t>=chrome..69i57j0l2j69i59j0l2.3810j0j7&amp;sourceid=</a:t>
            </a:r>
            <a:r>
              <a:rPr lang="en-US" dirty="0" err="1"/>
              <a:t>chrome&amp;ie</a:t>
            </a:r>
            <a:r>
              <a:rPr lang="en-US" dirty="0"/>
              <a:t>=UTF-8</a:t>
            </a:r>
          </a:p>
          <a:p>
            <a:endParaRPr lang="en-US" dirty="0"/>
          </a:p>
        </p:txBody>
      </p:sp>
      <p:pic>
        <p:nvPicPr>
          <p:cNvPr id="1028" name="Picture 4" descr="Image result for metronom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7054" y="452718"/>
            <a:ext cx="2740867" cy="205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196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Strength/Supplemental Training for Runners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People stick to plans better when they understand the “why”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Purpose of strength training for endurance athletes:</a:t>
            </a:r>
          </a:p>
          <a:p>
            <a:pPr lvl="1"/>
            <a:r>
              <a:rPr lang="en-US" dirty="0"/>
              <a:t>Improve energy resistance</a:t>
            </a:r>
          </a:p>
          <a:p>
            <a:pPr lvl="1"/>
            <a:r>
              <a:rPr lang="en-US" dirty="0"/>
              <a:t>Decrease energy leaks</a:t>
            </a:r>
          </a:p>
          <a:p>
            <a:pPr lvl="1"/>
            <a:r>
              <a:rPr lang="en-US" dirty="0"/>
              <a:t>Improved nervous system adaptations (Able to recruit more muscle fibers)</a:t>
            </a:r>
          </a:p>
          <a:p>
            <a:pPr lvl="1"/>
            <a:r>
              <a:rPr lang="en-US" dirty="0"/>
              <a:t>Improved rate or force development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Thus leading to increased efficiency, speed, endurance</a:t>
            </a:r>
          </a:p>
        </p:txBody>
      </p:sp>
    </p:spTree>
    <p:extLst>
      <p:ext uri="{BB962C8B-B14F-4D97-AF65-F5344CB8AC3E}">
        <p14:creationId xmlns:p14="http://schemas.microsoft.com/office/powerpoint/2010/main" val="3131029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Strength/Supplemental Training for Runners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Strength/supplemental exercises fall into 3 categories</a:t>
            </a:r>
          </a:p>
          <a:p>
            <a:endParaRPr lang="en-US" dirty="0"/>
          </a:p>
          <a:p>
            <a:r>
              <a:rPr lang="en-US" dirty="0"/>
              <a:t>Produce horizontal force w/ deadlift pattern</a:t>
            </a:r>
          </a:p>
          <a:p>
            <a:pPr lvl="1"/>
            <a:r>
              <a:rPr lang="en-US" dirty="0"/>
              <a:t>Front to back movements that address powerful glute muscles</a:t>
            </a:r>
          </a:p>
          <a:p>
            <a:pPr lvl="1"/>
            <a:endParaRPr lang="en-US" dirty="0"/>
          </a:p>
          <a:p>
            <a:r>
              <a:rPr lang="en-US" dirty="0"/>
              <a:t>Produce vertical force w/ squat pattern</a:t>
            </a:r>
          </a:p>
          <a:p>
            <a:pPr lvl="1"/>
            <a:r>
              <a:rPr lang="en-US" dirty="0"/>
              <a:t>Up/down movements that incorporate muscles around knees and hips</a:t>
            </a:r>
          </a:p>
          <a:p>
            <a:endParaRPr lang="en-US" dirty="0"/>
          </a:p>
          <a:p>
            <a:r>
              <a:rPr lang="en-US" dirty="0"/>
              <a:t>Establish 3D postural/core control</a:t>
            </a:r>
          </a:p>
          <a:p>
            <a:pPr lvl="1"/>
            <a:r>
              <a:rPr lang="en-US" dirty="0"/>
              <a:t>Ability to control/resist force through all planes of motion</a:t>
            </a:r>
          </a:p>
        </p:txBody>
      </p:sp>
    </p:spTree>
    <p:extLst>
      <p:ext uri="{BB962C8B-B14F-4D97-AF65-F5344CB8AC3E}">
        <p14:creationId xmlns:p14="http://schemas.microsoft.com/office/powerpoint/2010/main" val="2914934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 Postural Control</a:t>
            </a:r>
          </a:p>
          <a:p>
            <a:endParaRPr lang="en-US" dirty="0"/>
          </a:p>
          <a:p>
            <a:r>
              <a:rPr lang="en-US" dirty="0"/>
              <a:t>i.e. Banded hip twists, single arm/leg shoulder press, farmer walk w/ high knee, anti-rotation squats</a:t>
            </a:r>
          </a:p>
        </p:txBody>
      </p:sp>
    </p:spTree>
    <p:extLst>
      <p:ext uri="{BB962C8B-B14F-4D97-AF65-F5344CB8AC3E}">
        <p14:creationId xmlns:p14="http://schemas.microsoft.com/office/powerpoint/2010/main" val="1264687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Strength/Supplemental Work for Runners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Make your muscles smarter</a:t>
            </a:r>
          </a:p>
          <a:p>
            <a:pPr lvl="1"/>
            <a:r>
              <a:rPr lang="en-US" dirty="0"/>
              <a:t>Dynamic stability-runners need to stabilize the body as they move it forward</a:t>
            </a:r>
          </a:p>
          <a:p>
            <a:pPr lvl="1"/>
            <a:r>
              <a:rPr lang="en-US" dirty="0"/>
              <a:t>Repetitive forces through unstable levers =disaster</a:t>
            </a:r>
          </a:p>
          <a:p>
            <a:pPr lvl="1"/>
            <a:r>
              <a:rPr lang="en-US" dirty="0"/>
              <a:t>Efficient neuromuscular control helps the body more effectively transfer loads between muscle/tendon tissues and minimize internal work by the body</a:t>
            </a:r>
          </a:p>
          <a:p>
            <a:pPr lvl="1"/>
            <a:r>
              <a:rPr lang="en-US" dirty="0"/>
              <a:t>Find most challenging level where athlete can be successful and build on that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24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Strength/Supplemental Work for Runners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Make your muscles smarter</a:t>
            </a:r>
          </a:p>
          <a:p>
            <a:endParaRPr lang="en-US" dirty="0"/>
          </a:p>
          <a:p>
            <a:r>
              <a:rPr lang="en-US" dirty="0"/>
              <a:t>Core control-”proximal stability before distal mobility”</a:t>
            </a:r>
          </a:p>
          <a:p>
            <a:pPr lvl="1"/>
            <a:r>
              <a:rPr lang="en-US" dirty="0"/>
              <a:t>Timing, more than strength=key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Need ability to create rapid micro-corrections (i.e. mastering a squat, 4 square hops,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254666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Strength/Supplemental Work for Runners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Make your muscles stronger</a:t>
            </a:r>
          </a:p>
          <a:p>
            <a:endParaRPr lang="en-US" dirty="0"/>
          </a:p>
          <a:p>
            <a:r>
              <a:rPr lang="en-US" dirty="0"/>
              <a:t>Once you have control, generating more force = running faster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Should runners focus on high weight/low rep?</a:t>
            </a:r>
          </a:p>
          <a:p>
            <a:pPr lvl="1"/>
            <a:r>
              <a:rPr lang="en-US" dirty="0"/>
              <a:t>If goal is to improve muscle coordination and movement skills,  then  low weight/high rep is appropriate to give athlete chance to learn form</a:t>
            </a:r>
          </a:p>
          <a:p>
            <a:pPr lvl="1"/>
            <a:r>
              <a:rPr lang="en-US" dirty="0"/>
              <a:t>If goal is to improve performance by rapidly activating/recruiting more muscle, heavier (but appropriate) </a:t>
            </a:r>
            <a:r>
              <a:rPr lang="en-US" dirty="0" err="1"/>
              <a:t>laods</a:t>
            </a:r>
            <a:r>
              <a:rPr lang="en-US" dirty="0"/>
              <a:t> make sense—should be moderately challenging but not done to failure</a:t>
            </a:r>
          </a:p>
        </p:txBody>
      </p:sp>
    </p:spTree>
    <p:extLst>
      <p:ext uri="{BB962C8B-B14F-4D97-AF65-F5344CB8AC3E}">
        <p14:creationId xmlns:p14="http://schemas.microsoft.com/office/powerpoint/2010/main" val="3543799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Strength/Supplemental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Get more spring in your step</a:t>
            </a:r>
          </a:p>
          <a:p>
            <a:endParaRPr lang="en-US" dirty="0"/>
          </a:p>
          <a:p>
            <a:r>
              <a:rPr lang="en-US" dirty="0"/>
              <a:t>Optimize the speed of energy transfer w/ Olympic lifts and/or plyometric training</a:t>
            </a:r>
          </a:p>
          <a:p>
            <a:endParaRPr lang="en-US" dirty="0"/>
          </a:p>
          <a:p>
            <a:r>
              <a:rPr lang="en-US" dirty="0"/>
              <a:t>Helps to maximize performance AS LONG AS forces are going through stable levers </a:t>
            </a:r>
          </a:p>
        </p:txBody>
      </p:sp>
    </p:spTree>
    <p:extLst>
      <p:ext uri="{BB962C8B-B14F-4D97-AF65-F5344CB8AC3E}">
        <p14:creationId xmlns:p14="http://schemas.microsoft.com/office/powerpoint/2010/main" val="28161185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840" y="1270721"/>
            <a:ext cx="8946541" cy="41954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Daniels, J. (2005) </a:t>
            </a:r>
            <a:r>
              <a:rPr lang="en-US" i="1" dirty="0"/>
              <a:t>Daniels Running Formula, 2</a:t>
            </a:r>
            <a:r>
              <a:rPr lang="en-US" i="1" baseline="30000" dirty="0"/>
              <a:t>nd</a:t>
            </a:r>
            <a:r>
              <a:rPr lang="en-US" i="1" dirty="0"/>
              <a:t> Edition</a:t>
            </a:r>
            <a:r>
              <a:rPr lang="en-US" dirty="0"/>
              <a:t>. Champaign, 				IL: Human Kinetics</a:t>
            </a:r>
          </a:p>
          <a:p>
            <a:r>
              <a:rPr lang="en-US" dirty="0"/>
              <a:t>Daniels, J. (2014) </a:t>
            </a:r>
            <a:r>
              <a:rPr lang="en-US" i="1" dirty="0"/>
              <a:t>Daniels Running Formula, 3</a:t>
            </a:r>
            <a:r>
              <a:rPr lang="en-US" i="1" baseline="30000" dirty="0"/>
              <a:t>rd</a:t>
            </a:r>
            <a:r>
              <a:rPr lang="en-US" i="1" dirty="0"/>
              <a:t> Edition</a:t>
            </a:r>
            <a:r>
              <a:rPr lang="en-US" dirty="0"/>
              <a:t>. Champaign, 				IL: Human Kinetics</a:t>
            </a:r>
          </a:p>
          <a:p>
            <a:r>
              <a:rPr lang="en-US" dirty="0" err="1"/>
              <a:t>Dicharry</a:t>
            </a:r>
            <a:r>
              <a:rPr lang="en-US" dirty="0"/>
              <a:t>, J. (2012) </a:t>
            </a:r>
            <a:r>
              <a:rPr lang="en-US" i="1" dirty="0"/>
              <a:t>Anatomy For Runners: Unlocking Your Potential for 			Health, Speed, and Injury Prevention.</a:t>
            </a:r>
            <a:r>
              <a:rPr lang="en-US" dirty="0"/>
              <a:t> New York, NY: Skyhorse 				Publishing</a:t>
            </a:r>
          </a:p>
          <a:p>
            <a:r>
              <a:rPr lang="en-US" dirty="0" err="1"/>
              <a:t>Dicharry</a:t>
            </a:r>
            <a:r>
              <a:rPr lang="en-US" dirty="0"/>
              <a:t>, J. (2017</a:t>
            </a:r>
            <a:r>
              <a:rPr lang="en-US" i="1" dirty="0"/>
              <a:t>) Running Rewired: Reinvent Your Run for Strength, 				Stability, and Speed</a:t>
            </a:r>
            <a:r>
              <a:rPr lang="en-US" dirty="0"/>
              <a:t>. Boulder, CO: </a:t>
            </a:r>
            <a:r>
              <a:rPr lang="en-US" dirty="0" err="1"/>
              <a:t>VeloPress</a:t>
            </a:r>
            <a:endParaRPr lang="en-US" dirty="0"/>
          </a:p>
          <a:p>
            <a:r>
              <a:rPr lang="en-US" dirty="0"/>
              <a:t>Hudson, B. (2008) </a:t>
            </a:r>
            <a:r>
              <a:rPr lang="en-US" i="1" dirty="0"/>
              <a:t>Run Faster: From the 5k to the Marathon. </a:t>
            </a:r>
            <a:r>
              <a:rPr lang="en-US" dirty="0"/>
              <a:t>New 				York, NY: Broadway Books</a:t>
            </a:r>
          </a:p>
          <a:p>
            <a:r>
              <a:rPr lang="en-US" dirty="0"/>
              <a:t>Johnson, C. (2018) </a:t>
            </a:r>
            <a:r>
              <a:rPr lang="en-US" i="1" dirty="0"/>
              <a:t>Running on Resistance: A guide to Strength Training for Runners to Build Injury Resilience and Improve Performance. </a:t>
            </a:r>
            <a:endParaRPr lang="en-US" dirty="0"/>
          </a:p>
          <a:p>
            <a:r>
              <a:rPr lang="en-US" dirty="0" err="1"/>
              <a:t>Magness</a:t>
            </a:r>
            <a:r>
              <a:rPr lang="en-US" dirty="0"/>
              <a:t>, S. (2014). </a:t>
            </a:r>
            <a:r>
              <a:rPr lang="en-US" i="1" dirty="0"/>
              <a:t>Science of Running: How to Find Your Limit and 				Maximize Your Performance. </a:t>
            </a:r>
            <a:r>
              <a:rPr lang="en-US" dirty="0"/>
              <a:t>Origin Press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3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0799" y="1152983"/>
            <a:ext cx="3515043" cy="3136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8000" y="4528325"/>
            <a:ext cx="9133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Increasing cadence, and thereby shorter quicker steps; helps the foot land under your center of mass. This increases efficiency and decreases the forces your joints must withstand on each step.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faster cadence does NOT mean faster pace. </a:t>
            </a:r>
          </a:p>
        </p:txBody>
      </p:sp>
    </p:spTree>
    <p:extLst>
      <p:ext uri="{BB962C8B-B14F-4D97-AF65-F5344CB8AC3E}">
        <p14:creationId xmlns:p14="http://schemas.microsoft.com/office/powerpoint/2010/main" val="52400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faster cadence does NOT mean faster pace.</a:t>
            </a:r>
          </a:p>
          <a:p>
            <a:endParaRPr lang="en-US" dirty="0"/>
          </a:p>
          <a:p>
            <a:r>
              <a:rPr lang="en-US" dirty="0"/>
              <a:t>How to improve cadence with your client:</a:t>
            </a:r>
          </a:p>
          <a:p>
            <a:r>
              <a:rPr lang="en-US" dirty="0"/>
              <a:t>Observe them running on treadmill at their moderate running speed.</a:t>
            </a:r>
          </a:p>
          <a:p>
            <a:r>
              <a:rPr lang="en-US" dirty="0"/>
              <a:t>Quietly use a metronome to determine their current cadence</a:t>
            </a:r>
          </a:p>
          <a:p>
            <a:r>
              <a:rPr lang="en-US" dirty="0"/>
              <a:t>Aim to adjust by 5 to 10 percent at a time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8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 dominant running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Glutes are a fatigue-resistant muscle group useful for endurance activity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Many runners benefit from glute activation exercises pre-run…i.e.</a:t>
            </a:r>
          </a:p>
          <a:p>
            <a:pPr marL="0" indent="0">
              <a:buNone/>
            </a:pPr>
            <a:r>
              <a:rPr lang="en-US" dirty="0"/>
              <a:t> glute bridges, multi-direction lunges… or even doing their run immediately after their strength training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2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 dominant running form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587" y="1227125"/>
            <a:ext cx="2645769" cy="2361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962652" y="3588148"/>
            <a:ext cx="73025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Again, hip dominant running form will help prevent </a:t>
            </a:r>
            <a:r>
              <a:rPr lang="en-US" dirty="0" err="1"/>
              <a:t>overstriding</a:t>
            </a:r>
            <a:r>
              <a:rPr lang="en-US" dirty="0"/>
              <a:t> and increase efficiency;</a:t>
            </a:r>
          </a:p>
          <a:p>
            <a:endParaRPr lang="en-US" dirty="0"/>
          </a:p>
          <a:p>
            <a:r>
              <a:rPr lang="en-US" dirty="0"/>
              <a:t>Ability to tap into glute muscles= less stride in front; more in back; foot lands under center of mass instead of way out in front</a:t>
            </a:r>
          </a:p>
          <a:p>
            <a:endParaRPr lang="en-US" dirty="0"/>
          </a:p>
          <a:p>
            <a:r>
              <a:rPr lang="en-US" dirty="0"/>
              <a:t>Essential for posture</a:t>
            </a:r>
          </a:p>
          <a:p>
            <a:endParaRPr lang="en-US" dirty="0"/>
          </a:p>
          <a:p>
            <a:r>
              <a:rPr lang="en-US" dirty="0"/>
              <a:t>Hip </a:t>
            </a:r>
            <a:r>
              <a:rPr lang="en-US" dirty="0" err="1"/>
              <a:t>flexilbility</a:t>
            </a:r>
            <a:r>
              <a:rPr lang="en-US" dirty="0"/>
              <a:t> may need to be addressed to in order to reach optimal hip extension</a:t>
            </a:r>
          </a:p>
        </p:txBody>
      </p:sp>
    </p:spTree>
    <p:extLst>
      <p:ext uri="{BB962C8B-B14F-4D97-AF65-F5344CB8AC3E}">
        <p14:creationId xmlns:p14="http://schemas.microsoft.com/office/powerpoint/2010/main" val="4037575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Drills to help achieve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Shopping cart drill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Elbow jab drill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Banded foot drag</a:t>
            </a:r>
          </a:p>
        </p:txBody>
      </p:sp>
    </p:spTree>
    <p:extLst>
      <p:ext uri="{BB962C8B-B14F-4D97-AF65-F5344CB8AC3E}">
        <p14:creationId xmlns:p14="http://schemas.microsoft.com/office/powerpoint/2010/main" val="2545743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2762</TotalTime>
  <Words>3047</Words>
  <Application>Microsoft Office PowerPoint</Application>
  <PresentationFormat>Widescreen</PresentationFormat>
  <Paragraphs>344</Paragraphs>
  <Slides>47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Century Gothic</vt:lpstr>
      <vt:lpstr>Wingdings 3</vt:lpstr>
      <vt:lpstr>Ion</vt:lpstr>
      <vt:lpstr>Running Development</vt:lpstr>
      <vt:lpstr>Today we will discuss:</vt:lpstr>
      <vt:lpstr>Running form- How should I run?</vt:lpstr>
      <vt:lpstr>Cadence</vt:lpstr>
      <vt:lpstr>Cadence</vt:lpstr>
      <vt:lpstr>Cadence</vt:lpstr>
      <vt:lpstr>Hip dominant running form</vt:lpstr>
      <vt:lpstr>Hip dominant running form</vt:lpstr>
      <vt:lpstr>Drills to help achieve this</vt:lpstr>
      <vt:lpstr>Respect your anatomy</vt:lpstr>
      <vt:lpstr>Form</vt:lpstr>
      <vt:lpstr>Warm-up/Pre Run</vt:lpstr>
      <vt:lpstr>Proper Footwear</vt:lpstr>
      <vt:lpstr>Shoes</vt:lpstr>
      <vt:lpstr>4 Basic Components of Traditional Running Shoes and why they are being re-examined</vt:lpstr>
      <vt:lpstr>Components of traditional running shoes</vt:lpstr>
      <vt:lpstr>Components of Traditional Running Shoes</vt:lpstr>
      <vt:lpstr>Components of Traditional Running Shoes: High Heels</vt:lpstr>
      <vt:lpstr>Components of Traditional Running Shoes</vt:lpstr>
      <vt:lpstr>Components of Traditional Running Shoes</vt:lpstr>
      <vt:lpstr>Components of Traditional Running Shoes</vt:lpstr>
      <vt:lpstr>So what shoes should you wear?</vt:lpstr>
      <vt:lpstr>So what shoes should you wear</vt:lpstr>
      <vt:lpstr>So what shoes should you wear?</vt:lpstr>
      <vt:lpstr>Running Program Design</vt:lpstr>
      <vt:lpstr>Easy Running (E)</vt:lpstr>
      <vt:lpstr>Long Runs (L)</vt:lpstr>
      <vt:lpstr>Marathon Pace Running (M)</vt:lpstr>
      <vt:lpstr>Threshold Running (T)</vt:lpstr>
      <vt:lpstr>Threshold Running (continued)</vt:lpstr>
      <vt:lpstr>Interval Training (I)</vt:lpstr>
      <vt:lpstr>Interval Training (cont’d)</vt:lpstr>
      <vt:lpstr>Repetition Pace Training (R)</vt:lpstr>
      <vt:lpstr>Developing a Season Plan</vt:lpstr>
      <vt:lpstr>Daniels Periodization: Where do the different intensities fit in over the course of a training cycle?</vt:lpstr>
      <vt:lpstr>Periodization</vt:lpstr>
      <vt:lpstr>Periodization</vt:lpstr>
      <vt:lpstr>Periodization</vt:lpstr>
      <vt:lpstr>Periodization</vt:lpstr>
      <vt:lpstr>Strength/Supplemental Training for Runners</vt:lpstr>
      <vt:lpstr>Strength/Supplemental Training for Runners</vt:lpstr>
      <vt:lpstr>PowerPoint Presentation</vt:lpstr>
      <vt:lpstr>Strength/Supplemental Work for Runners</vt:lpstr>
      <vt:lpstr>Strength/Supplemental Work for Runners</vt:lpstr>
      <vt:lpstr>Strength/Supplemental Work for Runners</vt:lpstr>
      <vt:lpstr>Strength/Supplemental Work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Development</dc:title>
  <dc:creator>Will Harrison</dc:creator>
  <cp:lastModifiedBy>Will Harrison</cp:lastModifiedBy>
  <cp:revision>91</cp:revision>
  <dcterms:created xsi:type="dcterms:W3CDTF">2018-12-15T17:24:05Z</dcterms:created>
  <dcterms:modified xsi:type="dcterms:W3CDTF">2019-10-18T16:38:13Z</dcterms:modified>
</cp:coreProperties>
</file>