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7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C0"/>
    <a:srgbClr val="2603BD"/>
    <a:srgbClr val="043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4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18E-4E3C-A446-0418FC00D8A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D53F9FE6-F7F5-4D05-A53E-5B4B44EBA2F6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18E-4E3C-A446-0418FC00D8A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A3E2929-BE7D-45D3-A719-DFBA925F5AB7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8E-4E3C-A446-0418FC00D8A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DD4A760-F80D-4929-8EEA-984D0BFDB69E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18E-4E3C-A446-0418FC00D8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Other</c:v>
                </c:pt>
                <c:pt idx="1">
                  <c:v>Developed Patient Engagement Expertise</c:v>
                </c:pt>
                <c:pt idx="2">
                  <c:v>Improved Time Management &amp; Patient Risk Stratification Skills</c:v>
                </c:pt>
                <c:pt idx="3">
                  <c:v>Learned/Improved My Care/Case Manager Skills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53</c:v>
                </c:pt>
                <c:pt idx="2">
                  <c:v>60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8E-4E3C-A446-0418FC00D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8295472"/>
        <c:axId val="1928291312"/>
      </c:barChart>
      <c:catAx>
        <c:axId val="192829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1312"/>
        <c:crosses val="autoZero"/>
        <c:auto val="1"/>
        <c:lblAlgn val="ctr"/>
        <c:lblOffset val="100"/>
        <c:noMultiLvlLbl val="0"/>
      </c:catAx>
      <c:valAx>
        <c:axId val="192829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Increasing my case load</c:v>
                </c:pt>
                <c:pt idx="1">
                  <c:v>Access to substance abuse treatment centers</c:v>
                </c:pt>
                <c:pt idx="2">
                  <c:v>Decreasing BH/MH or clinical ED/hospitalization</c:v>
                </c:pt>
                <c:pt idx="3">
                  <c:v>Access to BH/MH facilities for my patients</c:v>
                </c:pt>
                <c:pt idx="4">
                  <c:v>Helping patients with transportation barriers</c:v>
                </c:pt>
                <c:pt idx="5">
                  <c:v>Assisting patients obtaining medication</c:v>
                </c:pt>
                <c:pt idx="6">
                  <c:v>Improved my efficiency in managing my case load</c:v>
                </c:pt>
                <c:pt idx="7">
                  <c:v>Building a medical home</c:v>
                </c:pt>
                <c:pt idx="8">
                  <c:v>Improving medication adherence (Nurse CM only)</c:v>
                </c:pt>
                <c:pt idx="9">
                  <c:v>Overcoming barriers to care</c:v>
                </c:pt>
                <c:pt idx="10">
                  <c:v>Helping  patients access care</c:v>
                </c:pt>
                <c:pt idx="11">
                  <c:v>Patient/family engagement</c:v>
                </c:pt>
                <c:pt idx="12">
                  <c:v>Knowing my role in the care team</c:v>
                </c:pt>
                <c:pt idx="13">
                  <c:v>Decreasing ED/hospitalization in my patients</c:v>
                </c:pt>
                <c:pt idx="14">
                  <c:v>Improved my effectiveness as a case/care manager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0.01</c:v>
                </c:pt>
                <c:pt idx="1">
                  <c:v>0.05</c:v>
                </c:pt>
                <c:pt idx="2">
                  <c:v>0.08</c:v>
                </c:pt>
                <c:pt idx="3">
                  <c:v>0.1</c:v>
                </c:pt>
                <c:pt idx="4">
                  <c:v>0.14000000000000001</c:v>
                </c:pt>
                <c:pt idx="5">
                  <c:v>0.18</c:v>
                </c:pt>
                <c:pt idx="6">
                  <c:v>0.25</c:v>
                </c:pt>
                <c:pt idx="7">
                  <c:v>0.25</c:v>
                </c:pt>
                <c:pt idx="8">
                  <c:v>0.26</c:v>
                </c:pt>
                <c:pt idx="9">
                  <c:v>0.26</c:v>
                </c:pt>
                <c:pt idx="10">
                  <c:v>0.26</c:v>
                </c:pt>
                <c:pt idx="11">
                  <c:v>0.3</c:v>
                </c:pt>
                <c:pt idx="12">
                  <c:v>0.32</c:v>
                </c:pt>
                <c:pt idx="13">
                  <c:v>0.35</c:v>
                </c:pt>
                <c:pt idx="1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75-40B4-AFE5-63323CC893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98075920"/>
        <c:axId val="2098072176"/>
      </c:barChart>
      <c:catAx>
        <c:axId val="2098075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2176"/>
        <c:crosses val="autoZero"/>
        <c:auto val="1"/>
        <c:lblAlgn val="ctr"/>
        <c:lblOffset val="100"/>
        <c:noMultiLvlLbl val="0"/>
      </c:catAx>
      <c:valAx>
        <c:axId val="2098072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5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A1C42AA9-5FB9-4047-8F63-EF9CF40CBE1C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CF6-4ABC-B1E2-75A70B0F961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CF6-4ABC-B1E2-75A70B0F961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0F00B44-8EBF-4AB7-B5C9-FBCCE155FA3C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CF6-4ABC-B1E2-75A70B0F961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8E09D04-7447-4B3D-9B64-197D9E275D61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CF6-4ABC-B1E2-75A70B0F961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CF6-4ABC-B1E2-75A70B0F96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Remained at beginner level-need additional experience</c:v>
                </c:pt>
                <c:pt idx="1">
                  <c:v>Expert: Had acquired expert status prior to xGLearn</c:v>
                </c:pt>
                <c:pt idx="2">
                  <c:v>Progressed from beginner to novice</c:v>
                </c:pt>
                <c:pt idx="3">
                  <c:v>Progressed from advanced to expert</c:v>
                </c:pt>
                <c:pt idx="4">
                  <c:v>Progressed from novice to advanced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0.01</c:v>
                </c:pt>
                <c:pt idx="1">
                  <c:v>8</c:v>
                </c:pt>
                <c:pt idx="2">
                  <c:v>20</c:v>
                </c:pt>
                <c:pt idx="3">
                  <c:v>34</c:v>
                </c:pt>
                <c:pt idx="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6-4ABC-B1E2-75A70B0F96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20599568"/>
        <c:axId val="2007994864"/>
      </c:barChart>
      <c:catAx>
        <c:axId val="2020599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7994864"/>
        <c:crosses val="autoZero"/>
        <c:auto val="1"/>
        <c:lblAlgn val="ctr"/>
        <c:lblOffset val="100"/>
        <c:noMultiLvlLbl val="0"/>
      </c:catAx>
      <c:valAx>
        <c:axId val="2007994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599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625E88EC-6525-4293-B94C-8096E0A82C41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435-4C87-BE9C-D01F84723CF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BDE1C76-1088-4468-BC57-BAA1809028A0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435-4C87-BE9C-D01F84723CF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49FAB164-9BFF-43CB-99A0-775D093FC6DD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35-4C87-BE9C-D01F84723CF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6DD7FD7-2889-45CC-B0F4-9FF7497C6705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435-4C87-BE9C-D01F84723CFE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3A21FF5E-89B7-4C71-937C-075AAC923AD6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435-4C87-BE9C-D01F84723CFE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8C45DD01-8DFB-4EAD-B759-DCEF97548467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435-4C87-BE9C-D01F84723CFE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8DC69317-3605-41DF-AC3A-CF95E36F3283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435-4C87-BE9C-D01F84723C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Other: </c:v>
                </c:pt>
                <c:pt idx="1">
                  <c:v>Improved my efficiency in managing my case load</c:v>
                </c:pt>
                <c:pt idx="2">
                  <c:v>Improved my effectiveness as a case/care manager</c:v>
                </c:pt>
                <c:pt idx="3">
                  <c:v>Better understand new concepts</c:v>
                </c:pt>
                <c:pt idx="4">
                  <c:v>Helped me to apply my knowledge in my day to day role</c:v>
                </c:pt>
                <c:pt idx="5">
                  <c:v>All of the above</c:v>
                </c:pt>
                <c:pt idx="6">
                  <c:v>Reinforced concepts I already know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</c:v>
                </c:pt>
                <c:pt idx="1">
                  <c:v>22</c:v>
                </c:pt>
                <c:pt idx="2">
                  <c:v>29</c:v>
                </c:pt>
                <c:pt idx="3">
                  <c:v>30</c:v>
                </c:pt>
                <c:pt idx="4">
                  <c:v>36</c:v>
                </c:pt>
                <c:pt idx="5">
                  <c:v>42</c:v>
                </c:pt>
                <c:pt idx="6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35-4C87-BE9C-D01F84723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21951056"/>
        <c:axId val="2021951472"/>
      </c:barChart>
      <c:catAx>
        <c:axId val="2021951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1951472"/>
        <c:crosses val="autoZero"/>
        <c:auto val="1"/>
        <c:lblAlgn val="ctr"/>
        <c:lblOffset val="100"/>
        <c:noMultiLvlLbl val="0"/>
      </c:catAx>
      <c:valAx>
        <c:axId val="2021951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1951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Other: </c:v>
                </c:pt>
                <c:pt idx="1">
                  <c:v>Improved my overall learning experience</c:v>
                </c:pt>
                <c:pt idx="2">
                  <c:v>Reinforced my continued application of concepts in my role</c:v>
                </c:pt>
                <c:pt idx="3">
                  <c:v>All of the above</c:v>
                </c:pt>
                <c:pt idx="4">
                  <c:v>Helped me better understand new concepts or reinforced ones I already knew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0.03</c:v>
                </c:pt>
                <c:pt idx="1">
                  <c:v>0.22</c:v>
                </c:pt>
                <c:pt idx="2">
                  <c:v>0.26</c:v>
                </c:pt>
                <c:pt idx="3">
                  <c:v>0.26</c:v>
                </c:pt>
                <c:pt idx="4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4E-494D-AC9F-BD1BC521C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98084656"/>
        <c:axId val="2098078000"/>
      </c:barChart>
      <c:catAx>
        <c:axId val="2098084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8000"/>
        <c:crosses val="autoZero"/>
        <c:auto val="1"/>
        <c:lblAlgn val="ctr"/>
        <c:lblOffset val="100"/>
        <c:noMultiLvlLbl val="0"/>
      </c:catAx>
      <c:valAx>
        <c:axId val="2098078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84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8"/>
                <c:pt idx="0">
                  <c:v>Evidence based clinical content</c:v>
                </c:pt>
                <c:pt idx="1">
                  <c:v>Learning from subject matter experts</c:v>
                </c:pt>
                <c:pt idx="2">
                  <c:v>Pre and post assessments</c:v>
                </c:pt>
                <c:pt idx="3">
                  <c:v>Pre-program instructions and navigation guide</c:v>
                </c:pt>
                <c:pt idx="4">
                  <c:v>Module companion guide</c:v>
                </c:pt>
                <c:pt idx="5">
                  <c:v>Organization of material</c:v>
                </c:pt>
                <c:pt idx="6">
                  <c:v>Ease of access and navigation</c:v>
                </c:pt>
                <c:pt idx="7">
                  <c:v>All the above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0.37</c:v>
                </c:pt>
                <c:pt idx="1">
                  <c:v>0.27</c:v>
                </c:pt>
                <c:pt idx="2">
                  <c:v>0.19</c:v>
                </c:pt>
                <c:pt idx="3">
                  <c:v>0.04</c:v>
                </c:pt>
                <c:pt idx="4">
                  <c:v>0.14000000000000001</c:v>
                </c:pt>
                <c:pt idx="5">
                  <c:v>0.22</c:v>
                </c:pt>
                <c:pt idx="6">
                  <c:v>0.21</c:v>
                </c:pt>
                <c:pt idx="7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0-40BD-B6EE-D79F261982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21939408"/>
        <c:axId val="2021945232"/>
      </c:barChart>
      <c:catAx>
        <c:axId val="2021939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1945232"/>
        <c:crosses val="autoZero"/>
        <c:auto val="1"/>
        <c:lblAlgn val="ctr"/>
        <c:lblOffset val="100"/>
        <c:noMultiLvlLbl val="0"/>
      </c:catAx>
      <c:valAx>
        <c:axId val="2021945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193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Other</c:v>
                </c:pt>
                <c:pt idx="1">
                  <c:v>Interactive coaching calls and capstone experience</c:v>
                </c:pt>
                <c:pt idx="2">
                  <c:v>Interacting with subject matter experts</c:v>
                </c:pt>
                <c:pt idx="3">
                  <c:v>Interactive educational “collaborative” calls</c:v>
                </c:pt>
                <c:pt idx="4">
                  <c:v>All the above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0.13</c:v>
                </c:pt>
                <c:pt idx="2">
                  <c:v>0.13</c:v>
                </c:pt>
                <c:pt idx="3">
                  <c:v>0.24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B-49D9-BEA2-436E8DFE0F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8293808"/>
        <c:axId val="1928295056"/>
      </c:barChart>
      <c:catAx>
        <c:axId val="1928293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5056"/>
        <c:crosses val="autoZero"/>
        <c:auto val="1"/>
        <c:lblAlgn val="ctr"/>
        <c:lblOffset val="100"/>
        <c:noMultiLvlLbl val="0"/>
      </c:catAx>
      <c:valAx>
        <c:axId val="1928295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78C-4AA2-9C71-BBFC4175F18E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78C-4AA2-9C71-BBFC4175F18E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78C-4AA2-9C71-BBFC4175F18E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78C-4AA2-9C71-BBFC4175F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0-10 patients</c:v>
                </c:pt>
                <c:pt idx="1">
                  <c:v>10-50 patients</c:v>
                </c:pt>
                <c:pt idx="2">
                  <c:v>50-80 patients</c:v>
                </c:pt>
                <c:pt idx="3">
                  <c:v>80-100 (+) patients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0.05</c:v>
                </c:pt>
                <c:pt idx="1">
                  <c:v>0.11</c:v>
                </c:pt>
                <c:pt idx="2">
                  <c:v>0.13</c:v>
                </c:pt>
                <c:pt idx="3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8C-4AA2-9C71-BBFC4175F1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98079664"/>
        <c:axId val="2098075504"/>
      </c:barChart>
      <c:catAx>
        <c:axId val="2098079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5504"/>
        <c:crosses val="autoZero"/>
        <c:auto val="1"/>
        <c:lblAlgn val="ctr"/>
        <c:lblOffset val="100"/>
        <c:noMultiLvlLbl val="0"/>
      </c:catAx>
      <c:valAx>
        <c:axId val="2098075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9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I have no patient case load at this time</c:v>
                </c:pt>
                <c:pt idx="1">
                  <c:v>Other: </c:v>
                </c:pt>
                <c:pt idx="2">
                  <c:v>Knowledge of community resources</c:v>
                </c:pt>
                <c:pt idx="3">
                  <c:v>Planning your work day</c:v>
                </c:pt>
                <c:pt idx="4">
                  <c:v>Educating patients and improving their self-knowledge</c:v>
                </c:pt>
                <c:pt idx="5">
                  <c:v>Risk stratifying your patients</c:v>
                </c:pt>
                <c:pt idx="6">
                  <c:v>Engaging your patients in their care</c:v>
                </c:pt>
                <c:pt idx="7">
                  <c:v>Managing exacerbations/preventing ED and hospital admissions</c:v>
                </c:pt>
                <c:pt idx="8">
                  <c:v>Providing team based care to meet patient needs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0.03</c:v>
                </c:pt>
                <c:pt idx="1">
                  <c:v>0.05</c:v>
                </c:pt>
                <c:pt idx="2">
                  <c:v>0.19</c:v>
                </c:pt>
                <c:pt idx="3">
                  <c:v>0.22</c:v>
                </c:pt>
                <c:pt idx="4">
                  <c:v>0.28999999999999998</c:v>
                </c:pt>
                <c:pt idx="5">
                  <c:v>0.34</c:v>
                </c:pt>
                <c:pt idx="6">
                  <c:v>0.37</c:v>
                </c:pt>
                <c:pt idx="7">
                  <c:v>0.37</c:v>
                </c:pt>
                <c:pt idx="8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12-44B5-9D3E-63BF75DF7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8292144"/>
        <c:axId val="1928290896"/>
      </c:barChart>
      <c:catAx>
        <c:axId val="1928292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0896"/>
        <c:crosses val="autoZero"/>
        <c:auto val="1"/>
        <c:lblAlgn val="ctr"/>
        <c:lblOffset val="100"/>
        <c:noMultiLvlLbl val="0"/>
      </c:catAx>
      <c:valAx>
        <c:axId val="19282908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29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Other:</c:v>
                </c:pt>
                <c:pt idx="1">
                  <c:v>All my learning needs have been met</c:v>
                </c:pt>
                <c:pt idx="2">
                  <c:v>How to increase “Hedis” measure compliance (Nurse CM only)</c:v>
                </c:pt>
                <c:pt idx="3">
                  <c:v>Decreasing provider non-adherence</c:v>
                </c:pt>
                <c:pt idx="4">
                  <c:v>Motivational interviewing and getting patients engaged</c:v>
                </c:pt>
                <c:pt idx="5">
                  <c:v>How to help decrease ED/hospitalization</c:v>
                </c:pt>
                <c:pt idx="6">
                  <c:v>Overcoming barriers to care</c:v>
                </c:pt>
                <c:pt idx="7">
                  <c:v>How to better manage patients with BH/MH challenges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0.04</c:v>
                </c:pt>
                <c:pt idx="1">
                  <c:v>0.12</c:v>
                </c:pt>
                <c:pt idx="2">
                  <c:v>0.19</c:v>
                </c:pt>
                <c:pt idx="3">
                  <c:v>0.21</c:v>
                </c:pt>
                <c:pt idx="4">
                  <c:v>0.25</c:v>
                </c:pt>
                <c:pt idx="5">
                  <c:v>0.26</c:v>
                </c:pt>
                <c:pt idx="6">
                  <c:v>0.4</c:v>
                </c:pt>
                <c:pt idx="7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26-4D02-AF5F-CFD75FF79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98075088"/>
        <c:axId val="2098076336"/>
      </c:barChart>
      <c:catAx>
        <c:axId val="2098075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6336"/>
        <c:crosses val="autoZero"/>
        <c:auto val="1"/>
        <c:lblAlgn val="ctr"/>
        <c:lblOffset val="100"/>
        <c:noMultiLvlLbl val="0"/>
      </c:catAx>
      <c:valAx>
        <c:axId val="2098076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075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F0A93-6A82-4286-8F7D-95132ED8302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B4709-8C99-4ED6-BA56-8FBEC21BC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6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BC693-1C4D-A544-8472-31FE7CAD2B9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6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68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00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676400"/>
            <a:ext cx="12192000" cy="518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1"/>
            <a:ext cx="12192000" cy="5181600"/>
          </a:xfrm>
          <a:prstGeom prst="rect">
            <a:avLst/>
          </a:prstGeom>
          <a:solidFill>
            <a:srgbClr val="87C1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65880" y="2585622"/>
            <a:ext cx="11614760" cy="121285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600" b="0" i="0">
                <a:solidFill>
                  <a:schemeClr val="bg1"/>
                </a:solidFill>
                <a:latin typeface="+mj-lt"/>
                <a:cs typeface="Raleway Ligh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7FF0C-C176-5C40-8DC6-8EC25D0370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385413" y="6326395"/>
            <a:ext cx="4282976" cy="3796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xG Health Solutions, Inc. Confidential and Proprietary Information</a:t>
            </a:r>
            <a:endParaRPr lang="en-US" sz="8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624" y="5350054"/>
            <a:ext cx="3842005" cy="135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91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9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1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8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4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9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6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E867F-EF16-46D1-AEDA-8CC76D28B2EF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42CE7-FE69-4D99-824B-B821C99F0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4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een Blue waves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" t="24143" r="894" b="1848"/>
          <a:stretch/>
        </p:blipFill>
        <p:spPr>
          <a:xfrm>
            <a:off x="1" y="0"/>
            <a:ext cx="12191999" cy="5246894"/>
          </a:xfrm>
          <a:prstGeom prst="rect">
            <a:avLst/>
          </a:prstGeom>
        </p:spPr>
      </p:pic>
      <p:sp>
        <p:nvSpPr>
          <p:cNvPr id="7" name="Title 5"/>
          <p:cNvSpPr txBox="1">
            <a:spLocks/>
          </p:cNvSpPr>
          <p:nvPr/>
        </p:nvSpPr>
        <p:spPr>
          <a:xfrm>
            <a:off x="4130040" y="3330332"/>
            <a:ext cx="3931920" cy="45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2800" b="0" i="0" kern="1200">
                <a:solidFill>
                  <a:srgbClr val="A6A6A6"/>
                </a:solidFill>
                <a:latin typeface="+mn-lt"/>
                <a:ea typeface="+mj-ea"/>
                <a:cs typeface="Raleway Light"/>
              </a:defRPr>
            </a:lvl1pPr>
          </a:lstStyle>
          <a:p>
            <a:pPr algn="ctr"/>
            <a:r>
              <a:rPr lang="en-US" sz="3600" i="1" dirty="0" smtClean="0">
                <a:solidFill>
                  <a:schemeClr val="accent5">
                    <a:lumMod val="75000"/>
                  </a:schemeClr>
                </a:solidFill>
              </a:rPr>
              <a:t>September </a:t>
            </a:r>
            <a:r>
              <a:rPr lang="en-US" sz="3600" i="1" dirty="0" smtClean="0">
                <a:solidFill>
                  <a:schemeClr val="accent5">
                    <a:lumMod val="75000"/>
                  </a:schemeClr>
                </a:solidFill>
              </a:rPr>
              <a:t>28, </a:t>
            </a:r>
            <a:r>
              <a:rPr lang="en-US" sz="3600" i="1" dirty="0" smtClean="0">
                <a:solidFill>
                  <a:schemeClr val="accent5">
                    <a:lumMod val="75000"/>
                  </a:schemeClr>
                </a:solidFill>
              </a:rPr>
              <a:t>2018</a:t>
            </a:r>
            <a:endParaRPr lang="en-US" sz="36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 Placeholder 1"/>
          <p:cNvSpPr txBox="1">
            <a:spLocks/>
          </p:cNvSpPr>
          <p:nvPr/>
        </p:nvSpPr>
        <p:spPr>
          <a:xfrm>
            <a:off x="2976954" y="3024720"/>
            <a:ext cx="7549926" cy="10636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3600" b="0" i="0" kern="1200">
                <a:solidFill>
                  <a:schemeClr val="bg1"/>
                </a:solidFill>
                <a:latin typeface="+mj-lt"/>
                <a:ea typeface="+mn-ea"/>
                <a:cs typeface="Raleway Light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665269" y="563590"/>
            <a:ext cx="88616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</a:rPr>
              <a:t>Care Transformation Collaborative of Rhode Island</a:t>
            </a:r>
          </a:p>
          <a:p>
            <a:pPr algn="ctr"/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</a:rPr>
              <a:t>State-wide Nurse Care Curriculum Training Program </a:t>
            </a:r>
          </a:p>
          <a:p>
            <a:pPr algn="ctr"/>
            <a:endParaRPr lang="en-US" sz="4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en-US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781" y="5518374"/>
            <a:ext cx="2743076" cy="105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34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i="1" dirty="0"/>
              <a:t>Of your most challenging care management activities, which area did the xGLearn  assist you in improving your skill set</a:t>
            </a:r>
            <a:r>
              <a:rPr lang="en-US" sz="2800" b="1" i="1" dirty="0" smtClean="0"/>
              <a:t>?(</a:t>
            </a:r>
            <a:r>
              <a:rPr lang="en-US" sz="2800" b="1" i="1" dirty="0"/>
              <a:t>All care team members-check all that apply)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467986"/>
              </p:ext>
            </p:extLst>
          </p:nvPr>
        </p:nvGraphicFramePr>
        <p:xfrm>
          <a:off x="838199" y="1825625"/>
          <a:ext cx="10596513" cy="2708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4817097"/>
            <a:ext cx="737254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73 </a:t>
            </a:r>
            <a:r>
              <a:rPr lang="en-US" sz="1200" i="1" dirty="0"/>
              <a:t>Respondents (results include 5 Learners from Round Two: 2018 Session)</a:t>
            </a:r>
            <a:endParaRPr lang="en-US" sz="1200" i="1" dirty="0" smtClean="0"/>
          </a:p>
          <a:p>
            <a:endParaRPr lang="en-US" sz="1200" i="1" dirty="0"/>
          </a:p>
          <a:p>
            <a:r>
              <a:rPr lang="en-US" sz="1400" i="1" dirty="0" smtClean="0"/>
              <a:t>Comments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400" i="1" dirty="0"/>
              <a:t>Delegation to other care team members</a:t>
            </a:r>
            <a:endParaRPr lang="en-US" sz="1400" dirty="0"/>
          </a:p>
          <a:p>
            <a:pPr marL="342900" lvl="0" indent="-342900">
              <a:buFont typeface="+mj-lt"/>
              <a:buAutoNum type="arabicPeriod"/>
            </a:pPr>
            <a:r>
              <a:rPr lang="en-US" sz="1400" i="1" dirty="0"/>
              <a:t>SMAPS are helpful</a:t>
            </a:r>
            <a:endParaRPr lang="en-US" sz="1400" dirty="0"/>
          </a:p>
          <a:p>
            <a:pPr marL="342900" lvl="0" indent="-342900">
              <a:buFont typeface="+mj-lt"/>
              <a:buAutoNum type="arabicPeriod"/>
            </a:pPr>
            <a:r>
              <a:rPr lang="en-US" sz="1400" i="1" dirty="0"/>
              <a:t>I feel my skill set has not </a:t>
            </a:r>
            <a:r>
              <a:rPr lang="en-US" sz="1400" i="1" dirty="0" smtClean="0"/>
              <a:t>changed</a:t>
            </a:r>
            <a:endParaRPr lang="en-US" sz="1400" dirty="0"/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2799646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i="1" dirty="0"/>
              <a:t>After completing the xGLearn experience, which of these topics, would best address if any, your continued learning needs? (All care team members-check all that apply)</a:t>
            </a:r>
            <a:endParaRPr lang="en-US" sz="28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546310"/>
              </p:ext>
            </p:extLst>
          </p:nvPr>
        </p:nvGraphicFramePr>
        <p:xfrm>
          <a:off x="838200" y="1825625"/>
          <a:ext cx="10515600" cy="3057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5118755"/>
            <a:ext cx="86168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1600" dirty="0" smtClean="0"/>
              <a:t>Comments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/>
              <a:t>Unknown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i="1" dirty="0"/>
              <a:t>Overall, a good basic review of complexities of case </a:t>
            </a:r>
            <a:r>
              <a:rPr lang="en-US" sz="1600" i="1" dirty="0" smtClean="0"/>
              <a:t>management</a:t>
            </a:r>
          </a:p>
          <a:p>
            <a:endParaRPr lang="en-US" sz="1400" i="1" dirty="0"/>
          </a:p>
          <a:p>
            <a:r>
              <a:rPr lang="en-US" sz="1200" i="1" dirty="0"/>
              <a:t>73 Respondents (results include 5 Learners from Round Two: 2018 Session)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366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5443"/>
            <a:ext cx="10515600" cy="709531"/>
          </a:xfrm>
        </p:spPr>
        <p:txBody>
          <a:bodyPr>
            <a:noAutofit/>
          </a:bodyPr>
          <a:lstStyle/>
          <a:p>
            <a:pPr algn="ctr"/>
            <a:r>
              <a:rPr lang="en-US" sz="2000" b="1" i="1" dirty="0"/>
              <a:t>Choose an area in which you feel your care management skills have improved and in which you can make a greater impact with your patients: (All care team members-check all that apply)</a:t>
            </a:r>
            <a:endParaRPr lang="en-US" sz="20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756381"/>
              </p:ext>
            </p:extLst>
          </p:nvPr>
        </p:nvGraphicFramePr>
        <p:xfrm>
          <a:off x="838200" y="904974"/>
          <a:ext cx="10515600" cy="5373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5864" y="6410227"/>
            <a:ext cx="49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73 </a:t>
            </a:r>
            <a:r>
              <a:rPr lang="en-US" sz="1200" i="1" dirty="0"/>
              <a:t>Respondents (results include 5 Learners from Round Two: 2018 Session)</a:t>
            </a:r>
          </a:p>
        </p:txBody>
      </p:sp>
    </p:spTree>
    <p:extLst>
      <p:ext uri="{BB962C8B-B14F-4D97-AF65-F5344CB8AC3E}">
        <p14:creationId xmlns:p14="http://schemas.microsoft.com/office/powerpoint/2010/main" val="95129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338180"/>
            <a:ext cx="2048205" cy="838382"/>
          </a:xfrm>
        </p:spPr>
        <p:txBody>
          <a:bodyPr/>
          <a:lstStyle/>
          <a:p>
            <a:r>
              <a:rPr lang="en-US" sz="3200">
                <a:solidFill>
                  <a:schemeClr val="tx1"/>
                </a:solidFill>
              </a:rPr>
              <a:t>Questions: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417629" y="6326395"/>
            <a:ext cx="497361" cy="365125"/>
          </a:xfrm>
          <a:prstGeom prst="rect">
            <a:avLst/>
          </a:prstGeom>
        </p:spPr>
        <p:txBody>
          <a:bodyPr/>
          <a:lstStyle/>
          <a:p>
            <a:fld id="{65179FAA-2164-4AF4-B267-9534EC26F185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543" y="425657"/>
            <a:ext cx="4322914" cy="540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7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Advancing the Primary Care  Nurse Care Manager (NCM) Workforce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CTC-RI, with funding from UnitedHealthcare, implemented a state-wide 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dirty="0" smtClean="0"/>
              <a:t>NCM core curriculum training program for </a:t>
            </a:r>
            <a:r>
              <a:rPr lang="en-US" dirty="0" smtClean="0"/>
              <a:t>139                                               nurse care managers/faculty </a:t>
            </a:r>
            <a:r>
              <a:rPr lang="en-US" sz="2400" dirty="0" smtClean="0"/>
              <a:t> </a:t>
            </a:r>
          </a:p>
          <a:p>
            <a:pPr marL="0" indent="0" algn="ctr">
              <a:buNone/>
            </a:pPr>
            <a:r>
              <a:rPr lang="en-US" sz="2400" dirty="0" smtClean="0"/>
              <a:t>       </a:t>
            </a:r>
          </a:p>
          <a:p>
            <a:pPr marL="0" lvl="1" indent="0" algn="ctr">
              <a:spcBef>
                <a:spcPts val="1000"/>
              </a:spcBef>
              <a:buNone/>
            </a:pPr>
            <a:r>
              <a:rPr lang="en-US" dirty="0" smtClean="0"/>
              <a:t>       2017 </a:t>
            </a:r>
            <a:r>
              <a:rPr lang="en-US" dirty="0"/>
              <a:t>(Round One) =</a:t>
            </a:r>
            <a:r>
              <a:rPr lang="en-US" dirty="0" smtClean="0"/>
              <a:t>87 (includes 7 NCM faculty)</a:t>
            </a:r>
            <a:r>
              <a:rPr lang="en-US" sz="2400" dirty="0" smtClean="0"/>
              <a:t>                                  </a:t>
            </a:r>
            <a:endParaRPr lang="en-US" sz="2400" dirty="0" smtClean="0"/>
          </a:p>
          <a:p>
            <a:pPr marL="457200" lvl="1" indent="0" algn="ctr">
              <a:buNone/>
            </a:pPr>
            <a:r>
              <a:rPr lang="en-US" dirty="0" smtClean="0"/>
              <a:t>2018 (Round Two) =52 (includes 1 NCM faculty </a:t>
            </a:r>
          </a:p>
          <a:p>
            <a:pPr marL="457200" lvl="1" indent="0" algn="ctr">
              <a:buNone/>
            </a:pPr>
            <a:endParaRPr lang="en-US" sz="1400" dirty="0" smtClean="0"/>
          </a:p>
          <a:p>
            <a:pPr marL="457200" lvl="1" indent="0" algn="ctr">
              <a:buNone/>
            </a:pPr>
            <a:r>
              <a:rPr lang="en-US" dirty="0" smtClean="0"/>
              <a:t>Training includes : </a:t>
            </a:r>
            <a:r>
              <a:rPr lang="en-US" dirty="0" err="1" smtClean="0"/>
              <a:t>xG</a:t>
            </a:r>
            <a:r>
              <a:rPr lang="en-US" dirty="0" smtClean="0"/>
              <a:t> Learn* web-based on line </a:t>
            </a:r>
            <a:r>
              <a:rPr lang="en-US" dirty="0"/>
              <a:t>m</a:t>
            </a:r>
            <a:r>
              <a:rPr lang="en-US" dirty="0" smtClean="0"/>
              <a:t>odules (up to 43 CEU’s)  </a:t>
            </a:r>
          </a:p>
          <a:p>
            <a:pPr marL="457200" lvl="1" indent="0" algn="ctr">
              <a:buNone/>
            </a:pPr>
            <a:r>
              <a:rPr lang="en-US" dirty="0" smtClean="0"/>
              <a:t>NCM faculty led  weekly cohort conference calls </a:t>
            </a:r>
          </a:p>
          <a:p>
            <a:pPr marL="457200" lvl="1" indent="0" algn="ctr">
              <a:buNone/>
            </a:pPr>
            <a:r>
              <a:rPr lang="en-US" sz="1200" dirty="0" smtClean="0"/>
              <a:t>*</a:t>
            </a:r>
            <a:r>
              <a:rPr lang="en-US" sz="1800" dirty="0" smtClean="0"/>
              <a:t>Many thanks are extended  to BCBSRI for introducing CTC-RI to this learning opportunity </a:t>
            </a:r>
            <a:endParaRPr lang="en-US" sz="1200" dirty="0" smtClean="0"/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157" y="5299063"/>
            <a:ext cx="2291662" cy="877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2000" y="5345721"/>
            <a:ext cx="2513837" cy="83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5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Evaluation Results</a:t>
            </a:r>
            <a:br>
              <a:rPr lang="en-US" sz="3600" b="1" dirty="0" smtClean="0"/>
            </a:br>
            <a:r>
              <a:rPr lang="en-US" sz="3600" b="1" dirty="0" smtClean="0"/>
              <a:t>What </a:t>
            </a:r>
            <a:r>
              <a:rPr lang="en-US" sz="3600" b="1" dirty="0" smtClean="0"/>
              <a:t>Goals Have You Achieved Via The xGLearn Learning Experience?</a:t>
            </a:r>
            <a:endParaRPr lang="en-US" sz="36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001412"/>
              </p:ext>
            </p:extLst>
          </p:nvPr>
        </p:nvGraphicFramePr>
        <p:xfrm>
          <a:off x="1030777" y="1690688"/>
          <a:ext cx="10323023" cy="2579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4270342"/>
            <a:ext cx="10954732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i="1" dirty="0"/>
          </a:p>
          <a:p>
            <a:r>
              <a:rPr lang="en-US" sz="1600" i="1" dirty="0" smtClean="0"/>
              <a:t>Comments -- </a:t>
            </a:r>
          </a:p>
          <a:p>
            <a:r>
              <a:rPr lang="en-US" sz="1600" i="1" dirty="0" smtClean="0"/>
              <a:t>1</a:t>
            </a:r>
            <a:r>
              <a:rPr lang="en-US" sz="1600" i="1" dirty="0"/>
              <a:t>) Reviewed body of knowledge for NCM</a:t>
            </a:r>
            <a:endParaRPr lang="en-US" sz="1600" dirty="0"/>
          </a:p>
          <a:p>
            <a:r>
              <a:rPr lang="en-US" sz="1600" i="1" dirty="0"/>
              <a:t>2) I feel I have been utilizing these skills but there is always more to learn especially when sharing with other NCM experiences</a:t>
            </a:r>
            <a:endParaRPr lang="en-US" sz="1600" dirty="0"/>
          </a:p>
          <a:p>
            <a:r>
              <a:rPr lang="en-US" sz="1600" i="1" dirty="0"/>
              <a:t>3) Working to top of license</a:t>
            </a:r>
            <a:endParaRPr lang="en-US" sz="1600" dirty="0"/>
          </a:p>
          <a:p>
            <a:r>
              <a:rPr lang="en-US" sz="1600" i="1" dirty="0"/>
              <a:t>4) I felt that the diabetes information was helpful...but very intensive on drug therapy.  Did not enhance skills for new case managers.</a:t>
            </a:r>
            <a:endParaRPr lang="en-US" sz="1600" dirty="0"/>
          </a:p>
          <a:p>
            <a:r>
              <a:rPr lang="en-US" sz="1600" i="1" dirty="0"/>
              <a:t>5) </a:t>
            </a:r>
            <a:r>
              <a:rPr lang="en-US" sz="1600" i="1" dirty="0" smtClean="0"/>
              <a:t>Learned </a:t>
            </a:r>
            <a:r>
              <a:rPr lang="en-US" sz="1600" i="1" dirty="0"/>
              <a:t>how to manage my </a:t>
            </a:r>
            <a:r>
              <a:rPr lang="en-US" sz="1600" i="1" dirty="0" smtClean="0"/>
              <a:t>day</a:t>
            </a:r>
          </a:p>
          <a:p>
            <a:endParaRPr lang="en-US" sz="1400" dirty="0"/>
          </a:p>
          <a:p>
            <a:r>
              <a:rPr lang="en-US" sz="1050" i="1" dirty="0"/>
              <a:t>73 Respondents (Not all learners completed evaluation in Round 2; with </a:t>
            </a:r>
            <a:r>
              <a:rPr lang="en-US" sz="1050" i="1" dirty="0" err="1" smtClean="0"/>
              <a:t>xG</a:t>
            </a:r>
            <a:r>
              <a:rPr lang="en-US" sz="1050" i="1" dirty="0" smtClean="0"/>
              <a:t> Learn platform </a:t>
            </a:r>
            <a:r>
              <a:rPr lang="en-US" sz="1050" i="1" dirty="0"/>
              <a:t>upgrade</a:t>
            </a:r>
            <a:r>
              <a:rPr lang="en-US" sz="1050" i="1" dirty="0" smtClean="0"/>
              <a:t>, learners could generate certificates of completion without completing evaluation.  CTC will work with </a:t>
            </a:r>
            <a:r>
              <a:rPr lang="en-US" sz="1050" i="1" dirty="0" err="1" smtClean="0"/>
              <a:t>xG</a:t>
            </a:r>
            <a:r>
              <a:rPr lang="en-US" sz="1050" i="1" dirty="0" smtClean="0"/>
              <a:t> Learn to change this process0 </a:t>
            </a:r>
            <a:endParaRPr lang="en-US" sz="105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4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i="1" dirty="0"/>
              <a:t>How would you rate your level of case/care management experience AFTER completing this online learning program?</a:t>
            </a:r>
            <a:endParaRPr lang="en-US" sz="32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476926"/>
              </p:ext>
            </p:extLst>
          </p:nvPr>
        </p:nvGraphicFramePr>
        <p:xfrm>
          <a:off x="838200" y="1825626"/>
          <a:ext cx="10515600" cy="3481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8157" y="5618375"/>
            <a:ext cx="6212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70 out of 73 </a:t>
            </a:r>
            <a:r>
              <a:rPr lang="en-US" sz="1200" i="1" dirty="0"/>
              <a:t>Respondents (results include 5 Learners from Round Two: 2018 Session)</a:t>
            </a:r>
          </a:p>
        </p:txBody>
      </p:sp>
    </p:spTree>
    <p:extLst>
      <p:ext uri="{BB962C8B-B14F-4D97-AF65-F5344CB8AC3E}">
        <p14:creationId xmlns:p14="http://schemas.microsoft.com/office/powerpoint/2010/main" val="3008158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dirty="0"/>
              <a:t>xGLearn is a blended learning experience (modules and collaborative support). How do you feel this model helped you to achieve your goals? (Check all that apply)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357085"/>
              </p:ext>
            </p:extLst>
          </p:nvPr>
        </p:nvGraphicFramePr>
        <p:xfrm>
          <a:off x="838199" y="1825625"/>
          <a:ext cx="10643647" cy="258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91459" y="4618181"/>
            <a:ext cx="106090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1600" i="1" dirty="0" smtClean="0"/>
              <a:t>Comments</a:t>
            </a: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 smtClean="0"/>
              <a:t>Was </a:t>
            </a:r>
            <a:r>
              <a:rPr lang="en-US" sz="1600" i="1" dirty="0"/>
              <a:t>not helpful to enhance case management skills</a:t>
            </a: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/>
              <a:t>I think this is a good model. Collaboration was most valuable to enhance the information provided</a:t>
            </a: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/>
              <a:t>A</a:t>
            </a:r>
            <a:r>
              <a:rPr lang="en-US" sz="1600" i="1" dirty="0" smtClean="0"/>
              <a:t>ppreciated </a:t>
            </a:r>
            <a:r>
              <a:rPr lang="en-US" sz="1600" i="1" dirty="0"/>
              <a:t>the phone call </a:t>
            </a:r>
            <a:r>
              <a:rPr lang="en-US" sz="1600" i="1" dirty="0" smtClean="0"/>
              <a:t>conversations</a:t>
            </a:r>
          </a:p>
          <a:p>
            <a:pPr lvl="0"/>
            <a:endParaRPr lang="en-US" sz="1600" dirty="0"/>
          </a:p>
          <a:p>
            <a:r>
              <a:rPr lang="en-US" sz="1200" i="1" dirty="0"/>
              <a:t>73 Respondents who completed (results include 5 Learners from Round Two: 2018 Session)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7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i="1" dirty="0"/>
              <a:t>xGLearn also provides external reading links, case studies and companion guides. How do you feel those tools enhanced your learning experience? (check all that apply)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13566"/>
              </p:ext>
            </p:extLst>
          </p:nvPr>
        </p:nvGraphicFramePr>
        <p:xfrm>
          <a:off x="838200" y="1825625"/>
          <a:ext cx="10515600" cy="2831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4977353"/>
            <a:ext cx="871115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73 </a:t>
            </a:r>
            <a:r>
              <a:rPr lang="en-US" sz="1200" i="1" dirty="0"/>
              <a:t>Respondents (results include 5 Learners from Round Two: 2018 Session)</a:t>
            </a:r>
            <a:endParaRPr lang="en-US" sz="1200" i="1" dirty="0" smtClean="0"/>
          </a:p>
          <a:p>
            <a:endParaRPr lang="en-US" dirty="0"/>
          </a:p>
          <a:p>
            <a:r>
              <a:rPr lang="en-US" sz="1400" dirty="0" smtClean="0"/>
              <a:t>Comments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400" i="1" dirty="0"/>
              <a:t>not all links were accessible</a:t>
            </a:r>
            <a:endParaRPr lang="en-US" sz="1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62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i="1" dirty="0"/>
              <a:t>What would you identify as the most beneficial quality of the modular portion of the xGLearn program?   (Check all that apply)</a:t>
            </a:r>
            <a:endParaRPr lang="en-US" sz="32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199333"/>
              </p:ext>
            </p:extLst>
          </p:nvPr>
        </p:nvGraphicFramePr>
        <p:xfrm>
          <a:off x="838199" y="1825625"/>
          <a:ext cx="10634221" cy="297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199" y="5062194"/>
            <a:ext cx="6599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73 </a:t>
            </a:r>
            <a:r>
              <a:rPr lang="en-US" sz="1200" i="1" dirty="0"/>
              <a:t>Respondents (results include 5 Learners from Round Two: 2018 Session)</a:t>
            </a:r>
          </a:p>
        </p:txBody>
      </p:sp>
    </p:spTree>
    <p:extLst>
      <p:ext uri="{BB962C8B-B14F-4D97-AF65-F5344CB8AC3E}">
        <p14:creationId xmlns:p14="http://schemas.microsoft.com/office/powerpoint/2010/main" val="408771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i="1" dirty="0"/>
              <a:t>What would you identify as the most beneficial quality of the post module portion of the xGLearn program?</a:t>
            </a:r>
            <a:endParaRPr lang="en-US" sz="32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825833"/>
              </p:ext>
            </p:extLst>
          </p:nvPr>
        </p:nvGraphicFramePr>
        <p:xfrm>
          <a:off x="838199" y="1825625"/>
          <a:ext cx="10690781" cy="294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06055" y="5126657"/>
            <a:ext cx="921077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Comments</a:t>
            </a:r>
            <a:endParaRPr lang="en-US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/>
              <a:t>U</a:t>
            </a:r>
            <a:r>
              <a:rPr lang="en-US" sz="1600" i="1" dirty="0" smtClean="0"/>
              <a:t>nknown</a:t>
            </a: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i="1" dirty="0"/>
              <a:t>I did not find the post module portion beneficial</a:t>
            </a:r>
            <a:r>
              <a:rPr lang="en-US" sz="1600" i="1" dirty="0" smtClean="0"/>
              <a:t>.</a:t>
            </a:r>
          </a:p>
          <a:p>
            <a:pPr lvl="0"/>
            <a:endParaRPr lang="en-US" sz="1400" dirty="0"/>
          </a:p>
          <a:p>
            <a:r>
              <a:rPr lang="en-US" sz="1200" i="1" dirty="0"/>
              <a:t>62 out of 73 Respondents (results include 5 Learners from Round Two: 2018 Session)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87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/>
              <a:t>Caseload post </a:t>
            </a:r>
            <a:r>
              <a:rPr lang="en-US" sz="3600" b="1" i="1" dirty="0" err="1"/>
              <a:t>xG</a:t>
            </a:r>
            <a:r>
              <a:rPr lang="en-US" sz="3600" b="1" i="1" dirty="0"/>
              <a:t> Learn (All care team members)</a:t>
            </a:r>
            <a:endParaRPr lang="en-US" sz="36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037378"/>
              </p:ext>
            </p:extLst>
          </p:nvPr>
        </p:nvGraphicFramePr>
        <p:xfrm>
          <a:off x="838200" y="1825625"/>
          <a:ext cx="10605940" cy="297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5099901"/>
            <a:ext cx="7231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62 out of 73 </a:t>
            </a:r>
            <a:r>
              <a:rPr lang="en-US" sz="1200" i="1" dirty="0"/>
              <a:t>respondents (results include 5 Learners from Round Two: 2018 Session)</a:t>
            </a:r>
          </a:p>
        </p:txBody>
      </p:sp>
    </p:spTree>
    <p:extLst>
      <p:ext uri="{BB962C8B-B14F-4D97-AF65-F5344CB8AC3E}">
        <p14:creationId xmlns:p14="http://schemas.microsoft.com/office/powerpoint/2010/main" val="3655240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635</Words>
  <Application>Microsoft Office PowerPoint</Application>
  <PresentationFormat>Widescreen</PresentationFormat>
  <Paragraphs>89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Raleway Light</vt:lpstr>
      <vt:lpstr>Office Theme</vt:lpstr>
      <vt:lpstr>PowerPoint Presentation</vt:lpstr>
      <vt:lpstr>Advancing the Primary Care  Nurse Care Manager (NCM) Workforce </vt:lpstr>
      <vt:lpstr>Evaluation Results What Goals Have You Achieved Via The xGLearn Learning Experience?</vt:lpstr>
      <vt:lpstr>How would you rate your level of case/care management experience AFTER completing this online learning program?</vt:lpstr>
      <vt:lpstr>xGLearn is a blended learning experience (modules and collaborative support). How do you feel this model helped you to achieve your goals? (Check all that apply)</vt:lpstr>
      <vt:lpstr>xGLearn also provides external reading links, case studies and companion guides. How do you feel those tools enhanced your learning experience? (check all that apply)</vt:lpstr>
      <vt:lpstr>What would you identify as the most beneficial quality of the modular portion of the xGLearn program?   (Check all that apply)</vt:lpstr>
      <vt:lpstr>What would you identify as the most beneficial quality of the post module portion of the xGLearn program?</vt:lpstr>
      <vt:lpstr>Caseload post xG Learn (All care team members)</vt:lpstr>
      <vt:lpstr>Of your most challenging care management activities, which area did the xGLearn  assist you in improving your skill set?(All care team members-check all that apply)</vt:lpstr>
      <vt:lpstr>After completing the xGLearn experience, which of these topics, would best address if any, your continued learning needs? (All care team members-check all that apply)</vt:lpstr>
      <vt:lpstr>Choose an area in which you feel your care management skills have improved and in which you can make a greater impact with your patients: (All care team members-check all that apply)</vt:lpstr>
      <vt:lpstr>Questions: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McCole</dc:creator>
  <cp:lastModifiedBy>Susanne Campbell</cp:lastModifiedBy>
  <cp:revision>77</cp:revision>
  <dcterms:created xsi:type="dcterms:W3CDTF">2017-12-06T20:48:00Z</dcterms:created>
  <dcterms:modified xsi:type="dcterms:W3CDTF">2018-09-25T22:18:03Z</dcterms:modified>
</cp:coreProperties>
</file>