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50" r:id="rId2"/>
    <p:sldMasterId id="2147483652" r:id="rId3"/>
  </p:sldMasterIdLst>
  <p:notesMasterIdLst>
    <p:notesMasterId r:id="rId27"/>
  </p:notesMasterIdLst>
  <p:handoutMasterIdLst>
    <p:handoutMasterId r:id="rId28"/>
  </p:handoutMasterIdLst>
  <p:sldIdLst>
    <p:sldId id="573" r:id="rId4"/>
    <p:sldId id="625" r:id="rId5"/>
    <p:sldId id="599" r:id="rId6"/>
    <p:sldId id="600" r:id="rId7"/>
    <p:sldId id="601" r:id="rId8"/>
    <p:sldId id="602" r:id="rId9"/>
    <p:sldId id="626" r:id="rId10"/>
    <p:sldId id="618" r:id="rId11"/>
    <p:sldId id="619" r:id="rId12"/>
    <p:sldId id="620" r:id="rId13"/>
    <p:sldId id="581" r:id="rId14"/>
    <p:sldId id="628" r:id="rId15"/>
    <p:sldId id="632" r:id="rId16"/>
    <p:sldId id="629" r:id="rId17"/>
    <p:sldId id="631" r:id="rId18"/>
    <p:sldId id="634" r:id="rId19"/>
    <p:sldId id="635" r:id="rId20"/>
    <p:sldId id="636" r:id="rId21"/>
    <p:sldId id="633" r:id="rId22"/>
    <p:sldId id="627" r:id="rId23"/>
    <p:sldId id="630" r:id="rId24"/>
    <p:sldId id="624" r:id="rId25"/>
    <p:sldId id="589" r:id="rId26"/>
  </p:sldIdLst>
  <p:sldSz cx="9144000" cy="6858000" type="screen4x3"/>
  <p:notesSz cx="6642100" cy="9779000"/>
  <p:custDataLst>
    <p:tags r:id="rId29"/>
  </p:custDataLst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>
          <p15:clr>
            <a:srgbClr val="A4A3A4"/>
          </p15:clr>
        </p15:guide>
        <p15:guide id="2" orient="horz" pos="3660">
          <p15:clr>
            <a:srgbClr val="A4A3A4"/>
          </p15:clr>
        </p15:guide>
        <p15:guide id="3" orient="horz" pos="614">
          <p15:clr>
            <a:srgbClr val="A4A3A4"/>
          </p15:clr>
        </p15:guide>
        <p15:guide id="4" orient="horz" pos="840">
          <p15:clr>
            <a:srgbClr val="A4A3A4"/>
          </p15:clr>
        </p15:guide>
        <p15:guide id="5" pos="5585">
          <p15:clr>
            <a:srgbClr val="A4A3A4"/>
          </p15:clr>
        </p15:guide>
        <p15:guide id="6" pos="744">
          <p15:clr>
            <a:srgbClr val="A4A3A4"/>
          </p15:clr>
        </p15:guide>
        <p15:guide id="7" pos="908">
          <p15:clr>
            <a:srgbClr val="A4A3A4"/>
          </p15:clr>
        </p15:guide>
        <p15:guide id="8" pos="2444">
          <p15:clr>
            <a:srgbClr val="A4A3A4"/>
          </p15:clr>
        </p15:guide>
        <p15:guide id="9" pos="3236">
          <p15:clr>
            <a:srgbClr val="A4A3A4"/>
          </p15:clr>
        </p15:guide>
        <p15:guide id="10" pos="4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3737"/>
    <a:srgbClr val="006600"/>
    <a:srgbClr val="990000"/>
    <a:srgbClr val="FF0000"/>
    <a:srgbClr val="E0423E"/>
    <a:srgbClr val="EA6F12"/>
    <a:srgbClr val="A31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5593" autoAdjust="0"/>
  </p:normalViewPr>
  <p:slideViewPr>
    <p:cSldViewPr snapToGrid="0" snapToObjects="1">
      <p:cViewPr varScale="1">
        <p:scale>
          <a:sx n="85" d="100"/>
          <a:sy n="85" d="100"/>
        </p:scale>
        <p:origin x="1162" y="58"/>
      </p:cViewPr>
      <p:guideLst>
        <p:guide orient="horz" pos="3863"/>
        <p:guide orient="horz" pos="3660"/>
        <p:guide orient="horz" pos="614"/>
        <p:guide orient="horz" pos="840"/>
        <p:guide pos="5585"/>
        <p:guide pos="744"/>
        <p:guide pos="908"/>
        <p:guide pos="2444"/>
        <p:guide pos="3236"/>
        <p:guide pos="4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0"/>
    </p:cViewPr>
  </p:sorterViewPr>
  <p:notesViewPr>
    <p:cSldViewPr snapToGrid="0" snapToObjects="1">
      <p:cViewPr varScale="1">
        <p:scale>
          <a:sx n="81" d="100"/>
          <a:sy n="81" d="100"/>
        </p:scale>
        <p:origin x="4032" y="114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3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01675"/>
            <a:ext cx="5037138" cy="3778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8838"/>
            <a:ext cx="52355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058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09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76250" algn="l" defTabSz="9509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50913" algn="l" defTabSz="9509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27163" algn="l" defTabSz="9509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01825" algn="l" defTabSz="9509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4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9" name="Rectangle 55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8975" y="2432050"/>
            <a:ext cx="8185150" cy="1155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Ins="80165" anchor="b"/>
          <a:lstStyle>
            <a:lvl1pPr>
              <a:spcBef>
                <a:spcPct val="30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Titelmasterformat durch Klicken bearbeiten</a:t>
            </a:r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0" y="5610225"/>
            <a:ext cx="9144000" cy="1247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white">
          <a:xfrm>
            <a:off x="517525" y="552450"/>
            <a:ext cx="0" cy="898525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white">
          <a:xfrm flipV="1">
            <a:off x="511175" y="552450"/>
            <a:ext cx="3324225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8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3932" y="5988050"/>
            <a:ext cx="767974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00" name="Rectangle 56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01675" y="3768725"/>
            <a:ext cx="8172450" cy="90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083" rIns="80165" bIns="40083"/>
          <a:lstStyle>
            <a:lvl1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Formatvorlage des Untertitelmasters durch Klicken bearbeiten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white">
          <a:xfrm>
            <a:off x="625475" y="711200"/>
            <a:ext cx="4453601" cy="7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65" tIns="40083" rIns="80165" bIns="40083">
            <a:spAutoFit/>
          </a:bodyPr>
          <a:lstStyle>
            <a:lvl1pPr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en-US" sz="2100" dirty="0">
                <a:solidFill>
                  <a:schemeClr val="bg1"/>
                </a:solidFill>
              </a:rPr>
              <a:t>The University of Connecticut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en-US" sz="2100" dirty="0">
                <a:solidFill>
                  <a:schemeClr val="bg1"/>
                </a:solidFill>
              </a:rPr>
              <a:t>And Barings Investment Advisors </a:t>
            </a:r>
          </a:p>
        </p:txBody>
      </p:sp>
      <p:sp>
        <p:nvSpPr>
          <p:cNvPr id="31809" name="Rectangle 65"/>
          <p:cNvSpPr>
            <a:spLocks noChangeArrowheads="1"/>
          </p:cNvSpPr>
          <p:nvPr userDrawn="1"/>
        </p:nvSpPr>
        <p:spPr bwMode="auto">
          <a:xfrm>
            <a:off x="984250" y="4391025"/>
            <a:ext cx="1892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2132C9-4FA6-48C6-B50C-92B5FEAAA0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5222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325438"/>
            <a:ext cx="1938338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225" y="325438"/>
            <a:ext cx="5664200" cy="5203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E87479-29D6-471F-8765-0746BE79EE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7982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5225" y="325438"/>
            <a:ext cx="7754938" cy="5203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7913" y="6384925"/>
            <a:ext cx="2132012" cy="238125"/>
          </a:xfrm>
        </p:spPr>
        <p:txBody>
          <a:bodyPr/>
          <a:lstStyle>
            <a:lvl1pPr>
              <a:defRPr/>
            </a:lvl1pPr>
          </a:lstStyle>
          <a:p>
            <a:fld id="{1B4291AC-0A5F-4187-8195-BE6D3F1243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257294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27" name="Rectangle 31"/>
          <p:cNvSpPr>
            <a:spLocks noChangeArrowheads="1"/>
          </p:cNvSpPr>
          <p:nvPr/>
        </p:nvSpPr>
        <p:spPr bwMode="auto">
          <a:xfrm>
            <a:off x="0" y="0"/>
            <a:ext cx="88265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80000" rIns="108000" bIns="180000" anchor="ctr"/>
          <a:lstStyle/>
          <a:p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1206500" y="2962275"/>
            <a:ext cx="7607300" cy="1155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algn="ctr">
              <a:lnSpc>
                <a:spcPct val="100000"/>
              </a:lnSpc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Titelmasterformat durch Klicken bearbeiten</a:t>
            </a:r>
          </a:p>
        </p:txBody>
      </p:sp>
      <p:pic>
        <p:nvPicPr>
          <p:cNvPr id="900107" name="Picture 11" descr="aareal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6119813"/>
            <a:ext cx="2216150" cy="4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109" name="Rectangle 13"/>
          <p:cNvSpPr>
            <a:spLocks noChangeArrowheads="1"/>
          </p:cNvSpPr>
          <p:nvPr/>
        </p:nvSpPr>
        <p:spPr bwMode="auto">
          <a:xfrm>
            <a:off x="1077913" y="6384925"/>
            <a:ext cx="21320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00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1688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1738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03375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F8C30D-BE69-4C37-9B8A-941D5C3B08FF}" type="slidenum">
              <a:rPr lang="en-GB" altLang="en-US" sz="1000">
                <a:solidFill>
                  <a:schemeClr val="bg1"/>
                </a:solidFill>
              </a:rPr>
              <a:pPr eaLnBrk="1" hangingPunct="1"/>
              <a:t>‹#›</a:t>
            </a:fld>
            <a:endParaRPr lang="en-GB" altLang="en-US" sz="1000">
              <a:solidFill>
                <a:schemeClr val="bg1"/>
              </a:solidFill>
            </a:endParaRPr>
          </a:p>
        </p:txBody>
      </p:sp>
      <p:grpSp>
        <p:nvGrpSpPr>
          <p:cNvPr id="900124" name="Group 28"/>
          <p:cNvGrpSpPr>
            <a:grpSpLocks/>
          </p:cNvGrpSpPr>
          <p:nvPr/>
        </p:nvGrpSpPr>
        <p:grpSpPr bwMode="auto">
          <a:xfrm>
            <a:off x="0" y="4621213"/>
            <a:ext cx="881063" cy="2236787"/>
            <a:chOff x="0" y="2911"/>
            <a:chExt cx="557" cy="1409"/>
          </a:xfrm>
        </p:grpSpPr>
        <p:sp>
          <p:nvSpPr>
            <p:cNvPr id="900112" name="Rectangle 16"/>
            <p:cNvSpPr>
              <a:spLocks noChangeArrowheads="1"/>
            </p:cNvSpPr>
            <p:nvPr userDrawn="1"/>
          </p:nvSpPr>
          <p:spPr bwMode="auto">
            <a:xfrm>
              <a:off x="0" y="2911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3" name="Rectangle 17"/>
            <p:cNvSpPr>
              <a:spLocks noChangeArrowheads="1"/>
            </p:cNvSpPr>
            <p:nvPr userDrawn="1"/>
          </p:nvSpPr>
          <p:spPr bwMode="auto">
            <a:xfrm>
              <a:off x="0" y="4257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4" name="Rectangle 18"/>
            <p:cNvSpPr>
              <a:spLocks noChangeArrowheads="1"/>
            </p:cNvSpPr>
            <p:nvPr userDrawn="1"/>
          </p:nvSpPr>
          <p:spPr bwMode="auto">
            <a:xfrm>
              <a:off x="0" y="3033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5" name="Rectangle 19"/>
            <p:cNvSpPr>
              <a:spLocks noChangeArrowheads="1"/>
            </p:cNvSpPr>
            <p:nvPr userDrawn="1"/>
          </p:nvSpPr>
          <p:spPr bwMode="auto">
            <a:xfrm>
              <a:off x="0" y="3155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6" name="Rectangle 20"/>
            <p:cNvSpPr>
              <a:spLocks noChangeArrowheads="1"/>
            </p:cNvSpPr>
            <p:nvPr userDrawn="1"/>
          </p:nvSpPr>
          <p:spPr bwMode="auto">
            <a:xfrm>
              <a:off x="0" y="3278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7" name="Rectangle 21"/>
            <p:cNvSpPr>
              <a:spLocks noChangeArrowheads="1"/>
            </p:cNvSpPr>
            <p:nvPr userDrawn="1"/>
          </p:nvSpPr>
          <p:spPr bwMode="auto">
            <a:xfrm>
              <a:off x="0" y="3400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8" name="Rectangle 22"/>
            <p:cNvSpPr>
              <a:spLocks noChangeArrowheads="1"/>
            </p:cNvSpPr>
            <p:nvPr userDrawn="1"/>
          </p:nvSpPr>
          <p:spPr bwMode="auto">
            <a:xfrm>
              <a:off x="0" y="3522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19" name="Rectangle 23"/>
            <p:cNvSpPr>
              <a:spLocks noChangeArrowheads="1"/>
            </p:cNvSpPr>
            <p:nvPr userDrawn="1"/>
          </p:nvSpPr>
          <p:spPr bwMode="auto">
            <a:xfrm>
              <a:off x="0" y="3645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20" name="Rectangle 24"/>
            <p:cNvSpPr>
              <a:spLocks noChangeArrowheads="1"/>
            </p:cNvSpPr>
            <p:nvPr userDrawn="1"/>
          </p:nvSpPr>
          <p:spPr bwMode="auto">
            <a:xfrm>
              <a:off x="0" y="3767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21" name="Rectangle 25"/>
            <p:cNvSpPr>
              <a:spLocks noChangeArrowheads="1"/>
            </p:cNvSpPr>
            <p:nvPr userDrawn="1"/>
          </p:nvSpPr>
          <p:spPr bwMode="auto">
            <a:xfrm>
              <a:off x="0" y="3889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22" name="Rectangle 26"/>
            <p:cNvSpPr>
              <a:spLocks noChangeArrowheads="1"/>
            </p:cNvSpPr>
            <p:nvPr userDrawn="1"/>
          </p:nvSpPr>
          <p:spPr bwMode="auto">
            <a:xfrm>
              <a:off x="0" y="4012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  <p:sp>
          <p:nvSpPr>
            <p:cNvPr id="900123" name="Rectangle 27"/>
            <p:cNvSpPr>
              <a:spLocks noChangeArrowheads="1"/>
            </p:cNvSpPr>
            <p:nvPr userDrawn="1"/>
          </p:nvSpPr>
          <p:spPr bwMode="auto">
            <a:xfrm>
              <a:off x="0" y="4134"/>
              <a:ext cx="557" cy="63"/>
            </a:xfrm>
            <a:prstGeom prst="rect">
              <a:avLst/>
            </a:prstGeom>
            <a:solidFill>
              <a:srgbClr val="8E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26000" tIns="180000" rIns="108000" bIns="18000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ACC35-7FBC-45D2-B1A4-3113817345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99641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9A8D5B-42E9-461A-82DB-6194D5F251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2933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575" y="968375"/>
            <a:ext cx="3797300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968375"/>
            <a:ext cx="3798888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B2234-CAE1-42DD-A953-0DBE3479BB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1241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732832-AAA6-4424-BED4-03B98E9C7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00738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EB207E-BCF5-49A5-833E-0EC41B2BE5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843687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778D4-334A-49B6-8E0D-FCC0E77343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9744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42E99F-FBA8-4525-96FF-77EEB34F8F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0110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B4F6D-6985-49EB-AAC5-F2A1E1135D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81685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C23041-E55A-4356-B63E-7040047656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3415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04AFA-EE78-401B-B44F-202D62EDB3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95829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325438"/>
            <a:ext cx="1938338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225" y="325438"/>
            <a:ext cx="5664200" cy="5203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C4021-80B2-487C-A80B-900B2B329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44679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211" name="Picture 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5"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212" name="Text Box 20"/>
          <p:cNvSpPr txBox="1">
            <a:spLocks noChangeArrowheads="1"/>
          </p:cNvSpPr>
          <p:nvPr/>
        </p:nvSpPr>
        <p:spPr bwMode="white">
          <a:xfrm>
            <a:off x="625475" y="711200"/>
            <a:ext cx="33385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>
            <a:spAutoFit/>
          </a:bodyPr>
          <a:lstStyle>
            <a:lvl1pPr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668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6683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en-US" sz="2100">
                <a:solidFill>
                  <a:schemeClr val="bg1"/>
                </a:solidFill>
              </a:rPr>
              <a:t>THE INTERNATIONAL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de-DE" altLang="en-US" sz="2100">
                <a:solidFill>
                  <a:schemeClr val="bg1"/>
                </a:solidFill>
              </a:rPr>
              <a:t>PROPERTY SPECIALIST </a:t>
            </a:r>
          </a:p>
        </p:txBody>
      </p:sp>
      <p:sp>
        <p:nvSpPr>
          <p:cNvPr id="1032213" name="Line 21"/>
          <p:cNvSpPr>
            <a:spLocks noChangeShapeType="1"/>
          </p:cNvSpPr>
          <p:nvPr/>
        </p:nvSpPr>
        <p:spPr bwMode="white">
          <a:xfrm>
            <a:off x="517525" y="552450"/>
            <a:ext cx="0" cy="898525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4" name="Line 22"/>
          <p:cNvSpPr>
            <a:spLocks noChangeShapeType="1"/>
          </p:cNvSpPr>
          <p:nvPr/>
        </p:nvSpPr>
        <p:spPr bwMode="white">
          <a:xfrm flipV="1">
            <a:off x="511175" y="552450"/>
            <a:ext cx="3324225" cy="0"/>
          </a:xfrm>
          <a:prstGeom prst="line">
            <a:avLst/>
          </a:prstGeom>
          <a:noFill/>
          <a:ln w="1524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215" name="Picture 23" descr="logo-aareal-300dpi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844800"/>
            <a:ext cx="77089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A5F6A-685E-4ED5-88E6-4F176C122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97117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6241A0-8E56-40E3-96A4-C1B1922491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77293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575" y="968375"/>
            <a:ext cx="3797300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968375"/>
            <a:ext cx="3798888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305021-D2E5-499B-8FC6-542124DA1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86727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1772BC-1718-4392-9EEC-F0EF37DDAC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5781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02EAF-0E73-4114-8992-2F07F78AC7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5848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E860A-40DC-4EDB-8390-123D99A4A2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58255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93BFA-743D-4E65-B698-E6018CD0F9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4376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42257B-CF9F-40BA-9E33-0C7D77A051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93499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E8C038-6930-4DCC-B615-BDDAE00376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629931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A9FC8-8B49-48F6-B0C9-114F250453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78731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325438"/>
            <a:ext cx="1938338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225" y="325438"/>
            <a:ext cx="5664200" cy="5203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3252C5-9EA0-431D-A44C-AE7CBF4317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25536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575" y="968375"/>
            <a:ext cx="3797300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968375"/>
            <a:ext cx="3798888" cy="4560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A24BC2-7879-4E85-A58E-788141369D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3537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8A9A3E-6133-471C-9957-CDBFAF2822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6227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F24647-C769-4727-A8BE-7BF480F44D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2903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63971-A114-48F8-A34F-4100A44189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427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51C675-F087-4348-BEBF-05F01D5A1A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5239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0D70E-8022-4A4D-91B7-149D99A90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030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Picture 326" descr="Streifen Kop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165225" y="325438"/>
            <a:ext cx="7751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83" rIns="0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4953" y="6015328"/>
            <a:ext cx="731520" cy="5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8" name="Rectangle 3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71575" y="968375"/>
            <a:ext cx="7748588" cy="45608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180000" rIns="108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  <a:p>
            <a:pPr lvl="4"/>
            <a:endParaRPr lang="de-DE" altLang="en-US"/>
          </a:p>
        </p:txBody>
      </p:sp>
      <p:sp>
        <p:nvSpPr>
          <p:cNvPr id="1351" name="Rectangle 3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7913" y="6384925"/>
            <a:ext cx="21320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defTabSz="801688" eaLnBrk="1" hangingPunct="1">
              <a:defRPr sz="1000"/>
            </a:lvl1pPr>
          </a:lstStyle>
          <a:p>
            <a:fld id="{E1DA3441-8C96-4CF7-861A-12E05C913AE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52" name="Line 328"/>
          <p:cNvSpPr>
            <a:spLocks noChangeShapeType="1"/>
          </p:cNvSpPr>
          <p:nvPr/>
        </p:nvSpPr>
        <p:spPr bwMode="auto">
          <a:xfrm>
            <a:off x="1162050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53" name="Line 329"/>
          <p:cNvSpPr>
            <a:spLocks noChangeShapeType="1"/>
          </p:cNvSpPr>
          <p:nvPr/>
        </p:nvSpPr>
        <p:spPr bwMode="auto">
          <a:xfrm>
            <a:off x="1162050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58" name="Line 334"/>
          <p:cNvSpPr>
            <a:spLocks noChangeShapeType="1"/>
          </p:cNvSpPr>
          <p:nvPr/>
        </p:nvSpPr>
        <p:spPr bwMode="auto">
          <a:xfrm>
            <a:off x="8855075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59" name="Line 335"/>
          <p:cNvSpPr>
            <a:spLocks noChangeShapeType="1"/>
          </p:cNvSpPr>
          <p:nvPr/>
        </p:nvSpPr>
        <p:spPr bwMode="auto">
          <a:xfrm>
            <a:off x="8855075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0" name="Line 336"/>
          <p:cNvSpPr>
            <a:spLocks noChangeShapeType="1"/>
          </p:cNvSpPr>
          <p:nvPr/>
        </p:nvSpPr>
        <p:spPr bwMode="auto">
          <a:xfrm>
            <a:off x="-72548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1" name="Line 337"/>
          <p:cNvSpPr>
            <a:spLocks noChangeShapeType="1"/>
          </p:cNvSpPr>
          <p:nvPr/>
        </p:nvSpPr>
        <p:spPr bwMode="auto">
          <a:xfrm>
            <a:off x="940593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3" name="Line 339"/>
          <p:cNvSpPr>
            <a:spLocks noChangeShapeType="1"/>
          </p:cNvSpPr>
          <p:nvPr/>
        </p:nvSpPr>
        <p:spPr bwMode="auto">
          <a:xfrm>
            <a:off x="-72548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4" name="Line 340"/>
          <p:cNvSpPr>
            <a:spLocks noChangeShapeType="1"/>
          </p:cNvSpPr>
          <p:nvPr/>
        </p:nvSpPr>
        <p:spPr bwMode="auto">
          <a:xfrm>
            <a:off x="940593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5" name="Line 341"/>
          <p:cNvSpPr>
            <a:spLocks noChangeShapeType="1"/>
          </p:cNvSpPr>
          <p:nvPr/>
        </p:nvSpPr>
        <p:spPr bwMode="auto">
          <a:xfrm>
            <a:off x="-72548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366" name="Line 342"/>
          <p:cNvSpPr>
            <a:spLocks noChangeShapeType="1"/>
          </p:cNvSpPr>
          <p:nvPr/>
        </p:nvSpPr>
        <p:spPr bwMode="auto">
          <a:xfrm>
            <a:off x="940593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387" name="Picture 36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424" y="5985934"/>
            <a:ext cx="597765" cy="5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4" r:id="rId12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57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76338" indent="-279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074" name="Picture 2" descr="Streifen Kop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076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115050"/>
            <a:ext cx="2173288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7913" y="6132513"/>
            <a:ext cx="21320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defTabSz="801688" eaLnBrk="1" hangingPunct="1">
              <a:defRPr sz="1000"/>
            </a:lvl1pPr>
          </a:lstStyle>
          <a:p>
            <a:fld id="{AE8D9B3C-A348-4235-812D-A08CE0AB61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>
            <a:off x="1162050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0" name="Line 8"/>
          <p:cNvSpPr>
            <a:spLocks noChangeShapeType="1"/>
          </p:cNvSpPr>
          <p:nvPr/>
        </p:nvSpPr>
        <p:spPr bwMode="auto">
          <a:xfrm>
            <a:off x="1162050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8855075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/>
        </p:nvSpPr>
        <p:spPr bwMode="auto">
          <a:xfrm>
            <a:off x="8855075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/>
        </p:nvSpPr>
        <p:spPr bwMode="auto">
          <a:xfrm>
            <a:off x="-72548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/>
        </p:nvSpPr>
        <p:spPr bwMode="auto">
          <a:xfrm>
            <a:off x="940593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>
            <a:off x="-72548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940593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>
            <a:off x="-72548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88" name="Line 16"/>
          <p:cNvSpPr>
            <a:spLocks noChangeShapeType="1"/>
          </p:cNvSpPr>
          <p:nvPr/>
        </p:nvSpPr>
        <p:spPr bwMode="auto">
          <a:xfrm>
            <a:off x="940593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899091" name="Rectangle 19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71575" y="968375"/>
            <a:ext cx="7748588" cy="45608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180000" rIns="108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  <a:p>
            <a:pPr lvl="4"/>
            <a:endParaRPr lang="de-DE" altLang="en-US"/>
          </a:p>
        </p:txBody>
      </p:sp>
      <p:sp>
        <p:nvSpPr>
          <p:cNvPr id="89909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165225" y="325438"/>
            <a:ext cx="7751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83" rIns="0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899093" name="Rectangle 21"/>
          <p:cNvSpPr>
            <a:spLocks noChangeArrowheads="1"/>
          </p:cNvSpPr>
          <p:nvPr userDrawn="1"/>
        </p:nvSpPr>
        <p:spPr bwMode="auto">
          <a:xfrm>
            <a:off x="1857375" y="5981700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pic>
        <p:nvPicPr>
          <p:cNvPr id="899094" name="Picture 22" descr="indentify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132513"/>
            <a:ext cx="2036762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57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76338" indent="-279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70" name="Picture 2" descr="Streifen Kop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115050"/>
            <a:ext cx="2173288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7913" y="6384925"/>
            <a:ext cx="21320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defTabSz="801688" eaLnBrk="1" hangingPunct="1">
              <a:defRPr sz="1000"/>
            </a:lvl1pPr>
          </a:lstStyle>
          <a:p>
            <a:fld id="{146A1457-3859-41A8-843E-737739E0EF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175" name="Line 7"/>
          <p:cNvSpPr>
            <a:spLocks noChangeShapeType="1"/>
          </p:cNvSpPr>
          <p:nvPr/>
        </p:nvSpPr>
        <p:spPr bwMode="auto">
          <a:xfrm>
            <a:off x="1162050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76" name="Line 8"/>
          <p:cNvSpPr>
            <a:spLocks noChangeShapeType="1"/>
          </p:cNvSpPr>
          <p:nvPr/>
        </p:nvSpPr>
        <p:spPr bwMode="auto">
          <a:xfrm>
            <a:off x="1162050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77" name="Line 9"/>
          <p:cNvSpPr>
            <a:spLocks noChangeShapeType="1"/>
          </p:cNvSpPr>
          <p:nvPr/>
        </p:nvSpPr>
        <p:spPr bwMode="auto">
          <a:xfrm>
            <a:off x="8855075" y="-58102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78" name="Line 10"/>
          <p:cNvSpPr>
            <a:spLocks noChangeShapeType="1"/>
          </p:cNvSpPr>
          <p:nvPr/>
        </p:nvSpPr>
        <p:spPr bwMode="auto">
          <a:xfrm>
            <a:off x="8855075" y="7140575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79" name="Line 11"/>
          <p:cNvSpPr>
            <a:spLocks noChangeShapeType="1"/>
          </p:cNvSpPr>
          <p:nvPr/>
        </p:nvSpPr>
        <p:spPr bwMode="auto">
          <a:xfrm>
            <a:off x="-72548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>
            <a:off x="9405938" y="5805488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-72548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2" name="Line 14"/>
          <p:cNvSpPr>
            <a:spLocks noChangeShapeType="1"/>
          </p:cNvSpPr>
          <p:nvPr/>
        </p:nvSpPr>
        <p:spPr bwMode="auto">
          <a:xfrm>
            <a:off x="9405938" y="1331913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3" name="Line 15"/>
          <p:cNvSpPr>
            <a:spLocks noChangeShapeType="1"/>
          </p:cNvSpPr>
          <p:nvPr/>
        </p:nvSpPr>
        <p:spPr bwMode="auto">
          <a:xfrm>
            <a:off x="-72548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4" name="Line 16"/>
          <p:cNvSpPr>
            <a:spLocks noChangeShapeType="1"/>
          </p:cNvSpPr>
          <p:nvPr/>
        </p:nvSpPr>
        <p:spPr bwMode="auto">
          <a:xfrm>
            <a:off x="9405938" y="962025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1185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71575" y="968375"/>
            <a:ext cx="7748588" cy="45608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180000" rIns="108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  <a:p>
            <a:pPr lvl="4"/>
            <a:endParaRPr lang="de-DE" altLang="en-US"/>
          </a:p>
        </p:txBody>
      </p:sp>
      <p:sp>
        <p:nvSpPr>
          <p:cNvPr id="1031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165225" y="325438"/>
            <a:ext cx="7751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61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83" rIns="0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57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76338" indent="-279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5474" y="1510748"/>
            <a:ext cx="7800713" cy="2003729"/>
          </a:xfrm>
          <a:solidFill>
            <a:schemeClr val="bg1"/>
          </a:solidFill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>The Road Ahead</a:t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2800" dirty="0">
                <a:solidFill>
                  <a:srgbClr val="006600"/>
                </a:solidFill>
              </a:rPr>
              <a:t>for Greater Hartford Area  </a:t>
            </a:r>
            <a:br>
              <a:rPr lang="en-GB" altLang="en-US" sz="2800" dirty="0">
                <a:solidFill>
                  <a:srgbClr val="006600"/>
                </a:solidFill>
              </a:rPr>
            </a:br>
            <a:r>
              <a:rPr lang="en-GB" altLang="en-US" sz="2800" dirty="0">
                <a:solidFill>
                  <a:srgbClr val="006600"/>
                </a:solidFill>
              </a:rPr>
              <a:t>Real Estate Professionals</a:t>
            </a:r>
            <a:r>
              <a:rPr lang="en-GB" altLang="en-US" sz="3200" dirty="0">
                <a:solidFill>
                  <a:srgbClr val="000099"/>
                </a:solidFill>
              </a:rPr>
              <a:t/>
            </a:r>
            <a:br>
              <a:rPr lang="en-GB" altLang="en-US" sz="3200" dirty="0">
                <a:solidFill>
                  <a:srgbClr val="000099"/>
                </a:solidFill>
              </a:rPr>
            </a:br>
            <a:r>
              <a:rPr lang="en-GB" altLang="en-US" sz="2000" dirty="0">
                <a:solidFill>
                  <a:srgbClr val="006600"/>
                </a:solidFill>
              </a:rPr>
              <a:t>18 November 2016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3665551"/>
            <a:ext cx="8172450" cy="1685677"/>
          </a:xfrm>
        </p:spPr>
        <p:txBody>
          <a:bodyPr/>
          <a:lstStyle/>
          <a:p>
            <a:r>
              <a:rPr lang="en-GB" altLang="en-US" sz="2000" dirty="0">
                <a:latin typeface="Book Antiqua" panose="02040602050305030304" pitchFamily="18" charset="0"/>
              </a:rPr>
              <a:t>Jim Clayton, PhD, President RERI, Weimer Fellow</a:t>
            </a:r>
          </a:p>
          <a:p>
            <a:r>
              <a:rPr lang="en-GB" altLang="en-US" sz="2000" dirty="0">
                <a:latin typeface="Book Antiqua" panose="02040602050305030304" pitchFamily="18" charset="0"/>
              </a:rPr>
              <a:t>Head Investment Strategy &amp; Analytics, Barings Investment Advisors </a:t>
            </a:r>
          </a:p>
          <a:p>
            <a:endParaRPr lang="en-GB" altLang="en-US" sz="2000" dirty="0">
              <a:latin typeface="Book Antiqua" panose="02040602050305030304" pitchFamily="18" charset="0"/>
            </a:endParaRPr>
          </a:p>
          <a:p>
            <a:r>
              <a:rPr lang="en-GB" altLang="en-US" sz="2000" dirty="0">
                <a:latin typeface="Book Antiqua" panose="02040602050305030304" pitchFamily="18" charset="0"/>
              </a:rPr>
              <a:t>John L. Glascock, </a:t>
            </a:r>
            <a:r>
              <a:rPr lang="en-GB" altLang="en-US" sz="1800" dirty="0">
                <a:latin typeface="Book Antiqua" panose="02040602050305030304" pitchFamily="18" charset="0"/>
              </a:rPr>
              <a:t>PhD, FRICS</a:t>
            </a:r>
            <a:r>
              <a:rPr lang="en-GB" altLang="en-US" sz="1800">
                <a:latin typeface="Book Antiqua" panose="02040602050305030304" pitchFamily="18" charset="0"/>
              </a:rPr>
              <a:t>, SIOR, ULI </a:t>
            </a:r>
            <a:r>
              <a:rPr lang="en-GB" altLang="en-US" sz="1800" dirty="0">
                <a:latin typeface="Book Antiqua" panose="02040602050305030304" pitchFamily="18" charset="0"/>
              </a:rPr>
              <a:t>Global Scholar</a:t>
            </a:r>
            <a:r>
              <a:rPr lang="en-GB" altLang="en-US" sz="1800">
                <a:latin typeface="Book Antiqua" panose="02040602050305030304" pitchFamily="18" charset="0"/>
              </a:rPr>
              <a:t>, NAR </a:t>
            </a:r>
            <a:r>
              <a:rPr lang="en-GB" altLang="en-US" sz="1800" dirty="0">
                <a:latin typeface="Book Antiqua" panose="02040602050305030304" pitchFamily="18" charset="0"/>
              </a:rPr>
              <a:t>Scholar</a:t>
            </a:r>
          </a:p>
          <a:p>
            <a:r>
              <a:rPr lang="en-GB" altLang="en-US" sz="2000" dirty="0">
                <a:latin typeface="Book Antiqua" panose="02040602050305030304" pitchFamily="18" charset="0"/>
              </a:rPr>
              <a:t>Professor of Real Estate and Urban Studies, University of Connecticut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4C9E-6FB0-4CD8-9DA6-4E4BA3D62D3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/>
              <a:t>Let’s use your new – who should have won the election!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3200" b="1" dirty="0">
              <a:solidFill>
                <a:srgbClr val="000099"/>
              </a:solidFill>
            </a:endParaRPr>
          </a:p>
          <a:p>
            <a:r>
              <a:rPr lang="en-GB" altLang="en-US" sz="3200" b="1" dirty="0">
                <a:solidFill>
                  <a:srgbClr val="000099"/>
                </a:solidFill>
              </a:rPr>
              <a:t>OLD rules—forever!</a:t>
            </a:r>
          </a:p>
          <a:p>
            <a:endParaRPr lang="en-GB" altLang="en-US" b="1" dirty="0">
              <a:solidFill>
                <a:srgbClr val="000099"/>
              </a:solidFill>
            </a:endParaRPr>
          </a:p>
          <a:p>
            <a:r>
              <a:rPr lang="en-GB" altLang="en-US" sz="3200" b="1" dirty="0">
                <a:solidFill>
                  <a:srgbClr val="000099"/>
                </a:solidFill>
              </a:rPr>
              <a:t>1. REAL Liberal do not win</a:t>
            </a:r>
          </a:p>
          <a:p>
            <a:endParaRPr lang="en-GB" altLang="en-US" b="1" dirty="0">
              <a:solidFill>
                <a:srgbClr val="000099"/>
              </a:solidFill>
            </a:endParaRPr>
          </a:p>
          <a:p>
            <a:r>
              <a:rPr lang="en-GB" altLang="en-US" sz="3200" b="1" dirty="0">
                <a:solidFill>
                  <a:srgbClr val="000099"/>
                </a:solidFill>
              </a:rPr>
              <a:t>2. People vote their pocketbook</a:t>
            </a:r>
          </a:p>
          <a:p>
            <a:endParaRPr lang="en-GB" altLang="en-US" sz="3200" b="1" dirty="0">
              <a:solidFill>
                <a:srgbClr val="000099"/>
              </a:solidFill>
            </a:endParaRPr>
          </a:p>
          <a:p>
            <a:r>
              <a:rPr lang="en-GB" altLang="en-US" sz="3200" b="1" dirty="0">
                <a:solidFill>
                  <a:srgbClr val="990000"/>
                </a:solidFill>
              </a:rPr>
              <a:t>NOTHING new about the outcome…</a:t>
            </a:r>
          </a:p>
          <a:p>
            <a:endParaRPr lang="en-GB" alt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1BF76-383E-4789-915A-C09E016378A2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21699"/>
            <a:ext cx="7751763" cy="593311"/>
          </a:xfrm>
        </p:spPr>
        <p:txBody>
          <a:bodyPr/>
          <a:lstStyle/>
          <a:p>
            <a:pPr algn="ctr"/>
            <a:r>
              <a:rPr lang="en-GB" altLang="en-US" dirty="0"/>
              <a:t>What is the Markets?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715010"/>
            <a:ext cx="7748588" cy="52564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dirty="0">
                <a:solidFill>
                  <a:srgbClr val="000099"/>
                </a:solidFill>
              </a:rPr>
              <a:t>A QUICK View:</a:t>
            </a:r>
          </a:p>
          <a:p>
            <a:pPr>
              <a:lnSpc>
                <a:spcPct val="90000"/>
              </a:lnSpc>
            </a:pPr>
            <a:endParaRPr lang="en-GB" altLang="en-US" b="1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1. GDP   about 1.5% for 2016 and 1.6 for 2017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2.      Inflation 1.8 for 2016 and expect 2.5 for 2017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3. 10-year Treasury Note  2.5 by end of 2017 (</a:t>
            </a:r>
            <a:r>
              <a:rPr lang="en-GB" altLang="en-US" dirty="0">
                <a:solidFill>
                  <a:srgbClr val="C00000"/>
                </a:solidFill>
              </a:rPr>
              <a:t>conflict!</a:t>
            </a:r>
            <a:r>
              <a:rPr lang="en-GB" altLang="en-US" dirty="0">
                <a:solidFill>
                  <a:srgbClr val="0000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4.      Housing 5.5% for nation in 2016  6.5% for 2017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5.  Retail up 3.4 for both 2016 and 2017 (excluding gasoline)</a:t>
            </a: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solidFill>
                  <a:srgbClr val="000099"/>
                </a:solidFill>
              </a:rPr>
              <a:t>Three caveats (really </a:t>
            </a:r>
            <a:r>
              <a:rPr lang="en-GB" altLang="en-US" b="1" dirty="0" err="1">
                <a:solidFill>
                  <a:srgbClr val="000099"/>
                </a:solidFill>
              </a:rPr>
              <a:t>bads</a:t>
            </a:r>
            <a:r>
              <a:rPr lang="en-GB" altLang="en-US" b="1" dirty="0">
                <a:solidFill>
                  <a:srgbClr val="000099"/>
                </a:solidFill>
              </a:rPr>
              <a:t>):</a:t>
            </a:r>
          </a:p>
          <a:p>
            <a:pPr>
              <a:lnSpc>
                <a:spcPct val="90000"/>
              </a:lnSpc>
            </a:pPr>
            <a:endParaRPr lang="en-GB" altLang="en-US" b="1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en-US" b="1" dirty="0">
                <a:solidFill>
                  <a:srgbClr val="C00000"/>
                </a:solidFill>
              </a:rPr>
              <a:t>1. Top 100 companies the USA control more of GDP than ever!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solidFill>
                  <a:srgbClr val="000099"/>
                </a:solidFill>
              </a:rPr>
              <a:t>  </a:t>
            </a:r>
            <a:r>
              <a:rPr lang="en-GB" altLang="en-US" sz="1200" dirty="0" err="1">
                <a:solidFill>
                  <a:srgbClr val="000099"/>
                </a:solidFill>
              </a:rPr>
              <a:t>Co’s</a:t>
            </a:r>
            <a:r>
              <a:rPr lang="en-GB" altLang="en-US" sz="1200" dirty="0">
                <a:solidFill>
                  <a:srgbClr val="000099"/>
                </a:solidFill>
              </a:rPr>
              <a:t> with 1000 or more employees control 39.5% of the economy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>
                <a:solidFill>
                  <a:srgbClr val="000099"/>
                </a:solidFill>
              </a:rPr>
              <a:t>   ATT/Time Warner—would produce 2 out of every $100 profits in the USA-listed firms!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>
                <a:solidFill>
                  <a:srgbClr val="000099"/>
                </a:solidFill>
              </a:rPr>
              <a:t>   USA pays 50% more for mobile service: USA firms get 28 cents on operating Profit: Europe 18!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>
                <a:solidFill>
                  <a:srgbClr val="000099"/>
                </a:solidFill>
              </a:rPr>
              <a:t>   Slowest internet (WIFI) of the developed countries—need competition, not monopolies!</a:t>
            </a:r>
          </a:p>
          <a:p>
            <a:pPr lvl="1">
              <a:lnSpc>
                <a:spcPct val="90000"/>
              </a:lnSpc>
            </a:pPr>
            <a:r>
              <a:rPr lang="en-GB" altLang="en-US" b="1" dirty="0">
                <a:solidFill>
                  <a:srgbClr val="C00000"/>
                </a:solidFill>
              </a:rPr>
              <a:t>2.  China  </a:t>
            </a:r>
            <a:r>
              <a:rPr lang="en-GB" altLang="en-US" sz="1200" b="1" dirty="0">
                <a:solidFill>
                  <a:srgbClr val="C00000"/>
                </a:solidFill>
              </a:rPr>
              <a:t> (Fallows of Atlantic Monthly—finally gets it!))</a:t>
            </a:r>
          </a:p>
          <a:p>
            <a:pPr lvl="1">
              <a:lnSpc>
                <a:spcPct val="90000"/>
              </a:lnSpc>
            </a:pPr>
            <a:r>
              <a:rPr lang="en-GB" altLang="en-US" b="1" dirty="0">
                <a:solidFill>
                  <a:srgbClr val="C00000"/>
                </a:solidFill>
              </a:rPr>
              <a:t>3.  Europe is in Trouble </a:t>
            </a:r>
            <a:r>
              <a:rPr lang="en-GB" altLang="en-US" sz="1200" b="1" dirty="0">
                <a:solidFill>
                  <a:srgbClr val="C00000"/>
                </a:solidFill>
              </a:rPr>
              <a:t>(Google, Apple, Airbus, Volkswagen..)</a:t>
            </a: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GB" altLang="en-US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endParaRPr lang="en-GB" alt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159542"/>
            <a:ext cx="7751763" cy="506412"/>
          </a:xfrm>
        </p:spPr>
        <p:txBody>
          <a:bodyPr/>
          <a:lstStyle/>
          <a:p>
            <a:r>
              <a:rPr lang="en-US" dirty="0"/>
              <a:t>Real Estate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665954"/>
            <a:ext cx="7748588" cy="5163345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6600"/>
                </a:solidFill>
              </a:rPr>
              <a:t>UP:</a:t>
            </a:r>
          </a:p>
          <a:p>
            <a:endParaRPr lang="en-US" b="1" dirty="0">
              <a:solidFill>
                <a:srgbClr val="006600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Industrial-especially associated with RETAIL</a:t>
            </a:r>
          </a:p>
          <a:p>
            <a:r>
              <a:rPr lang="en-US" b="1" dirty="0">
                <a:solidFill>
                  <a:srgbClr val="006600"/>
                </a:solidFill>
              </a:rPr>
              <a:t>Single-family homes—even more in a few years</a:t>
            </a:r>
          </a:p>
          <a:p>
            <a:r>
              <a:rPr lang="en-US" b="1" dirty="0">
                <a:solidFill>
                  <a:srgbClr val="006600"/>
                </a:solidFill>
              </a:rPr>
              <a:t>            </a:t>
            </a:r>
            <a:r>
              <a:rPr lang="en-US" sz="1400" b="1" dirty="0">
                <a:solidFill>
                  <a:srgbClr val="006600"/>
                </a:solidFill>
              </a:rPr>
              <a:t>Need new stock-</a:t>
            </a:r>
            <a:r>
              <a:rPr lang="en-US" sz="1400" b="1" dirty="0" err="1">
                <a:solidFill>
                  <a:srgbClr val="006600"/>
                </a:solidFill>
              </a:rPr>
              <a:t>mis</a:t>
            </a:r>
            <a:r>
              <a:rPr lang="en-US" sz="1400" b="1" dirty="0">
                <a:solidFill>
                  <a:srgbClr val="006600"/>
                </a:solidFill>
              </a:rPr>
              <a:t>-match between existing houses and people</a:t>
            </a:r>
          </a:p>
          <a:p>
            <a:endParaRPr lang="en-US" dirty="0"/>
          </a:p>
          <a:p>
            <a:pPr algn="r"/>
            <a:r>
              <a:rPr lang="en-US" b="1" dirty="0">
                <a:solidFill>
                  <a:srgbClr val="C00000"/>
                </a:solidFill>
              </a:rPr>
              <a:t>Down: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Offices—particularly in Class A large Cities </a:t>
            </a:r>
            <a:r>
              <a:rPr lang="en-US" sz="1200" b="1" dirty="0">
                <a:solidFill>
                  <a:srgbClr val="C00000"/>
                </a:solidFill>
              </a:rPr>
              <a:t>(Forbes-Trump)</a:t>
            </a:r>
          </a:p>
          <a:p>
            <a:r>
              <a:rPr lang="en-US" b="1" dirty="0">
                <a:solidFill>
                  <a:srgbClr val="C00000"/>
                </a:solidFill>
              </a:rPr>
              <a:t>Apartments—particularly in non-top cities</a:t>
            </a:r>
          </a:p>
          <a:p>
            <a:r>
              <a:rPr lang="en-US" b="1" dirty="0">
                <a:solidFill>
                  <a:srgbClr val="C00000"/>
                </a:solidFill>
              </a:rPr>
              <a:t>Metro areas that are not at least regional hubs—transportation and people</a:t>
            </a:r>
          </a:p>
          <a:p>
            <a:pPr algn="r"/>
            <a:r>
              <a:rPr lang="en-US" b="1" dirty="0">
                <a:solidFill>
                  <a:srgbClr val="000099"/>
                </a:solidFill>
              </a:rPr>
              <a:t>More RISKY</a:t>
            </a:r>
          </a:p>
          <a:p>
            <a:r>
              <a:rPr lang="en-US" b="1" dirty="0">
                <a:solidFill>
                  <a:srgbClr val="000099"/>
                </a:solidFill>
              </a:rPr>
              <a:t>REITs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7791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REIT Yields will likely to widen!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1234440"/>
            <a:ext cx="6697980" cy="46543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9600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Urban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831850"/>
            <a:ext cx="7748588" cy="5191760"/>
          </a:xfrm>
        </p:spPr>
        <p:txBody>
          <a:bodyPr/>
          <a:lstStyle/>
          <a:p>
            <a:r>
              <a:rPr lang="en-US" sz="1800" b="1" dirty="0">
                <a:solidFill>
                  <a:srgbClr val="000099"/>
                </a:solidFill>
              </a:rPr>
              <a:t>National ‘Super’ cities</a:t>
            </a:r>
          </a:p>
          <a:p>
            <a:endParaRPr lang="en-US" sz="900" b="1" dirty="0">
              <a:solidFill>
                <a:srgbClr val="000099"/>
              </a:solidFill>
            </a:endParaRPr>
          </a:p>
          <a:p>
            <a:r>
              <a:rPr lang="en-US" sz="1800" b="1" dirty="0">
                <a:solidFill>
                  <a:srgbClr val="000099"/>
                </a:solidFill>
              </a:rPr>
              <a:t>                New York City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                Los Angeles (more diversified than NYC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                Chicago—but perhaps declining!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                Washington DC—but artificially so</a:t>
            </a:r>
          </a:p>
          <a:p>
            <a:r>
              <a:rPr lang="en-US" sz="1800" b="1" dirty="0">
                <a:solidFill>
                  <a:srgbClr val="000099"/>
                </a:solidFill>
              </a:rPr>
              <a:t>                Miami (Brazil is NO 1 trading partner</a:t>
            </a:r>
          </a:p>
          <a:p>
            <a:endParaRPr lang="en-US" sz="1800" b="1" dirty="0"/>
          </a:p>
          <a:p>
            <a:r>
              <a:rPr lang="en-US" sz="1800" b="1" dirty="0">
                <a:solidFill>
                  <a:srgbClr val="006600"/>
                </a:solidFill>
              </a:rPr>
              <a:t>Regional ‘Super’ Cities becoming National (?)</a:t>
            </a:r>
          </a:p>
          <a:p>
            <a:endParaRPr lang="en-US" sz="900" b="1" dirty="0">
              <a:solidFill>
                <a:srgbClr val="006600"/>
              </a:solidFill>
            </a:endParaRPr>
          </a:p>
          <a:p>
            <a:r>
              <a:rPr lang="en-US" sz="1800" b="1" dirty="0">
                <a:solidFill>
                  <a:srgbClr val="006600"/>
                </a:solidFill>
              </a:rPr>
              <a:t>           Atlanta </a:t>
            </a:r>
            <a:r>
              <a:rPr lang="en-US" sz="1400" b="1" dirty="0">
                <a:solidFill>
                  <a:srgbClr val="006600"/>
                </a:solidFill>
              </a:rPr>
              <a:t>(double the growth rate of Boston last 5 years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           Boston </a:t>
            </a:r>
            <a:r>
              <a:rPr lang="en-US" sz="1400" b="1" dirty="0">
                <a:solidFill>
                  <a:srgbClr val="006600"/>
                </a:solidFill>
              </a:rPr>
              <a:t>(housing costs are an issue-limited diversity</a:t>
            </a:r>
          </a:p>
          <a:p>
            <a:r>
              <a:rPr lang="en-US" sz="1400" b="1" dirty="0">
                <a:solidFill>
                  <a:srgbClr val="006600"/>
                </a:solidFill>
              </a:rPr>
              <a:t>              </a:t>
            </a:r>
            <a:r>
              <a:rPr lang="en-US" sz="1800" b="1" dirty="0">
                <a:solidFill>
                  <a:srgbClr val="006600"/>
                </a:solidFill>
              </a:rPr>
              <a:t>Dallas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           Seattle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           Denver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           Raleigh (hired more Engineers last 5 years than Boston!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              </a:t>
            </a:r>
            <a:r>
              <a:rPr lang="en-US" sz="1200" b="1" dirty="0">
                <a:solidFill>
                  <a:srgbClr val="006600"/>
                </a:solidFill>
              </a:rPr>
              <a:t>{Phoenix ? Note}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528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Roads and America—tell you a lot!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57" y="968375"/>
            <a:ext cx="7236024" cy="4560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4955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USA light intensity-urban areas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54395"/>
            <a:ext cx="7748588" cy="4728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71412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One-half of all Economic Activity in GOLD!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82" y="968375"/>
            <a:ext cx="7247173" cy="4560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90471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The 10 big ones!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9" y="1239043"/>
            <a:ext cx="7315200" cy="44844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81099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dirty="0">
                <a:solidFill>
                  <a:srgbClr val="000099"/>
                </a:solidFill>
              </a:rPr>
              <a:t>Light with Roads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6" y="1947554"/>
            <a:ext cx="4076427" cy="263632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5" y="2051594"/>
            <a:ext cx="3798888" cy="2394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12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990000"/>
                </a:solidFill>
              </a:rPr>
              <a:t>1. A little philosophy</a:t>
            </a:r>
          </a:p>
          <a:p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2. Market conditions</a:t>
            </a:r>
          </a:p>
          <a:p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3. A few caveats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40028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5" y="325437"/>
            <a:ext cx="7751763" cy="710343"/>
          </a:xfrm>
        </p:spPr>
        <p:txBody>
          <a:bodyPr/>
          <a:lstStyle/>
          <a:p>
            <a:r>
              <a:rPr lang="en-US" dirty="0"/>
              <a:t>China is a treat not because it is strong,</a:t>
            </a:r>
            <a:br>
              <a:rPr lang="en-US" dirty="0"/>
            </a:br>
            <a:r>
              <a:rPr lang="en-US" dirty="0"/>
              <a:t>                                          but because it is fragile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0" y="1254264"/>
            <a:ext cx="6081598" cy="45962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7566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968374"/>
            <a:ext cx="7748588" cy="4796321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One half of our trade deficit is with CHINA</a:t>
            </a:r>
          </a:p>
          <a:p>
            <a:endParaRPr lang="en-US" b="1" dirty="0">
              <a:solidFill>
                <a:srgbClr val="006600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They buy essentially nothing from us...we give them jobs and money</a:t>
            </a:r>
          </a:p>
          <a:p>
            <a:endParaRPr lang="en-US" b="1" dirty="0">
              <a:solidFill>
                <a:srgbClr val="006600"/>
              </a:solidFill>
            </a:endParaRPr>
          </a:p>
          <a:p>
            <a:r>
              <a:rPr lang="en-US" b="1" dirty="0">
                <a:solidFill>
                  <a:srgbClr val="006600"/>
                </a:solidFill>
              </a:rPr>
              <a:t>They kept our Google from winning in China—they are keeping our Apple from winning and are trying to start their own Boeing, and they are trying to become self-sufficient in agriculture as well…that is not free trade.</a:t>
            </a:r>
          </a:p>
          <a:p>
            <a:endParaRPr lang="en-US" dirty="0"/>
          </a:p>
          <a:p>
            <a:r>
              <a:rPr lang="en-US" sz="1200" b="1" dirty="0">
                <a:solidFill>
                  <a:srgbClr val="C00000"/>
                </a:solidFill>
              </a:rPr>
              <a:t>Read: Auto, Dorn and Hansen, “The China Shock: Learning from Labor Market Adjustment to Large Changes in Trade,” NBER Working paper, February 2016. The authors are from MIT, U of Zurich and NBER respectively.  </a:t>
            </a:r>
            <a:r>
              <a:rPr lang="en-US" sz="1200" b="1">
                <a:solidFill>
                  <a:srgbClr val="C00000"/>
                </a:solidFill>
              </a:rPr>
              <a:t>Essentially, </a:t>
            </a:r>
            <a:r>
              <a:rPr lang="en-US" sz="1200" b="1" dirty="0">
                <a:solidFill>
                  <a:srgbClr val="C00000"/>
                </a:solidFill>
              </a:rPr>
              <a:t>they show empirically and solidly that ‘free’ trade was not free and that the USA gave away jobs and got nothing in return but deteriorating urban areas across the USA.  </a:t>
            </a:r>
            <a:r>
              <a:rPr lang="en-US" sz="1200" b="1" i="1" dirty="0">
                <a:solidFill>
                  <a:srgbClr val="C00000"/>
                </a:solidFill>
              </a:rPr>
              <a:t>Free trade</a:t>
            </a:r>
            <a:r>
              <a:rPr lang="en-US" sz="1200" b="1" dirty="0">
                <a:solidFill>
                  <a:srgbClr val="C00000"/>
                </a:solidFill>
              </a:rPr>
              <a:t> theory simply did not work.  Trade is essential across individuals and within a country, but across countries the assumptions needed are not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81955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33E1-F53B-49DA-A4F5-2006BD48AB2B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Summary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n-GB" altLang="en-US" sz="2800" b="1" dirty="0">
                <a:solidFill>
                  <a:srgbClr val="006600"/>
                </a:solidFill>
              </a:rPr>
              <a:t>World will have slow GDP in 2017</a:t>
            </a:r>
          </a:p>
          <a:p>
            <a:r>
              <a:rPr lang="en-GB" altLang="en-US" sz="2800" b="1" dirty="0">
                <a:solidFill>
                  <a:srgbClr val="006600"/>
                </a:solidFill>
              </a:rPr>
              <a:t>Cap-rates will begin to rise</a:t>
            </a:r>
          </a:p>
          <a:p>
            <a:r>
              <a:rPr lang="en-GB" altLang="en-US" sz="2800" b="1" dirty="0">
                <a:solidFill>
                  <a:srgbClr val="006600"/>
                </a:solidFill>
              </a:rPr>
              <a:t>Inflation will begin to rise</a:t>
            </a:r>
          </a:p>
          <a:p>
            <a:r>
              <a:rPr lang="en-GB" altLang="en-US" sz="2800" b="1" dirty="0">
                <a:solidFill>
                  <a:srgbClr val="006600"/>
                </a:solidFill>
              </a:rPr>
              <a:t>USA trade deficit too high (4% for 2017)</a:t>
            </a:r>
          </a:p>
          <a:p>
            <a:r>
              <a:rPr lang="en-GB" altLang="en-US" sz="2800" b="1" dirty="0">
                <a:solidFill>
                  <a:srgbClr val="006600"/>
                </a:solidFill>
              </a:rPr>
              <a:t>TOO few good jobs—only top 10% won since 1972—acerbated since 1990s: rule need to change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594F5-4B51-4380-ADDE-07C297579B8C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What’s Your View?</a:t>
            </a:r>
          </a:p>
        </p:txBody>
      </p:sp>
      <p:pic>
        <p:nvPicPr>
          <p:cNvPr id="1126407" name="Picture 7" descr="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9267825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F8FD6-F5A3-4475-87C0-5499996DB9D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325438"/>
            <a:ext cx="7751763" cy="1141412"/>
          </a:xfrm>
        </p:spPr>
        <p:txBody>
          <a:bodyPr/>
          <a:lstStyle/>
          <a:p>
            <a:r>
              <a:rPr lang="en-GB" altLang="en-US"/>
              <a:t>Just for fun—Decision Making: UK LegoLand</a:t>
            </a:r>
            <a:br>
              <a:rPr lang="en-GB" altLang="en-US"/>
            </a:br>
            <a:r>
              <a:rPr lang="en-GB" altLang="en-US"/>
              <a:t>Cars are numbered 1-14, what car follows No 8?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466850"/>
            <a:ext cx="7748588" cy="4062413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1142788" name="Picture 4" descr="Legoland 2 Ap07 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66850"/>
            <a:ext cx="775493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B7F-4F59-45CD-B16F-11C3F2AECDF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car is after no. 8? Risk or Uncertainty?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43812" name="Picture 4" descr="Legoland 2 Ap07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31850"/>
            <a:ext cx="7745413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97AD-93CC-4F02-AE40-0ACF4FB0BF8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Risk and Uncertainly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282700"/>
            <a:ext cx="7748588" cy="4246563"/>
          </a:xfrm>
        </p:spPr>
        <p:txBody>
          <a:bodyPr/>
          <a:lstStyle/>
          <a:p>
            <a:r>
              <a:rPr lang="en-GB" altLang="en-US" sz="2800" b="1">
                <a:solidFill>
                  <a:srgbClr val="006600"/>
                </a:solidFill>
              </a:rPr>
              <a:t>Not only did 2 follow 8</a:t>
            </a:r>
          </a:p>
          <a:p>
            <a:endParaRPr lang="en-GB" altLang="en-US" sz="2800" b="1">
              <a:solidFill>
                <a:srgbClr val="006600"/>
              </a:solidFill>
            </a:endParaRPr>
          </a:p>
          <a:p>
            <a:r>
              <a:rPr lang="en-GB" altLang="en-US" sz="2800" b="1">
                <a:solidFill>
                  <a:srgbClr val="006600"/>
                </a:solidFill>
              </a:rPr>
              <a:t>     But 13 was out for repair!</a:t>
            </a:r>
          </a:p>
          <a:p>
            <a:endParaRPr lang="en-GB" altLang="en-US" sz="2800" b="1">
              <a:solidFill>
                <a:srgbClr val="006600"/>
              </a:solidFill>
            </a:endParaRPr>
          </a:p>
          <a:p>
            <a:r>
              <a:rPr lang="en-GB" altLang="en-US" sz="2800" b="1">
                <a:solidFill>
                  <a:srgbClr val="006600"/>
                </a:solidFill>
              </a:rPr>
              <a:t>In risk, one knows the probabilities: in uncertainty, one does not know the probabilities! This was uncertainty.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DFF-80B6-42E0-AEA0-E8CBA9E834A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Rule 1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968375"/>
            <a:ext cx="7748588" cy="4962525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 when it’s </a:t>
            </a:r>
          </a:p>
          <a:p>
            <a:r>
              <a:rPr lang="en-GB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risk </a:t>
            </a:r>
          </a:p>
          <a:p>
            <a:r>
              <a:rPr lang="en-GB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or </a:t>
            </a:r>
          </a:p>
          <a:p>
            <a:r>
              <a:rPr lang="en-GB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uncertainty</a:t>
            </a:r>
          </a:p>
          <a:p>
            <a:endParaRPr lang="en-GB" alt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alt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 is risk, we can hedge</a:t>
            </a:r>
          </a:p>
          <a:p>
            <a:r>
              <a:rPr lang="en-GB" alt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it’s uncertainty, we must position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versus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000099"/>
                </a:solidFill>
              </a:rPr>
              <a:t>The current market is full of RISK!</a:t>
            </a:r>
          </a:p>
          <a:p>
            <a:endParaRPr lang="en-US" dirty="0"/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Trump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marL="711200" lvl="3" indent="0">
              <a:buNone/>
            </a:pPr>
            <a:r>
              <a:rPr lang="en-US" b="1" dirty="0">
                <a:solidFill>
                  <a:srgbClr val="FF0000"/>
                </a:solidFill>
              </a:rPr>
              <a:t>		CHINA</a:t>
            </a:r>
          </a:p>
          <a:p>
            <a:pPr marL="711200" lvl="3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711200" lvl="3" indent="0">
              <a:buNone/>
            </a:pPr>
            <a:r>
              <a:rPr lang="en-US" b="1" dirty="0">
                <a:solidFill>
                  <a:srgbClr val="FF0000"/>
                </a:solidFill>
              </a:rPr>
              <a:t>			Europe Union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E99F-FBA8-4525-96FF-77EEB34F8FF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6970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4423-528D-4711-A778-0F8F31929BA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Einstein and Modelling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b="1">
                <a:solidFill>
                  <a:srgbClr val="006600"/>
                </a:solidFill>
              </a:rPr>
              <a:t>Albert Einstein's General Theory explained that the universe was not static!  This was against religion and convention theory (by the way, his General Theory was against established theory!)</a:t>
            </a:r>
          </a:p>
          <a:p>
            <a:endParaRPr lang="en-GB" altLang="en-US" sz="1800" b="1">
              <a:solidFill>
                <a:srgbClr val="006600"/>
              </a:solidFill>
            </a:endParaRPr>
          </a:p>
          <a:p>
            <a:r>
              <a:rPr lang="en-GB" altLang="en-US" sz="1800" b="1">
                <a:solidFill>
                  <a:srgbClr val="006600"/>
                </a:solidFill>
              </a:rPr>
              <a:t>Thus, Einstein altered his work to allow for a static universe.</a:t>
            </a:r>
          </a:p>
          <a:p>
            <a:endParaRPr lang="en-GB" altLang="en-US" sz="1800" b="1">
              <a:solidFill>
                <a:srgbClr val="006600"/>
              </a:solidFill>
            </a:endParaRPr>
          </a:p>
          <a:p>
            <a:r>
              <a:rPr lang="en-GB" altLang="en-US" sz="1800" b="1">
                <a:solidFill>
                  <a:srgbClr val="006600"/>
                </a:solidFill>
              </a:rPr>
              <a:t>In 1922, Alexander Friedmann showed what Einstein dared not—the universe could be expanding. In 1927, Georges Lemaitre reached the same answer.  Today, we give credit to Friedmann/Lemaitre for a most remarkable observation—the universe is expanding.  ENSTEIN lost one of his more important implications of HIS Theory because he didn’t trust his model!</a:t>
            </a:r>
          </a:p>
          <a:p>
            <a:endParaRPr lang="en-GB" altLang="en-US" sz="1800" b="1">
              <a:solidFill>
                <a:srgbClr val="006600"/>
              </a:solidFill>
            </a:endParaRPr>
          </a:p>
          <a:p>
            <a:r>
              <a:rPr lang="en-GB" altLang="en-US" sz="1200" b="1">
                <a:solidFill>
                  <a:srgbClr val="A31CE0"/>
                </a:solidFill>
              </a:rPr>
              <a:t>See Matthews, 25 Big Ideas, 2005.</a:t>
            </a:r>
          </a:p>
          <a:p>
            <a:endParaRPr lang="en-GB" altLang="en-US" sz="12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0C45-4BB6-4619-B636-96D727C1394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Rule Three: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good Model </a:t>
            </a:r>
          </a:p>
          <a:p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and Believe it!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73"/>
  <p:tag name="TAKE-OFF DISPLAYTYPE" val="0"/>
</p:tagLst>
</file>

<file path=ppt/theme/theme1.xml><?xml version="1.0" encoding="utf-8"?>
<a:theme xmlns:a="http://schemas.openxmlformats.org/drawingml/2006/main" name="Titel Master 01">
  <a:themeElements>
    <a:clrScheme name="Titel Master 01 2">
      <a:dk1>
        <a:srgbClr val="000000"/>
      </a:dk1>
      <a:lt1>
        <a:srgbClr val="FFFFFF"/>
      </a:lt1>
      <a:dk2>
        <a:srgbClr val="CC0000"/>
      </a:dk2>
      <a:lt2>
        <a:srgbClr val="D67B52"/>
      </a:lt2>
      <a:accent1>
        <a:srgbClr val="4264A6"/>
      </a:accent1>
      <a:accent2>
        <a:srgbClr val="7A92C1"/>
      </a:accent2>
      <a:accent3>
        <a:srgbClr val="FFFFFF"/>
      </a:accent3>
      <a:accent4>
        <a:srgbClr val="000000"/>
      </a:accent4>
      <a:accent5>
        <a:srgbClr val="B0B8D0"/>
      </a:accent5>
      <a:accent6>
        <a:srgbClr val="6E84AF"/>
      </a:accent6>
      <a:hlink>
        <a:srgbClr val="A0B1D2"/>
      </a:hlink>
      <a:folHlink>
        <a:srgbClr val="E3E8F1"/>
      </a:folHlink>
    </a:clrScheme>
    <a:fontScheme name="Titel Master 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itel Master 01 1">
        <a:dk1>
          <a:srgbClr val="000000"/>
        </a:dk1>
        <a:lt1>
          <a:srgbClr val="FFFFFF"/>
        </a:lt1>
        <a:dk2>
          <a:srgbClr val="9C0021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Master 01 2">
        <a:dk1>
          <a:srgbClr val="000000"/>
        </a:dk1>
        <a:lt1>
          <a:srgbClr val="FFFFFF"/>
        </a:lt1>
        <a:dk2>
          <a:srgbClr val="CC0000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aster 02">
  <a:themeElements>
    <a:clrScheme name="Titel Master 02 2">
      <a:dk1>
        <a:srgbClr val="000000"/>
      </a:dk1>
      <a:lt1>
        <a:srgbClr val="FFFFFF"/>
      </a:lt1>
      <a:dk2>
        <a:srgbClr val="CC0000"/>
      </a:dk2>
      <a:lt2>
        <a:srgbClr val="D67B52"/>
      </a:lt2>
      <a:accent1>
        <a:srgbClr val="4264A6"/>
      </a:accent1>
      <a:accent2>
        <a:srgbClr val="7A92C1"/>
      </a:accent2>
      <a:accent3>
        <a:srgbClr val="FFFFFF"/>
      </a:accent3>
      <a:accent4>
        <a:srgbClr val="000000"/>
      </a:accent4>
      <a:accent5>
        <a:srgbClr val="B0B8D0"/>
      </a:accent5>
      <a:accent6>
        <a:srgbClr val="6E84AF"/>
      </a:accent6>
      <a:hlink>
        <a:srgbClr val="A0B1D2"/>
      </a:hlink>
      <a:folHlink>
        <a:srgbClr val="E3E8F1"/>
      </a:folHlink>
    </a:clrScheme>
    <a:fontScheme name="Titel Master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itel Master 02 1">
        <a:dk1>
          <a:srgbClr val="000000"/>
        </a:dk1>
        <a:lt1>
          <a:srgbClr val="FFFFFF"/>
        </a:lt1>
        <a:dk2>
          <a:srgbClr val="9C0021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Master 02 2">
        <a:dk1>
          <a:srgbClr val="000000"/>
        </a:dk1>
        <a:lt1>
          <a:srgbClr val="FFFFFF"/>
        </a:lt1>
        <a:dk2>
          <a:srgbClr val="CC0000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 Master 03 Logo">
  <a:themeElements>
    <a:clrScheme name="Titel Master 03 Logo 2">
      <a:dk1>
        <a:srgbClr val="000000"/>
      </a:dk1>
      <a:lt1>
        <a:srgbClr val="FFFFFF"/>
      </a:lt1>
      <a:dk2>
        <a:srgbClr val="CC0000"/>
      </a:dk2>
      <a:lt2>
        <a:srgbClr val="D67B52"/>
      </a:lt2>
      <a:accent1>
        <a:srgbClr val="4264A6"/>
      </a:accent1>
      <a:accent2>
        <a:srgbClr val="7A92C1"/>
      </a:accent2>
      <a:accent3>
        <a:srgbClr val="FFFFFF"/>
      </a:accent3>
      <a:accent4>
        <a:srgbClr val="000000"/>
      </a:accent4>
      <a:accent5>
        <a:srgbClr val="B0B8D0"/>
      </a:accent5>
      <a:accent6>
        <a:srgbClr val="6E84AF"/>
      </a:accent6>
      <a:hlink>
        <a:srgbClr val="A0B1D2"/>
      </a:hlink>
      <a:folHlink>
        <a:srgbClr val="E3E8F1"/>
      </a:folHlink>
    </a:clrScheme>
    <a:fontScheme name="Titel Master 03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itel Master 03 Logo 1">
        <a:dk1>
          <a:srgbClr val="000000"/>
        </a:dk1>
        <a:lt1>
          <a:srgbClr val="FFFFFF"/>
        </a:lt1>
        <a:dk2>
          <a:srgbClr val="9C0021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Master 03 Logo 2">
        <a:dk1>
          <a:srgbClr val="000000"/>
        </a:dk1>
        <a:lt1>
          <a:srgbClr val="FFFFFF"/>
        </a:lt1>
        <a:dk2>
          <a:srgbClr val="CC0000"/>
        </a:dk2>
        <a:lt2>
          <a:srgbClr val="D67B52"/>
        </a:lt2>
        <a:accent1>
          <a:srgbClr val="4264A6"/>
        </a:accent1>
        <a:accent2>
          <a:srgbClr val="7A92C1"/>
        </a:accent2>
        <a:accent3>
          <a:srgbClr val="FFFFFF"/>
        </a:accent3>
        <a:accent4>
          <a:srgbClr val="000000"/>
        </a:accent4>
        <a:accent5>
          <a:srgbClr val="B0B8D0"/>
        </a:accent5>
        <a:accent6>
          <a:srgbClr val="6E84AF"/>
        </a:accent6>
        <a:hlink>
          <a:srgbClr val="A0B1D2"/>
        </a:hlink>
        <a:folHlink>
          <a:srgbClr val="E3E8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940</Words>
  <Application>Microsoft Office PowerPoint</Application>
  <PresentationFormat>On-screen Show (4:3)</PresentationFormat>
  <Paragraphs>157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Wingdings</vt:lpstr>
      <vt:lpstr>Titel Master 01</vt:lpstr>
      <vt:lpstr>Titel Master 02</vt:lpstr>
      <vt:lpstr>Titel Master 03 Logo</vt:lpstr>
      <vt:lpstr>     The Road Ahead  for Greater Hartford Area   Real Estate Professionals 18 November 2016</vt:lpstr>
      <vt:lpstr>Outline</vt:lpstr>
      <vt:lpstr>Just for fun—Decision Making: UK LegoLand Cars are numbered 1-14, what car follows No 8?</vt:lpstr>
      <vt:lpstr>What car is after no. 8? Risk or Uncertainty?</vt:lpstr>
      <vt:lpstr>Risk and Uncertainly</vt:lpstr>
      <vt:lpstr>Rule 1</vt:lpstr>
      <vt:lpstr>Risk versus Uncertainty</vt:lpstr>
      <vt:lpstr>Einstein and Modelling</vt:lpstr>
      <vt:lpstr>Rule Three:</vt:lpstr>
      <vt:lpstr>Let’s use your new – who should have won the election!</vt:lpstr>
      <vt:lpstr>What is the Markets?</vt:lpstr>
      <vt:lpstr>Real Estate Markets</vt:lpstr>
      <vt:lpstr>REIT Yields will likely to widen!</vt:lpstr>
      <vt:lpstr>Key Urban areas</vt:lpstr>
      <vt:lpstr>Roads and America—tell you a lot!</vt:lpstr>
      <vt:lpstr>  USA light intensity-urban areas</vt:lpstr>
      <vt:lpstr>  One-half of all Economic Activity in GOLD!</vt:lpstr>
      <vt:lpstr>                      The 10 big ones!</vt:lpstr>
      <vt:lpstr>         Light with Roads</vt:lpstr>
      <vt:lpstr>China is a treat not because it is strong,                                           but because it is fragile</vt:lpstr>
      <vt:lpstr>CHINA!</vt:lpstr>
      <vt:lpstr>Summary</vt:lpstr>
      <vt:lpstr>What’s Your View?</vt:lpstr>
    </vt:vector>
  </TitlesOfParts>
  <Company>Aareal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Aareal Bank Template</dc:title>
  <dc:subject>Design-Guidelines</dc:subject>
  <dc:creator>johng</dc:creator>
  <dc:description>Template by INSCALE.de</dc:description>
  <cp:lastModifiedBy>RE Center</cp:lastModifiedBy>
  <cp:revision>552</cp:revision>
  <dcterms:created xsi:type="dcterms:W3CDTF">2003-07-01T08:52:53Z</dcterms:created>
  <dcterms:modified xsi:type="dcterms:W3CDTF">2016-12-02T21:05:41Z</dcterms:modified>
  <cp:category>Template</cp:category>
</cp:coreProperties>
</file>