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256" r:id="rId2"/>
    <p:sldId id="320" r:id="rId3"/>
    <p:sldId id="361" r:id="rId4"/>
    <p:sldId id="362" r:id="rId5"/>
    <p:sldId id="363" r:id="rId6"/>
    <p:sldId id="364" r:id="rId7"/>
    <p:sldId id="365" r:id="rId8"/>
    <p:sldId id="366" r:id="rId9"/>
    <p:sldId id="367" r:id="rId10"/>
    <p:sldId id="368" r:id="rId11"/>
    <p:sldId id="369" r:id="rId12"/>
    <p:sldId id="370" r:id="rId13"/>
    <p:sldId id="371" r:id="rId14"/>
    <p:sldId id="372" r:id="rId15"/>
    <p:sldId id="322" r:id="rId16"/>
    <p:sldId id="257" r:id="rId17"/>
    <p:sldId id="274" r:id="rId18"/>
    <p:sldId id="282" r:id="rId19"/>
    <p:sldId id="286" r:id="rId20"/>
    <p:sldId id="288" r:id="rId21"/>
    <p:sldId id="289" r:id="rId22"/>
    <p:sldId id="290" r:id="rId23"/>
    <p:sldId id="292" r:id="rId24"/>
    <p:sldId id="294" r:id="rId25"/>
    <p:sldId id="296" r:id="rId26"/>
    <p:sldId id="297" r:id="rId27"/>
    <p:sldId id="298" r:id="rId28"/>
    <p:sldId id="311" r:id="rId29"/>
    <p:sldId id="312" r:id="rId30"/>
    <p:sldId id="278" r:id="rId31"/>
    <p:sldId id="301" r:id="rId32"/>
    <p:sldId id="302" r:id="rId33"/>
    <p:sldId id="279" r:id="rId34"/>
    <p:sldId id="303" r:id="rId35"/>
    <p:sldId id="304" r:id="rId36"/>
    <p:sldId id="306" r:id="rId37"/>
    <p:sldId id="313" r:id="rId38"/>
    <p:sldId id="346" r:id="rId39"/>
    <p:sldId id="307" r:id="rId40"/>
    <p:sldId id="309" r:id="rId41"/>
    <p:sldId id="291" r:id="rId42"/>
    <p:sldId id="273" r:id="rId43"/>
    <p:sldId id="375" r:id="rId44"/>
    <p:sldId id="325" r:id="rId45"/>
    <p:sldId id="350" r:id="rId46"/>
    <p:sldId id="376" r:id="rId47"/>
    <p:sldId id="351" r:id="rId48"/>
    <p:sldId id="352" r:id="rId49"/>
    <p:sldId id="353" r:id="rId50"/>
    <p:sldId id="354" r:id="rId51"/>
    <p:sldId id="355" r:id="rId52"/>
    <p:sldId id="356" r:id="rId53"/>
    <p:sldId id="357" r:id="rId54"/>
    <p:sldId id="358" r:id="rId55"/>
    <p:sldId id="359" r:id="rId56"/>
    <p:sldId id="360" r:id="rId57"/>
    <p:sldId id="373" r:id="rId58"/>
    <p:sldId id="326" r:id="rId59"/>
    <p:sldId id="327" r:id="rId60"/>
    <p:sldId id="348" r:id="rId61"/>
    <p:sldId id="331" r:id="rId62"/>
    <p:sldId id="332" r:id="rId63"/>
    <p:sldId id="333" r:id="rId64"/>
    <p:sldId id="334" r:id="rId65"/>
    <p:sldId id="336" r:id="rId66"/>
    <p:sldId id="338" r:id="rId67"/>
    <p:sldId id="340" r:id="rId68"/>
    <p:sldId id="374" r:id="rId69"/>
    <p:sldId id="344" r:id="rId70"/>
    <p:sldId id="315" r:id="rId71"/>
    <p:sldId id="316" r:id="rId72"/>
    <p:sldId id="317" r:id="rId73"/>
    <p:sldId id="318" r:id="rId74"/>
    <p:sldId id="345" r:id="rId75"/>
    <p:sldId id="343"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5D"/>
    <a:srgbClr val="A6C724"/>
    <a:srgbClr val="3737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p:restoredTop sz="94655"/>
  </p:normalViewPr>
  <p:slideViewPr>
    <p:cSldViewPr snapToGrid="0" snapToObjects="1">
      <p:cViewPr>
        <p:scale>
          <a:sx n="100" d="100"/>
          <a:sy n="100" d="100"/>
        </p:scale>
        <p:origin x="148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03A2E-BFAB-164A-BC5E-7515983C5F6B}" type="datetimeFigureOut">
              <a:rPr lang="en-US" smtClean="0"/>
              <a:pPr/>
              <a:t>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1CE5C6-F6BF-7847-B374-837CE7C1A316}" type="slidenum">
              <a:rPr lang="en-US" smtClean="0"/>
              <a:pPr/>
              <a:t>‹#›</a:t>
            </a:fld>
            <a:endParaRPr lang="en-US"/>
          </a:p>
        </p:txBody>
      </p:sp>
    </p:spTree>
    <p:extLst>
      <p:ext uri="{BB962C8B-B14F-4D97-AF65-F5344CB8AC3E}">
        <p14:creationId xmlns:p14="http://schemas.microsoft.com/office/powerpoint/2010/main" val="27376442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CE5C6-F6BF-7847-B374-837CE7C1A316}" type="slidenum">
              <a:rPr lang="en-US" smtClean="0"/>
              <a:pPr/>
              <a:t>3</a:t>
            </a:fld>
            <a:endParaRPr lang="en-US"/>
          </a:p>
        </p:txBody>
      </p:sp>
    </p:spTree>
    <p:extLst>
      <p:ext uri="{BB962C8B-B14F-4D97-AF65-F5344CB8AC3E}">
        <p14:creationId xmlns:p14="http://schemas.microsoft.com/office/powerpoint/2010/main" val="35978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CE5C6-F6BF-7847-B374-837CE7C1A316}" type="slidenum">
              <a:rPr lang="en-US" smtClean="0"/>
              <a:pPr/>
              <a:t>12</a:t>
            </a:fld>
            <a:endParaRPr lang="en-US"/>
          </a:p>
        </p:txBody>
      </p:sp>
    </p:spTree>
    <p:extLst>
      <p:ext uri="{BB962C8B-B14F-4D97-AF65-F5344CB8AC3E}">
        <p14:creationId xmlns:p14="http://schemas.microsoft.com/office/powerpoint/2010/main" val="1504599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CE5C6-F6BF-7847-B374-837CE7C1A316}" type="slidenum">
              <a:rPr lang="en-US" smtClean="0"/>
              <a:pPr/>
              <a:t>13</a:t>
            </a:fld>
            <a:endParaRPr lang="en-US"/>
          </a:p>
        </p:txBody>
      </p:sp>
    </p:spTree>
    <p:extLst>
      <p:ext uri="{BB962C8B-B14F-4D97-AF65-F5344CB8AC3E}">
        <p14:creationId xmlns:p14="http://schemas.microsoft.com/office/powerpoint/2010/main" val="140025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CE5C6-F6BF-7847-B374-837CE7C1A316}" type="slidenum">
              <a:rPr lang="en-US" smtClean="0"/>
              <a:pPr/>
              <a:t>14</a:t>
            </a:fld>
            <a:endParaRPr lang="en-US"/>
          </a:p>
        </p:txBody>
      </p:sp>
    </p:spTree>
    <p:extLst>
      <p:ext uri="{BB962C8B-B14F-4D97-AF65-F5344CB8AC3E}">
        <p14:creationId xmlns:p14="http://schemas.microsoft.com/office/powerpoint/2010/main" val="1181379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CE5C6-F6BF-7847-B374-837CE7C1A316}" type="slidenum">
              <a:rPr lang="en-US" smtClean="0"/>
              <a:pPr/>
              <a:t>18</a:t>
            </a:fld>
            <a:endParaRPr lang="en-US"/>
          </a:p>
        </p:txBody>
      </p:sp>
    </p:spTree>
    <p:extLst>
      <p:ext uri="{BB962C8B-B14F-4D97-AF65-F5344CB8AC3E}">
        <p14:creationId xmlns:p14="http://schemas.microsoft.com/office/powerpoint/2010/main" val="2966040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CE5C6-F6BF-7847-B374-837CE7C1A316}" type="slidenum">
              <a:rPr lang="en-US" smtClean="0"/>
              <a:pPr/>
              <a:t>19</a:t>
            </a:fld>
            <a:endParaRPr lang="en-US"/>
          </a:p>
        </p:txBody>
      </p:sp>
    </p:spTree>
    <p:extLst>
      <p:ext uri="{BB962C8B-B14F-4D97-AF65-F5344CB8AC3E}">
        <p14:creationId xmlns:p14="http://schemas.microsoft.com/office/powerpoint/2010/main" val="3642082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DE1CE5C6-F6BF-7847-B374-837CE7C1A316}" type="slidenum">
              <a:rPr lang="en-US" smtClean="0"/>
              <a:pPr/>
              <a:t>56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2D44AF4D-899C-4154-957A-80ADFB8D518D}" type="slidenum">
              <a:rPr lang="en-IE" smtClean="0"/>
              <a:pPr/>
              <a:t>73</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CE5C6-F6BF-7847-B374-837CE7C1A316}" type="slidenum">
              <a:rPr lang="en-US" smtClean="0"/>
              <a:pPr/>
              <a:t>4</a:t>
            </a:fld>
            <a:endParaRPr lang="en-US"/>
          </a:p>
        </p:txBody>
      </p:sp>
    </p:spTree>
    <p:extLst>
      <p:ext uri="{BB962C8B-B14F-4D97-AF65-F5344CB8AC3E}">
        <p14:creationId xmlns:p14="http://schemas.microsoft.com/office/powerpoint/2010/main" val="193515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CE5C6-F6BF-7847-B374-837CE7C1A316}" type="slidenum">
              <a:rPr lang="en-US" smtClean="0"/>
              <a:pPr/>
              <a:t>5</a:t>
            </a:fld>
            <a:endParaRPr lang="en-US"/>
          </a:p>
        </p:txBody>
      </p:sp>
    </p:spTree>
    <p:extLst>
      <p:ext uri="{BB962C8B-B14F-4D97-AF65-F5344CB8AC3E}">
        <p14:creationId xmlns:p14="http://schemas.microsoft.com/office/powerpoint/2010/main" val="1129611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CE5C6-F6BF-7847-B374-837CE7C1A316}" type="slidenum">
              <a:rPr lang="en-US" smtClean="0"/>
              <a:pPr/>
              <a:t>6</a:t>
            </a:fld>
            <a:endParaRPr lang="en-US"/>
          </a:p>
        </p:txBody>
      </p:sp>
    </p:spTree>
    <p:extLst>
      <p:ext uri="{BB962C8B-B14F-4D97-AF65-F5344CB8AC3E}">
        <p14:creationId xmlns:p14="http://schemas.microsoft.com/office/powerpoint/2010/main" val="1518239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CE5C6-F6BF-7847-B374-837CE7C1A316}" type="slidenum">
              <a:rPr lang="en-US" smtClean="0"/>
              <a:pPr/>
              <a:t>7</a:t>
            </a:fld>
            <a:endParaRPr lang="en-US"/>
          </a:p>
        </p:txBody>
      </p:sp>
    </p:spTree>
    <p:extLst>
      <p:ext uri="{BB962C8B-B14F-4D97-AF65-F5344CB8AC3E}">
        <p14:creationId xmlns:p14="http://schemas.microsoft.com/office/powerpoint/2010/main" val="945659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CE5C6-F6BF-7847-B374-837CE7C1A316}" type="slidenum">
              <a:rPr lang="en-US" smtClean="0"/>
              <a:pPr/>
              <a:t>8</a:t>
            </a:fld>
            <a:endParaRPr lang="en-US"/>
          </a:p>
        </p:txBody>
      </p:sp>
    </p:spTree>
    <p:extLst>
      <p:ext uri="{BB962C8B-B14F-4D97-AF65-F5344CB8AC3E}">
        <p14:creationId xmlns:p14="http://schemas.microsoft.com/office/powerpoint/2010/main" val="929003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CE5C6-F6BF-7847-B374-837CE7C1A316}" type="slidenum">
              <a:rPr lang="en-US" smtClean="0"/>
              <a:pPr/>
              <a:t>9</a:t>
            </a:fld>
            <a:endParaRPr lang="en-US"/>
          </a:p>
        </p:txBody>
      </p:sp>
    </p:spTree>
    <p:extLst>
      <p:ext uri="{BB962C8B-B14F-4D97-AF65-F5344CB8AC3E}">
        <p14:creationId xmlns:p14="http://schemas.microsoft.com/office/powerpoint/2010/main" val="762793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CE5C6-F6BF-7847-B374-837CE7C1A316}" type="slidenum">
              <a:rPr lang="en-US" smtClean="0"/>
              <a:pPr/>
              <a:t>10</a:t>
            </a:fld>
            <a:endParaRPr lang="en-US"/>
          </a:p>
        </p:txBody>
      </p:sp>
    </p:spTree>
    <p:extLst>
      <p:ext uri="{BB962C8B-B14F-4D97-AF65-F5344CB8AC3E}">
        <p14:creationId xmlns:p14="http://schemas.microsoft.com/office/powerpoint/2010/main" val="915363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CE5C6-F6BF-7847-B374-837CE7C1A316}" type="slidenum">
              <a:rPr lang="en-US" smtClean="0"/>
              <a:pPr/>
              <a:t>11</a:t>
            </a:fld>
            <a:endParaRPr lang="en-US"/>
          </a:p>
        </p:txBody>
      </p:sp>
    </p:spTree>
    <p:extLst>
      <p:ext uri="{BB962C8B-B14F-4D97-AF65-F5344CB8AC3E}">
        <p14:creationId xmlns:p14="http://schemas.microsoft.com/office/powerpoint/2010/main" val="51475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79C86B-1EFE-BE4B-BCC8-270946AD98DB}" type="datetimeFigureOut">
              <a:rPr lang="en-US" smtClean="0"/>
              <a:pPr/>
              <a:t>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FD1586-975E-EC46-8BA5-D613F4E09998}" type="slidenum">
              <a:rPr lang="en-US" smtClean="0"/>
              <a:pPr/>
              <a:t>‹#›</a:t>
            </a:fld>
            <a:endParaRPr lang="en-US" dirty="0"/>
          </a:p>
        </p:txBody>
      </p:sp>
    </p:spTree>
    <p:extLst>
      <p:ext uri="{BB962C8B-B14F-4D97-AF65-F5344CB8AC3E}">
        <p14:creationId xmlns:p14="http://schemas.microsoft.com/office/powerpoint/2010/main" val="268765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9C86B-1EFE-BE4B-BCC8-270946AD98DB}" type="datetimeFigureOut">
              <a:rPr lang="en-US" smtClean="0"/>
              <a:pPr/>
              <a:t>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FD1586-975E-EC46-8BA5-D613F4E09998}" type="slidenum">
              <a:rPr lang="en-US" smtClean="0"/>
              <a:pPr/>
              <a:t>‹#›</a:t>
            </a:fld>
            <a:endParaRPr lang="en-US" dirty="0"/>
          </a:p>
        </p:txBody>
      </p:sp>
    </p:spTree>
    <p:extLst>
      <p:ext uri="{BB962C8B-B14F-4D97-AF65-F5344CB8AC3E}">
        <p14:creationId xmlns:p14="http://schemas.microsoft.com/office/powerpoint/2010/main" val="3449110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9C86B-1EFE-BE4B-BCC8-270946AD98DB}" type="datetimeFigureOut">
              <a:rPr lang="en-US" smtClean="0"/>
              <a:pPr/>
              <a:t>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FD1586-975E-EC46-8BA5-D613F4E09998}" type="slidenum">
              <a:rPr lang="en-US" smtClean="0"/>
              <a:pPr/>
              <a:t>‹#›</a:t>
            </a:fld>
            <a:endParaRPr lang="en-US" dirty="0"/>
          </a:p>
        </p:txBody>
      </p:sp>
    </p:spTree>
    <p:extLst>
      <p:ext uri="{BB962C8B-B14F-4D97-AF65-F5344CB8AC3E}">
        <p14:creationId xmlns:p14="http://schemas.microsoft.com/office/powerpoint/2010/main" val="2541337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8743" y="723612"/>
            <a:ext cx="7506515" cy="1143000"/>
          </a:xfrm>
        </p:spPr>
        <p:txBody>
          <a:bodyPr>
            <a:normAutofit/>
          </a:bodyPr>
          <a:lstStyle>
            <a:lvl1pPr algn="l">
              <a:defRPr sz="3000">
                <a:solidFill>
                  <a:srgbClr val="A6C72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18743" y="2000514"/>
            <a:ext cx="7506516" cy="3219748"/>
          </a:xfrm>
        </p:spPr>
        <p:txBody>
          <a:bodyPr/>
          <a:lstStyle>
            <a:lvl1pPr>
              <a:defRPr sz="2600"/>
            </a:lvl1pPr>
            <a:lvl2pPr>
              <a:defRPr sz="2400"/>
            </a:lvl2pPr>
            <a:lvl3pPr>
              <a:defRPr sz="22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379C86B-1EFE-BE4B-BCC8-270946AD98DB}" type="datetimeFigureOut">
              <a:rPr lang="en-US" smtClean="0"/>
              <a:pPr/>
              <a:t>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FD1586-975E-EC46-8BA5-D613F4E09998}" type="slidenum">
              <a:rPr lang="en-US" smtClean="0"/>
              <a:pPr/>
              <a:t>‹#›</a:t>
            </a:fld>
            <a:endParaRPr lang="en-US" dirty="0"/>
          </a:p>
        </p:txBody>
      </p:sp>
    </p:spTree>
    <p:extLst>
      <p:ext uri="{BB962C8B-B14F-4D97-AF65-F5344CB8AC3E}">
        <p14:creationId xmlns:p14="http://schemas.microsoft.com/office/powerpoint/2010/main" val="680486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79C86B-1EFE-BE4B-BCC8-270946AD98DB}" type="datetimeFigureOut">
              <a:rPr lang="en-US" smtClean="0"/>
              <a:pPr/>
              <a:t>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FD1586-975E-EC46-8BA5-D613F4E09998}" type="slidenum">
              <a:rPr lang="en-US" smtClean="0"/>
              <a:pPr/>
              <a:t>‹#›</a:t>
            </a:fld>
            <a:endParaRPr lang="en-US" dirty="0"/>
          </a:p>
        </p:txBody>
      </p:sp>
    </p:spTree>
    <p:extLst>
      <p:ext uri="{BB962C8B-B14F-4D97-AF65-F5344CB8AC3E}">
        <p14:creationId xmlns:p14="http://schemas.microsoft.com/office/powerpoint/2010/main" val="310439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79C86B-1EFE-BE4B-BCC8-270946AD98DB}" type="datetimeFigureOut">
              <a:rPr lang="en-US" smtClean="0"/>
              <a:pPr/>
              <a:t>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D1586-975E-EC46-8BA5-D613F4E09998}" type="slidenum">
              <a:rPr lang="en-US" smtClean="0"/>
              <a:pPr/>
              <a:t>‹#›</a:t>
            </a:fld>
            <a:endParaRPr lang="en-US" dirty="0"/>
          </a:p>
        </p:txBody>
      </p:sp>
    </p:spTree>
    <p:extLst>
      <p:ext uri="{BB962C8B-B14F-4D97-AF65-F5344CB8AC3E}">
        <p14:creationId xmlns:p14="http://schemas.microsoft.com/office/powerpoint/2010/main" val="1972450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79C86B-1EFE-BE4B-BCC8-270946AD98DB}" type="datetimeFigureOut">
              <a:rPr lang="en-US" smtClean="0"/>
              <a:pPr/>
              <a:t>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FD1586-975E-EC46-8BA5-D613F4E09998}" type="slidenum">
              <a:rPr lang="en-US" smtClean="0"/>
              <a:pPr/>
              <a:t>‹#›</a:t>
            </a:fld>
            <a:endParaRPr lang="en-US" dirty="0"/>
          </a:p>
        </p:txBody>
      </p:sp>
    </p:spTree>
    <p:extLst>
      <p:ext uri="{BB962C8B-B14F-4D97-AF65-F5344CB8AC3E}">
        <p14:creationId xmlns:p14="http://schemas.microsoft.com/office/powerpoint/2010/main" val="62309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79C86B-1EFE-BE4B-BCC8-270946AD98DB}" type="datetimeFigureOut">
              <a:rPr lang="en-US" smtClean="0"/>
              <a:pPr/>
              <a:t>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FD1586-975E-EC46-8BA5-D613F4E09998}" type="slidenum">
              <a:rPr lang="en-US" smtClean="0"/>
              <a:pPr/>
              <a:t>‹#›</a:t>
            </a:fld>
            <a:endParaRPr lang="en-US" dirty="0"/>
          </a:p>
        </p:txBody>
      </p:sp>
    </p:spTree>
    <p:extLst>
      <p:ext uri="{BB962C8B-B14F-4D97-AF65-F5344CB8AC3E}">
        <p14:creationId xmlns:p14="http://schemas.microsoft.com/office/powerpoint/2010/main" val="1578788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9C86B-1EFE-BE4B-BCC8-270946AD98DB}" type="datetimeFigureOut">
              <a:rPr lang="en-US" smtClean="0"/>
              <a:pPr/>
              <a:t>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FD1586-975E-EC46-8BA5-D613F4E09998}" type="slidenum">
              <a:rPr lang="en-US" smtClean="0"/>
              <a:pPr/>
              <a:t>‹#›</a:t>
            </a:fld>
            <a:endParaRPr lang="en-US" dirty="0"/>
          </a:p>
        </p:txBody>
      </p:sp>
    </p:spTree>
    <p:extLst>
      <p:ext uri="{BB962C8B-B14F-4D97-AF65-F5344CB8AC3E}">
        <p14:creationId xmlns:p14="http://schemas.microsoft.com/office/powerpoint/2010/main" val="306072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9C86B-1EFE-BE4B-BCC8-270946AD98DB}" type="datetimeFigureOut">
              <a:rPr lang="en-US" smtClean="0"/>
              <a:pPr/>
              <a:t>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D1586-975E-EC46-8BA5-D613F4E09998}" type="slidenum">
              <a:rPr lang="en-US" smtClean="0"/>
              <a:pPr/>
              <a:t>‹#›</a:t>
            </a:fld>
            <a:endParaRPr lang="en-US" dirty="0"/>
          </a:p>
        </p:txBody>
      </p:sp>
    </p:spTree>
    <p:extLst>
      <p:ext uri="{BB962C8B-B14F-4D97-AF65-F5344CB8AC3E}">
        <p14:creationId xmlns:p14="http://schemas.microsoft.com/office/powerpoint/2010/main" val="1562080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9C86B-1EFE-BE4B-BCC8-270946AD98DB}" type="datetimeFigureOut">
              <a:rPr lang="en-US" smtClean="0"/>
              <a:pPr/>
              <a:t>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D1586-975E-EC46-8BA5-D613F4E09998}" type="slidenum">
              <a:rPr lang="en-US" smtClean="0"/>
              <a:pPr/>
              <a:t>‹#›</a:t>
            </a:fld>
            <a:endParaRPr lang="en-US" dirty="0"/>
          </a:p>
        </p:txBody>
      </p:sp>
    </p:spTree>
    <p:extLst>
      <p:ext uri="{BB962C8B-B14F-4D97-AF65-F5344CB8AC3E}">
        <p14:creationId xmlns:p14="http://schemas.microsoft.com/office/powerpoint/2010/main" val="19606675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0554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39875"/>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9C86B-1EFE-BE4B-BCC8-270946AD98DB}" type="datetimeFigureOut">
              <a:rPr lang="en-US" smtClean="0"/>
              <a:pPr/>
              <a:t>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D1586-975E-EC46-8BA5-D613F4E09998}" type="slidenum">
              <a:rPr lang="en-US" smtClean="0"/>
              <a:pPr/>
              <a:t>‹#›</a:t>
            </a:fld>
            <a:endParaRPr lang="en-US" dirty="0"/>
          </a:p>
        </p:txBody>
      </p:sp>
    </p:spTree>
    <p:extLst>
      <p:ext uri="{BB962C8B-B14F-4D97-AF65-F5344CB8AC3E}">
        <p14:creationId xmlns:p14="http://schemas.microsoft.com/office/powerpoint/2010/main" val="4228205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rgbClr val="002D5D"/>
          </a:solidFill>
          <a:latin typeface="+mj-lt"/>
          <a:ea typeface="+mj-ea"/>
          <a:cs typeface="+mj-cs"/>
        </a:defRPr>
      </a:lvl1pPr>
    </p:titleStyle>
    <p:bodyStyle>
      <a:lvl1pPr marL="342900" indent="-342900" algn="l" defTabSz="457200" rtl="0" eaLnBrk="1" latinLnBrk="0" hangingPunct="1">
        <a:lnSpc>
          <a:spcPct val="110000"/>
        </a:lnSpc>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lnSpc>
          <a:spcPct val="110000"/>
        </a:lnSpc>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lnSpc>
          <a:spcPct val="110000"/>
        </a:lnSpc>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lnSpc>
          <a:spcPct val="110000"/>
        </a:lnSpc>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77283" y="844019"/>
            <a:ext cx="8229600" cy="1143000"/>
          </a:xfrm>
        </p:spPr>
        <p:txBody>
          <a:bodyPr>
            <a:normAutofit/>
          </a:bodyPr>
          <a:lstStyle/>
          <a:p>
            <a:pPr algn="l"/>
            <a:r>
              <a:rPr lang="en-US" sz="4800" dirty="0" smtClean="0">
                <a:solidFill>
                  <a:srgbClr val="A6C724"/>
                </a:solidFill>
              </a:rPr>
              <a:t>2017</a:t>
            </a:r>
            <a:r>
              <a:rPr lang="en-US" sz="4800" dirty="0" smtClean="0"/>
              <a:t> </a:t>
            </a:r>
            <a:r>
              <a:rPr lang="en-US" sz="4800" dirty="0" smtClean="0">
                <a:solidFill>
                  <a:srgbClr val="002D5D"/>
                </a:solidFill>
              </a:rPr>
              <a:t>Autumn Seminar</a:t>
            </a:r>
            <a:endParaRPr lang="en-US" sz="4800" dirty="0">
              <a:solidFill>
                <a:srgbClr val="002D5D"/>
              </a:solidFill>
            </a:endParaRPr>
          </a:p>
        </p:txBody>
      </p:sp>
      <p:sp>
        <p:nvSpPr>
          <p:cNvPr id="5" name="Content Placeholder 4"/>
          <p:cNvSpPr>
            <a:spLocks noGrp="1"/>
          </p:cNvSpPr>
          <p:nvPr>
            <p:ph idx="1"/>
          </p:nvPr>
        </p:nvSpPr>
        <p:spPr>
          <a:xfrm>
            <a:off x="277283" y="569378"/>
            <a:ext cx="8229600" cy="601133"/>
          </a:xfrm>
        </p:spPr>
        <p:txBody>
          <a:bodyPr>
            <a:normAutofit/>
          </a:bodyPr>
          <a:lstStyle/>
          <a:p>
            <a:pPr marL="0" indent="0">
              <a:buNone/>
            </a:pPr>
            <a:r>
              <a:rPr lang="en-US" sz="2700" i="1" dirty="0" smtClean="0">
                <a:solidFill>
                  <a:srgbClr val="002D5D"/>
                </a:solidFill>
              </a:rPr>
              <a:t>Association of Garda Sergeants and Inspectors</a:t>
            </a:r>
            <a:endParaRPr lang="en-US" sz="2700" i="1" dirty="0">
              <a:solidFill>
                <a:srgbClr val="002D5D"/>
              </a:solidFill>
            </a:endParaRPr>
          </a:p>
        </p:txBody>
      </p:sp>
    </p:spTree>
    <p:extLst>
      <p:ext uri="{BB962C8B-B14F-4D97-AF65-F5344CB8AC3E}">
        <p14:creationId xmlns:p14="http://schemas.microsoft.com/office/powerpoint/2010/main" val="2082579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43" y="723612"/>
            <a:ext cx="7506515" cy="876588"/>
          </a:xfrm>
        </p:spPr>
        <p:txBody>
          <a:bodyPr>
            <a:noAutofit/>
          </a:bodyPr>
          <a:lstStyle/>
          <a:p>
            <a:pPr algn="ctr"/>
            <a:r>
              <a:rPr lang="en-US" dirty="0" smtClean="0"/>
              <a:t>The Pay Talks | Thursday 25</a:t>
            </a:r>
            <a:r>
              <a:rPr lang="en-US" baseline="30000" dirty="0" smtClean="0"/>
              <a:t>th</a:t>
            </a:r>
            <a:r>
              <a:rPr lang="en-US" dirty="0" smtClean="0"/>
              <a:t> May</a:t>
            </a:r>
            <a:endParaRPr lang="en-US" dirty="0"/>
          </a:p>
        </p:txBody>
      </p:sp>
      <p:sp>
        <p:nvSpPr>
          <p:cNvPr id="3" name="Content Placeholder 2"/>
          <p:cNvSpPr>
            <a:spLocks noGrp="1"/>
          </p:cNvSpPr>
          <p:nvPr>
            <p:ph idx="1"/>
          </p:nvPr>
        </p:nvSpPr>
        <p:spPr>
          <a:xfrm>
            <a:off x="552043" y="1797314"/>
            <a:ext cx="7506516" cy="3219748"/>
          </a:xfrm>
        </p:spPr>
        <p:txBody>
          <a:bodyPr>
            <a:normAutofit/>
          </a:bodyPr>
          <a:lstStyle/>
          <a:p>
            <a:r>
              <a:rPr lang="en-IE" sz="2200" b="1" dirty="0" smtClean="0"/>
              <a:t>Garda </a:t>
            </a:r>
            <a:r>
              <a:rPr lang="en-IE" sz="2200" b="1" dirty="0"/>
              <a:t>Sectoral </a:t>
            </a:r>
            <a:r>
              <a:rPr lang="en-IE" sz="2200" b="1" dirty="0" smtClean="0"/>
              <a:t>Meeting: </a:t>
            </a:r>
            <a:r>
              <a:rPr lang="en-IE" sz="2200" dirty="0" smtClean="0"/>
              <a:t>Facilitated </a:t>
            </a:r>
            <a:r>
              <a:rPr lang="en-IE" sz="2200" dirty="0"/>
              <a:t>by </a:t>
            </a:r>
            <a:r>
              <a:rPr lang="en-IE" sz="2200" dirty="0" smtClean="0"/>
              <a:t>WRC </a:t>
            </a:r>
            <a:r>
              <a:rPr lang="en-IE" sz="2200" dirty="0" smtClean="0"/>
              <a:t>John O’Callaghan</a:t>
            </a:r>
            <a:r>
              <a:rPr lang="en-IE" sz="2200" dirty="0" smtClean="0"/>
              <a:t>, Dept. </a:t>
            </a:r>
            <a:r>
              <a:rPr lang="en-IE" sz="2200" dirty="0"/>
              <a:t>of Justice </a:t>
            </a:r>
          </a:p>
          <a:p>
            <a:endParaRPr lang="en-US" sz="2200" dirty="0"/>
          </a:p>
          <a:p>
            <a:r>
              <a:rPr lang="en-IE" sz="2200" b="1" dirty="0" smtClean="0"/>
              <a:t>Rosters/Shift Pay:</a:t>
            </a:r>
            <a:r>
              <a:rPr lang="en-IE" sz="2200" dirty="0" smtClean="0"/>
              <a:t> </a:t>
            </a:r>
            <a:r>
              <a:rPr lang="en-IE" sz="2200" dirty="0"/>
              <a:t>Time </a:t>
            </a:r>
            <a:r>
              <a:rPr lang="en-IE" sz="2200" dirty="0" smtClean="0"/>
              <a:t>and attendance, </a:t>
            </a:r>
            <a:r>
              <a:rPr lang="en-IE" sz="2200" dirty="0" err="1" smtClean="0"/>
              <a:t>Redeployement</a:t>
            </a:r>
            <a:r>
              <a:rPr lang="en-IE" sz="2200" dirty="0" smtClean="0"/>
              <a:t> </a:t>
            </a:r>
            <a:r>
              <a:rPr lang="en-IE" sz="2200" dirty="0"/>
              <a:t>– assigned to Districts not </a:t>
            </a:r>
            <a:r>
              <a:rPr lang="en-IE" sz="2200" dirty="0" smtClean="0"/>
              <a:t>Stations</a:t>
            </a:r>
            <a:r>
              <a:rPr lang="en-IE" sz="2200" dirty="0"/>
              <a:t>, Hybrid Policing, </a:t>
            </a:r>
            <a:r>
              <a:rPr lang="en-IE" sz="2200" dirty="0" smtClean="0"/>
              <a:t>leave </a:t>
            </a:r>
            <a:r>
              <a:rPr lang="en-IE" sz="2200" dirty="0"/>
              <a:t>in hours instead of days. </a:t>
            </a:r>
            <a:endParaRPr lang="en-US" sz="2200" dirty="0"/>
          </a:p>
        </p:txBody>
      </p:sp>
    </p:spTree>
    <p:extLst>
      <p:ext uri="{BB962C8B-B14F-4D97-AF65-F5344CB8AC3E}">
        <p14:creationId xmlns:p14="http://schemas.microsoft.com/office/powerpoint/2010/main" val="1895952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43" y="723612"/>
            <a:ext cx="7506515" cy="876588"/>
          </a:xfrm>
        </p:spPr>
        <p:txBody>
          <a:bodyPr>
            <a:noAutofit/>
          </a:bodyPr>
          <a:lstStyle/>
          <a:p>
            <a:pPr algn="ctr"/>
            <a:r>
              <a:rPr lang="en-US" dirty="0" smtClean="0"/>
              <a:t>The Pay Talks | Friday 26</a:t>
            </a:r>
            <a:r>
              <a:rPr lang="en-US" baseline="30000" dirty="0" smtClean="0"/>
              <a:t>th</a:t>
            </a:r>
            <a:r>
              <a:rPr lang="en-US" dirty="0" smtClean="0"/>
              <a:t> May</a:t>
            </a:r>
            <a:endParaRPr lang="en-US" dirty="0"/>
          </a:p>
        </p:txBody>
      </p:sp>
      <p:sp>
        <p:nvSpPr>
          <p:cNvPr id="3" name="Content Placeholder 2"/>
          <p:cNvSpPr>
            <a:spLocks noGrp="1"/>
          </p:cNvSpPr>
          <p:nvPr>
            <p:ph idx="1"/>
          </p:nvPr>
        </p:nvSpPr>
        <p:spPr>
          <a:xfrm>
            <a:off x="552042" y="1797314"/>
            <a:ext cx="7868057" cy="3219748"/>
          </a:xfrm>
        </p:spPr>
        <p:txBody>
          <a:bodyPr>
            <a:noAutofit/>
          </a:bodyPr>
          <a:lstStyle/>
          <a:p>
            <a:r>
              <a:rPr lang="en-IE" sz="2200" b="1" dirty="0" smtClean="0"/>
              <a:t>Working Patterns, </a:t>
            </a:r>
            <a:r>
              <a:rPr lang="en-IE" sz="2200" b="1" dirty="0"/>
              <a:t>Performance </a:t>
            </a:r>
            <a:r>
              <a:rPr lang="en-IE" sz="2200" b="1" dirty="0" err="1" smtClean="0"/>
              <a:t>Mgt</a:t>
            </a:r>
            <a:r>
              <a:rPr lang="en-IE" sz="2200" b="1" dirty="0" smtClean="0"/>
              <a:t>, Open recruitment</a:t>
            </a:r>
            <a:r>
              <a:rPr lang="en-US" sz="2200" dirty="0" smtClean="0"/>
              <a:t>: </a:t>
            </a:r>
            <a:r>
              <a:rPr lang="en-IE" sz="2200" dirty="0" smtClean="0"/>
              <a:t>Saturday </a:t>
            </a:r>
            <a:r>
              <a:rPr lang="en-IE" sz="2200" dirty="0"/>
              <a:t>working where it doesn’t exist, conduct examinations on sector by sector basis, normalisation of Saturday as working day, removal of allowance</a:t>
            </a:r>
            <a:r>
              <a:rPr lang="en-IE" sz="2200" dirty="0" smtClean="0"/>
              <a:t>.</a:t>
            </a:r>
            <a:endParaRPr lang="en-US" sz="2200" dirty="0"/>
          </a:p>
          <a:p>
            <a:r>
              <a:rPr lang="en-IE" sz="2200" dirty="0"/>
              <a:t>Robust performance management systems, full implementation by 2019</a:t>
            </a:r>
            <a:endParaRPr lang="en-US" sz="2200" dirty="0"/>
          </a:p>
          <a:p>
            <a:r>
              <a:rPr lang="en-IE" sz="2200" dirty="0"/>
              <a:t>Exploring direct recruitment and alternative recruitment methods. </a:t>
            </a:r>
            <a:endParaRPr lang="en-US" sz="2200" dirty="0"/>
          </a:p>
        </p:txBody>
      </p:sp>
    </p:spTree>
    <p:extLst>
      <p:ext uri="{BB962C8B-B14F-4D97-AF65-F5344CB8AC3E}">
        <p14:creationId xmlns:p14="http://schemas.microsoft.com/office/powerpoint/2010/main" val="560543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43" y="723612"/>
            <a:ext cx="7506515" cy="876588"/>
          </a:xfrm>
        </p:spPr>
        <p:txBody>
          <a:bodyPr>
            <a:noAutofit/>
          </a:bodyPr>
          <a:lstStyle/>
          <a:p>
            <a:pPr algn="ctr"/>
            <a:r>
              <a:rPr lang="en-US" dirty="0" smtClean="0"/>
              <a:t>The Pay Talks </a:t>
            </a:r>
            <a:br>
              <a:rPr lang="en-US" dirty="0" smtClean="0"/>
            </a:br>
            <a:r>
              <a:rPr lang="en-US" dirty="0" smtClean="0"/>
              <a:t>Monday 29</a:t>
            </a:r>
            <a:r>
              <a:rPr lang="en-US" baseline="30000" dirty="0" smtClean="0"/>
              <a:t>th</a:t>
            </a:r>
            <a:r>
              <a:rPr lang="en-US" dirty="0" smtClean="0"/>
              <a:t> May-Friday 2</a:t>
            </a:r>
            <a:r>
              <a:rPr lang="en-US" baseline="30000" dirty="0" smtClean="0"/>
              <a:t>nd</a:t>
            </a:r>
            <a:r>
              <a:rPr lang="en-US" dirty="0" smtClean="0"/>
              <a:t> June</a:t>
            </a:r>
            <a:endParaRPr lang="en-US" dirty="0"/>
          </a:p>
        </p:txBody>
      </p:sp>
      <p:sp>
        <p:nvSpPr>
          <p:cNvPr id="3" name="Content Placeholder 2"/>
          <p:cNvSpPr>
            <a:spLocks noGrp="1"/>
          </p:cNvSpPr>
          <p:nvPr>
            <p:ph idx="1"/>
          </p:nvPr>
        </p:nvSpPr>
        <p:spPr>
          <a:xfrm>
            <a:off x="457201" y="2102114"/>
            <a:ext cx="7868057" cy="3219748"/>
          </a:xfrm>
        </p:spPr>
        <p:txBody>
          <a:bodyPr>
            <a:noAutofit/>
          </a:bodyPr>
          <a:lstStyle/>
          <a:p>
            <a:r>
              <a:rPr lang="en-IE" sz="2200" dirty="0" smtClean="0"/>
              <a:t>DEPER</a:t>
            </a:r>
            <a:r>
              <a:rPr lang="en-IE" sz="2200" dirty="0"/>
              <a:t>, FEMPI </a:t>
            </a:r>
            <a:r>
              <a:rPr lang="en-IE" sz="2200" dirty="0" smtClean="0"/>
              <a:t>presentation</a:t>
            </a:r>
            <a:r>
              <a:rPr lang="en-IE" sz="2200" dirty="0"/>
              <a:t>, resources </a:t>
            </a:r>
            <a:r>
              <a:rPr lang="en-IE" sz="2200" dirty="0" smtClean="0"/>
              <a:t>etc.</a:t>
            </a:r>
            <a:endParaRPr lang="en-US" sz="2200" dirty="0"/>
          </a:p>
          <a:p>
            <a:r>
              <a:rPr lang="en-IE" sz="2200" dirty="0"/>
              <a:t>Recruitment </a:t>
            </a:r>
            <a:r>
              <a:rPr lang="en-IE" sz="2200" dirty="0" smtClean="0"/>
              <a:t>and </a:t>
            </a:r>
            <a:r>
              <a:rPr lang="en-IE" sz="2200" dirty="0"/>
              <a:t>retention</a:t>
            </a:r>
            <a:endParaRPr lang="en-US" sz="2200" dirty="0"/>
          </a:p>
          <a:p>
            <a:r>
              <a:rPr lang="en-IE" sz="2200" dirty="0"/>
              <a:t>Pension issues</a:t>
            </a:r>
            <a:endParaRPr lang="en-US" sz="2200" dirty="0"/>
          </a:p>
          <a:p>
            <a:r>
              <a:rPr lang="en-IE" sz="2200" dirty="0"/>
              <a:t>O/T and </a:t>
            </a:r>
            <a:r>
              <a:rPr lang="en-IE" sz="2200" dirty="0" smtClean="0"/>
              <a:t>pay </a:t>
            </a:r>
            <a:r>
              <a:rPr lang="en-IE" sz="2200" dirty="0"/>
              <a:t>d</a:t>
            </a:r>
            <a:r>
              <a:rPr lang="en-IE" sz="2200" dirty="0" smtClean="0"/>
              <a:t>ivisor</a:t>
            </a:r>
            <a:endParaRPr lang="en-US" sz="2200" dirty="0"/>
          </a:p>
          <a:p>
            <a:r>
              <a:rPr lang="en-IE" sz="2200" dirty="0"/>
              <a:t>Work/ </a:t>
            </a:r>
            <a:r>
              <a:rPr lang="en-IE" sz="2200" dirty="0" smtClean="0"/>
              <a:t>life balance</a:t>
            </a:r>
          </a:p>
          <a:p>
            <a:r>
              <a:rPr lang="en-IE" sz="2400" dirty="0"/>
              <a:t>Wednesday 31</a:t>
            </a:r>
            <a:r>
              <a:rPr lang="en-IE" sz="2400" baseline="30000" dirty="0"/>
              <a:t>st</a:t>
            </a:r>
            <a:r>
              <a:rPr lang="en-IE" sz="2400" dirty="0"/>
              <a:t> May - </a:t>
            </a:r>
            <a:r>
              <a:rPr lang="en-IE" sz="2400" dirty="0" smtClean="0"/>
              <a:t>draft </a:t>
            </a:r>
            <a:r>
              <a:rPr lang="en-IE" sz="2400" dirty="0"/>
              <a:t>text of Agreement</a:t>
            </a:r>
            <a:endParaRPr lang="en-US" sz="2400" dirty="0"/>
          </a:p>
          <a:p>
            <a:endParaRPr lang="en-US" sz="2200" dirty="0"/>
          </a:p>
        </p:txBody>
      </p:sp>
    </p:spTree>
    <p:extLst>
      <p:ext uri="{BB962C8B-B14F-4D97-AF65-F5344CB8AC3E}">
        <p14:creationId xmlns:p14="http://schemas.microsoft.com/office/powerpoint/2010/main" val="430812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43" y="723612"/>
            <a:ext cx="7506515" cy="1181388"/>
          </a:xfrm>
        </p:spPr>
        <p:txBody>
          <a:bodyPr>
            <a:noAutofit/>
          </a:bodyPr>
          <a:lstStyle/>
          <a:p>
            <a:pPr algn="ctr"/>
            <a:r>
              <a:rPr lang="en-US" dirty="0" smtClean="0"/>
              <a:t>The Pay Talks </a:t>
            </a:r>
            <a:r>
              <a:rPr lang="en-US" dirty="0"/>
              <a:t/>
            </a:r>
            <a:br>
              <a:rPr lang="en-US" dirty="0"/>
            </a:br>
            <a:r>
              <a:rPr lang="en-US" dirty="0" smtClean="0"/>
              <a:t>Tuesday 6</a:t>
            </a:r>
            <a:r>
              <a:rPr lang="en-US" baseline="30000" dirty="0" smtClean="0"/>
              <a:t>th </a:t>
            </a:r>
            <a:r>
              <a:rPr lang="en-US" dirty="0" smtClean="0"/>
              <a:t>– 3am Thursday 8</a:t>
            </a:r>
            <a:r>
              <a:rPr lang="en-US" baseline="30000" dirty="0" smtClean="0"/>
              <a:t>th</a:t>
            </a:r>
            <a:r>
              <a:rPr lang="en-US" dirty="0" smtClean="0"/>
              <a:t> June</a:t>
            </a:r>
            <a:endParaRPr lang="en-US" dirty="0"/>
          </a:p>
        </p:txBody>
      </p:sp>
      <p:sp>
        <p:nvSpPr>
          <p:cNvPr id="3" name="Content Placeholder 2"/>
          <p:cNvSpPr>
            <a:spLocks noGrp="1"/>
          </p:cNvSpPr>
          <p:nvPr>
            <p:ph idx="1"/>
          </p:nvPr>
        </p:nvSpPr>
        <p:spPr>
          <a:xfrm>
            <a:off x="457201" y="2102114"/>
            <a:ext cx="7868057" cy="3219748"/>
          </a:xfrm>
        </p:spPr>
        <p:txBody>
          <a:bodyPr>
            <a:noAutofit/>
          </a:bodyPr>
          <a:lstStyle/>
          <a:p>
            <a:r>
              <a:rPr lang="en-IE" sz="2400" dirty="0" smtClean="0"/>
              <a:t>Final </a:t>
            </a:r>
            <a:r>
              <a:rPr lang="en-IE" sz="2400" dirty="0"/>
              <a:t>text of </a:t>
            </a:r>
            <a:r>
              <a:rPr lang="en-IE" sz="2400" dirty="0" smtClean="0"/>
              <a:t>agreements </a:t>
            </a:r>
          </a:p>
          <a:p>
            <a:r>
              <a:rPr lang="en-IE" sz="2400" dirty="0"/>
              <a:t>M</a:t>
            </a:r>
            <a:r>
              <a:rPr lang="en-IE" sz="2400" dirty="0" smtClean="0"/>
              <a:t>ain </a:t>
            </a:r>
            <a:r>
              <a:rPr lang="en-IE" sz="2400" dirty="0"/>
              <a:t>negotiations at this point by </a:t>
            </a:r>
            <a:r>
              <a:rPr lang="en-IE" sz="2400" dirty="0" smtClean="0"/>
              <a:t>ICTU</a:t>
            </a:r>
          </a:p>
          <a:p>
            <a:r>
              <a:rPr lang="en-IE" sz="2400" dirty="0"/>
              <a:t>S</a:t>
            </a:r>
            <a:r>
              <a:rPr lang="en-IE" sz="2400" dirty="0" smtClean="0"/>
              <a:t>ome </a:t>
            </a:r>
            <a:r>
              <a:rPr lang="en-IE" sz="2400" dirty="0"/>
              <a:t>sectoral up-dates to Garda </a:t>
            </a:r>
            <a:r>
              <a:rPr lang="en-IE" sz="2400" dirty="0" smtClean="0"/>
              <a:t>Associations</a:t>
            </a:r>
            <a:endParaRPr lang="en-US" sz="2400" dirty="0"/>
          </a:p>
          <a:p>
            <a:endParaRPr lang="en-US" sz="2200" dirty="0"/>
          </a:p>
        </p:txBody>
      </p:sp>
    </p:spTree>
    <p:extLst>
      <p:ext uri="{BB962C8B-B14F-4D97-AF65-F5344CB8AC3E}">
        <p14:creationId xmlns:p14="http://schemas.microsoft.com/office/powerpoint/2010/main" val="2112354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101" y="2114814"/>
            <a:ext cx="7868057" cy="3219748"/>
          </a:xfrm>
        </p:spPr>
        <p:txBody>
          <a:bodyPr>
            <a:noAutofit/>
          </a:bodyPr>
          <a:lstStyle/>
          <a:p>
            <a:r>
              <a:rPr lang="en-IE" sz="2400" dirty="0"/>
              <a:t>FEMPI </a:t>
            </a:r>
            <a:r>
              <a:rPr lang="en-IE" sz="2400" dirty="0" smtClean="0"/>
              <a:t>Legislation: </a:t>
            </a:r>
            <a:r>
              <a:rPr lang="en-IE" sz="2400" dirty="0"/>
              <a:t>Temporary measure now </a:t>
            </a:r>
            <a:r>
              <a:rPr lang="en-IE" sz="2400" dirty="0" smtClean="0"/>
              <a:t>permanent</a:t>
            </a:r>
          </a:p>
          <a:p>
            <a:r>
              <a:rPr lang="en-IE" sz="2400" dirty="0" smtClean="0"/>
              <a:t>Additional </a:t>
            </a:r>
            <a:r>
              <a:rPr lang="en-IE" sz="2400" dirty="0"/>
              <a:t>Superannuation Contribution</a:t>
            </a:r>
            <a:endParaRPr lang="en-US" sz="2400" dirty="0"/>
          </a:p>
          <a:p>
            <a:r>
              <a:rPr lang="en-IE" sz="2400" dirty="0"/>
              <a:t>Commission on </a:t>
            </a:r>
            <a:r>
              <a:rPr lang="en-IE" sz="2400" dirty="0" smtClean="0"/>
              <a:t>Policing, </a:t>
            </a:r>
            <a:r>
              <a:rPr lang="en-IE" sz="2400" dirty="0"/>
              <a:t>Kathleen O’Toole</a:t>
            </a:r>
            <a:endParaRPr lang="en-US" sz="2400" dirty="0"/>
          </a:p>
          <a:p>
            <a:r>
              <a:rPr lang="en-IE" sz="2400" dirty="0"/>
              <a:t>No retrospection on pay</a:t>
            </a:r>
            <a:endParaRPr lang="en-US" sz="2400" dirty="0"/>
          </a:p>
          <a:p>
            <a:r>
              <a:rPr lang="en-IE" sz="2400" dirty="0"/>
              <a:t>Deferral of payments of </a:t>
            </a:r>
            <a:r>
              <a:rPr lang="en-IE" sz="2400" dirty="0" smtClean="0"/>
              <a:t>increments</a:t>
            </a:r>
            <a:r>
              <a:rPr lang="en-IE" sz="2400" dirty="0"/>
              <a:t> </a:t>
            </a:r>
            <a:endParaRPr lang="en-US" sz="2400" dirty="0"/>
          </a:p>
        </p:txBody>
      </p:sp>
      <p:sp>
        <p:nvSpPr>
          <p:cNvPr id="4" name="Title 1"/>
          <p:cNvSpPr>
            <a:spLocks noGrp="1"/>
          </p:cNvSpPr>
          <p:nvPr>
            <p:ph type="title"/>
          </p:nvPr>
        </p:nvSpPr>
        <p:spPr>
          <a:xfrm>
            <a:off x="818743" y="723612"/>
            <a:ext cx="7506515" cy="1181388"/>
          </a:xfrm>
        </p:spPr>
        <p:txBody>
          <a:bodyPr>
            <a:noAutofit/>
          </a:bodyPr>
          <a:lstStyle/>
          <a:p>
            <a:pPr algn="ctr"/>
            <a:r>
              <a:rPr lang="en-US" dirty="0" smtClean="0"/>
              <a:t>The Pay Talks </a:t>
            </a:r>
            <a:r>
              <a:rPr lang="en-US" dirty="0"/>
              <a:t/>
            </a:r>
            <a:br>
              <a:rPr lang="en-US" dirty="0"/>
            </a:br>
            <a:r>
              <a:rPr lang="en-US" dirty="0" smtClean="0"/>
              <a:t>Tuesday 6</a:t>
            </a:r>
            <a:r>
              <a:rPr lang="en-US" baseline="30000" dirty="0" smtClean="0"/>
              <a:t>th </a:t>
            </a:r>
            <a:r>
              <a:rPr lang="en-US" dirty="0" smtClean="0"/>
              <a:t>– 3am Thursday 8</a:t>
            </a:r>
            <a:r>
              <a:rPr lang="en-US" baseline="30000" dirty="0" smtClean="0"/>
              <a:t>th</a:t>
            </a:r>
            <a:r>
              <a:rPr lang="en-US" dirty="0" smtClean="0"/>
              <a:t> June</a:t>
            </a:r>
            <a:endParaRPr lang="en-US" dirty="0"/>
          </a:p>
        </p:txBody>
      </p:sp>
    </p:spTree>
    <p:extLst>
      <p:ext uri="{BB962C8B-B14F-4D97-AF65-F5344CB8AC3E}">
        <p14:creationId xmlns:p14="http://schemas.microsoft.com/office/powerpoint/2010/main" val="1524404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3475"/>
            <a:ext cx="7772400" cy="1470025"/>
          </a:xfrm>
        </p:spPr>
        <p:txBody>
          <a:bodyPr>
            <a:noAutofit/>
          </a:bodyPr>
          <a:lstStyle/>
          <a:p>
            <a:r>
              <a:rPr lang="en-GB" sz="4800" dirty="0" smtClean="0">
                <a:solidFill>
                  <a:srgbClr val="FFFFFF"/>
                </a:solidFill>
              </a:rPr>
              <a:t>Questions &amp; Answers</a:t>
            </a:r>
            <a:endParaRPr lang="en-US" sz="4800" dirty="0">
              <a:solidFill>
                <a:srgbClr val="FFFFFF"/>
              </a:solidFill>
            </a:endParaRPr>
          </a:p>
        </p:txBody>
      </p:sp>
    </p:spTree>
    <p:extLst>
      <p:ext uri="{BB962C8B-B14F-4D97-AF65-F5344CB8AC3E}">
        <p14:creationId xmlns:p14="http://schemas.microsoft.com/office/powerpoint/2010/main" val="3030073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a:solidFill>
                  <a:srgbClr val="FFFFFF"/>
                </a:solidFill>
              </a:rPr>
              <a:t>Public Service </a:t>
            </a:r>
            <a:r>
              <a:rPr lang="en-US" sz="4800" dirty="0" smtClean="0">
                <a:solidFill>
                  <a:srgbClr val="FFFFFF"/>
                </a:solidFill>
              </a:rPr>
              <a:t/>
            </a:r>
            <a:br>
              <a:rPr lang="en-US" sz="4800" dirty="0" smtClean="0">
                <a:solidFill>
                  <a:srgbClr val="FFFFFF"/>
                </a:solidFill>
              </a:rPr>
            </a:br>
            <a:r>
              <a:rPr lang="en-US" sz="4800" dirty="0" smtClean="0">
                <a:solidFill>
                  <a:srgbClr val="FFFFFF"/>
                </a:solidFill>
              </a:rPr>
              <a:t>Stability Agreement</a:t>
            </a:r>
            <a:endParaRPr lang="en-US" sz="4800" dirty="0">
              <a:solidFill>
                <a:srgbClr val="FFFFFF"/>
              </a:solidFill>
            </a:endParaRPr>
          </a:p>
        </p:txBody>
      </p:sp>
      <p:sp>
        <p:nvSpPr>
          <p:cNvPr id="3" name="Subtitle 2"/>
          <p:cNvSpPr>
            <a:spLocks noGrp="1"/>
          </p:cNvSpPr>
          <p:nvPr>
            <p:ph type="subTitle" idx="1"/>
          </p:nvPr>
        </p:nvSpPr>
        <p:spPr>
          <a:xfrm>
            <a:off x="596900" y="3792000"/>
            <a:ext cx="6400800" cy="1752600"/>
          </a:xfrm>
        </p:spPr>
        <p:txBody>
          <a:bodyPr>
            <a:normAutofit lnSpcReduction="10000"/>
          </a:bodyPr>
          <a:lstStyle/>
          <a:p>
            <a:r>
              <a:rPr lang="en-US" i="1" dirty="0" smtClean="0">
                <a:solidFill>
                  <a:srgbClr val="FFFFFF"/>
                </a:solidFill>
              </a:rPr>
              <a:t>2018-2020</a:t>
            </a:r>
          </a:p>
          <a:p>
            <a:r>
              <a:rPr lang="en-US" i="1" dirty="0" smtClean="0">
                <a:solidFill>
                  <a:srgbClr val="FFFFFF"/>
                </a:solidFill>
              </a:rPr>
              <a:t>General Secretary </a:t>
            </a:r>
          </a:p>
          <a:p>
            <a:r>
              <a:rPr lang="en-US" i="1" dirty="0" smtClean="0">
                <a:solidFill>
                  <a:srgbClr val="FFFFFF"/>
                </a:solidFill>
              </a:rPr>
              <a:t>John Jacob</a:t>
            </a:r>
            <a:endParaRPr lang="en-US" i="1" dirty="0">
              <a:solidFill>
                <a:srgbClr val="FFFFFF"/>
              </a:solidFill>
            </a:endParaRPr>
          </a:p>
        </p:txBody>
      </p:sp>
    </p:spTree>
    <p:extLst>
      <p:ext uri="{BB962C8B-B14F-4D97-AF65-F5344CB8AC3E}">
        <p14:creationId xmlns:p14="http://schemas.microsoft.com/office/powerpoint/2010/main" val="3941396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8"/>
            <a:ext cx="7772400" cy="1470025"/>
          </a:xfrm>
        </p:spPr>
        <p:txBody>
          <a:bodyPr>
            <a:noAutofit/>
          </a:bodyPr>
          <a:lstStyle/>
          <a:p>
            <a:r>
              <a:rPr lang="en-US" sz="4000" dirty="0">
                <a:solidFill>
                  <a:srgbClr val="A6C724"/>
                </a:solidFill>
              </a:rPr>
              <a:t>1. </a:t>
            </a:r>
            <a:r>
              <a:rPr lang="en-US" sz="4000" dirty="0"/>
              <a:t>Introduction </a:t>
            </a:r>
          </a:p>
        </p:txBody>
      </p:sp>
    </p:spTree>
    <p:extLst>
      <p:ext uri="{BB962C8B-B14F-4D97-AF65-F5344CB8AC3E}">
        <p14:creationId xmlns:p14="http://schemas.microsoft.com/office/powerpoint/2010/main" val="1016117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1.1. Extension of the Lansdowne Road Agreement</a:t>
            </a:r>
          </a:p>
        </p:txBody>
      </p:sp>
      <p:sp>
        <p:nvSpPr>
          <p:cNvPr id="3" name="Content Placeholder 2"/>
          <p:cNvSpPr>
            <a:spLocks noGrp="1"/>
          </p:cNvSpPr>
          <p:nvPr>
            <p:ph idx="1"/>
          </p:nvPr>
        </p:nvSpPr>
        <p:spPr/>
        <p:txBody>
          <a:bodyPr/>
          <a:lstStyle/>
          <a:p>
            <a:r>
              <a:rPr lang="en-US" b="1" dirty="0" smtClean="0"/>
              <a:t>Public Service Stability </a:t>
            </a:r>
            <a:r>
              <a:rPr lang="en-US" b="1" dirty="0"/>
              <a:t>A</a:t>
            </a:r>
            <a:r>
              <a:rPr lang="en-US" b="1" dirty="0" smtClean="0"/>
              <a:t>greement (PSSA) </a:t>
            </a:r>
            <a:r>
              <a:rPr lang="en-US" dirty="0" smtClean="0"/>
              <a:t>is an extension of Lansdowne Road Agreement</a:t>
            </a:r>
          </a:p>
          <a:p>
            <a:r>
              <a:rPr lang="en-US" dirty="0" smtClean="0"/>
              <a:t>Terms contained therein and </a:t>
            </a:r>
            <a:r>
              <a:rPr lang="en-US" b="1" dirty="0" smtClean="0"/>
              <a:t>existing</a:t>
            </a:r>
            <a:r>
              <a:rPr lang="en-US" dirty="0" smtClean="0"/>
              <a:t> </a:t>
            </a:r>
            <a:r>
              <a:rPr lang="en-US" b="1" dirty="0" smtClean="0"/>
              <a:t>agreements</a:t>
            </a:r>
            <a:r>
              <a:rPr lang="en-US" dirty="0" smtClean="0"/>
              <a:t> </a:t>
            </a:r>
            <a:r>
              <a:rPr lang="en-US" b="1" dirty="0" smtClean="0"/>
              <a:t>remain</a:t>
            </a:r>
            <a:r>
              <a:rPr lang="en-US" dirty="0" smtClean="0"/>
              <a:t>, unless altered by this agreement</a:t>
            </a:r>
          </a:p>
          <a:p>
            <a:r>
              <a:rPr lang="en-US" b="1" dirty="0" smtClean="0"/>
              <a:t>WRC recommendations </a:t>
            </a:r>
            <a:r>
              <a:rPr lang="en-US" dirty="0" smtClean="0"/>
              <a:t>of  Nov 2016 and supporting documentation continues in force</a:t>
            </a:r>
          </a:p>
          <a:p>
            <a:endParaRPr lang="en-US" dirty="0"/>
          </a:p>
        </p:txBody>
      </p:sp>
    </p:spTree>
    <p:extLst>
      <p:ext uri="{BB962C8B-B14F-4D97-AF65-F5344CB8AC3E}">
        <p14:creationId xmlns:p14="http://schemas.microsoft.com/office/powerpoint/2010/main" val="4157899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31" y="2711370"/>
            <a:ext cx="8464153" cy="1143000"/>
          </a:xfrm>
        </p:spPr>
        <p:txBody>
          <a:bodyPr>
            <a:noAutofit/>
          </a:bodyPr>
          <a:lstStyle/>
          <a:p>
            <a:r>
              <a:rPr lang="en-US" dirty="0" smtClean="0"/>
              <a:t/>
            </a:r>
            <a:br>
              <a:rPr lang="en-US" dirty="0" smtClean="0"/>
            </a:br>
            <a:r>
              <a:rPr lang="en-US" dirty="0" smtClean="0"/>
              <a:t>1.2</a:t>
            </a:r>
            <a:r>
              <a:rPr lang="en-US" dirty="0"/>
              <a:t>. </a:t>
            </a:r>
            <a:r>
              <a:rPr lang="en-US" dirty="0" smtClean="0"/>
              <a:t>	Economic </a:t>
            </a:r>
            <a:r>
              <a:rPr lang="en-US" dirty="0"/>
              <a:t>and Fiscal </a:t>
            </a:r>
            <a:r>
              <a:rPr lang="en-US" dirty="0" smtClean="0"/>
              <a:t>Context</a:t>
            </a:r>
            <a:br>
              <a:rPr lang="en-US" dirty="0" smtClean="0"/>
            </a:br>
            <a:r>
              <a:rPr lang="en-US" dirty="0" smtClean="0"/>
              <a:t/>
            </a:r>
            <a:br>
              <a:rPr lang="en-US" dirty="0" smtClean="0"/>
            </a:br>
            <a:r>
              <a:rPr lang="en-US" dirty="0" smtClean="0"/>
              <a:t>2		Supporting ongoing reform and 				delivering productivity  and accountability </a:t>
            </a:r>
            <a:r>
              <a:rPr lang="en-IE" dirty="0" smtClean="0"/>
              <a:t/>
            </a:r>
            <a:br>
              <a:rPr lang="en-IE" dirty="0" smtClean="0"/>
            </a:br>
            <a:r>
              <a:rPr lang="en-US" dirty="0" smtClean="0"/>
              <a:t/>
            </a:r>
            <a:br>
              <a:rPr lang="en-US" dirty="0" smtClean="0"/>
            </a:br>
            <a:r>
              <a:rPr lang="en-US" dirty="0" smtClean="0"/>
              <a:t/>
            </a:r>
            <a:br>
              <a:rPr lang="en-US" dirty="0" smtClean="0"/>
            </a:br>
            <a:r>
              <a:rPr lang="en-US" dirty="0" smtClean="0"/>
              <a:t> </a:t>
            </a:r>
            <a:endParaRPr lang="en-US" dirty="0"/>
          </a:p>
        </p:txBody>
      </p:sp>
    </p:spTree>
    <p:extLst>
      <p:ext uri="{BB962C8B-B14F-4D97-AF65-F5344CB8AC3E}">
        <p14:creationId xmlns:p14="http://schemas.microsoft.com/office/powerpoint/2010/main" val="700337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9495"/>
            <a:ext cx="7772400" cy="1470025"/>
          </a:xfrm>
        </p:spPr>
        <p:txBody>
          <a:bodyPr>
            <a:noAutofit/>
          </a:bodyPr>
          <a:lstStyle/>
          <a:p>
            <a:r>
              <a:rPr lang="en-GB" sz="4800" dirty="0" smtClean="0">
                <a:solidFill>
                  <a:srgbClr val="FFFFFF"/>
                </a:solidFill>
              </a:rPr>
              <a:t>Pay Talks Timeline</a:t>
            </a:r>
            <a:endParaRPr lang="en-US" sz="4800" dirty="0">
              <a:solidFill>
                <a:srgbClr val="FFFFFF"/>
              </a:solidFill>
            </a:endParaRPr>
          </a:p>
        </p:txBody>
      </p:sp>
      <p:sp>
        <p:nvSpPr>
          <p:cNvPr id="3" name="Subtitle 2"/>
          <p:cNvSpPr>
            <a:spLocks noGrp="1"/>
          </p:cNvSpPr>
          <p:nvPr>
            <p:ph type="subTitle" idx="1"/>
          </p:nvPr>
        </p:nvSpPr>
        <p:spPr>
          <a:xfrm>
            <a:off x="914400" y="4434578"/>
            <a:ext cx="6400800" cy="678083"/>
          </a:xfrm>
        </p:spPr>
        <p:txBody>
          <a:bodyPr>
            <a:noAutofit/>
          </a:bodyPr>
          <a:lstStyle/>
          <a:p>
            <a:r>
              <a:rPr lang="en-GB" sz="2400" i="1" dirty="0" smtClean="0">
                <a:solidFill>
                  <a:srgbClr val="FFFFFF"/>
                </a:solidFill>
              </a:rPr>
              <a:t>President </a:t>
            </a:r>
          </a:p>
          <a:p>
            <a:r>
              <a:rPr lang="en-GB" sz="2400" i="1" dirty="0" smtClean="0">
                <a:solidFill>
                  <a:srgbClr val="FFFFFF"/>
                </a:solidFill>
              </a:rPr>
              <a:t>Antoinette </a:t>
            </a:r>
            <a:r>
              <a:rPr lang="en-GB" sz="2400" i="1" dirty="0">
                <a:solidFill>
                  <a:srgbClr val="FFFFFF"/>
                </a:solidFill>
              </a:rPr>
              <a:t>Cunningham</a:t>
            </a:r>
            <a:r>
              <a:rPr lang="en-AU" sz="2400" i="1" dirty="0">
                <a:solidFill>
                  <a:srgbClr val="FFFFFF"/>
                </a:solidFill>
              </a:rPr>
              <a:t> </a:t>
            </a:r>
            <a:endParaRPr lang="en-US" sz="2400" i="1" dirty="0">
              <a:solidFill>
                <a:srgbClr val="FFFFFF"/>
              </a:solidFill>
            </a:endParaRPr>
          </a:p>
        </p:txBody>
      </p:sp>
    </p:spTree>
    <p:extLst>
      <p:ext uri="{BB962C8B-B14F-4D97-AF65-F5344CB8AC3E}">
        <p14:creationId xmlns:p14="http://schemas.microsoft.com/office/powerpoint/2010/main" val="1740505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2.3. Delivering Greater Productivity</a:t>
            </a:r>
          </a:p>
        </p:txBody>
      </p:sp>
      <p:sp>
        <p:nvSpPr>
          <p:cNvPr id="3" name="Content Placeholder 2"/>
          <p:cNvSpPr>
            <a:spLocks noGrp="1"/>
          </p:cNvSpPr>
          <p:nvPr>
            <p:ph idx="1"/>
          </p:nvPr>
        </p:nvSpPr>
        <p:spPr>
          <a:xfrm>
            <a:off x="818742" y="1589966"/>
            <a:ext cx="7506516" cy="3688725"/>
          </a:xfrm>
        </p:spPr>
        <p:txBody>
          <a:bodyPr>
            <a:noAutofit/>
          </a:bodyPr>
          <a:lstStyle/>
          <a:p>
            <a:r>
              <a:rPr lang="en-US" dirty="0" smtClean="0"/>
              <a:t>Agree to </a:t>
            </a:r>
            <a:r>
              <a:rPr lang="en-US" b="1" dirty="0" smtClean="0"/>
              <a:t>extension</a:t>
            </a:r>
            <a:r>
              <a:rPr lang="en-US" dirty="0" smtClean="0"/>
              <a:t> of Lansdowne Road Agreement 2013-2018 until 2020 with the following </a:t>
            </a:r>
            <a:r>
              <a:rPr lang="en-US" b="1" dirty="0" smtClean="0"/>
              <a:t>update</a:t>
            </a:r>
            <a:r>
              <a:rPr lang="en-US" dirty="0" smtClean="0"/>
              <a:t>:</a:t>
            </a:r>
          </a:p>
          <a:p>
            <a:pPr lvl="1"/>
            <a:r>
              <a:rPr lang="en-US" sz="1900" i="1" dirty="0" smtClean="0">
                <a:solidFill>
                  <a:schemeClr val="tx1"/>
                </a:solidFill>
              </a:rPr>
              <a:t>The Government’s reform agenda including but not limited to “Our Public Service 2020 </a:t>
            </a:r>
            <a:r>
              <a:rPr lang="mr-IN" sz="1900" i="1" dirty="0" smtClean="0">
                <a:solidFill>
                  <a:schemeClr val="tx1"/>
                </a:solidFill>
              </a:rPr>
              <a:t>–</a:t>
            </a:r>
            <a:r>
              <a:rPr lang="en-US" sz="1900" i="1" dirty="0" smtClean="0">
                <a:solidFill>
                  <a:schemeClr val="tx1"/>
                </a:solidFill>
              </a:rPr>
              <a:t> Development and </a:t>
            </a:r>
            <a:r>
              <a:rPr lang="en-IE" sz="1900" i="1" dirty="0" smtClean="0">
                <a:solidFill>
                  <a:schemeClr val="tx1"/>
                </a:solidFill>
              </a:rPr>
              <a:t>innovation framework </a:t>
            </a:r>
          </a:p>
          <a:p>
            <a:pPr lvl="1"/>
            <a:r>
              <a:rPr lang="en-IE" sz="1900" i="1" dirty="0" smtClean="0">
                <a:solidFill>
                  <a:schemeClr val="tx1"/>
                </a:solidFill>
              </a:rPr>
              <a:t>And in the Justice Sector the modernisation and renewal programme 2016 -2021, which includes the agreed recommendations of the Garda Inspectorate Report, “Changing Policing in Ireland” and any recommendations agreed by Government that will arise from the Commission on the future of Policing in Ireland;</a:t>
            </a:r>
            <a:endParaRPr lang="en-US" sz="1900" i="1" dirty="0">
              <a:solidFill>
                <a:schemeClr val="tx1"/>
              </a:solidFill>
            </a:endParaRPr>
          </a:p>
        </p:txBody>
      </p:sp>
    </p:spTree>
    <p:extLst>
      <p:ext uri="{BB962C8B-B14F-4D97-AF65-F5344CB8AC3E}">
        <p14:creationId xmlns:p14="http://schemas.microsoft.com/office/powerpoint/2010/main" val="3465625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2800" dirty="0"/>
              <a:t>2.4. </a:t>
            </a:r>
            <a:r>
              <a:rPr lang="nb-NO" sz="2800" dirty="0" err="1"/>
              <a:t>Rostering</a:t>
            </a:r>
            <a:endParaRPr lang="nb-NO" sz="2800" dirty="0"/>
          </a:p>
        </p:txBody>
      </p:sp>
      <p:sp>
        <p:nvSpPr>
          <p:cNvPr id="3" name="Content Placeholder 2"/>
          <p:cNvSpPr>
            <a:spLocks noGrp="1"/>
          </p:cNvSpPr>
          <p:nvPr>
            <p:ph idx="1"/>
          </p:nvPr>
        </p:nvSpPr>
        <p:spPr/>
        <p:txBody>
          <a:bodyPr>
            <a:noAutofit/>
          </a:bodyPr>
          <a:lstStyle/>
          <a:p>
            <a:r>
              <a:rPr lang="en-US" dirty="0" smtClean="0">
                <a:solidFill>
                  <a:srgbClr val="404040"/>
                </a:solidFill>
              </a:rPr>
              <a:t>Commitment to </a:t>
            </a:r>
            <a:r>
              <a:rPr lang="en-US" b="1" dirty="0" smtClean="0">
                <a:solidFill>
                  <a:srgbClr val="404040"/>
                </a:solidFill>
              </a:rPr>
              <a:t>ongoing reviews </a:t>
            </a:r>
            <a:r>
              <a:rPr lang="en-US" dirty="0" smtClean="0">
                <a:solidFill>
                  <a:srgbClr val="404040"/>
                </a:solidFill>
              </a:rPr>
              <a:t>of rosters</a:t>
            </a:r>
          </a:p>
          <a:p>
            <a:r>
              <a:rPr lang="en-US" dirty="0" smtClean="0">
                <a:solidFill>
                  <a:srgbClr val="404040"/>
                </a:solidFill>
              </a:rPr>
              <a:t>Any </a:t>
            </a:r>
            <a:r>
              <a:rPr lang="en-US" b="1" dirty="0" smtClean="0">
                <a:solidFill>
                  <a:srgbClr val="404040"/>
                </a:solidFill>
              </a:rPr>
              <a:t>changes </a:t>
            </a:r>
            <a:r>
              <a:rPr lang="en-US" dirty="0" smtClean="0">
                <a:solidFill>
                  <a:srgbClr val="404040"/>
                </a:solidFill>
              </a:rPr>
              <a:t>will be </a:t>
            </a:r>
            <a:r>
              <a:rPr lang="en-US" b="1" dirty="0" smtClean="0">
                <a:solidFill>
                  <a:srgbClr val="404040"/>
                </a:solidFill>
              </a:rPr>
              <a:t>by agreement</a:t>
            </a:r>
          </a:p>
          <a:p>
            <a:r>
              <a:rPr lang="en-US" dirty="0" smtClean="0">
                <a:solidFill>
                  <a:srgbClr val="404040"/>
                </a:solidFill>
              </a:rPr>
              <a:t>Issues arising shall be referred to</a:t>
            </a:r>
            <a:r>
              <a:rPr lang="en-US" b="1" dirty="0" smtClean="0">
                <a:solidFill>
                  <a:srgbClr val="404040"/>
                </a:solidFill>
              </a:rPr>
              <a:t> LRA oversight body</a:t>
            </a:r>
          </a:p>
          <a:p>
            <a:r>
              <a:rPr lang="en-US" dirty="0" smtClean="0">
                <a:solidFill>
                  <a:srgbClr val="404040"/>
                </a:solidFill>
              </a:rPr>
              <a:t>Although not specifically mentioned, </a:t>
            </a:r>
            <a:r>
              <a:rPr lang="en-US" b="1" dirty="0" smtClean="0">
                <a:solidFill>
                  <a:srgbClr val="404040"/>
                </a:solidFill>
              </a:rPr>
              <a:t>Westmanstown Process remains in place </a:t>
            </a:r>
            <a:r>
              <a:rPr lang="en-US" dirty="0" smtClean="0">
                <a:solidFill>
                  <a:srgbClr val="404040"/>
                </a:solidFill>
              </a:rPr>
              <a:t>in AGSI</a:t>
            </a:r>
            <a:endParaRPr lang="en-US" dirty="0">
              <a:solidFill>
                <a:srgbClr val="404040"/>
              </a:solidFill>
            </a:endParaRPr>
          </a:p>
        </p:txBody>
      </p:sp>
    </p:spTree>
    <p:extLst>
      <p:ext uri="{BB962C8B-B14F-4D97-AF65-F5344CB8AC3E}">
        <p14:creationId xmlns:p14="http://schemas.microsoft.com/office/powerpoint/2010/main" val="1836933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298" y="490347"/>
            <a:ext cx="7506515" cy="1143000"/>
          </a:xfrm>
        </p:spPr>
        <p:txBody>
          <a:bodyPr>
            <a:noAutofit/>
          </a:bodyPr>
          <a:lstStyle/>
          <a:p>
            <a:r>
              <a:rPr lang="en-US" sz="2800" dirty="0"/>
              <a:t>2.5. Time and Attendance</a:t>
            </a:r>
          </a:p>
        </p:txBody>
      </p:sp>
      <p:sp>
        <p:nvSpPr>
          <p:cNvPr id="3" name="Content Placeholder 2"/>
          <p:cNvSpPr>
            <a:spLocks noGrp="1"/>
          </p:cNvSpPr>
          <p:nvPr>
            <p:ph idx="1"/>
          </p:nvPr>
        </p:nvSpPr>
        <p:spPr>
          <a:xfrm>
            <a:off x="661297" y="2042160"/>
            <a:ext cx="7821406" cy="3927560"/>
          </a:xfrm>
        </p:spPr>
        <p:txBody>
          <a:bodyPr>
            <a:noAutofit/>
          </a:bodyPr>
          <a:lstStyle/>
          <a:p>
            <a:r>
              <a:rPr lang="en-US" sz="2400" dirty="0" smtClean="0">
                <a:solidFill>
                  <a:srgbClr val="404040"/>
                </a:solidFill>
              </a:rPr>
              <a:t>An Garda Síochána currently developing </a:t>
            </a:r>
            <a:r>
              <a:rPr lang="en-US" sz="2400" b="1" dirty="0" smtClean="0">
                <a:solidFill>
                  <a:srgbClr val="404040"/>
                </a:solidFill>
              </a:rPr>
              <a:t>Duty &amp; Roster Management System (DRMS)</a:t>
            </a:r>
            <a:r>
              <a:rPr lang="en-US" sz="2400" dirty="0" smtClean="0">
                <a:solidFill>
                  <a:srgbClr val="404040"/>
                </a:solidFill>
              </a:rPr>
              <a:t> elements impacting members are being discussed at </a:t>
            </a:r>
            <a:r>
              <a:rPr lang="en-US" sz="2400" dirty="0" err="1" smtClean="0">
                <a:solidFill>
                  <a:srgbClr val="404040"/>
                </a:solidFill>
              </a:rPr>
              <a:t>Westmanstown</a:t>
            </a:r>
            <a:r>
              <a:rPr lang="en-US" sz="2400" dirty="0" smtClean="0">
                <a:solidFill>
                  <a:srgbClr val="404040"/>
                </a:solidFill>
              </a:rPr>
              <a:t> with  Associations   </a:t>
            </a:r>
          </a:p>
          <a:p>
            <a:endParaRPr lang="en-US" sz="2400" dirty="0" smtClean="0">
              <a:solidFill>
                <a:srgbClr val="404040"/>
              </a:solidFill>
            </a:endParaRPr>
          </a:p>
          <a:p>
            <a:r>
              <a:rPr lang="en-US" sz="2400" b="1" dirty="0" smtClean="0">
                <a:solidFill>
                  <a:srgbClr val="404040"/>
                </a:solidFill>
              </a:rPr>
              <a:t>No proposals </a:t>
            </a:r>
            <a:r>
              <a:rPr lang="en-US" sz="2400" dirty="0" smtClean="0">
                <a:solidFill>
                  <a:srgbClr val="404040"/>
                </a:solidFill>
              </a:rPr>
              <a:t>brought forward in relation to </a:t>
            </a:r>
            <a:r>
              <a:rPr lang="en-US" sz="2400" dirty="0">
                <a:solidFill>
                  <a:srgbClr val="404040"/>
                </a:solidFill>
              </a:rPr>
              <a:t>T</a:t>
            </a:r>
            <a:r>
              <a:rPr lang="en-US" sz="2400" dirty="0" smtClean="0">
                <a:solidFill>
                  <a:srgbClr val="404040"/>
                </a:solidFill>
              </a:rPr>
              <a:t>ime and Attendance yet – we have a commitment to engagement in this element from Garda management</a:t>
            </a:r>
            <a:endParaRPr lang="en-US" sz="2400" dirty="0">
              <a:solidFill>
                <a:srgbClr val="404040"/>
              </a:solidFill>
            </a:endParaRPr>
          </a:p>
        </p:txBody>
      </p:sp>
    </p:spTree>
    <p:extLst>
      <p:ext uri="{BB962C8B-B14F-4D97-AF65-F5344CB8AC3E}">
        <p14:creationId xmlns:p14="http://schemas.microsoft.com/office/powerpoint/2010/main" val="792963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2.7. Performance and Accountability</a:t>
            </a:r>
          </a:p>
        </p:txBody>
      </p:sp>
      <p:sp>
        <p:nvSpPr>
          <p:cNvPr id="3" name="Content Placeholder 2"/>
          <p:cNvSpPr>
            <a:spLocks noGrp="1"/>
          </p:cNvSpPr>
          <p:nvPr>
            <p:ph idx="1"/>
          </p:nvPr>
        </p:nvSpPr>
        <p:spPr/>
        <p:txBody>
          <a:bodyPr>
            <a:noAutofit/>
          </a:bodyPr>
          <a:lstStyle/>
          <a:p>
            <a:r>
              <a:rPr lang="en-US" dirty="0" smtClean="0">
                <a:solidFill>
                  <a:srgbClr val="404040"/>
                </a:solidFill>
              </a:rPr>
              <a:t>Compliance with this Agreement requires that </a:t>
            </a:r>
            <a:r>
              <a:rPr lang="en-US" b="1" dirty="0" smtClean="0">
                <a:solidFill>
                  <a:srgbClr val="404040"/>
                </a:solidFill>
              </a:rPr>
              <a:t>appropriate performance management systems must be fully implemented</a:t>
            </a:r>
            <a:r>
              <a:rPr lang="en-US" dirty="0" smtClean="0">
                <a:solidFill>
                  <a:srgbClr val="404040"/>
                </a:solidFill>
              </a:rPr>
              <a:t> in those sectors where they do not currently exist by 1 January 2019.</a:t>
            </a:r>
          </a:p>
          <a:p>
            <a:endParaRPr lang="en-US" sz="600" dirty="0" smtClean="0">
              <a:solidFill>
                <a:srgbClr val="404040"/>
              </a:solidFill>
            </a:endParaRPr>
          </a:p>
          <a:p>
            <a:endParaRPr lang="en-US" sz="600" dirty="0" smtClean="0">
              <a:solidFill>
                <a:srgbClr val="404040"/>
              </a:solidFill>
            </a:endParaRPr>
          </a:p>
          <a:p>
            <a:endParaRPr lang="en-US" sz="600" dirty="0" smtClean="0">
              <a:solidFill>
                <a:srgbClr val="404040"/>
              </a:solidFill>
            </a:endParaRPr>
          </a:p>
          <a:p>
            <a:r>
              <a:rPr lang="en-US" b="1" dirty="0" smtClean="0">
                <a:solidFill>
                  <a:srgbClr val="404040"/>
                </a:solidFill>
              </a:rPr>
              <a:t>PALF</a:t>
            </a:r>
            <a:r>
              <a:rPr lang="en-US" dirty="0" smtClean="0">
                <a:solidFill>
                  <a:srgbClr val="404040"/>
                </a:solidFill>
              </a:rPr>
              <a:t> ongoing in AGSI</a:t>
            </a:r>
          </a:p>
          <a:p>
            <a:endParaRPr lang="en-US" sz="600" dirty="0" smtClean="0">
              <a:solidFill>
                <a:srgbClr val="404040"/>
              </a:solidFill>
            </a:endParaRPr>
          </a:p>
          <a:p>
            <a:endParaRPr lang="en-US" sz="600" dirty="0" smtClean="0">
              <a:solidFill>
                <a:srgbClr val="404040"/>
              </a:solidFill>
            </a:endParaRPr>
          </a:p>
          <a:p>
            <a:endParaRPr lang="en-US" sz="600" dirty="0" smtClean="0">
              <a:solidFill>
                <a:srgbClr val="404040"/>
              </a:solidFill>
            </a:endParaRPr>
          </a:p>
          <a:p>
            <a:r>
              <a:rPr lang="en-US" b="1" dirty="0" smtClean="0">
                <a:solidFill>
                  <a:srgbClr val="404040"/>
                </a:solidFill>
              </a:rPr>
              <a:t>No change </a:t>
            </a:r>
            <a:r>
              <a:rPr lang="en-US" dirty="0" smtClean="0">
                <a:solidFill>
                  <a:srgbClr val="404040"/>
                </a:solidFill>
              </a:rPr>
              <a:t>to what is currently agreed</a:t>
            </a:r>
            <a:endParaRPr lang="en-US" dirty="0">
              <a:solidFill>
                <a:srgbClr val="404040"/>
              </a:solidFill>
            </a:endParaRPr>
          </a:p>
        </p:txBody>
      </p:sp>
    </p:spTree>
    <p:extLst>
      <p:ext uri="{BB962C8B-B14F-4D97-AF65-F5344CB8AC3E}">
        <p14:creationId xmlns:p14="http://schemas.microsoft.com/office/powerpoint/2010/main" val="1766339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64" y="453980"/>
            <a:ext cx="8041921" cy="1143000"/>
          </a:xfrm>
        </p:spPr>
        <p:txBody>
          <a:bodyPr>
            <a:noAutofit/>
          </a:bodyPr>
          <a:lstStyle/>
          <a:p>
            <a:r>
              <a:rPr lang="en-US" sz="2800" dirty="0"/>
              <a:t>2.9. </a:t>
            </a:r>
            <a:r>
              <a:rPr lang="en-US" sz="2800" dirty="0" err="1"/>
              <a:t>Standardisation</a:t>
            </a:r>
            <a:r>
              <a:rPr lang="en-US" sz="2800" dirty="0"/>
              <a:t> of Payroll Arrangements</a:t>
            </a:r>
          </a:p>
        </p:txBody>
      </p:sp>
      <p:sp>
        <p:nvSpPr>
          <p:cNvPr id="3" name="Content Placeholder 2"/>
          <p:cNvSpPr>
            <a:spLocks noGrp="1"/>
          </p:cNvSpPr>
          <p:nvPr>
            <p:ph idx="1"/>
          </p:nvPr>
        </p:nvSpPr>
        <p:spPr>
          <a:xfrm>
            <a:off x="656823" y="1596980"/>
            <a:ext cx="8203842" cy="3537401"/>
          </a:xfrm>
        </p:spPr>
        <p:txBody>
          <a:bodyPr>
            <a:noAutofit/>
          </a:bodyPr>
          <a:lstStyle/>
          <a:p>
            <a:pPr>
              <a:buNone/>
            </a:pPr>
            <a:r>
              <a:rPr lang="en-IE" dirty="0" smtClean="0"/>
              <a:t>No change currently</a:t>
            </a:r>
          </a:p>
          <a:p>
            <a:pPr>
              <a:buNone/>
            </a:pPr>
            <a:endParaRPr lang="en-IE" sz="600" dirty="0" smtClean="0"/>
          </a:p>
          <a:p>
            <a:pPr>
              <a:buNone/>
            </a:pPr>
            <a:endParaRPr lang="en-IE" sz="600" dirty="0" smtClean="0"/>
          </a:p>
          <a:p>
            <a:pPr marL="0" indent="0">
              <a:buNone/>
            </a:pPr>
            <a:r>
              <a:rPr lang="en-IE" dirty="0" smtClean="0"/>
              <a:t>Parties to this proposal agree that pay roll operations can be modified</a:t>
            </a:r>
          </a:p>
          <a:p>
            <a:r>
              <a:rPr lang="en-IE" dirty="0" smtClean="0"/>
              <a:t> subject to consultation </a:t>
            </a:r>
          </a:p>
          <a:p>
            <a:r>
              <a:rPr lang="en-IE" dirty="0" smtClean="0"/>
              <a:t>no monetary loss to the employee</a:t>
            </a:r>
          </a:p>
          <a:p>
            <a:r>
              <a:rPr lang="en-IE" dirty="0" smtClean="0"/>
              <a:t>where a business case can be established</a:t>
            </a:r>
          </a:p>
          <a:p>
            <a:pPr>
              <a:buNone/>
            </a:pPr>
            <a:endParaRPr lang="en-IE" sz="600" dirty="0" smtClean="0">
              <a:solidFill>
                <a:srgbClr val="FF0000"/>
              </a:solidFill>
            </a:endParaRPr>
          </a:p>
          <a:p>
            <a:pPr>
              <a:buNone/>
            </a:pPr>
            <a:endParaRPr lang="en-IE" sz="600" dirty="0" smtClean="0">
              <a:solidFill>
                <a:srgbClr val="FF0000"/>
              </a:solidFill>
            </a:endParaRPr>
          </a:p>
          <a:p>
            <a:pPr>
              <a:buNone/>
            </a:pPr>
            <a:endParaRPr lang="en-IE" sz="600" dirty="0" smtClean="0">
              <a:solidFill>
                <a:srgbClr val="FF0000"/>
              </a:solidFill>
            </a:endParaRPr>
          </a:p>
          <a:p>
            <a:pPr marL="0" indent="0">
              <a:buNone/>
            </a:pPr>
            <a:r>
              <a:rPr lang="en-IE" dirty="0" smtClean="0">
                <a:solidFill>
                  <a:srgbClr val="002D5D"/>
                </a:solidFill>
              </a:rPr>
              <a:t>Will require engagement and consultation with Associations</a:t>
            </a:r>
            <a:endParaRPr lang="en-US" dirty="0">
              <a:solidFill>
                <a:srgbClr val="002D5D"/>
              </a:solidFill>
            </a:endParaRPr>
          </a:p>
        </p:txBody>
      </p:sp>
    </p:spTree>
    <p:extLst>
      <p:ext uri="{BB962C8B-B14F-4D97-AF65-F5344CB8AC3E}">
        <p14:creationId xmlns:p14="http://schemas.microsoft.com/office/powerpoint/2010/main" val="621273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43" y="505496"/>
            <a:ext cx="7506515" cy="1143000"/>
          </a:xfrm>
        </p:spPr>
        <p:txBody>
          <a:bodyPr>
            <a:noAutofit/>
          </a:bodyPr>
          <a:lstStyle/>
          <a:p>
            <a:r>
              <a:rPr lang="en-US" sz="2800" dirty="0"/>
              <a:t>2.11. Recruitment</a:t>
            </a:r>
          </a:p>
        </p:txBody>
      </p:sp>
      <p:sp>
        <p:nvSpPr>
          <p:cNvPr id="3" name="Content Placeholder 2"/>
          <p:cNvSpPr>
            <a:spLocks noGrp="1"/>
          </p:cNvSpPr>
          <p:nvPr>
            <p:ph idx="1"/>
          </p:nvPr>
        </p:nvSpPr>
        <p:spPr>
          <a:xfrm>
            <a:off x="605307" y="1648496"/>
            <a:ext cx="7719952" cy="3571766"/>
          </a:xfrm>
        </p:spPr>
        <p:txBody>
          <a:bodyPr>
            <a:noAutofit/>
          </a:bodyPr>
          <a:lstStyle/>
          <a:p>
            <a:pPr indent="0"/>
            <a:r>
              <a:rPr lang="en-IE" dirty="0" smtClean="0"/>
              <a:t>	The Agreement also commit the parties “to 				discuss” more open recruitment “where this is 			appropriate to meet particular organisational 				needs.”</a:t>
            </a:r>
          </a:p>
          <a:p>
            <a:pPr indent="0"/>
            <a:endParaRPr lang="en-IE" dirty="0" smtClean="0">
              <a:solidFill>
                <a:srgbClr val="FF0000"/>
              </a:solidFill>
            </a:endParaRPr>
          </a:p>
          <a:p>
            <a:pPr indent="0"/>
            <a:r>
              <a:rPr lang="en-IE" dirty="0" smtClean="0">
                <a:solidFill>
                  <a:schemeClr val="tx1"/>
                </a:solidFill>
              </a:rPr>
              <a:t>	Garda Inspectorate already examining entry 				routes to AGS which we have made a submission</a:t>
            </a:r>
            <a:endParaRPr lang="en-US" dirty="0">
              <a:solidFill>
                <a:schemeClr val="tx1"/>
              </a:solidFill>
            </a:endParaRPr>
          </a:p>
        </p:txBody>
      </p:sp>
    </p:spTree>
    <p:extLst>
      <p:ext uri="{BB962C8B-B14F-4D97-AF65-F5344CB8AC3E}">
        <p14:creationId xmlns:p14="http://schemas.microsoft.com/office/powerpoint/2010/main" val="3495139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2.12. Working Hours </a:t>
            </a:r>
          </a:p>
        </p:txBody>
      </p:sp>
      <p:sp>
        <p:nvSpPr>
          <p:cNvPr id="3" name="Content Placeholder 2"/>
          <p:cNvSpPr>
            <a:spLocks noGrp="1"/>
          </p:cNvSpPr>
          <p:nvPr>
            <p:ph idx="1"/>
          </p:nvPr>
        </p:nvSpPr>
        <p:spPr/>
        <p:txBody>
          <a:bodyPr>
            <a:noAutofit/>
          </a:bodyPr>
          <a:lstStyle/>
          <a:p>
            <a:r>
              <a:rPr lang="en-US" b="1" dirty="0" smtClean="0"/>
              <a:t>Haddington Road Hours continue to be a feature of this agreement </a:t>
            </a:r>
          </a:p>
          <a:p>
            <a:endParaRPr lang="en-US" b="1" dirty="0" smtClean="0"/>
          </a:p>
          <a:p>
            <a:r>
              <a:rPr lang="en-US" b="1" dirty="0" smtClean="0"/>
              <a:t>Current practice as agreed </a:t>
            </a:r>
            <a:r>
              <a:rPr lang="en-US" dirty="0" smtClean="0"/>
              <a:t>with Garda Management in HQ 22/17 January 2017 remain in place for the duration of the agreement</a:t>
            </a:r>
            <a:endParaRPr lang="en-US" dirty="0"/>
          </a:p>
        </p:txBody>
      </p:sp>
    </p:spTree>
    <p:extLst>
      <p:ext uri="{BB962C8B-B14F-4D97-AF65-F5344CB8AC3E}">
        <p14:creationId xmlns:p14="http://schemas.microsoft.com/office/powerpoint/2010/main" val="3719575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2.13. Working Patterns</a:t>
            </a:r>
          </a:p>
        </p:txBody>
      </p:sp>
      <p:sp>
        <p:nvSpPr>
          <p:cNvPr id="3" name="Content Placeholder 2"/>
          <p:cNvSpPr>
            <a:spLocks noGrp="1"/>
          </p:cNvSpPr>
          <p:nvPr>
            <p:ph idx="1"/>
          </p:nvPr>
        </p:nvSpPr>
        <p:spPr/>
        <p:txBody>
          <a:bodyPr>
            <a:noAutofit/>
          </a:bodyPr>
          <a:lstStyle/>
          <a:p>
            <a:r>
              <a:rPr lang="en-US" dirty="0" smtClean="0"/>
              <a:t>There is </a:t>
            </a:r>
            <a:r>
              <a:rPr lang="en-US" b="1" dirty="0" smtClean="0"/>
              <a:t>no change</a:t>
            </a:r>
            <a:r>
              <a:rPr lang="en-US" dirty="0" smtClean="0"/>
              <a:t> to the current working patterns in AGSI</a:t>
            </a:r>
          </a:p>
          <a:p>
            <a:r>
              <a:rPr lang="en-US" dirty="0" smtClean="0"/>
              <a:t>Changes to working patterns can only take place under the </a:t>
            </a:r>
            <a:r>
              <a:rPr lang="en-US" b="1" dirty="0" smtClean="0"/>
              <a:t>Westmanstown Process</a:t>
            </a:r>
          </a:p>
          <a:p>
            <a:r>
              <a:rPr lang="en-US" b="1" dirty="0" smtClean="0"/>
              <a:t>Must comply </a:t>
            </a:r>
            <a:r>
              <a:rPr lang="en-US" dirty="0" smtClean="0"/>
              <a:t>with WTA</a:t>
            </a:r>
            <a:endParaRPr lang="en-US" dirty="0"/>
          </a:p>
        </p:txBody>
      </p:sp>
    </p:spTree>
    <p:extLst>
      <p:ext uri="{BB962C8B-B14F-4D97-AF65-F5344CB8AC3E}">
        <p14:creationId xmlns:p14="http://schemas.microsoft.com/office/powerpoint/2010/main" val="1999371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43" y="462355"/>
            <a:ext cx="7506515" cy="1143000"/>
          </a:xfrm>
        </p:spPr>
        <p:txBody>
          <a:bodyPr>
            <a:noAutofit/>
          </a:bodyPr>
          <a:lstStyle/>
          <a:p>
            <a:r>
              <a:rPr lang="en-US" sz="2800" dirty="0" smtClean="0"/>
              <a:t>3. Recruitment and Recreation</a:t>
            </a:r>
            <a:endParaRPr lang="en-US" sz="2800" dirty="0"/>
          </a:p>
        </p:txBody>
      </p:sp>
      <p:sp>
        <p:nvSpPr>
          <p:cNvPr id="3" name="Content Placeholder 2"/>
          <p:cNvSpPr>
            <a:spLocks noGrp="1"/>
          </p:cNvSpPr>
          <p:nvPr>
            <p:ph idx="1"/>
          </p:nvPr>
        </p:nvSpPr>
        <p:spPr>
          <a:xfrm>
            <a:off x="818743" y="1524652"/>
            <a:ext cx="7506516" cy="3714098"/>
          </a:xfrm>
        </p:spPr>
        <p:txBody>
          <a:bodyPr>
            <a:noAutofit/>
          </a:bodyPr>
          <a:lstStyle/>
          <a:p>
            <a:r>
              <a:rPr lang="en-US" sz="2400" b="1" dirty="0" smtClean="0"/>
              <a:t>Not a particular problem </a:t>
            </a:r>
            <a:r>
              <a:rPr lang="en-US" sz="2400" dirty="0" smtClean="0"/>
              <a:t>for AGSI currently</a:t>
            </a:r>
          </a:p>
          <a:p>
            <a:endParaRPr lang="en-US" sz="2400" dirty="0" smtClean="0"/>
          </a:p>
          <a:p>
            <a:r>
              <a:rPr lang="en-US" sz="2400" dirty="0" smtClean="0"/>
              <a:t>The agreement allows for parties to make</a:t>
            </a:r>
            <a:r>
              <a:rPr lang="en-US" sz="2400" b="1" dirty="0" smtClean="0"/>
              <a:t> submissions </a:t>
            </a:r>
            <a:r>
              <a:rPr lang="en-US" sz="2400" dirty="0" smtClean="0"/>
              <a:t>in this area as necessary</a:t>
            </a:r>
            <a:endParaRPr lang="en-US" sz="2400" dirty="0"/>
          </a:p>
        </p:txBody>
      </p:sp>
    </p:spTree>
    <p:extLst>
      <p:ext uri="{BB962C8B-B14F-4D97-AF65-F5344CB8AC3E}">
        <p14:creationId xmlns:p14="http://schemas.microsoft.com/office/powerpoint/2010/main" val="2881192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4</a:t>
            </a:r>
            <a:r>
              <a:rPr lang="en-US" sz="2800" dirty="0" smtClean="0"/>
              <a:t>. New Entrants</a:t>
            </a:r>
            <a:endParaRPr lang="en-US" sz="2800" dirty="0"/>
          </a:p>
        </p:txBody>
      </p:sp>
      <p:sp>
        <p:nvSpPr>
          <p:cNvPr id="3" name="Content Placeholder 2"/>
          <p:cNvSpPr>
            <a:spLocks noGrp="1"/>
          </p:cNvSpPr>
          <p:nvPr>
            <p:ph idx="1"/>
          </p:nvPr>
        </p:nvSpPr>
        <p:spPr/>
        <p:txBody>
          <a:bodyPr>
            <a:noAutofit/>
          </a:bodyPr>
          <a:lstStyle/>
          <a:p>
            <a:r>
              <a:rPr lang="en-US" dirty="0" smtClean="0">
                <a:solidFill>
                  <a:srgbClr val="404040"/>
                </a:solidFill>
              </a:rPr>
              <a:t>An </a:t>
            </a:r>
            <a:r>
              <a:rPr lang="en-US" b="1" dirty="0" smtClean="0">
                <a:solidFill>
                  <a:srgbClr val="404040"/>
                </a:solidFill>
              </a:rPr>
              <a:t>examination of salary scales issues </a:t>
            </a:r>
            <a:r>
              <a:rPr lang="en-US" dirty="0" smtClean="0">
                <a:solidFill>
                  <a:srgbClr val="404040"/>
                </a:solidFill>
              </a:rPr>
              <a:t>in respect of post 1/1/11 will be undertaken within 12 months of commencement of this agreement</a:t>
            </a:r>
          </a:p>
          <a:p>
            <a:endParaRPr lang="en-US" dirty="0" smtClean="0">
              <a:solidFill>
                <a:srgbClr val="404040"/>
              </a:solidFill>
            </a:endParaRPr>
          </a:p>
          <a:p>
            <a:r>
              <a:rPr lang="en-US" b="1" dirty="0" smtClean="0">
                <a:solidFill>
                  <a:srgbClr val="404040"/>
                </a:solidFill>
              </a:rPr>
              <a:t>Discussion on implementation </a:t>
            </a:r>
            <a:r>
              <a:rPr lang="en-US" dirty="0" smtClean="0">
                <a:solidFill>
                  <a:srgbClr val="404040"/>
                </a:solidFill>
              </a:rPr>
              <a:t>will take place thereafter</a:t>
            </a:r>
            <a:endParaRPr lang="en-US" dirty="0">
              <a:solidFill>
                <a:srgbClr val="404040"/>
              </a:solidFill>
            </a:endParaRPr>
          </a:p>
        </p:txBody>
      </p:sp>
    </p:spTree>
    <p:extLst>
      <p:ext uri="{BB962C8B-B14F-4D97-AF65-F5344CB8AC3E}">
        <p14:creationId xmlns:p14="http://schemas.microsoft.com/office/powerpoint/2010/main" val="1772203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Pay Talks | Timeline and Progress </a:t>
            </a:r>
            <a:endParaRPr lang="en-US" dirty="0"/>
          </a:p>
        </p:txBody>
      </p:sp>
      <p:sp>
        <p:nvSpPr>
          <p:cNvPr id="3" name="Content Placeholder 2"/>
          <p:cNvSpPr>
            <a:spLocks noGrp="1"/>
          </p:cNvSpPr>
          <p:nvPr>
            <p:ph idx="1"/>
          </p:nvPr>
        </p:nvSpPr>
        <p:spPr/>
        <p:txBody>
          <a:bodyPr/>
          <a:lstStyle/>
          <a:p>
            <a:r>
              <a:rPr lang="en-IE" b="1" dirty="0">
                <a:solidFill>
                  <a:srgbClr val="002D5D"/>
                </a:solidFill>
              </a:rPr>
              <a:t>18</a:t>
            </a:r>
            <a:r>
              <a:rPr lang="en-IE" b="1" baseline="30000" dirty="0">
                <a:solidFill>
                  <a:srgbClr val="002D5D"/>
                </a:solidFill>
              </a:rPr>
              <a:t>th</a:t>
            </a:r>
            <a:r>
              <a:rPr lang="en-IE" b="1" dirty="0">
                <a:solidFill>
                  <a:srgbClr val="002D5D"/>
                </a:solidFill>
              </a:rPr>
              <a:t> </a:t>
            </a:r>
            <a:r>
              <a:rPr lang="en-IE" b="1" dirty="0" smtClean="0">
                <a:solidFill>
                  <a:srgbClr val="002D5D"/>
                </a:solidFill>
              </a:rPr>
              <a:t>May: </a:t>
            </a:r>
            <a:r>
              <a:rPr lang="en-IE" dirty="0" smtClean="0"/>
              <a:t>Non-affiliated </a:t>
            </a:r>
            <a:r>
              <a:rPr lang="en-IE" dirty="0"/>
              <a:t>ICTU Groupings </a:t>
            </a:r>
            <a:r>
              <a:rPr lang="en-IE" i="1" dirty="0" smtClean="0"/>
              <a:t>Chiefs/Superintendents/GRA/RACO/PNA/PDFORRA/Dental Association</a:t>
            </a:r>
          </a:p>
          <a:p>
            <a:endParaRPr lang="en-US" dirty="0"/>
          </a:p>
          <a:p>
            <a:r>
              <a:rPr lang="en-IE" dirty="0"/>
              <a:t>Parity Of </a:t>
            </a:r>
            <a:r>
              <a:rPr lang="en-IE" dirty="0" smtClean="0"/>
              <a:t>Esteem</a:t>
            </a:r>
          </a:p>
          <a:p>
            <a:pPr marL="0" indent="0">
              <a:buNone/>
            </a:pPr>
            <a:r>
              <a:rPr lang="en-IE" i="1" dirty="0" smtClean="0"/>
              <a:t>One </a:t>
            </a:r>
            <a:r>
              <a:rPr lang="en-IE" i="1" dirty="0"/>
              <a:t>overall agreement – no sectoral appendix </a:t>
            </a:r>
            <a:endParaRPr lang="en-US" i="1" dirty="0"/>
          </a:p>
        </p:txBody>
      </p:sp>
    </p:spTree>
    <p:extLst>
      <p:ext uri="{BB962C8B-B14F-4D97-AF65-F5344CB8AC3E}">
        <p14:creationId xmlns:p14="http://schemas.microsoft.com/office/powerpoint/2010/main" val="1931165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91640"/>
            <a:ext cx="7772400" cy="1470025"/>
          </a:xfrm>
        </p:spPr>
        <p:txBody>
          <a:bodyPr>
            <a:noAutofit/>
          </a:bodyPr>
          <a:lstStyle/>
          <a:p>
            <a:r>
              <a:rPr lang="tr-TR" sz="4000" dirty="0">
                <a:solidFill>
                  <a:srgbClr val="A6C724"/>
                </a:solidFill>
              </a:rPr>
              <a:t>5. </a:t>
            </a:r>
            <a:r>
              <a:rPr lang="tr-TR" sz="4000" dirty="0"/>
              <a:t>Pay </a:t>
            </a:r>
            <a:endParaRPr lang="en-US" sz="4000" dirty="0"/>
          </a:p>
        </p:txBody>
      </p:sp>
    </p:spTree>
    <p:extLst>
      <p:ext uri="{BB962C8B-B14F-4D97-AF65-F5344CB8AC3E}">
        <p14:creationId xmlns:p14="http://schemas.microsoft.com/office/powerpoint/2010/main" val="1159545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43" y="419322"/>
            <a:ext cx="7506515" cy="1143000"/>
          </a:xfrm>
        </p:spPr>
        <p:txBody>
          <a:bodyPr>
            <a:noAutofit/>
          </a:bodyPr>
          <a:lstStyle/>
          <a:p>
            <a:r>
              <a:rPr lang="en-US" dirty="0"/>
              <a:t>5.1. Unwinding of FEMPI </a:t>
            </a:r>
          </a:p>
        </p:txBody>
      </p:sp>
      <p:sp>
        <p:nvSpPr>
          <p:cNvPr id="3" name="Content Placeholder 2"/>
          <p:cNvSpPr>
            <a:spLocks noGrp="1"/>
          </p:cNvSpPr>
          <p:nvPr>
            <p:ph idx="1"/>
          </p:nvPr>
        </p:nvSpPr>
        <p:spPr>
          <a:xfrm>
            <a:off x="818743" y="1539858"/>
            <a:ext cx="7506516" cy="3950512"/>
          </a:xfrm>
        </p:spPr>
        <p:txBody>
          <a:bodyPr>
            <a:noAutofit/>
          </a:bodyPr>
          <a:lstStyle/>
          <a:p>
            <a:pPr marL="0" indent="0">
              <a:buNone/>
            </a:pPr>
            <a:r>
              <a:rPr lang="en-IE" sz="1600" b="1" dirty="0">
                <a:solidFill>
                  <a:srgbClr val="002D5D"/>
                </a:solidFill>
              </a:rPr>
              <a:t>2018 </a:t>
            </a:r>
          </a:p>
          <a:p>
            <a:pPr lvl="1"/>
            <a:r>
              <a:rPr lang="en-IE" sz="1600" dirty="0" smtClean="0">
                <a:solidFill>
                  <a:schemeClr val="tx1"/>
                </a:solidFill>
              </a:rPr>
              <a:t>1 </a:t>
            </a:r>
            <a:r>
              <a:rPr lang="en-IE" sz="1600" dirty="0">
                <a:solidFill>
                  <a:schemeClr val="tx1"/>
                </a:solidFill>
              </a:rPr>
              <a:t>January 2018 annualised salaries to increase by 1%;  </a:t>
            </a:r>
          </a:p>
          <a:p>
            <a:pPr lvl="1"/>
            <a:r>
              <a:rPr lang="en-IE" sz="1600" dirty="0" smtClean="0">
                <a:solidFill>
                  <a:schemeClr val="tx1"/>
                </a:solidFill>
              </a:rPr>
              <a:t>1 </a:t>
            </a:r>
            <a:r>
              <a:rPr lang="en-IE" sz="1600" dirty="0">
                <a:solidFill>
                  <a:schemeClr val="tx1"/>
                </a:solidFill>
              </a:rPr>
              <a:t>October 2018 annualised salaries to increase by 1%.  </a:t>
            </a:r>
          </a:p>
          <a:p>
            <a:pPr marL="0" indent="0">
              <a:buNone/>
            </a:pPr>
            <a:r>
              <a:rPr lang="en-IE" sz="1600" b="1" dirty="0" smtClean="0">
                <a:solidFill>
                  <a:srgbClr val="002D5D"/>
                </a:solidFill>
              </a:rPr>
              <a:t>2019 </a:t>
            </a:r>
            <a:endParaRPr lang="en-IE" sz="1600" b="1" dirty="0">
              <a:solidFill>
                <a:srgbClr val="A6C724"/>
              </a:solidFill>
            </a:endParaRPr>
          </a:p>
          <a:p>
            <a:pPr lvl="1"/>
            <a:r>
              <a:rPr lang="en-IE" sz="1600" dirty="0" smtClean="0">
                <a:solidFill>
                  <a:schemeClr val="tx1"/>
                </a:solidFill>
              </a:rPr>
              <a:t>1 </a:t>
            </a:r>
            <a:r>
              <a:rPr lang="en-IE" sz="1600" dirty="0">
                <a:solidFill>
                  <a:schemeClr val="tx1"/>
                </a:solidFill>
              </a:rPr>
              <a:t>January 2019 annualised salaries up to €30,000 to increase by 1</a:t>
            </a:r>
            <a:r>
              <a:rPr lang="en-IE" sz="1600" dirty="0" smtClean="0">
                <a:solidFill>
                  <a:schemeClr val="tx1"/>
                </a:solidFill>
              </a:rPr>
              <a:t>%</a:t>
            </a:r>
            <a:r>
              <a:rPr lang="en-IE" dirty="0" smtClean="0">
                <a:solidFill>
                  <a:srgbClr val="FF0000"/>
                </a:solidFill>
              </a:rPr>
              <a:t>*</a:t>
            </a:r>
            <a:r>
              <a:rPr lang="en-IE" sz="1600" dirty="0" smtClean="0">
                <a:solidFill>
                  <a:schemeClr val="tx1"/>
                </a:solidFill>
              </a:rPr>
              <a:t>; </a:t>
            </a:r>
            <a:endParaRPr lang="en-IE" sz="1600" dirty="0">
              <a:solidFill>
                <a:schemeClr val="tx1"/>
              </a:solidFill>
            </a:endParaRPr>
          </a:p>
          <a:p>
            <a:pPr lvl="1"/>
            <a:r>
              <a:rPr lang="en-IE" sz="1600" dirty="0">
                <a:solidFill>
                  <a:schemeClr val="tx1"/>
                </a:solidFill>
              </a:rPr>
              <a:t>1</a:t>
            </a:r>
            <a:r>
              <a:rPr lang="en-IE" sz="1600" dirty="0" smtClean="0">
                <a:solidFill>
                  <a:schemeClr val="tx1"/>
                </a:solidFill>
              </a:rPr>
              <a:t> </a:t>
            </a:r>
            <a:r>
              <a:rPr lang="en-IE" sz="1600" dirty="0">
                <a:solidFill>
                  <a:schemeClr val="tx1"/>
                </a:solidFill>
              </a:rPr>
              <a:t>September annualised salaries to increase by 1.75%.  </a:t>
            </a:r>
          </a:p>
          <a:p>
            <a:pPr marL="0" indent="0">
              <a:buNone/>
            </a:pPr>
            <a:r>
              <a:rPr lang="en-IE" sz="1600" b="1" dirty="0">
                <a:solidFill>
                  <a:srgbClr val="002D5D"/>
                </a:solidFill>
              </a:rPr>
              <a:t>2020</a:t>
            </a:r>
            <a:r>
              <a:rPr lang="en-IE" sz="1600" b="1" dirty="0">
                <a:solidFill>
                  <a:schemeClr val="tx1"/>
                </a:solidFill>
              </a:rPr>
              <a:t> </a:t>
            </a:r>
            <a:endParaRPr lang="en-IE" sz="1600" b="1" dirty="0">
              <a:solidFill>
                <a:srgbClr val="A6C724"/>
              </a:solidFill>
            </a:endParaRPr>
          </a:p>
          <a:p>
            <a:pPr lvl="1"/>
            <a:r>
              <a:rPr lang="en-IE" sz="1600" dirty="0" smtClean="0">
                <a:solidFill>
                  <a:schemeClr val="tx1"/>
                </a:solidFill>
              </a:rPr>
              <a:t>1 </a:t>
            </a:r>
            <a:r>
              <a:rPr lang="en-IE" sz="1600" dirty="0">
                <a:solidFill>
                  <a:schemeClr val="tx1"/>
                </a:solidFill>
              </a:rPr>
              <a:t>January 2020 annualised salaries up to €32,000 to increase by 0.5</a:t>
            </a:r>
            <a:r>
              <a:rPr lang="en-IE" sz="1600" dirty="0" smtClean="0">
                <a:solidFill>
                  <a:schemeClr val="tx1"/>
                </a:solidFill>
              </a:rPr>
              <a:t>%</a:t>
            </a:r>
            <a:r>
              <a:rPr lang="en-IE" dirty="0" smtClean="0">
                <a:solidFill>
                  <a:srgbClr val="FF0000"/>
                </a:solidFill>
              </a:rPr>
              <a:t>*</a:t>
            </a:r>
            <a:r>
              <a:rPr lang="en-IE" sz="1600" dirty="0" smtClean="0">
                <a:solidFill>
                  <a:schemeClr val="tx1"/>
                </a:solidFill>
              </a:rPr>
              <a:t>; </a:t>
            </a:r>
            <a:endParaRPr lang="en-IE" sz="1600" dirty="0">
              <a:solidFill>
                <a:schemeClr val="tx1"/>
              </a:solidFill>
            </a:endParaRPr>
          </a:p>
          <a:p>
            <a:pPr lvl="1"/>
            <a:r>
              <a:rPr lang="en-IE" sz="1600" dirty="0" smtClean="0">
                <a:solidFill>
                  <a:schemeClr val="tx1"/>
                </a:solidFill>
              </a:rPr>
              <a:t>1 </a:t>
            </a:r>
            <a:r>
              <a:rPr lang="en-IE" sz="1600" dirty="0">
                <a:solidFill>
                  <a:schemeClr val="tx1"/>
                </a:solidFill>
              </a:rPr>
              <a:t>October 2020 annualised salaries to increase by 2%. </a:t>
            </a:r>
            <a:endParaRPr lang="en-IE" sz="1600" dirty="0" smtClean="0">
              <a:solidFill>
                <a:schemeClr val="tx1"/>
              </a:solidFill>
            </a:endParaRPr>
          </a:p>
          <a:p>
            <a:pPr lvl="1"/>
            <a:endParaRPr lang="en-IE" sz="1600" dirty="0" smtClean="0">
              <a:solidFill>
                <a:schemeClr val="tx1"/>
              </a:solidFill>
            </a:endParaRPr>
          </a:p>
          <a:p>
            <a:pPr marL="0" indent="0">
              <a:buNone/>
            </a:pPr>
            <a:r>
              <a:rPr lang="en-IE" sz="1500" b="1" dirty="0">
                <a:solidFill>
                  <a:srgbClr val="FF0000"/>
                </a:solidFill>
              </a:rPr>
              <a:t>*</a:t>
            </a:r>
            <a:r>
              <a:rPr lang="en-IE" sz="1500" b="1" dirty="0">
                <a:solidFill>
                  <a:srgbClr val="002D5D"/>
                </a:solidFill>
              </a:rPr>
              <a:t> </a:t>
            </a:r>
            <a:r>
              <a:rPr lang="en-IE" sz="1500" i="1" dirty="0" smtClean="0">
                <a:solidFill>
                  <a:srgbClr val="002D5D"/>
                </a:solidFill>
              </a:rPr>
              <a:t>These </a:t>
            </a:r>
            <a:r>
              <a:rPr lang="en-IE" sz="1500" i="1" dirty="0">
                <a:solidFill>
                  <a:srgbClr val="002D5D"/>
                </a:solidFill>
              </a:rPr>
              <a:t>pay increases do not apply to Gardaí or other civil servants earning over this amount.  </a:t>
            </a:r>
            <a:r>
              <a:rPr lang="en-IE" sz="1500" i="1" dirty="0" smtClean="0">
                <a:solidFill>
                  <a:srgbClr val="002D5D"/>
                </a:solidFill>
              </a:rPr>
              <a:t>The </a:t>
            </a:r>
            <a:r>
              <a:rPr lang="en-IE" sz="1500" i="1" dirty="0">
                <a:solidFill>
                  <a:srgbClr val="002D5D"/>
                </a:solidFill>
              </a:rPr>
              <a:t>gross value of the pay increase for our members is 5.75% over 2 years and 10 months </a:t>
            </a:r>
          </a:p>
        </p:txBody>
      </p:sp>
    </p:spTree>
    <p:extLst>
      <p:ext uri="{BB962C8B-B14F-4D97-AF65-F5344CB8AC3E}">
        <p14:creationId xmlns:p14="http://schemas.microsoft.com/office/powerpoint/2010/main" val="1538546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5.2. Outstanding Adjudications </a:t>
            </a:r>
          </a:p>
        </p:txBody>
      </p:sp>
      <p:sp>
        <p:nvSpPr>
          <p:cNvPr id="3" name="Content Placeholder 2"/>
          <p:cNvSpPr>
            <a:spLocks noGrp="1"/>
          </p:cNvSpPr>
          <p:nvPr>
            <p:ph idx="1"/>
          </p:nvPr>
        </p:nvSpPr>
        <p:spPr/>
        <p:txBody>
          <a:bodyPr>
            <a:noAutofit/>
          </a:bodyPr>
          <a:lstStyle/>
          <a:p>
            <a:pPr marL="0" indent="0">
              <a:buNone/>
            </a:pPr>
            <a:r>
              <a:rPr lang="en-US" dirty="0" smtClean="0"/>
              <a:t>These matters are not in adjudication but are still ongoing with the WRC;</a:t>
            </a:r>
          </a:p>
          <a:p>
            <a:r>
              <a:rPr lang="en-US" dirty="0" smtClean="0"/>
              <a:t>39 Hour working</a:t>
            </a:r>
          </a:p>
          <a:p>
            <a:r>
              <a:rPr lang="en-US" dirty="0" smtClean="0"/>
              <a:t>Pay divisor</a:t>
            </a:r>
          </a:p>
          <a:p>
            <a:r>
              <a:rPr lang="en-US" dirty="0" smtClean="0"/>
              <a:t>Buy-back of service</a:t>
            </a:r>
          </a:p>
          <a:p>
            <a:endParaRPr lang="en-US" b="1" dirty="0"/>
          </a:p>
        </p:txBody>
      </p:sp>
    </p:spTree>
    <p:extLst>
      <p:ext uri="{BB962C8B-B14F-4D97-AF65-F5344CB8AC3E}">
        <p14:creationId xmlns:p14="http://schemas.microsoft.com/office/powerpoint/2010/main" val="27784211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45920"/>
            <a:ext cx="7772400" cy="1470025"/>
          </a:xfrm>
        </p:spPr>
        <p:txBody>
          <a:bodyPr>
            <a:noAutofit/>
          </a:bodyPr>
          <a:lstStyle/>
          <a:p>
            <a:r>
              <a:rPr lang="en-US" sz="4000" dirty="0">
                <a:solidFill>
                  <a:srgbClr val="A6C724"/>
                </a:solidFill>
              </a:rPr>
              <a:t>6. </a:t>
            </a:r>
            <a:r>
              <a:rPr lang="en-US" sz="4000" dirty="0"/>
              <a:t>Pensions </a:t>
            </a:r>
          </a:p>
        </p:txBody>
      </p:sp>
    </p:spTree>
    <p:extLst>
      <p:ext uri="{BB962C8B-B14F-4D97-AF65-F5344CB8AC3E}">
        <p14:creationId xmlns:p14="http://schemas.microsoft.com/office/powerpoint/2010/main" val="2336393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6.1. Additional Superannuation Contribution </a:t>
            </a:r>
          </a:p>
        </p:txBody>
      </p:sp>
      <p:sp>
        <p:nvSpPr>
          <p:cNvPr id="3" name="Content Placeholder 2"/>
          <p:cNvSpPr>
            <a:spLocks noGrp="1"/>
          </p:cNvSpPr>
          <p:nvPr>
            <p:ph idx="1"/>
          </p:nvPr>
        </p:nvSpPr>
        <p:spPr>
          <a:xfrm>
            <a:off x="818743" y="1866612"/>
            <a:ext cx="7506516" cy="3353650"/>
          </a:xfrm>
        </p:spPr>
        <p:txBody>
          <a:bodyPr>
            <a:noAutofit/>
          </a:bodyPr>
          <a:lstStyle/>
          <a:p>
            <a:r>
              <a:rPr lang="en-US" b="1" dirty="0" smtClean="0">
                <a:solidFill>
                  <a:srgbClr val="404040"/>
                </a:solidFill>
              </a:rPr>
              <a:t>Explain: </a:t>
            </a:r>
            <a:r>
              <a:rPr lang="en-US" dirty="0" smtClean="0">
                <a:solidFill>
                  <a:srgbClr val="404040"/>
                </a:solidFill>
              </a:rPr>
              <a:t>PRD converted to ASC</a:t>
            </a:r>
          </a:p>
          <a:p>
            <a:r>
              <a:rPr lang="en-US" dirty="0" smtClean="0">
                <a:solidFill>
                  <a:srgbClr val="404040"/>
                </a:solidFill>
              </a:rPr>
              <a:t>ASC, effective from January 2019 and </a:t>
            </a:r>
            <a:r>
              <a:rPr lang="en-US" b="1" dirty="0" smtClean="0">
                <a:solidFill>
                  <a:srgbClr val="404040"/>
                </a:solidFill>
              </a:rPr>
              <a:t>not </a:t>
            </a:r>
            <a:r>
              <a:rPr lang="en-US" b="1" dirty="0" smtClean="0">
                <a:solidFill>
                  <a:srgbClr val="404040"/>
                </a:solidFill>
              </a:rPr>
              <a:t>applicable to non-pensionable earnings </a:t>
            </a:r>
            <a:r>
              <a:rPr lang="mr-IN" dirty="0" smtClean="0">
                <a:solidFill>
                  <a:srgbClr val="404040"/>
                </a:solidFill>
              </a:rPr>
              <a:t>–</a:t>
            </a:r>
            <a:r>
              <a:rPr lang="en-US" dirty="0" smtClean="0">
                <a:solidFill>
                  <a:srgbClr val="404040"/>
                </a:solidFill>
              </a:rPr>
              <a:t> i.e. overtime or non-</a:t>
            </a:r>
            <a:r>
              <a:rPr lang="en-US" dirty="0">
                <a:solidFill>
                  <a:srgbClr val="404040"/>
                </a:solidFill>
              </a:rPr>
              <a:t>pensionable </a:t>
            </a:r>
            <a:r>
              <a:rPr lang="en-US" dirty="0" smtClean="0">
                <a:solidFill>
                  <a:srgbClr val="404040"/>
                </a:solidFill>
              </a:rPr>
              <a:t>allowances</a:t>
            </a:r>
            <a:br>
              <a:rPr lang="en-US" dirty="0" smtClean="0">
                <a:solidFill>
                  <a:srgbClr val="404040"/>
                </a:solidFill>
              </a:rPr>
            </a:br>
            <a:endParaRPr lang="en-US" dirty="0" smtClean="0">
              <a:solidFill>
                <a:srgbClr val="404040"/>
              </a:solidFill>
            </a:endParaRPr>
          </a:p>
          <a:p>
            <a:endParaRPr lang="en-US" dirty="0">
              <a:solidFill>
                <a:srgbClr val="40404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93959075"/>
              </p:ext>
            </p:extLst>
          </p:nvPr>
        </p:nvGraphicFramePr>
        <p:xfrm>
          <a:off x="867398" y="3698986"/>
          <a:ext cx="7409204" cy="1586844"/>
        </p:xfrm>
        <a:graphic>
          <a:graphicData uri="http://schemas.openxmlformats.org/drawingml/2006/table">
            <a:tbl>
              <a:tblPr firstRow="1" bandRow="1">
                <a:tableStyleId>{2D5ABB26-0587-4C30-8999-92F81FD0307C}</a:tableStyleId>
              </a:tblPr>
              <a:tblGrid>
                <a:gridCol w="3704602"/>
                <a:gridCol w="3704602"/>
              </a:tblGrid>
              <a:tr h="391634">
                <a:tc gridSpan="2">
                  <a:txBody>
                    <a:bodyPr/>
                    <a:lstStyle/>
                    <a:p>
                      <a:r>
                        <a:rPr lang="en-US" sz="1200" b="1" i="0" dirty="0" smtClean="0">
                          <a:solidFill>
                            <a:schemeClr val="bg1"/>
                          </a:solidFill>
                          <a:latin typeface="Helvetica"/>
                          <a:cs typeface="Helvetica"/>
                        </a:rPr>
                        <a:t>Public Servants</a:t>
                      </a:r>
                      <a:r>
                        <a:rPr lang="en-US" sz="1200" b="1" i="0" baseline="0" dirty="0" smtClean="0">
                          <a:solidFill>
                            <a:schemeClr val="bg1"/>
                          </a:solidFill>
                          <a:latin typeface="Helvetica"/>
                          <a:cs typeface="Helvetica"/>
                        </a:rPr>
                        <a:t> who are Members of pre-2013 Pension Schemes with Fast Accrual Terms (Unchanged)</a:t>
                      </a:r>
                      <a:endParaRPr lang="en-US" sz="1200" b="1" i="0" dirty="0">
                        <a:solidFill>
                          <a:schemeClr val="bg1"/>
                        </a:solidFill>
                        <a:latin typeface="Helvetica"/>
                        <a:cs typeface="Helvetica"/>
                      </a:endParaRPr>
                    </a:p>
                  </a:txBody>
                  <a:tcPr>
                    <a:lnL w="3175" cap="flat" cmpd="sng" algn="ctr">
                      <a:solidFill>
                        <a:srgbClr val="A6C724"/>
                      </a:solidFill>
                      <a:prstDash val="solid"/>
                      <a:round/>
                      <a:headEnd type="none" w="med" len="med"/>
                      <a:tailEnd type="none" w="med" len="med"/>
                    </a:lnL>
                    <a:lnR w="3175" cap="flat" cmpd="sng" algn="ctr">
                      <a:solidFill>
                        <a:srgbClr val="A6C724"/>
                      </a:solidFill>
                      <a:prstDash val="solid"/>
                      <a:round/>
                      <a:headEnd type="none" w="med" len="med"/>
                      <a:tailEnd type="none" w="med" len="med"/>
                    </a:lnR>
                    <a:lnT w="3175" cap="flat" cmpd="sng" algn="ctr">
                      <a:solidFill>
                        <a:srgbClr val="A6C724"/>
                      </a:solidFill>
                      <a:prstDash val="solid"/>
                      <a:round/>
                      <a:headEnd type="none" w="med" len="med"/>
                      <a:tailEnd type="none" w="med" len="med"/>
                    </a:lnT>
                    <a:lnB w="3175" cap="flat" cmpd="sng" algn="ctr">
                      <a:solidFill>
                        <a:srgbClr val="A6C724"/>
                      </a:solidFill>
                      <a:prstDash val="solid"/>
                      <a:round/>
                      <a:headEnd type="none" w="med" len="med"/>
                      <a:tailEnd type="none" w="med" len="med"/>
                    </a:lnB>
                    <a:solidFill>
                      <a:srgbClr val="A6C724"/>
                    </a:solidFill>
                  </a:tcPr>
                </a:tc>
                <a:tc hMerge="1">
                  <a:txBody>
                    <a:bodyPr/>
                    <a:lstStyle/>
                    <a:p>
                      <a:endParaRPr lang="en-US" dirty="0"/>
                    </a:p>
                  </a:txBody>
                  <a:tcPr/>
                </a:tc>
              </a:tr>
              <a:tr h="282411">
                <a:tc>
                  <a:txBody>
                    <a:bodyPr/>
                    <a:lstStyle/>
                    <a:p>
                      <a:r>
                        <a:rPr lang="en-US" sz="1200" b="1" i="0" dirty="0" smtClean="0">
                          <a:solidFill>
                            <a:srgbClr val="A6C724"/>
                          </a:solidFill>
                        </a:rPr>
                        <a:t>Band</a:t>
                      </a:r>
                      <a:endParaRPr lang="en-US" sz="1200" b="1" i="0" dirty="0">
                        <a:solidFill>
                          <a:srgbClr val="A6C724"/>
                        </a:solidFill>
                        <a:latin typeface="Helvetica"/>
                        <a:cs typeface="Helvetica"/>
                      </a:endParaRPr>
                    </a:p>
                  </a:txBody>
                  <a:tcPr>
                    <a:lnL w="3175" cap="flat" cmpd="sng" algn="ctr">
                      <a:solidFill>
                        <a:srgbClr val="A6C724"/>
                      </a:solidFill>
                      <a:prstDash val="solid"/>
                      <a:round/>
                      <a:headEnd type="none" w="med" len="med"/>
                      <a:tailEnd type="none" w="med" len="med"/>
                    </a:lnL>
                    <a:lnR w="3175" cap="flat" cmpd="sng" algn="ctr">
                      <a:solidFill>
                        <a:srgbClr val="A6C724"/>
                      </a:solidFill>
                      <a:prstDash val="solid"/>
                      <a:round/>
                      <a:headEnd type="none" w="med" len="med"/>
                      <a:tailEnd type="none" w="med" len="med"/>
                    </a:lnR>
                    <a:lnT w="3175" cap="flat" cmpd="sng" algn="ctr">
                      <a:solidFill>
                        <a:srgbClr val="A6C724"/>
                      </a:solidFill>
                      <a:prstDash val="solid"/>
                      <a:round/>
                      <a:headEnd type="none" w="med" len="med"/>
                      <a:tailEnd type="none" w="med" len="med"/>
                    </a:lnT>
                    <a:lnB w="3175" cap="flat" cmpd="sng" algn="ctr">
                      <a:solidFill>
                        <a:srgbClr val="A6C724"/>
                      </a:solidFill>
                      <a:prstDash val="solid"/>
                      <a:round/>
                      <a:headEnd type="none" w="med" len="med"/>
                      <a:tailEnd type="none" w="med" len="med"/>
                    </a:lnB>
                  </a:tcPr>
                </a:tc>
                <a:tc>
                  <a:txBody>
                    <a:bodyPr/>
                    <a:lstStyle/>
                    <a:p>
                      <a:r>
                        <a:rPr lang="en-US" sz="1200" b="1" i="0" dirty="0" smtClean="0">
                          <a:solidFill>
                            <a:srgbClr val="A6C724"/>
                          </a:solidFill>
                        </a:rPr>
                        <a:t>Rate</a:t>
                      </a:r>
                      <a:endParaRPr lang="en-US" sz="1200" b="1" i="0" dirty="0">
                        <a:solidFill>
                          <a:srgbClr val="A6C724"/>
                        </a:solidFill>
                        <a:latin typeface="Helvetica"/>
                        <a:cs typeface="Helvetica"/>
                      </a:endParaRPr>
                    </a:p>
                  </a:txBody>
                  <a:tcPr>
                    <a:lnL w="3175" cap="flat" cmpd="sng" algn="ctr">
                      <a:solidFill>
                        <a:srgbClr val="A6C724"/>
                      </a:solidFill>
                      <a:prstDash val="solid"/>
                      <a:round/>
                      <a:headEnd type="none" w="med" len="med"/>
                      <a:tailEnd type="none" w="med" len="med"/>
                    </a:lnL>
                    <a:lnR w="3175" cap="flat" cmpd="sng" algn="ctr">
                      <a:solidFill>
                        <a:srgbClr val="A6C724"/>
                      </a:solidFill>
                      <a:prstDash val="solid"/>
                      <a:round/>
                      <a:headEnd type="none" w="med" len="med"/>
                      <a:tailEnd type="none" w="med" len="med"/>
                    </a:lnR>
                    <a:lnT w="3175" cap="flat" cmpd="sng" algn="ctr">
                      <a:solidFill>
                        <a:srgbClr val="A6C724"/>
                      </a:solidFill>
                      <a:prstDash val="solid"/>
                      <a:round/>
                      <a:headEnd type="none" w="med" len="med"/>
                      <a:tailEnd type="none" w="med" len="med"/>
                    </a:lnT>
                    <a:lnB w="3175" cap="flat" cmpd="sng" algn="ctr">
                      <a:solidFill>
                        <a:srgbClr val="A6C724"/>
                      </a:solidFill>
                      <a:prstDash val="solid"/>
                      <a:round/>
                      <a:headEnd type="none" w="med" len="med"/>
                      <a:tailEnd type="none" w="med" len="med"/>
                    </a:lnB>
                  </a:tcPr>
                </a:tc>
              </a:tr>
              <a:tr h="282411">
                <a:tc>
                  <a:txBody>
                    <a:bodyPr/>
                    <a:lstStyle/>
                    <a:p>
                      <a:r>
                        <a:rPr lang="en-US" sz="1200" i="0" dirty="0" smtClean="0"/>
                        <a:t>Up to €28,750</a:t>
                      </a:r>
                      <a:endParaRPr lang="en-US" sz="1200" b="1" i="0" dirty="0">
                        <a:solidFill>
                          <a:srgbClr val="404040"/>
                        </a:solidFill>
                        <a:latin typeface="Helvetica"/>
                        <a:cs typeface="Helvetica"/>
                      </a:endParaRPr>
                    </a:p>
                  </a:txBody>
                  <a:tcPr>
                    <a:lnL w="3175" cap="flat" cmpd="sng" algn="ctr">
                      <a:solidFill>
                        <a:srgbClr val="A6C724"/>
                      </a:solidFill>
                      <a:prstDash val="solid"/>
                      <a:round/>
                      <a:headEnd type="none" w="med" len="med"/>
                      <a:tailEnd type="none" w="med" len="med"/>
                    </a:lnL>
                    <a:lnR w="3175" cap="flat" cmpd="sng" algn="ctr">
                      <a:solidFill>
                        <a:srgbClr val="A6C724"/>
                      </a:solidFill>
                      <a:prstDash val="solid"/>
                      <a:round/>
                      <a:headEnd type="none" w="med" len="med"/>
                      <a:tailEnd type="none" w="med" len="med"/>
                    </a:lnR>
                    <a:lnT w="3175" cap="flat" cmpd="sng" algn="ctr">
                      <a:solidFill>
                        <a:srgbClr val="A6C724"/>
                      </a:solidFill>
                      <a:prstDash val="solid"/>
                      <a:round/>
                      <a:headEnd type="none" w="med" len="med"/>
                      <a:tailEnd type="none" w="med" len="med"/>
                    </a:lnT>
                    <a:lnB w="3175" cap="flat" cmpd="sng" algn="ctr">
                      <a:solidFill>
                        <a:srgbClr val="A6C724"/>
                      </a:solidFill>
                      <a:prstDash val="solid"/>
                      <a:round/>
                      <a:headEnd type="none" w="med" len="med"/>
                      <a:tailEnd type="none" w="med" len="med"/>
                    </a:lnB>
                  </a:tcPr>
                </a:tc>
                <a:tc>
                  <a:txBody>
                    <a:bodyPr/>
                    <a:lstStyle/>
                    <a:p>
                      <a:r>
                        <a:rPr lang="en-US" sz="1200" i="0" dirty="0" smtClean="0"/>
                        <a:t>Exempt</a:t>
                      </a:r>
                      <a:endParaRPr lang="en-US" sz="1200" b="1" i="0" dirty="0">
                        <a:solidFill>
                          <a:srgbClr val="404040"/>
                        </a:solidFill>
                        <a:latin typeface="Helvetica"/>
                        <a:cs typeface="Helvetica"/>
                      </a:endParaRPr>
                    </a:p>
                  </a:txBody>
                  <a:tcPr>
                    <a:lnL w="3175" cap="flat" cmpd="sng" algn="ctr">
                      <a:solidFill>
                        <a:srgbClr val="A6C724"/>
                      </a:solidFill>
                      <a:prstDash val="solid"/>
                      <a:round/>
                      <a:headEnd type="none" w="med" len="med"/>
                      <a:tailEnd type="none" w="med" len="med"/>
                    </a:lnL>
                    <a:lnR w="3175" cap="flat" cmpd="sng" algn="ctr">
                      <a:solidFill>
                        <a:srgbClr val="A6C724"/>
                      </a:solidFill>
                      <a:prstDash val="solid"/>
                      <a:round/>
                      <a:headEnd type="none" w="med" len="med"/>
                      <a:tailEnd type="none" w="med" len="med"/>
                    </a:lnR>
                    <a:lnT w="3175" cap="flat" cmpd="sng" algn="ctr">
                      <a:solidFill>
                        <a:srgbClr val="A6C724"/>
                      </a:solidFill>
                      <a:prstDash val="solid"/>
                      <a:round/>
                      <a:headEnd type="none" w="med" len="med"/>
                      <a:tailEnd type="none" w="med" len="med"/>
                    </a:lnT>
                    <a:lnB w="3175" cap="flat" cmpd="sng" algn="ctr">
                      <a:solidFill>
                        <a:srgbClr val="A6C724"/>
                      </a:solidFill>
                      <a:prstDash val="solid"/>
                      <a:round/>
                      <a:headEnd type="none" w="med" len="med"/>
                      <a:tailEnd type="none" w="med" len="med"/>
                    </a:lnB>
                  </a:tcPr>
                </a:tc>
              </a:tr>
              <a:tr h="282411">
                <a:tc>
                  <a:txBody>
                    <a:bodyPr/>
                    <a:lstStyle/>
                    <a:p>
                      <a:r>
                        <a:rPr lang="en-US" sz="1200" i="0" dirty="0" smtClean="0"/>
                        <a:t>€28,750 - €60,000</a:t>
                      </a:r>
                      <a:endParaRPr lang="en-US" sz="1200" b="1" i="0" dirty="0">
                        <a:solidFill>
                          <a:srgbClr val="404040"/>
                        </a:solidFill>
                        <a:latin typeface="Helvetica"/>
                        <a:cs typeface="Helvetica"/>
                      </a:endParaRPr>
                    </a:p>
                  </a:txBody>
                  <a:tcPr>
                    <a:lnL w="3175" cap="flat" cmpd="sng" algn="ctr">
                      <a:solidFill>
                        <a:srgbClr val="A6C724"/>
                      </a:solidFill>
                      <a:prstDash val="solid"/>
                      <a:round/>
                      <a:headEnd type="none" w="med" len="med"/>
                      <a:tailEnd type="none" w="med" len="med"/>
                    </a:lnL>
                    <a:lnR w="3175" cap="flat" cmpd="sng" algn="ctr">
                      <a:solidFill>
                        <a:srgbClr val="A6C724"/>
                      </a:solidFill>
                      <a:prstDash val="solid"/>
                      <a:round/>
                      <a:headEnd type="none" w="med" len="med"/>
                      <a:tailEnd type="none" w="med" len="med"/>
                    </a:lnR>
                    <a:lnT w="3175" cap="flat" cmpd="sng" algn="ctr">
                      <a:solidFill>
                        <a:srgbClr val="A6C724"/>
                      </a:solidFill>
                      <a:prstDash val="solid"/>
                      <a:round/>
                      <a:headEnd type="none" w="med" len="med"/>
                      <a:tailEnd type="none" w="med" len="med"/>
                    </a:lnT>
                    <a:lnB w="3175" cap="flat" cmpd="sng" algn="ctr">
                      <a:solidFill>
                        <a:srgbClr val="A6C724"/>
                      </a:solidFill>
                      <a:prstDash val="solid"/>
                      <a:round/>
                      <a:headEnd type="none" w="med" len="med"/>
                      <a:tailEnd type="none" w="med" len="med"/>
                    </a:lnB>
                  </a:tcPr>
                </a:tc>
                <a:tc>
                  <a:txBody>
                    <a:bodyPr/>
                    <a:lstStyle/>
                    <a:p>
                      <a:r>
                        <a:rPr lang="en-US" sz="1200" i="0" dirty="0" smtClean="0"/>
                        <a:t>10%</a:t>
                      </a:r>
                      <a:endParaRPr lang="en-US" sz="1200" b="1" i="0" dirty="0">
                        <a:solidFill>
                          <a:srgbClr val="404040"/>
                        </a:solidFill>
                        <a:latin typeface="Helvetica"/>
                        <a:cs typeface="Helvetica"/>
                      </a:endParaRPr>
                    </a:p>
                  </a:txBody>
                  <a:tcPr>
                    <a:lnL w="3175" cap="flat" cmpd="sng" algn="ctr">
                      <a:solidFill>
                        <a:srgbClr val="A6C724"/>
                      </a:solidFill>
                      <a:prstDash val="solid"/>
                      <a:round/>
                      <a:headEnd type="none" w="med" len="med"/>
                      <a:tailEnd type="none" w="med" len="med"/>
                    </a:lnL>
                    <a:lnR w="3175" cap="flat" cmpd="sng" algn="ctr">
                      <a:solidFill>
                        <a:srgbClr val="A6C724"/>
                      </a:solidFill>
                      <a:prstDash val="solid"/>
                      <a:round/>
                      <a:headEnd type="none" w="med" len="med"/>
                      <a:tailEnd type="none" w="med" len="med"/>
                    </a:lnR>
                    <a:lnT w="3175" cap="flat" cmpd="sng" algn="ctr">
                      <a:solidFill>
                        <a:srgbClr val="A6C724"/>
                      </a:solidFill>
                      <a:prstDash val="solid"/>
                      <a:round/>
                      <a:headEnd type="none" w="med" len="med"/>
                      <a:tailEnd type="none" w="med" len="med"/>
                    </a:lnT>
                    <a:lnB w="3175" cap="flat" cmpd="sng" algn="ctr">
                      <a:solidFill>
                        <a:srgbClr val="A6C724"/>
                      </a:solidFill>
                      <a:prstDash val="solid"/>
                      <a:round/>
                      <a:headEnd type="none" w="med" len="med"/>
                      <a:tailEnd type="none" w="med" len="med"/>
                    </a:lnB>
                  </a:tcPr>
                </a:tc>
              </a:tr>
              <a:tr h="2824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dirty="0" smtClean="0"/>
                        <a:t>€60,000</a:t>
                      </a:r>
                      <a:r>
                        <a:rPr lang="en-US" sz="1200" i="0" baseline="0" dirty="0" smtClean="0"/>
                        <a:t> plus</a:t>
                      </a:r>
                      <a:endParaRPr lang="en-US" sz="1200" b="1" i="0" dirty="0" smtClean="0">
                        <a:solidFill>
                          <a:srgbClr val="404040"/>
                        </a:solidFill>
                        <a:latin typeface="Helvetica"/>
                        <a:cs typeface="Helvetica"/>
                      </a:endParaRPr>
                    </a:p>
                  </a:txBody>
                  <a:tcPr>
                    <a:lnL w="3175" cap="flat" cmpd="sng" algn="ctr">
                      <a:solidFill>
                        <a:srgbClr val="A6C724"/>
                      </a:solidFill>
                      <a:prstDash val="solid"/>
                      <a:round/>
                      <a:headEnd type="none" w="med" len="med"/>
                      <a:tailEnd type="none" w="med" len="med"/>
                    </a:lnL>
                    <a:lnR w="3175" cap="flat" cmpd="sng" algn="ctr">
                      <a:solidFill>
                        <a:srgbClr val="A6C724"/>
                      </a:solidFill>
                      <a:prstDash val="solid"/>
                      <a:round/>
                      <a:headEnd type="none" w="med" len="med"/>
                      <a:tailEnd type="none" w="med" len="med"/>
                    </a:lnR>
                    <a:lnT w="3175" cap="flat" cmpd="sng" algn="ctr">
                      <a:solidFill>
                        <a:srgbClr val="A6C724"/>
                      </a:solidFill>
                      <a:prstDash val="solid"/>
                      <a:round/>
                      <a:headEnd type="none" w="med" len="med"/>
                      <a:tailEnd type="none" w="med" len="med"/>
                    </a:lnT>
                    <a:lnB w="3175" cap="flat" cmpd="sng" algn="ctr">
                      <a:solidFill>
                        <a:srgbClr val="A6C724"/>
                      </a:solidFill>
                      <a:prstDash val="solid"/>
                      <a:round/>
                      <a:headEnd type="none" w="med" len="med"/>
                      <a:tailEnd type="none" w="med" len="med"/>
                    </a:lnB>
                  </a:tcPr>
                </a:tc>
                <a:tc>
                  <a:txBody>
                    <a:bodyPr/>
                    <a:lstStyle/>
                    <a:p>
                      <a:r>
                        <a:rPr lang="en-US" sz="1200" i="0" dirty="0" smtClean="0"/>
                        <a:t>10.5%</a:t>
                      </a:r>
                      <a:endParaRPr lang="en-US" sz="1200" b="1" i="0" dirty="0">
                        <a:solidFill>
                          <a:srgbClr val="404040"/>
                        </a:solidFill>
                        <a:latin typeface="Helvetica"/>
                        <a:cs typeface="Helvetica"/>
                      </a:endParaRPr>
                    </a:p>
                  </a:txBody>
                  <a:tcPr>
                    <a:lnL w="3175" cap="flat" cmpd="sng" algn="ctr">
                      <a:solidFill>
                        <a:srgbClr val="A6C724"/>
                      </a:solidFill>
                      <a:prstDash val="solid"/>
                      <a:round/>
                      <a:headEnd type="none" w="med" len="med"/>
                      <a:tailEnd type="none" w="med" len="med"/>
                    </a:lnL>
                    <a:lnR w="3175" cap="flat" cmpd="sng" algn="ctr">
                      <a:solidFill>
                        <a:srgbClr val="A6C724"/>
                      </a:solidFill>
                      <a:prstDash val="solid"/>
                      <a:round/>
                      <a:headEnd type="none" w="med" len="med"/>
                      <a:tailEnd type="none" w="med" len="med"/>
                    </a:lnR>
                    <a:lnT w="3175" cap="flat" cmpd="sng" algn="ctr">
                      <a:solidFill>
                        <a:srgbClr val="A6C724"/>
                      </a:solidFill>
                      <a:prstDash val="solid"/>
                      <a:round/>
                      <a:headEnd type="none" w="med" len="med"/>
                      <a:tailEnd type="none" w="med" len="med"/>
                    </a:lnT>
                    <a:lnB w="3175" cap="flat" cmpd="sng" algn="ctr">
                      <a:solidFill>
                        <a:srgbClr val="A6C724"/>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187052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6.2. Public Service Pensions in Payment </a:t>
            </a:r>
          </a:p>
        </p:txBody>
      </p:sp>
      <p:sp>
        <p:nvSpPr>
          <p:cNvPr id="3" name="Content Placeholder 2"/>
          <p:cNvSpPr>
            <a:spLocks noGrp="1"/>
          </p:cNvSpPr>
          <p:nvPr>
            <p:ph idx="1"/>
          </p:nvPr>
        </p:nvSpPr>
        <p:spPr/>
        <p:txBody>
          <a:bodyPr>
            <a:noAutofit/>
          </a:bodyPr>
          <a:lstStyle/>
          <a:p>
            <a:r>
              <a:rPr lang="en-US" b="1" dirty="0" smtClean="0"/>
              <a:t>No change </a:t>
            </a:r>
            <a:r>
              <a:rPr lang="en-US" dirty="0" smtClean="0"/>
              <a:t>to current pension benefits</a:t>
            </a:r>
          </a:p>
          <a:p>
            <a:pPr>
              <a:buNone/>
            </a:pPr>
            <a:endParaRPr lang="en-US" dirty="0" smtClean="0"/>
          </a:p>
          <a:p>
            <a:r>
              <a:rPr lang="en-US" b="1" dirty="0" smtClean="0"/>
              <a:t>Pre-2013 pensions will continue </a:t>
            </a:r>
            <a:r>
              <a:rPr lang="en-US" dirty="0" smtClean="0"/>
              <a:t>to be linked </a:t>
            </a:r>
            <a:r>
              <a:rPr lang="en-US" dirty="0" smtClean="0"/>
              <a:t>to pay </a:t>
            </a:r>
            <a:r>
              <a:rPr lang="en-US" u="sng" dirty="0" smtClean="0"/>
              <a:t>for the duration of this agreement</a:t>
            </a:r>
          </a:p>
          <a:p>
            <a:endParaRPr lang="en-US" dirty="0"/>
          </a:p>
        </p:txBody>
      </p:sp>
    </p:spTree>
    <p:extLst>
      <p:ext uri="{BB962C8B-B14F-4D97-AF65-F5344CB8AC3E}">
        <p14:creationId xmlns:p14="http://schemas.microsoft.com/office/powerpoint/2010/main" val="40187052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6.4. Mandatory Retirement Age </a:t>
            </a:r>
          </a:p>
        </p:txBody>
      </p:sp>
      <p:sp>
        <p:nvSpPr>
          <p:cNvPr id="3" name="Content Placeholder 2"/>
          <p:cNvSpPr>
            <a:spLocks noGrp="1"/>
          </p:cNvSpPr>
          <p:nvPr>
            <p:ph idx="1"/>
          </p:nvPr>
        </p:nvSpPr>
        <p:spPr/>
        <p:txBody>
          <a:bodyPr>
            <a:noAutofit/>
          </a:bodyPr>
          <a:lstStyle/>
          <a:p>
            <a:r>
              <a:rPr lang="en-US" b="1" dirty="0" smtClean="0"/>
              <a:t>Further policy</a:t>
            </a:r>
            <a:r>
              <a:rPr lang="en-US" dirty="0" smtClean="0"/>
              <a:t> in this area will be </a:t>
            </a:r>
            <a:r>
              <a:rPr lang="en-US" b="1" dirty="0" smtClean="0"/>
              <a:t>considered</a:t>
            </a:r>
            <a:r>
              <a:rPr lang="en-US" dirty="0" smtClean="0"/>
              <a:t> by Government</a:t>
            </a:r>
          </a:p>
          <a:p>
            <a:endParaRPr lang="en-US" dirty="0" smtClean="0"/>
          </a:p>
          <a:p>
            <a:r>
              <a:rPr lang="en-US" dirty="0" smtClean="0"/>
              <a:t>If we are signed up we will be </a:t>
            </a:r>
            <a:r>
              <a:rPr lang="en-US" b="1" dirty="0" smtClean="0"/>
              <a:t>consulted</a:t>
            </a:r>
            <a:r>
              <a:rPr lang="en-US" dirty="0" smtClean="0"/>
              <a:t> in any proposals</a:t>
            </a:r>
            <a:endParaRPr lang="en-US" dirty="0"/>
          </a:p>
        </p:txBody>
      </p:sp>
    </p:spTree>
    <p:extLst>
      <p:ext uri="{BB962C8B-B14F-4D97-AF65-F5344CB8AC3E}">
        <p14:creationId xmlns:p14="http://schemas.microsoft.com/office/powerpoint/2010/main" val="40187052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7. Resolving Disagreements</a:t>
            </a:r>
            <a:endParaRPr lang="en-US" dirty="0"/>
          </a:p>
        </p:txBody>
      </p:sp>
      <p:sp>
        <p:nvSpPr>
          <p:cNvPr id="3" name="Content Placeholder 2"/>
          <p:cNvSpPr>
            <a:spLocks noGrp="1"/>
          </p:cNvSpPr>
          <p:nvPr>
            <p:ph idx="1"/>
          </p:nvPr>
        </p:nvSpPr>
        <p:spPr/>
        <p:txBody>
          <a:bodyPr>
            <a:noAutofit/>
          </a:bodyPr>
          <a:lstStyle/>
          <a:p>
            <a:r>
              <a:rPr lang="en-US" sz="2400" dirty="0" smtClean="0"/>
              <a:t>All agreements have a process for resolving disagreements</a:t>
            </a:r>
          </a:p>
          <a:p>
            <a:endParaRPr lang="en-US" sz="2400" dirty="0" smtClean="0"/>
          </a:p>
          <a:p>
            <a:r>
              <a:rPr lang="en-US" sz="2400" dirty="0" smtClean="0"/>
              <a:t>This agreement is the same but it puts time lines on the process</a:t>
            </a:r>
          </a:p>
          <a:p>
            <a:endParaRPr lang="en-US" sz="2400" dirty="0"/>
          </a:p>
        </p:txBody>
      </p:sp>
    </p:spTree>
    <p:extLst>
      <p:ext uri="{BB962C8B-B14F-4D97-AF65-F5344CB8AC3E}">
        <p14:creationId xmlns:p14="http://schemas.microsoft.com/office/powerpoint/2010/main" val="6617288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975"/>
            <a:ext cx="7772400" cy="1470025"/>
          </a:xfrm>
        </p:spPr>
        <p:txBody>
          <a:bodyPr>
            <a:noAutofit/>
          </a:bodyPr>
          <a:lstStyle/>
          <a:p>
            <a:r>
              <a:rPr lang="en-US" sz="4000" dirty="0">
                <a:solidFill>
                  <a:srgbClr val="A6C724"/>
                </a:solidFill>
              </a:rPr>
              <a:t>8. </a:t>
            </a:r>
            <a:r>
              <a:rPr lang="en-US" sz="4000" dirty="0"/>
              <a:t>Ensuring Compliance </a:t>
            </a:r>
            <a:r>
              <a:rPr lang="en-US" sz="4000" dirty="0" smtClean="0"/>
              <a:t/>
            </a:r>
            <a:br>
              <a:rPr lang="en-US" sz="4000" dirty="0" smtClean="0"/>
            </a:br>
            <a:r>
              <a:rPr lang="en-US" sz="4000" dirty="0" smtClean="0"/>
              <a:t>with </a:t>
            </a:r>
            <a:r>
              <a:rPr lang="en-US" sz="4000" dirty="0"/>
              <a:t>this Agreement </a:t>
            </a:r>
          </a:p>
        </p:txBody>
      </p:sp>
    </p:spTree>
    <p:extLst>
      <p:ext uri="{BB962C8B-B14F-4D97-AF65-F5344CB8AC3E}">
        <p14:creationId xmlns:p14="http://schemas.microsoft.com/office/powerpoint/2010/main" val="36005080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Maintenance </a:t>
            </a:r>
            <a:r>
              <a:rPr lang="en-US" dirty="0"/>
              <a:t>of Industrial Peace </a:t>
            </a:r>
          </a:p>
        </p:txBody>
      </p:sp>
      <p:sp>
        <p:nvSpPr>
          <p:cNvPr id="3" name="Content Placeholder 2"/>
          <p:cNvSpPr>
            <a:spLocks noGrp="1"/>
          </p:cNvSpPr>
          <p:nvPr>
            <p:ph idx="1"/>
          </p:nvPr>
        </p:nvSpPr>
        <p:spPr/>
        <p:txBody>
          <a:bodyPr>
            <a:noAutofit/>
          </a:bodyPr>
          <a:lstStyle/>
          <a:p>
            <a:r>
              <a:rPr lang="en-US" dirty="0" smtClean="0"/>
              <a:t>A recurring clause in all agreements;   All forms of </a:t>
            </a:r>
            <a:r>
              <a:rPr lang="en-US" b="1" dirty="0" smtClean="0"/>
              <a:t>industrial action </a:t>
            </a:r>
            <a:r>
              <a:rPr lang="en-US" dirty="0" smtClean="0"/>
              <a:t>are </a:t>
            </a:r>
            <a:r>
              <a:rPr lang="en-US" b="1" dirty="0" smtClean="0"/>
              <a:t>precluded</a:t>
            </a:r>
            <a:r>
              <a:rPr lang="en-US" dirty="0" smtClean="0"/>
              <a:t> in respect of any matters covered in this Agreement</a:t>
            </a:r>
          </a:p>
          <a:p>
            <a:endParaRPr lang="en-US" dirty="0" smtClean="0"/>
          </a:p>
          <a:p>
            <a:r>
              <a:rPr lang="en-US" dirty="0" smtClean="0"/>
              <a:t>LRA Oversight body remains in place</a:t>
            </a:r>
            <a:endParaRPr lang="en-US" dirty="0"/>
          </a:p>
        </p:txBody>
      </p:sp>
    </p:spTree>
    <p:extLst>
      <p:ext uri="{BB962C8B-B14F-4D97-AF65-F5344CB8AC3E}">
        <p14:creationId xmlns:p14="http://schemas.microsoft.com/office/powerpoint/2010/main" val="3990149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Timeline and Progress </a:t>
            </a:r>
            <a:endParaRPr lang="en-US" dirty="0"/>
          </a:p>
        </p:txBody>
      </p:sp>
      <p:sp>
        <p:nvSpPr>
          <p:cNvPr id="3" name="Content Placeholder 2"/>
          <p:cNvSpPr>
            <a:spLocks noGrp="1"/>
          </p:cNvSpPr>
          <p:nvPr>
            <p:ph idx="1"/>
          </p:nvPr>
        </p:nvSpPr>
        <p:spPr/>
        <p:txBody>
          <a:bodyPr/>
          <a:lstStyle/>
          <a:p>
            <a:r>
              <a:rPr lang="en-IE" b="1" dirty="0">
                <a:solidFill>
                  <a:srgbClr val="002D5D"/>
                </a:solidFill>
              </a:rPr>
              <a:t>22</a:t>
            </a:r>
            <a:r>
              <a:rPr lang="en-IE" b="1" baseline="30000" dirty="0">
                <a:solidFill>
                  <a:srgbClr val="002D5D"/>
                </a:solidFill>
              </a:rPr>
              <a:t>nd</a:t>
            </a:r>
            <a:r>
              <a:rPr lang="en-IE" b="1" dirty="0">
                <a:solidFill>
                  <a:srgbClr val="002D5D"/>
                </a:solidFill>
              </a:rPr>
              <a:t> </a:t>
            </a:r>
            <a:r>
              <a:rPr lang="en-IE" b="1" dirty="0" smtClean="0">
                <a:solidFill>
                  <a:srgbClr val="002D5D"/>
                </a:solidFill>
              </a:rPr>
              <a:t>May</a:t>
            </a:r>
            <a:r>
              <a:rPr lang="en-IE" dirty="0" smtClean="0"/>
              <a:t>: Chair </a:t>
            </a:r>
            <a:r>
              <a:rPr lang="en-IE" dirty="0" err="1"/>
              <a:t>Oonagh</a:t>
            </a:r>
            <a:r>
              <a:rPr lang="en-IE" dirty="0"/>
              <a:t> Buckley WRC </a:t>
            </a:r>
            <a:endParaRPr lang="en-IE" dirty="0" smtClean="0"/>
          </a:p>
          <a:p>
            <a:endParaRPr lang="en-IE" dirty="0" smtClean="0"/>
          </a:p>
          <a:p>
            <a:r>
              <a:rPr lang="en-IE" dirty="0" smtClean="0"/>
              <a:t>Main </a:t>
            </a:r>
            <a:r>
              <a:rPr lang="en-IE" dirty="0"/>
              <a:t>representatives from each Union/Association – </a:t>
            </a:r>
            <a:r>
              <a:rPr lang="en-IE" i="1" dirty="0"/>
              <a:t>ICTU Negotiation Team, Shay Cody IMPACT, </a:t>
            </a:r>
            <a:r>
              <a:rPr lang="en-IE" i="1" dirty="0" err="1"/>
              <a:t>Shiela</a:t>
            </a:r>
            <a:r>
              <a:rPr lang="en-IE" i="1" dirty="0"/>
              <a:t> </a:t>
            </a:r>
            <a:r>
              <a:rPr lang="en-IE" i="1" dirty="0" err="1"/>
              <a:t>Nunan</a:t>
            </a:r>
            <a:r>
              <a:rPr lang="en-IE" i="1" dirty="0"/>
              <a:t> INTO, Tom </a:t>
            </a:r>
            <a:r>
              <a:rPr lang="en-IE" i="1" dirty="0" err="1" smtClean="0"/>
              <a:t>Gerity</a:t>
            </a:r>
            <a:r>
              <a:rPr lang="en-IE" i="1" dirty="0" smtClean="0"/>
              <a:t>, </a:t>
            </a:r>
            <a:r>
              <a:rPr lang="en-IE" i="1" dirty="0" smtClean="0"/>
              <a:t>Gene </a:t>
            </a:r>
            <a:r>
              <a:rPr lang="en-IE" i="1" dirty="0"/>
              <a:t>Mealy SIPTU</a:t>
            </a:r>
            <a:endParaRPr lang="en-US" i="1" dirty="0"/>
          </a:p>
        </p:txBody>
      </p:sp>
    </p:spTree>
    <p:extLst>
      <p:ext uri="{BB962C8B-B14F-4D97-AF65-F5344CB8AC3E}">
        <p14:creationId xmlns:p14="http://schemas.microsoft.com/office/powerpoint/2010/main" val="5114633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8.3. No Cost Increasing Claims </a:t>
            </a:r>
          </a:p>
        </p:txBody>
      </p:sp>
      <p:sp>
        <p:nvSpPr>
          <p:cNvPr id="3" name="Content Placeholder 2"/>
          <p:cNvSpPr>
            <a:spLocks noGrp="1"/>
          </p:cNvSpPr>
          <p:nvPr>
            <p:ph idx="1"/>
          </p:nvPr>
        </p:nvSpPr>
        <p:spPr/>
        <p:txBody>
          <a:bodyPr>
            <a:noAutofit/>
          </a:bodyPr>
          <a:lstStyle/>
          <a:p>
            <a:r>
              <a:rPr lang="en-US" b="1" dirty="0" smtClean="0"/>
              <a:t>Standard clause </a:t>
            </a:r>
            <a:r>
              <a:rPr lang="en-US" dirty="0" smtClean="0"/>
              <a:t>now in these agreements</a:t>
            </a:r>
          </a:p>
          <a:p>
            <a:r>
              <a:rPr lang="en-US" b="1" dirty="0" smtClean="0"/>
              <a:t>No scope to bring new claims </a:t>
            </a:r>
            <a:r>
              <a:rPr lang="en-US" dirty="0" smtClean="0"/>
              <a:t>for allowances or pay increases during the Agreement</a:t>
            </a:r>
            <a:endParaRPr lang="en-US" dirty="0"/>
          </a:p>
          <a:p>
            <a:endParaRPr lang="en-US" dirty="0"/>
          </a:p>
        </p:txBody>
      </p:sp>
      <p:sp>
        <p:nvSpPr>
          <p:cNvPr id="4" name="Title 1"/>
          <p:cNvSpPr txBox="1">
            <a:spLocks/>
          </p:cNvSpPr>
          <p:nvPr/>
        </p:nvSpPr>
        <p:spPr>
          <a:xfrm>
            <a:off x="818743" y="3828245"/>
            <a:ext cx="7506515"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smtClean="0">
                <a:ln>
                  <a:noFill/>
                </a:ln>
                <a:solidFill>
                  <a:srgbClr val="A6C724"/>
                </a:solidFill>
                <a:effectLst/>
                <a:uLnTx/>
                <a:uFillTx/>
                <a:latin typeface="+mj-lt"/>
                <a:ea typeface="+mj-ea"/>
                <a:cs typeface="+mj-cs"/>
              </a:rPr>
              <a:t>8.4. Review of Agreement </a:t>
            </a:r>
            <a:endParaRPr kumimoji="0" lang="en-US" sz="3000" b="1" i="0" u="none" strike="noStrike" kern="1200" cap="none" spc="0" normalizeH="0" baseline="0" noProof="0" dirty="0">
              <a:ln>
                <a:noFill/>
              </a:ln>
              <a:solidFill>
                <a:srgbClr val="A6C724"/>
              </a:solidFill>
              <a:effectLst/>
              <a:uLnTx/>
              <a:uFillTx/>
              <a:latin typeface="+mj-lt"/>
              <a:ea typeface="+mj-ea"/>
              <a:cs typeface="+mj-cs"/>
            </a:endParaRPr>
          </a:p>
        </p:txBody>
      </p:sp>
    </p:spTree>
    <p:extLst>
      <p:ext uri="{BB962C8B-B14F-4D97-AF65-F5344CB8AC3E}">
        <p14:creationId xmlns:p14="http://schemas.microsoft.com/office/powerpoint/2010/main" val="31991796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44" y="1014232"/>
            <a:ext cx="7506515" cy="1143000"/>
          </a:xfrm>
        </p:spPr>
        <p:txBody>
          <a:bodyPr>
            <a:noAutofit/>
          </a:bodyPr>
          <a:lstStyle/>
          <a:p>
            <a:r>
              <a:rPr lang="fr-FR" sz="2000" dirty="0">
                <a:solidFill>
                  <a:schemeClr val="tx1"/>
                </a:solidFill>
              </a:rPr>
              <a:t>2.6. </a:t>
            </a:r>
            <a:r>
              <a:rPr lang="fr-FR" sz="2000" dirty="0" err="1">
                <a:solidFill>
                  <a:schemeClr val="tx1"/>
                </a:solidFill>
              </a:rPr>
              <a:t>Professionalisation</a:t>
            </a:r>
            <a:endParaRPr lang="fr-FR" sz="2000" dirty="0">
              <a:solidFill>
                <a:schemeClr val="tx1"/>
              </a:solidFill>
            </a:endParaRPr>
          </a:p>
        </p:txBody>
      </p:sp>
      <p:sp>
        <p:nvSpPr>
          <p:cNvPr id="5" name="Title 1"/>
          <p:cNvSpPr txBox="1">
            <a:spLocks/>
          </p:cNvSpPr>
          <p:nvPr/>
        </p:nvSpPr>
        <p:spPr>
          <a:xfrm>
            <a:off x="818744" y="1585732"/>
            <a:ext cx="7506515"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effectLst/>
                <a:uLnTx/>
                <a:uFillTx/>
                <a:latin typeface="+mj-lt"/>
                <a:ea typeface="+mj-ea"/>
                <a:cs typeface="+mj-cs"/>
              </a:rPr>
              <a:t>2.8. Public Service Mobility</a:t>
            </a:r>
            <a:endParaRPr kumimoji="0" lang="en-US" sz="2000" b="1" i="0" u="none" strike="noStrike" kern="1200" cap="none" spc="0" normalizeH="0" baseline="0" noProof="0" dirty="0">
              <a:ln>
                <a:noFill/>
              </a:ln>
              <a:effectLst/>
              <a:uLnTx/>
              <a:uFillTx/>
              <a:latin typeface="+mj-lt"/>
              <a:ea typeface="+mj-ea"/>
              <a:cs typeface="+mj-cs"/>
            </a:endParaRPr>
          </a:p>
        </p:txBody>
      </p:sp>
      <p:sp>
        <p:nvSpPr>
          <p:cNvPr id="6" name="Title 1"/>
          <p:cNvSpPr txBox="1">
            <a:spLocks/>
          </p:cNvSpPr>
          <p:nvPr/>
        </p:nvSpPr>
        <p:spPr>
          <a:xfrm>
            <a:off x="818744" y="2157232"/>
            <a:ext cx="7506515"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b="1" kern="1200">
                <a:solidFill>
                  <a:srgbClr val="A6C724"/>
                </a:solidFill>
                <a:latin typeface="+mj-lt"/>
                <a:ea typeface="+mj-ea"/>
                <a:cs typeface="+mj-cs"/>
              </a:defRPr>
            </a:lvl1pPr>
          </a:lstStyle>
          <a:p>
            <a:r>
              <a:rPr lang="en-US" sz="2000" dirty="0" smtClean="0">
                <a:solidFill>
                  <a:schemeClr val="tx1"/>
                </a:solidFill>
              </a:rPr>
              <a:t>2.10. Apprenticeship and Traineeship in the Public Sector</a:t>
            </a:r>
            <a:endParaRPr lang="en-US" sz="2000" dirty="0">
              <a:solidFill>
                <a:schemeClr val="tx1"/>
              </a:solidFill>
            </a:endParaRPr>
          </a:p>
        </p:txBody>
      </p:sp>
      <p:sp>
        <p:nvSpPr>
          <p:cNvPr id="7" name="Title 1"/>
          <p:cNvSpPr txBox="1">
            <a:spLocks/>
          </p:cNvSpPr>
          <p:nvPr/>
        </p:nvSpPr>
        <p:spPr>
          <a:xfrm>
            <a:off x="818743" y="3300232"/>
            <a:ext cx="7506515"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smtClean="0">
                <a:ln>
                  <a:noFill/>
                </a:ln>
                <a:effectLst/>
                <a:uLnTx/>
                <a:uFillTx/>
                <a:latin typeface="+mj-lt"/>
                <a:ea typeface="+mj-ea"/>
                <a:cs typeface="+mj-cs"/>
              </a:rPr>
              <a:t>2.14. Work-life balance</a:t>
            </a:r>
            <a:endParaRPr kumimoji="0" lang="en-US" sz="2000" b="1" i="0" u="none" strike="noStrike" kern="1200" cap="none" spc="0" normalizeH="0" baseline="0" noProof="0" dirty="0">
              <a:ln>
                <a:noFill/>
              </a:ln>
              <a:effectLst/>
              <a:uLnTx/>
              <a:uFillTx/>
              <a:latin typeface="+mj-lt"/>
              <a:ea typeface="+mj-ea"/>
              <a:cs typeface="+mj-cs"/>
            </a:endParaRPr>
          </a:p>
        </p:txBody>
      </p:sp>
      <p:sp>
        <p:nvSpPr>
          <p:cNvPr id="8" name="Title 1"/>
          <p:cNvSpPr txBox="1">
            <a:spLocks/>
          </p:cNvSpPr>
          <p:nvPr/>
        </p:nvSpPr>
        <p:spPr>
          <a:xfrm>
            <a:off x="818744" y="2728732"/>
            <a:ext cx="7506515"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effectLst/>
                <a:uLnTx/>
                <a:uFillTx/>
                <a:latin typeface="+mj-lt"/>
                <a:ea typeface="+mj-ea"/>
                <a:cs typeface="+mj-cs"/>
              </a:rPr>
              <a:t>2.15. Agency Staffing</a:t>
            </a:r>
            <a:endParaRPr kumimoji="0" lang="en-US" sz="2000" b="1" i="0" u="none" strike="noStrike" kern="1200" cap="none" spc="0" normalizeH="0" baseline="0" noProof="0" dirty="0">
              <a:ln>
                <a:noFill/>
              </a:ln>
              <a:effectLst/>
              <a:uLnTx/>
              <a:uFillTx/>
              <a:latin typeface="+mj-lt"/>
              <a:ea typeface="+mj-ea"/>
              <a:cs typeface="+mj-cs"/>
            </a:endParaRPr>
          </a:p>
        </p:txBody>
      </p:sp>
      <p:sp>
        <p:nvSpPr>
          <p:cNvPr id="9" name="Title 1"/>
          <p:cNvSpPr txBox="1">
            <a:spLocks/>
          </p:cNvSpPr>
          <p:nvPr/>
        </p:nvSpPr>
        <p:spPr>
          <a:xfrm>
            <a:off x="818743" y="286014"/>
            <a:ext cx="7506515"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b="1" dirty="0" smtClean="0">
                <a:solidFill>
                  <a:srgbClr val="A6C724"/>
                </a:solidFill>
                <a:latin typeface="+mj-lt"/>
                <a:ea typeface="+mj-ea"/>
                <a:cs typeface="+mj-cs"/>
              </a:rPr>
              <a:t>Sections not impacting AGSI</a:t>
            </a:r>
            <a:endParaRPr kumimoji="0" lang="en-US" sz="2800" b="1" i="0" u="none" strike="noStrike" kern="1200" cap="none" spc="0" normalizeH="0" baseline="0" noProof="0" dirty="0">
              <a:ln>
                <a:noFill/>
              </a:ln>
              <a:solidFill>
                <a:srgbClr val="A6C724"/>
              </a:solidFill>
              <a:effectLst/>
              <a:uLnTx/>
              <a:uFillTx/>
              <a:latin typeface="+mj-lt"/>
              <a:ea typeface="+mj-ea"/>
              <a:cs typeface="+mj-cs"/>
            </a:endParaRPr>
          </a:p>
        </p:txBody>
      </p:sp>
    </p:spTree>
    <p:extLst>
      <p:ext uri="{BB962C8B-B14F-4D97-AF65-F5344CB8AC3E}">
        <p14:creationId xmlns:p14="http://schemas.microsoft.com/office/powerpoint/2010/main" val="22726171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t>Closing Remarks</a:t>
            </a:r>
            <a:endParaRPr lang="en-US" sz="4800" dirty="0"/>
          </a:p>
        </p:txBody>
      </p:sp>
    </p:spTree>
    <p:extLst>
      <p:ext uri="{BB962C8B-B14F-4D97-AF65-F5344CB8AC3E}">
        <p14:creationId xmlns:p14="http://schemas.microsoft.com/office/powerpoint/2010/main" val="31474053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3475"/>
            <a:ext cx="7772400" cy="1470025"/>
          </a:xfrm>
        </p:spPr>
        <p:txBody>
          <a:bodyPr>
            <a:noAutofit/>
          </a:bodyPr>
          <a:lstStyle/>
          <a:p>
            <a:r>
              <a:rPr lang="en-GB" sz="4800" dirty="0" smtClean="0">
                <a:solidFill>
                  <a:srgbClr val="FFFFFF"/>
                </a:solidFill>
              </a:rPr>
              <a:t>Questions &amp; Answers</a:t>
            </a:r>
            <a:endParaRPr lang="en-US" sz="4800" dirty="0">
              <a:solidFill>
                <a:srgbClr val="FFFFFF"/>
              </a:solidFill>
            </a:endParaRPr>
          </a:p>
        </p:txBody>
      </p:sp>
    </p:spTree>
    <p:extLst>
      <p:ext uri="{BB962C8B-B14F-4D97-AF65-F5344CB8AC3E}">
        <p14:creationId xmlns:p14="http://schemas.microsoft.com/office/powerpoint/2010/main" val="19563228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9495"/>
            <a:ext cx="7772400" cy="1470025"/>
          </a:xfrm>
        </p:spPr>
        <p:txBody>
          <a:bodyPr>
            <a:noAutofit/>
          </a:bodyPr>
          <a:lstStyle/>
          <a:p>
            <a:r>
              <a:rPr lang="en-GB" sz="4800" dirty="0">
                <a:solidFill>
                  <a:srgbClr val="FFFFFF"/>
                </a:solidFill>
              </a:rPr>
              <a:t>Interdepartmental Working </a:t>
            </a:r>
            <a:r>
              <a:rPr lang="en-GB" sz="4800" dirty="0" smtClean="0">
                <a:solidFill>
                  <a:srgbClr val="FFFFFF"/>
                </a:solidFill>
              </a:rPr>
              <a:t>Group</a:t>
            </a:r>
            <a:endParaRPr lang="en-US" sz="4800" dirty="0">
              <a:solidFill>
                <a:srgbClr val="FFFFFF"/>
              </a:solidFill>
            </a:endParaRPr>
          </a:p>
        </p:txBody>
      </p:sp>
      <p:sp>
        <p:nvSpPr>
          <p:cNvPr id="3" name="Subtitle 2"/>
          <p:cNvSpPr>
            <a:spLocks noGrp="1"/>
          </p:cNvSpPr>
          <p:nvPr>
            <p:ph type="subTitle" idx="1"/>
          </p:nvPr>
        </p:nvSpPr>
        <p:spPr>
          <a:xfrm>
            <a:off x="1371600" y="3719519"/>
            <a:ext cx="6400800" cy="678083"/>
          </a:xfrm>
        </p:spPr>
        <p:txBody>
          <a:bodyPr/>
          <a:lstStyle/>
          <a:p>
            <a:r>
              <a:rPr lang="en-GB" i="1" dirty="0">
                <a:solidFill>
                  <a:srgbClr val="FFFFFF"/>
                </a:solidFill>
              </a:rPr>
              <a:t>on Industrial Relations </a:t>
            </a:r>
            <a:endParaRPr lang="en-US" i="1" dirty="0">
              <a:solidFill>
                <a:srgbClr val="FFFFFF"/>
              </a:solidFill>
            </a:endParaRPr>
          </a:p>
        </p:txBody>
      </p:sp>
    </p:spTree>
    <p:extLst>
      <p:ext uri="{BB962C8B-B14F-4D97-AF65-F5344CB8AC3E}">
        <p14:creationId xmlns:p14="http://schemas.microsoft.com/office/powerpoint/2010/main" val="34422715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3200" dirty="0" smtClean="0"/>
              <a:t>Setting the Scene</a:t>
            </a:r>
            <a:endParaRPr lang="en-IE" sz="3200" dirty="0"/>
          </a:p>
        </p:txBody>
      </p:sp>
      <p:sp>
        <p:nvSpPr>
          <p:cNvPr id="3" name="Content Placeholder 2"/>
          <p:cNvSpPr>
            <a:spLocks noGrp="1"/>
          </p:cNvSpPr>
          <p:nvPr>
            <p:ph idx="1"/>
          </p:nvPr>
        </p:nvSpPr>
        <p:spPr>
          <a:xfrm>
            <a:off x="559837" y="1866611"/>
            <a:ext cx="7765422" cy="3843723"/>
          </a:xfrm>
        </p:spPr>
        <p:txBody>
          <a:bodyPr>
            <a:normAutofit/>
          </a:bodyPr>
          <a:lstStyle/>
          <a:p>
            <a:r>
              <a:rPr lang="en-IE" sz="2200" dirty="0" smtClean="0"/>
              <a:t>Set up early 2017</a:t>
            </a:r>
          </a:p>
          <a:p>
            <a:r>
              <a:rPr lang="en-IE" sz="2200" dirty="0" smtClean="0"/>
              <a:t>First stage recommendations September 2017</a:t>
            </a:r>
          </a:p>
          <a:p>
            <a:r>
              <a:rPr lang="en-IE" sz="2200" dirty="0" smtClean="0"/>
              <a:t>Next stage expected by year end</a:t>
            </a:r>
          </a:p>
          <a:p>
            <a:r>
              <a:rPr lang="en-IE" sz="2200" dirty="0" smtClean="0"/>
              <a:t>AGSI denied access to membership of the Group</a:t>
            </a:r>
          </a:p>
          <a:p>
            <a:r>
              <a:rPr lang="en-IE" sz="2200" dirty="0" smtClean="0"/>
              <a:t>Submissions only </a:t>
            </a:r>
          </a:p>
          <a:p>
            <a:r>
              <a:rPr lang="en-IE" sz="2200" dirty="0" smtClean="0"/>
              <a:t>ICTU submissions not published but integrated </a:t>
            </a:r>
          </a:p>
          <a:p>
            <a:r>
              <a:rPr lang="en-IE" sz="2200" dirty="0" smtClean="0"/>
              <a:t>Denial of </a:t>
            </a:r>
            <a:r>
              <a:rPr lang="en-IE" sz="2200" dirty="0" err="1" smtClean="0"/>
              <a:t>EuroCOP</a:t>
            </a:r>
            <a:r>
              <a:rPr lang="en-IE" sz="2200" dirty="0" smtClean="0"/>
              <a:t> decisions </a:t>
            </a:r>
          </a:p>
          <a:p>
            <a:r>
              <a:rPr lang="en-IE" sz="2200" dirty="0" smtClean="0"/>
              <a:t>Major challenge for AGSI for 2018/2019</a:t>
            </a:r>
            <a:endParaRPr lang="en-IE" sz="2200" dirty="0" smtClean="0"/>
          </a:p>
        </p:txBody>
      </p:sp>
    </p:spTree>
    <p:extLst>
      <p:ext uri="{BB962C8B-B14F-4D97-AF65-F5344CB8AC3E}">
        <p14:creationId xmlns:p14="http://schemas.microsoft.com/office/powerpoint/2010/main" val="36247135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3200" dirty="0"/>
              <a:t>Regarding Access to the WRC and Labour Court</a:t>
            </a:r>
          </a:p>
        </p:txBody>
      </p:sp>
      <p:sp>
        <p:nvSpPr>
          <p:cNvPr id="3" name="Content Placeholder 2"/>
          <p:cNvSpPr>
            <a:spLocks noGrp="1"/>
          </p:cNvSpPr>
          <p:nvPr>
            <p:ph idx="1"/>
          </p:nvPr>
        </p:nvSpPr>
        <p:spPr>
          <a:xfrm>
            <a:off x="559837" y="1866611"/>
            <a:ext cx="7765422" cy="3843723"/>
          </a:xfrm>
        </p:spPr>
        <p:txBody>
          <a:bodyPr>
            <a:normAutofit/>
          </a:bodyPr>
          <a:lstStyle/>
          <a:p>
            <a:r>
              <a:rPr lang="en-IE" sz="2200" dirty="0" smtClean="0"/>
              <a:t>Garda </a:t>
            </a:r>
            <a:r>
              <a:rPr lang="en-IE" sz="2200" dirty="0"/>
              <a:t>Associations have a legitimate aspiration to have access to mechanisms for dealing with all matters relating to the terms and conditions of their </a:t>
            </a:r>
            <a:r>
              <a:rPr lang="en-IE" sz="2200" dirty="0" smtClean="0"/>
              <a:t>employment</a:t>
            </a:r>
          </a:p>
          <a:p>
            <a:r>
              <a:rPr lang="en-IE" sz="2200" dirty="0"/>
              <a:t>Government Decision, the Garda Associations should be provided with </a:t>
            </a:r>
            <a:r>
              <a:rPr lang="en-IE" sz="2200" dirty="0" smtClean="0"/>
              <a:t>access </a:t>
            </a:r>
            <a:r>
              <a:rPr lang="en-IE" sz="2200" dirty="0"/>
              <a:t>to </a:t>
            </a:r>
            <a:r>
              <a:rPr lang="en-IE" sz="2200" dirty="0" smtClean="0"/>
              <a:t>the </a:t>
            </a:r>
            <a:r>
              <a:rPr lang="en-IE" sz="2200" dirty="0"/>
              <a:t>WRC and the Labour </a:t>
            </a:r>
            <a:r>
              <a:rPr lang="en-IE" sz="2200" dirty="0" smtClean="0"/>
              <a:t>Court</a:t>
            </a:r>
          </a:p>
          <a:p>
            <a:r>
              <a:rPr lang="en-IE" sz="2200" dirty="0"/>
              <a:t>The Working Group concurs with the views of the Garda Associations that providing access to the </a:t>
            </a:r>
            <a:r>
              <a:rPr lang="en-IE" sz="2200" dirty="0" smtClean="0"/>
              <a:t>IR machinery </a:t>
            </a:r>
            <a:r>
              <a:rPr lang="en-IE" sz="2200" dirty="0"/>
              <a:t>of the State is </a:t>
            </a:r>
            <a:r>
              <a:rPr lang="en-IE" sz="2200" dirty="0" smtClean="0"/>
              <a:t>essential</a:t>
            </a:r>
          </a:p>
        </p:txBody>
      </p:sp>
    </p:spTree>
    <p:extLst>
      <p:ext uri="{BB962C8B-B14F-4D97-AF65-F5344CB8AC3E}">
        <p14:creationId xmlns:p14="http://schemas.microsoft.com/office/powerpoint/2010/main" val="20285170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a:t>Access</a:t>
            </a:r>
            <a:r>
              <a:rPr lang="en-IE" dirty="0" smtClean="0"/>
              <a:t> to </a:t>
            </a:r>
            <a:r>
              <a:rPr lang="en-IE" dirty="0" smtClean="0"/>
              <a:t>WRC &amp; </a:t>
            </a:r>
            <a:r>
              <a:rPr lang="en-IE" dirty="0" smtClean="0"/>
              <a:t>Labour Court </a:t>
            </a:r>
            <a:endParaRPr lang="en-IE" dirty="0"/>
          </a:p>
        </p:txBody>
      </p:sp>
      <p:sp>
        <p:nvSpPr>
          <p:cNvPr id="3" name="Content Placeholder 2"/>
          <p:cNvSpPr>
            <a:spLocks noGrp="1"/>
          </p:cNvSpPr>
          <p:nvPr>
            <p:ph idx="1"/>
          </p:nvPr>
        </p:nvSpPr>
        <p:spPr/>
        <p:txBody>
          <a:bodyPr>
            <a:normAutofit lnSpcReduction="10000"/>
          </a:bodyPr>
          <a:lstStyle/>
          <a:p>
            <a:r>
              <a:rPr lang="en-IE" dirty="0"/>
              <a:t>State institutions should only be accessed when parties have exhausted the employee engagement/dispute resolution mechanisms available to </a:t>
            </a:r>
            <a:r>
              <a:rPr lang="en-IE" dirty="0" smtClean="0"/>
              <a:t>them</a:t>
            </a:r>
          </a:p>
          <a:p>
            <a:pPr marL="0" indent="0">
              <a:buNone/>
            </a:pPr>
            <a:endParaRPr lang="en-IE" dirty="0"/>
          </a:p>
          <a:p>
            <a:r>
              <a:rPr lang="en-IE" dirty="0"/>
              <a:t>Internal dispute resolution mechanism; Garda C&amp;A scheme would be appropriate </a:t>
            </a:r>
            <a:r>
              <a:rPr lang="en-IE" u="sng" dirty="0"/>
              <a:t>amended as required</a:t>
            </a:r>
          </a:p>
          <a:p>
            <a:endParaRPr lang="en-IE" dirty="0"/>
          </a:p>
        </p:txBody>
      </p:sp>
    </p:spTree>
    <p:extLst>
      <p:ext uri="{BB962C8B-B14F-4D97-AF65-F5344CB8AC3E}">
        <p14:creationId xmlns:p14="http://schemas.microsoft.com/office/powerpoint/2010/main" val="8325844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0" dirty="0"/>
              <a:t/>
            </a:r>
            <a:br>
              <a:rPr lang="en-IE" b="0" dirty="0"/>
            </a:br>
            <a:r>
              <a:rPr lang="en-IE" sz="3600" dirty="0"/>
              <a:t>Regarding</a:t>
            </a:r>
            <a:r>
              <a:rPr lang="en-IE" b="0" dirty="0"/>
              <a:t> </a:t>
            </a:r>
            <a:r>
              <a:rPr lang="en-IE" sz="3600" dirty="0"/>
              <a:t>Trade Union Status </a:t>
            </a:r>
            <a:r>
              <a:rPr lang="en-IE" b="0" dirty="0"/>
              <a:t/>
            </a:r>
            <a:br>
              <a:rPr lang="en-IE" b="0" dirty="0"/>
            </a:br>
            <a:endParaRPr lang="en-IE" dirty="0"/>
          </a:p>
        </p:txBody>
      </p:sp>
      <p:sp>
        <p:nvSpPr>
          <p:cNvPr id="3" name="Content Placeholder 2"/>
          <p:cNvSpPr>
            <a:spLocks noGrp="1"/>
          </p:cNvSpPr>
          <p:nvPr>
            <p:ph idx="1"/>
          </p:nvPr>
        </p:nvSpPr>
        <p:spPr/>
        <p:txBody>
          <a:bodyPr>
            <a:normAutofit fontScale="92500" lnSpcReduction="20000"/>
          </a:bodyPr>
          <a:lstStyle/>
          <a:p>
            <a:r>
              <a:rPr lang="en-IE" dirty="0" smtClean="0"/>
              <a:t>Question; </a:t>
            </a:r>
          </a:p>
          <a:p>
            <a:pPr>
              <a:buNone/>
            </a:pPr>
            <a:r>
              <a:rPr lang="en-IE" dirty="0" smtClean="0"/>
              <a:t>	In </a:t>
            </a:r>
            <a:r>
              <a:rPr lang="en-IE" dirty="0"/>
              <a:t>order to engage with the WRC and the Labour Court, the Garda Associations should be reconstituted as Trade </a:t>
            </a:r>
            <a:r>
              <a:rPr lang="en-IE" dirty="0" smtClean="0"/>
              <a:t>Unions?</a:t>
            </a:r>
          </a:p>
          <a:p>
            <a:pPr>
              <a:buNone/>
            </a:pPr>
            <a:endParaRPr lang="en-IE" dirty="0" smtClean="0"/>
          </a:p>
          <a:p>
            <a:r>
              <a:rPr lang="en-IE" dirty="0" smtClean="0"/>
              <a:t>A significant </a:t>
            </a:r>
            <a:r>
              <a:rPr lang="en-IE" dirty="0"/>
              <a:t>aspect of </a:t>
            </a:r>
            <a:r>
              <a:rPr lang="en-IE" dirty="0" smtClean="0"/>
              <a:t>Trade </a:t>
            </a:r>
            <a:r>
              <a:rPr lang="en-IE" dirty="0"/>
              <a:t>U</a:t>
            </a:r>
            <a:r>
              <a:rPr lang="en-IE" dirty="0" smtClean="0"/>
              <a:t>nion </a:t>
            </a:r>
            <a:r>
              <a:rPr lang="en-IE" dirty="0"/>
              <a:t>status relates to the protections in legislation with regard to legitimate industrial action</a:t>
            </a:r>
            <a:r>
              <a:rPr lang="en-IE" dirty="0" smtClean="0"/>
              <a:t>.</a:t>
            </a:r>
          </a:p>
          <a:p>
            <a:endParaRPr lang="en-IE" dirty="0"/>
          </a:p>
        </p:txBody>
      </p:sp>
    </p:spTree>
    <p:extLst>
      <p:ext uri="{BB962C8B-B14F-4D97-AF65-F5344CB8AC3E}">
        <p14:creationId xmlns:p14="http://schemas.microsoft.com/office/powerpoint/2010/main" val="21216360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43" y="365760"/>
            <a:ext cx="7506515" cy="1143000"/>
          </a:xfrm>
        </p:spPr>
        <p:txBody>
          <a:bodyPr>
            <a:normAutofit/>
          </a:bodyPr>
          <a:lstStyle/>
          <a:p>
            <a:pPr algn="ctr"/>
            <a:r>
              <a:rPr lang="en-IE" sz="3200" dirty="0"/>
              <a:t>Affiliation to ICTU </a:t>
            </a:r>
          </a:p>
        </p:txBody>
      </p:sp>
      <p:sp>
        <p:nvSpPr>
          <p:cNvPr id="3" name="Content Placeholder 2"/>
          <p:cNvSpPr>
            <a:spLocks noGrp="1"/>
          </p:cNvSpPr>
          <p:nvPr>
            <p:ph idx="1"/>
          </p:nvPr>
        </p:nvSpPr>
        <p:spPr>
          <a:xfrm>
            <a:off x="426720" y="1310640"/>
            <a:ext cx="7898539" cy="4267199"/>
          </a:xfrm>
        </p:spPr>
        <p:txBody>
          <a:bodyPr>
            <a:noAutofit/>
          </a:bodyPr>
          <a:lstStyle/>
          <a:p>
            <a:r>
              <a:rPr lang="en-IE" sz="2000" dirty="0" smtClean="0"/>
              <a:t>Gives </a:t>
            </a:r>
            <a:r>
              <a:rPr lang="en-IE" sz="2000" dirty="0"/>
              <a:t>rise to obligations and responsibilities to Congress and the broader trade union movement. </a:t>
            </a:r>
            <a:endParaRPr lang="en-IE" sz="2000" dirty="0" smtClean="0"/>
          </a:p>
          <a:p>
            <a:r>
              <a:rPr lang="en-IE" sz="2000" i="1" dirty="0"/>
              <a:t>Garda trade union </a:t>
            </a:r>
            <a:r>
              <a:rPr lang="en-IE" sz="2000" dirty="0" smtClean="0"/>
              <a:t>- Risks </a:t>
            </a:r>
          </a:p>
          <a:p>
            <a:pPr lvl="1"/>
            <a:r>
              <a:rPr lang="en-IE" sz="1800" dirty="0" smtClean="0"/>
              <a:t>might </a:t>
            </a:r>
            <a:r>
              <a:rPr lang="en-IE" sz="1800" dirty="0"/>
              <a:t>become embroiled in industrial action commenced by a different staff association in different sectors as part of a united ICTU campaign, </a:t>
            </a:r>
            <a:endParaRPr lang="en-IE" sz="1800" dirty="0" smtClean="0"/>
          </a:p>
          <a:p>
            <a:pPr lvl="1"/>
            <a:r>
              <a:rPr lang="en-IE" sz="1800" dirty="0"/>
              <a:t>I</a:t>
            </a:r>
            <a:r>
              <a:rPr lang="en-IE" sz="1800" dirty="0" smtClean="0"/>
              <a:t>ncitement </a:t>
            </a:r>
            <a:r>
              <a:rPr lang="en-IE" sz="1800" dirty="0"/>
              <a:t>by members of ICTU or other affiliated trade unions to reduce or withdraw Garda services in support of a sectoral dispute</a:t>
            </a:r>
            <a:r>
              <a:rPr lang="en-IE" sz="1800" dirty="0" smtClean="0"/>
              <a:t>.</a:t>
            </a:r>
          </a:p>
          <a:p>
            <a:pPr lvl="1"/>
            <a:r>
              <a:rPr lang="en-IE" sz="1800" dirty="0"/>
              <a:t>ICTU </a:t>
            </a:r>
            <a:r>
              <a:rPr lang="en-IE" sz="1800" dirty="0" smtClean="0"/>
              <a:t>has </a:t>
            </a:r>
            <a:r>
              <a:rPr lang="en-IE" sz="1800" dirty="0"/>
              <a:t>a strong political perspective, and can engage in political </a:t>
            </a:r>
            <a:r>
              <a:rPr lang="en-IE" sz="1800" dirty="0" smtClean="0"/>
              <a:t>campaigns.</a:t>
            </a:r>
          </a:p>
          <a:p>
            <a:pPr lvl="1">
              <a:buNone/>
            </a:pPr>
            <a:r>
              <a:rPr lang="en-IE" sz="1800" dirty="0" smtClean="0"/>
              <a:t>	 </a:t>
            </a:r>
            <a:r>
              <a:rPr lang="en-IE" sz="1800" dirty="0"/>
              <a:t>This activism might be at odds with the non-political role of An Garda Síochána.</a:t>
            </a:r>
          </a:p>
        </p:txBody>
      </p:sp>
    </p:spTree>
    <p:extLst>
      <p:ext uri="{BB962C8B-B14F-4D97-AF65-F5344CB8AC3E}">
        <p14:creationId xmlns:p14="http://schemas.microsoft.com/office/powerpoint/2010/main" val="1527483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43" y="723612"/>
            <a:ext cx="7506515" cy="876588"/>
          </a:xfrm>
        </p:spPr>
        <p:txBody>
          <a:bodyPr>
            <a:noAutofit/>
          </a:bodyPr>
          <a:lstStyle/>
          <a:p>
            <a:pPr algn="ctr"/>
            <a:r>
              <a:rPr lang="en-US" dirty="0" smtClean="0"/>
              <a:t>Pay Negotiations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8000" y="2111375"/>
            <a:ext cx="5588000" cy="2997200"/>
          </a:xfrm>
        </p:spPr>
      </p:pic>
    </p:spTree>
    <p:extLst>
      <p:ext uri="{BB962C8B-B14F-4D97-AF65-F5344CB8AC3E}">
        <p14:creationId xmlns:p14="http://schemas.microsoft.com/office/powerpoint/2010/main" val="775650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3200" dirty="0"/>
              <a:t>ICTU’s Concerns</a:t>
            </a:r>
          </a:p>
        </p:txBody>
      </p:sp>
      <p:sp>
        <p:nvSpPr>
          <p:cNvPr id="3" name="Content Placeholder 2"/>
          <p:cNvSpPr>
            <a:spLocks noGrp="1"/>
          </p:cNvSpPr>
          <p:nvPr>
            <p:ph idx="1"/>
          </p:nvPr>
        </p:nvSpPr>
        <p:spPr/>
        <p:txBody>
          <a:bodyPr/>
          <a:lstStyle/>
          <a:p>
            <a:r>
              <a:rPr lang="en-IE" dirty="0" smtClean="0"/>
              <a:t>Significant </a:t>
            </a:r>
            <a:r>
              <a:rPr lang="en-IE" dirty="0"/>
              <a:t>concerns about the ability of the Garda Associations to engage fully with the State’s industrial relations processes unless they transition to becoming </a:t>
            </a:r>
            <a:r>
              <a:rPr lang="en-IE" dirty="0" smtClean="0"/>
              <a:t>Trade </a:t>
            </a:r>
            <a:r>
              <a:rPr lang="en-IE" dirty="0"/>
              <a:t>U</a:t>
            </a:r>
            <a:r>
              <a:rPr lang="en-IE" dirty="0" smtClean="0"/>
              <a:t>nions </a:t>
            </a:r>
            <a:r>
              <a:rPr lang="en-IE" dirty="0"/>
              <a:t>within the </a:t>
            </a:r>
            <a:r>
              <a:rPr lang="en-IE" dirty="0" smtClean="0"/>
              <a:t>legislation</a:t>
            </a:r>
            <a:endParaRPr lang="en-IE" dirty="0"/>
          </a:p>
        </p:txBody>
      </p:sp>
    </p:spTree>
    <p:extLst>
      <p:ext uri="{BB962C8B-B14F-4D97-AF65-F5344CB8AC3E}">
        <p14:creationId xmlns:p14="http://schemas.microsoft.com/office/powerpoint/2010/main" val="4905349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a:t>Conclusion &amp; Recommendations </a:t>
            </a:r>
          </a:p>
        </p:txBody>
      </p:sp>
      <p:sp>
        <p:nvSpPr>
          <p:cNvPr id="3" name="Content Placeholder 2"/>
          <p:cNvSpPr>
            <a:spLocks noGrp="1"/>
          </p:cNvSpPr>
          <p:nvPr>
            <p:ph idx="1"/>
          </p:nvPr>
        </p:nvSpPr>
        <p:spPr/>
        <p:txBody>
          <a:bodyPr>
            <a:normAutofit fontScale="92500"/>
          </a:bodyPr>
          <a:lstStyle/>
          <a:p>
            <a:r>
              <a:rPr lang="en-IE" dirty="0" smtClean="0"/>
              <a:t>The unique </a:t>
            </a:r>
            <a:r>
              <a:rPr lang="en-IE" dirty="0"/>
              <a:t>requirements of An Garda Síochána would not be served by reconstituting the Garda Associations as </a:t>
            </a:r>
            <a:r>
              <a:rPr lang="en-IE" dirty="0" smtClean="0"/>
              <a:t>Trade </a:t>
            </a:r>
            <a:r>
              <a:rPr lang="en-IE" dirty="0"/>
              <a:t>U</a:t>
            </a:r>
            <a:r>
              <a:rPr lang="en-IE" dirty="0" smtClean="0"/>
              <a:t>nions</a:t>
            </a:r>
          </a:p>
          <a:p>
            <a:r>
              <a:rPr lang="en-IE" dirty="0" smtClean="0"/>
              <a:t>Obligation </a:t>
            </a:r>
            <a:r>
              <a:rPr lang="en-IE" dirty="0"/>
              <a:t>to ensure that the members of An Garda Síochána are not disadvantaged as a </a:t>
            </a:r>
            <a:r>
              <a:rPr lang="en-IE" dirty="0" smtClean="0"/>
              <a:t>result</a:t>
            </a:r>
          </a:p>
          <a:p>
            <a:r>
              <a:rPr lang="en-IE" dirty="0" smtClean="0"/>
              <a:t>Acknowledges </a:t>
            </a:r>
            <a:r>
              <a:rPr lang="en-IE" dirty="0"/>
              <a:t>that this is an area of complexity and </a:t>
            </a:r>
            <a:r>
              <a:rPr lang="en-IE" dirty="0" smtClean="0"/>
              <a:t>sensitivity – different views of Associations and ICTU</a:t>
            </a:r>
            <a:endParaRPr lang="en-IE" dirty="0"/>
          </a:p>
        </p:txBody>
      </p:sp>
    </p:spTree>
    <p:extLst>
      <p:ext uri="{BB962C8B-B14F-4D97-AF65-F5344CB8AC3E}">
        <p14:creationId xmlns:p14="http://schemas.microsoft.com/office/powerpoint/2010/main" val="34417329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135" y="723612"/>
            <a:ext cx="7644123" cy="1143000"/>
          </a:xfrm>
        </p:spPr>
        <p:txBody>
          <a:bodyPr/>
          <a:lstStyle/>
          <a:p>
            <a:r>
              <a:rPr lang="en-IE" sz="3200" dirty="0"/>
              <a:t>Conclusion &amp; Recommendations, contd</a:t>
            </a:r>
            <a:r>
              <a:rPr lang="en-IE" dirty="0" smtClean="0"/>
              <a:t>. </a:t>
            </a:r>
            <a:endParaRPr lang="en-IE" dirty="0"/>
          </a:p>
        </p:txBody>
      </p:sp>
      <p:sp>
        <p:nvSpPr>
          <p:cNvPr id="3" name="Content Placeholder 2"/>
          <p:cNvSpPr>
            <a:spLocks noGrp="1"/>
          </p:cNvSpPr>
          <p:nvPr>
            <p:ph idx="1"/>
          </p:nvPr>
        </p:nvSpPr>
        <p:spPr>
          <a:xfrm>
            <a:off x="681135" y="1866612"/>
            <a:ext cx="7644124" cy="3456776"/>
          </a:xfrm>
        </p:spPr>
        <p:txBody>
          <a:bodyPr>
            <a:noAutofit/>
          </a:bodyPr>
          <a:lstStyle/>
          <a:p>
            <a:r>
              <a:rPr lang="en-IE" sz="2200" dirty="0" smtClean="0"/>
              <a:t>That </a:t>
            </a:r>
            <a:r>
              <a:rPr lang="en-IE" sz="2200" dirty="0"/>
              <a:t>the Industrial Relations Act 1990 be </a:t>
            </a:r>
            <a:r>
              <a:rPr lang="en-IE" sz="2200" dirty="0" smtClean="0"/>
              <a:t>amended;</a:t>
            </a:r>
            <a:endParaRPr lang="en-IE" sz="2200" dirty="0"/>
          </a:p>
          <a:p>
            <a:endParaRPr lang="en-IE" sz="1000" dirty="0" smtClean="0"/>
          </a:p>
          <a:p>
            <a:r>
              <a:rPr lang="en-IE" sz="2200" dirty="0" smtClean="0"/>
              <a:t>The </a:t>
            </a:r>
            <a:r>
              <a:rPr lang="en-IE" sz="2200" dirty="0"/>
              <a:t>Garda Associations maintain their current status as statutory bodies established </a:t>
            </a:r>
            <a:r>
              <a:rPr lang="en-IE" sz="2200" dirty="0" smtClean="0"/>
              <a:t>- do </a:t>
            </a:r>
            <a:r>
              <a:rPr lang="en-IE" sz="2200" dirty="0"/>
              <a:t>not transition to becoming trade </a:t>
            </a:r>
            <a:r>
              <a:rPr lang="en-IE" sz="2200" dirty="0" smtClean="0"/>
              <a:t>unions;</a:t>
            </a:r>
          </a:p>
          <a:p>
            <a:endParaRPr lang="en-IE" sz="1000" dirty="0" smtClean="0"/>
          </a:p>
          <a:p>
            <a:r>
              <a:rPr lang="en-IE" sz="2200" dirty="0" smtClean="0"/>
              <a:t>The </a:t>
            </a:r>
            <a:r>
              <a:rPr lang="en-IE" sz="2200" dirty="0"/>
              <a:t>Garda Síochána Association Regulations be amended to include the rules of governance that apply to </a:t>
            </a:r>
            <a:r>
              <a:rPr lang="en-IE" sz="2200" dirty="0" smtClean="0"/>
              <a:t>Trade </a:t>
            </a:r>
            <a:r>
              <a:rPr lang="en-IE" sz="2200" dirty="0"/>
              <a:t>U</a:t>
            </a:r>
            <a:r>
              <a:rPr lang="en-IE" sz="2200" dirty="0" smtClean="0"/>
              <a:t>nions </a:t>
            </a:r>
            <a:r>
              <a:rPr lang="en-IE" sz="2200" dirty="0"/>
              <a:t>and govern their interactions with the Workplace Relations Commission and Labour Court. </a:t>
            </a:r>
            <a:endParaRPr lang="en-IE" sz="2200" dirty="0" smtClean="0"/>
          </a:p>
          <a:p>
            <a:endParaRPr lang="en-IE" sz="2200" dirty="0" smtClean="0"/>
          </a:p>
        </p:txBody>
      </p:sp>
    </p:spTree>
    <p:extLst>
      <p:ext uri="{BB962C8B-B14F-4D97-AF65-F5344CB8AC3E}">
        <p14:creationId xmlns:p14="http://schemas.microsoft.com/office/powerpoint/2010/main" val="35137469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a:t>Regarding the Taking of Industrial Action</a:t>
            </a:r>
          </a:p>
        </p:txBody>
      </p:sp>
      <p:sp>
        <p:nvSpPr>
          <p:cNvPr id="3" name="Content Placeholder 2"/>
          <p:cNvSpPr>
            <a:spLocks noGrp="1"/>
          </p:cNvSpPr>
          <p:nvPr>
            <p:ph idx="1"/>
          </p:nvPr>
        </p:nvSpPr>
        <p:spPr>
          <a:xfrm>
            <a:off x="818743" y="2000513"/>
            <a:ext cx="7506516" cy="3473007"/>
          </a:xfrm>
        </p:spPr>
        <p:txBody>
          <a:bodyPr>
            <a:normAutofit lnSpcReduction="10000"/>
          </a:bodyPr>
          <a:lstStyle/>
          <a:p>
            <a:r>
              <a:rPr lang="en-IE" dirty="0" smtClean="0"/>
              <a:t>A fundamental </a:t>
            </a:r>
            <a:r>
              <a:rPr lang="en-IE" dirty="0"/>
              <a:t>issues for consideration </a:t>
            </a:r>
            <a:r>
              <a:rPr lang="en-IE" dirty="0" smtClean="0"/>
              <a:t>was whether </a:t>
            </a:r>
            <a:r>
              <a:rPr lang="en-IE" dirty="0"/>
              <a:t>members of An Garda Síochána should take industrial action up to and including </a:t>
            </a:r>
            <a:r>
              <a:rPr lang="en-IE" dirty="0" smtClean="0"/>
              <a:t>strike</a:t>
            </a:r>
          </a:p>
          <a:p>
            <a:endParaRPr lang="en-IE" dirty="0" smtClean="0"/>
          </a:p>
          <a:p>
            <a:r>
              <a:rPr lang="en-IE" dirty="0"/>
              <a:t>Working Group </a:t>
            </a:r>
            <a:r>
              <a:rPr lang="en-IE" dirty="0" smtClean="0"/>
              <a:t>considered the </a:t>
            </a:r>
            <a:r>
              <a:rPr lang="en-IE" dirty="0"/>
              <a:t>responsibility that falls on the State and An Garda Síochána to ensure the uninterrupted delivery of the essential services associated with policing and national </a:t>
            </a:r>
            <a:r>
              <a:rPr lang="en-IE" dirty="0" smtClean="0"/>
              <a:t>security</a:t>
            </a:r>
            <a:endParaRPr lang="en-IE" dirty="0"/>
          </a:p>
        </p:txBody>
      </p:sp>
    </p:spTree>
    <p:extLst>
      <p:ext uri="{BB962C8B-B14F-4D97-AF65-F5344CB8AC3E}">
        <p14:creationId xmlns:p14="http://schemas.microsoft.com/office/powerpoint/2010/main" val="30093703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a:t>Conclusion &amp; Recommendations</a:t>
            </a:r>
          </a:p>
        </p:txBody>
      </p:sp>
      <p:sp>
        <p:nvSpPr>
          <p:cNvPr id="3" name="Content Placeholder 2"/>
          <p:cNvSpPr>
            <a:spLocks noGrp="1"/>
          </p:cNvSpPr>
          <p:nvPr>
            <p:ph idx="1"/>
          </p:nvPr>
        </p:nvSpPr>
        <p:spPr>
          <a:xfrm>
            <a:off x="399245" y="1642187"/>
            <a:ext cx="8255357" cy="4166185"/>
          </a:xfrm>
        </p:spPr>
        <p:txBody>
          <a:bodyPr>
            <a:noAutofit/>
          </a:bodyPr>
          <a:lstStyle/>
          <a:p>
            <a:r>
              <a:rPr lang="en-IE" sz="2200" dirty="0" smtClean="0"/>
              <a:t>Members </a:t>
            </a:r>
            <a:r>
              <a:rPr lang="en-IE" sz="2200" dirty="0"/>
              <a:t>of An Garda Síochána should </a:t>
            </a:r>
            <a:r>
              <a:rPr lang="en-IE" sz="2200" u="sng" dirty="0"/>
              <a:t>continue to be constrained </a:t>
            </a:r>
            <a:r>
              <a:rPr lang="en-IE" sz="2200" dirty="0"/>
              <a:t>from withdrawing their labour in </a:t>
            </a:r>
            <a:r>
              <a:rPr lang="en-IE" sz="2200" u="sng" dirty="0"/>
              <a:t>any strike action</a:t>
            </a:r>
            <a:r>
              <a:rPr lang="en-IE" sz="2200" dirty="0"/>
              <a:t> likely to impact on policing, the security of the State or the maintenance of public authority; </a:t>
            </a:r>
            <a:endParaRPr lang="en-IE" sz="2200" dirty="0" smtClean="0"/>
          </a:p>
          <a:p>
            <a:endParaRPr lang="en-IE" sz="600" dirty="0"/>
          </a:p>
          <a:p>
            <a:r>
              <a:rPr lang="en-IE" sz="2200" dirty="0" smtClean="0"/>
              <a:t>Every </a:t>
            </a:r>
            <a:r>
              <a:rPr lang="en-IE" sz="2200" dirty="0"/>
              <a:t>effort should be made to identify and agree processes that will </a:t>
            </a:r>
            <a:r>
              <a:rPr lang="en-IE" sz="2200" u="sng" dirty="0"/>
              <a:t>eliminate recourse to ‘lower level’ industrial action </a:t>
            </a:r>
            <a:r>
              <a:rPr lang="en-IE" sz="2200" dirty="0"/>
              <a:t>and/or reduce the impact of such industrial action on the most essential services provided by An Garda Síochána. </a:t>
            </a:r>
            <a:endParaRPr lang="en-IE" sz="2200" dirty="0" smtClean="0"/>
          </a:p>
          <a:p>
            <a:endParaRPr lang="en-IE" sz="600" dirty="0" smtClean="0"/>
          </a:p>
          <a:p>
            <a:r>
              <a:rPr lang="en-IE" sz="2200" dirty="0" smtClean="0"/>
              <a:t>This </a:t>
            </a:r>
            <a:r>
              <a:rPr lang="en-IE" sz="2200" dirty="0"/>
              <a:t>should form part of the discussions in relation to the internal dispute resolution </a:t>
            </a:r>
            <a:r>
              <a:rPr lang="en-IE" sz="2200" dirty="0" smtClean="0"/>
              <a:t>process</a:t>
            </a:r>
            <a:endParaRPr lang="en-IE" sz="2200" dirty="0"/>
          </a:p>
        </p:txBody>
      </p:sp>
    </p:spTree>
    <p:extLst>
      <p:ext uri="{BB962C8B-B14F-4D97-AF65-F5344CB8AC3E}">
        <p14:creationId xmlns:p14="http://schemas.microsoft.com/office/powerpoint/2010/main" val="3465036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43" y="546330"/>
            <a:ext cx="7506515" cy="1143000"/>
          </a:xfrm>
        </p:spPr>
        <p:txBody>
          <a:bodyPr>
            <a:normAutofit/>
          </a:bodyPr>
          <a:lstStyle/>
          <a:p>
            <a:r>
              <a:rPr lang="en-IE" sz="3200" dirty="0"/>
              <a:t>Regarding Mechanisms for Pay Determination</a:t>
            </a:r>
          </a:p>
        </p:txBody>
      </p:sp>
      <p:sp>
        <p:nvSpPr>
          <p:cNvPr id="3" name="Content Placeholder 2"/>
          <p:cNvSpPr>
            <a:spLocks noGrp="1"/>
          </p:cNvSpPr>
          <p:nvPr>
            <p:ph idx="1"/>
          </p:nvPr>
        </p:nvSpPr>
        <p:spPr>
          <a:xfrm>
            <a:off x="270456" y="1689330"/>
            <a:ext cx="8641723" cy="3381642"/>
          </a:xfrm>
        </p:spPr>
        <p:txBody>
          <a:bodyPr>
            <a:noAutofit/>
          </a:bodyPr>
          <a:lstStyle/>
          <a:p>
            <a:r>
              <a:rPr lang="en-IE" sz="2400" dirty="0"/>
              <a:t>Garda Associations should be enabled to make representations with regard to pay and related conditions in a manner which is </a:t>
            </a:r>
            <a:r>
              <a:rPr lang="en-IE" sz="2400" u="sng" dirty="0"/>
              <a:t>no less advantageous </a:t>
            </a:r>
            <a:r>
              <a:rPr lang="en-IE" sz="2400" dirty="0"/>
              <a:t>than the facilities available to other public servants. </a:t>
            </a:r>
            <a:endParaRPr lang="en-IE" sz="2400" dirty="0" smtClean="0"/>
          </a:p>
          <a:p>
            <a:pPr lvl="1"/>
            <a:r>
              <a:rPr lang="en-IE" sz="2000" dirty="0" smtClean="0"/>
              <a:t>Make </a:t>
            </a:r>
            <a:r>
              <a:rPr lang="en-IE" sz="2000" dirty="0"/>
              <a:t>representations regarding overall pay issues to the Pay Commission, as appropriate and on request from the Commission;</a:t>
            </a:r>
          </a:p>
          <a:p>
            <a:pPr lvl="1"/>
            <a:r>
              <a:rPr lang="en-IE" sz="2000" dirty="0" smtClean="0"/>
              <a:t>Engage </a:t>
            </a:r>
            <a:r>
              <a:rPr lang="en-IE" sz="2000" dirty="0"/>
              <a:t>with their employer(s) through internal mechanisms regarding matters pertaining to pay and conditions of service;</a:t>
            </a:r>
          </a:p>
          <a:p>
            <a:pPr lvl="1"/>
            <a:r>
              <a:rPr lang="en-IE" sz="2000" dirty="0" smtClean="0"/>
              <a:t>Engage </a:t>
            </a:r>
            <a:r>
              <a:rPr lang="en-IE" sz="2000" dirty="0"/>
              <a:t>with the main industrial relations machinery of the State – the WRC and Labour Court – where issues cannot be resolved by other means.</a:t>
            </a:r>
          </a:p>
        </p:txBody>
      </p:sp>
    </p:spTree>
    <p:extLst>
      <p:ext uri="{BB962C8B-B14F-4D97-AF65-F5344CB8AC3E}">
        <p14:creationId xmlns:p14="http://schemas.microsoft.com/office/powerpoint/2010/main" val="3860556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dirty="0"/>
              <a:t>Conclusions</a:t>
            </a:r>
            <a:r>
              <a:rPr lang="en-IE" dirty="0" smtClean="0"/>
              <a:t> &amp; Recommendations</a:t>
            </a:r>
            <a:endParaRPr lang="en-IE" dirty="0"/>
          </a:p>
        </p:txBody>
      </p:sp>
      <p:sp>
        <p:nvSpPr>
          <p:cNvPr id="3" name="Content Placeholder 2"/>
          <p:cNvSpPr>
            <a:spLocks noGrp="1"/>
          </p:cNvSpPr>
          <p:nvPr>
            <p:ph idx="1"/>
          </p:nvPr>
        </p:nvSpPr>
        <p:spPr>
          <a:xfrm>
            <a:off x="566670" y="1700011"/>
            <a:ext cx="8023538" cy="3799268"/>
          </a:xfrm>
        </p:spPr>
        <p:txBody>
          <a:bodyPr>
            <a:normAutofit fontScale="77500" lnSpcReduction="20000"/>
          </a:bodyPr>
          <a:lstStyle/>
          <a:p>
            <a:r>
              <a:rPr lang="en-IE" dirty="0" smtClean="0"/>
              <a:t>Associations should have access to; </a:t>
            </a:r>
          </a:p>
          <a:p>
            <a:pPr lvl="1" indent="-342900"/>
            <a:r>
              <a:rPr lang="en-IE" dirty="0" smtClean="0"/>
              <a:t>The </a:t>
            </a:r>
            <a:r>
              <a:rPr lang="en-IE" dirty="0"/>
              <a:t>Pay Commission when appropriate, </a:t>
            </a:r>
            <a:endParaRPr lang="en-IE" dirty="0" smtClean="0"/>
          </a:p>
          <a:p>
            <a:pPr lvl="1" indent="-342900"/>
            <a:r>
              <a:rPr lang="en-IE" dirty="0"/>
              <a:t>T</a:t>
            </a:r>
            <a:r>
              <a:rPr lang="en-IE" dirty="0" smtClean="0"/>
              <a:t>he </a:t>
            </a:r>
            <a:r>
              <a:rPr lang="en-IE" dirty="0"/>
              <a:t>WRC and the Labour Court as required, </a:t>
            </a:r>
            <a:endParaRPr lang="en-IE" dirty="0" smtClean="0"/>
          </a:p>
          <a:p>
            <a:pPr lvl="1" indent="-342900"/>
            <a:r>
              <a:rPr lang="en-IE" dirty="0" smtClean="0"/>
              <a:t> A robust </a:t>
            </a:r>
            <a:r>
              <a:rPr lang="en-IE" dirty="0"/>
              <a:t>internal dispute resolution measures – </a:t>
            </a:r>
            <a:r>
              <a:rPr lang="en-IE" dirty="0" smtClean="0"/>
              <a:t>(to be </a:t>
            </a:r>
            <a:r>
              <a:rPr lang="en-IE" dirty="0"/>
              <a:t>made available to the Garda </a:t>
            </a:r>
            <a:r>
              <a:rPr lang="en-IE" dirty="0" smtClean="0"/>
              <a:t>Associations);</a:t>
            </a:r>
          </a:p>
          <a:p>
            <a:pPr marL="400050" lvl="1" indent="0">
              <a:buNone/>
            </a:pPr>
            <a:endParaRPr lang="en-IE" dirty="0"/>
          </a:p>
          <a:p>
            <a:r>
              <a:rPr lang="en-IE" dirty="0" smtClean="0"/>
              <a:t>The </a:t>
            </a:r>
            <a:r>
              <a:rPr lang="en-IE" dirty="0"/>
              <a:t>Garda Associations should, in all cases, be enabled to make representations with regard to pay and related conditions in a manner which is </a:t>
            </a:r>
            <a:r>
              <a:rPr lang="en-IE" u="sng" dirty="0"/>
              <a:t>no less advantageous </a:t>
            </a:r>
            <a:r>
              <a:rPr lang="en-IE" dirty="0"/>
              <a:t>than the facilities available to other public servants</a:t>
            </a:r>
            <a:r>
              <a:rPr lang="en-IE" dirty="0" smtClean="0"/>
              <a:t>;</a:t>
            </a:r>
          </a:p>
          <a:p>
            <a:endParaRPr lang="en-IE" dirty="0" smtClean="0"/>
          </a:p>
          <a:p>
            <a:r>
              <a:rPr lang="en-IE" dirty="0" smtClean="0"/>
              <a:t>Should not have access to an independent pay review body</a:t>
            </a:r>
            <a:endParaRPr lang="en-IE" dirty="0"/>
          </a:p>
        </p:txBody>
      </p:sp>
    </p:spTree>
    <p:extLst>
      <p:ext uri="{BB962C8B-B14F-4D97-AF65-F5344CB8AC3E}">
        <p14:creationId xmlns:p14="http://schemas.microsoft.com/office/powerpoint/2010/main" val="2155997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3475"/>
            <a:ext cx="7772400" cy="1470025"/>
          </a:xfrm>
        </p:spPr>
        <p:txBody>
          <a:bodyPr>
            <a:noAutofit/>
          </a:bodyPr>
          <a:lstStyle/>
          <a:p>
            <a:r>
              <a:rPr lang="en-GB" sz="4800" dirty="0" smtClean="0">
                <a:solidFill>
                  <a:srgbClr val="FFFFFF"/>
                </a:solidFill>
              </a:rPr>
              <a:t>Questions &amp; Answers</a:t>
            </a:r>
            <a:endParaRPr lang="en-US" sz="4800" dirty="0">
              <a:solidFill>
                <a:srgbClr val="FFFFFF"/>
              </a:solidFill>
            </a:endParaRPr>
          </a:p>
        </p:txBody>
      </p:sp>
    </p:spTree>
    <p:extLst>
      <p:ext uri="{BB962C8B-B14F-4D97-AF65-F5344CB8AC3E}">
        <p14:creationId xmlns:p14="http://schemas.microsoft.com/office/powerpoint/2010/main" val="12411451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095"/>
            <a:ext cx="7772400" cy="1470025"/>
          </a:xfrm>
        </p:spPr>
        <p:txBody>
          <a:bodyPr>
            <a:noAutofit/>
          </a:bodyPr>
          <a:lstStyle/>
          <a:p>
            <a:r>
              <a:rPr lang="en-GB" sz="4800" dirty="0">
                <a:solidFill>
                  <a:srgbClr val="FFFFFF"/>
                </a:solidFill>
              </a:rPr>
              <a:t>Hybrid Policing Model</a:t>
            </a:r>
            <a:r>
              <a:rPr lang="en-AU" sz="4800" dirty="0">
                <a:solidFill>
                  <a:srgbClr val="FFFFFF"/>
                </a:solidFill>
              </a:rPr>
              <a:t> </a:t>
            </a:r>
            <a:endParaRPr lang="en-US" sz="4800" dirty="0">
              <a:solidFill>
                <a:srgbClr val="FFFFFF"/>
              </a:solidFill>
            </a:endParaRPr>
          </a:p>
        </p:txBody>
      </p:sp>
    </p:spTree>
    <p:extLst>
      <p:ext uri="{BB962C8B-B14F-4D97-AF65-F5344CB8AC3E}">
        <p14:creationId xmlns:p14="http://schemas.microsoft.com/office/powerpoint/2010/main" val="35176147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5179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43" y="723612"/>
            <a:ext cx="7506515" cy="876588"/>
          </a:xfrm>
        </p:spPr>
        <p:txBody>
          <a:bodyPr>
            <a:noAutofit/>
          </a:bodyPr>
          <a:lstStyle/>
          <a:p>
            <a:pPr algn="ctr"/>
            <a:r>
              <a:rPr lang="en-US" dirty="0" smtClean="0"/>
              <a:t>The Pay Talks</a:t>
            </a:r>
            <a:endParaRPr lang="en-US" dirty="0"/>
          </a:p>
        </p:txBody>
      </p:sp>
      <p:sp>
        <p:nvSpPr>
          <p:cNvPr id="3" name="Content Placeholder 2"/>
          <p:cNvSpPr>
            <a:spLocks noGrp="1"/>
          </p:cNvSpPr>
          <p:nvPr>
            <p:ph idx="1"/>
          </p:nvPr>
        </p:nvSpPr>
        <p:spPr/>
        <p:txBody>
          <a:bodyPr/>
          <a:lstStyle/>
          <a:p>
            <a:r>
              <a:rPr lang="en-IE" dirty="0" smtClean="0"/>
              <a:t>Key priority </a:t>
            </a:r>
            <a:r>
              <a:rPr lang="en-IE" dirty="0"/>
              <a:t>to build on previous agreements, </a:t>
            </a:r>
            <a:r>
              <a:rPr lang="en-IE" dirty="0" smtClean="0"/>
              <a:t>i.e. hours</a:t>
            </a:r>
            <a:endParaRPr lang="en-IE" dirty="0"/>
          </a:p>
          <a:p>
            <a:endParaRPr lang="en-US" dirty="0"/>
          </a:p>
          <a:p>
            <a:r>
              <a:rPr lang="en-IE" dirty="0"/>
              <a:t>Details on Public Finances, </a:t>
            </a:r>
            <a:r>
              <a:rPr lang="en-IE" dirty="0" smtClean="0"/>
              <a:t>risks </a:t>
            </a:r>
            <a:r>
              <a:rPr lang="en-IE" dirty="0"/>
              <a:t>to </a:t>
            </a:r>
            <a:r>
              <a:rPr lang="en-IE" dirty="0" smtClean="0"/>
              <a:t>economy, Brexit and </a:t>
            </a:r>
            <a:r>
              <a:rPr lang="en-IE" dirty="0"/>
              <a:t>Policy uncertainty in USA</a:t>
            </a:r>
            <a:endParaRPr lang="en-US" dirty="0"/>
          </a:p>
          <a:p>
            <a:endParaRPr lang="en-US" dirty="0"/>
          </a:p>
        </p:txBody>
      </p:sp>
    </p:spTree>
    <p:extLst>
      <p:ext uri="{BB962C8B-B14F-4D97-AF65-F5344CB8AC3E}">
        <p14:creationId xmlns:p14="http://schemas.microsoft.com/office/powerpoint/2010/main" val="14314053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Background &amp; Drivers for Change</a:t>
            </a:r>
            <a:endParaRPr lang="en-US" dirty="0"/>
          </a:p>
        </p:txBody>
      </p:sp>
      <p:sp>
        <p:nvSpPr>
          <p:cNvPr id="3" name="Content Placeholder 2"/>
          <p:cNvSpPr>
            <a:spLocks noGrp="1"/>
          </p:cNvSpPr>
          <p:nvPr>
            <p:ph idx="1"/>
          </p:nvPr>
        </p:nvSpPr>
        <p:spPr>
          <a:xfrm>
            <a:off x="818743" y="1751497"/>
            <a:ext cx="7506516" cy="3219748"/>
          </a:xfrm>
        </p:spPr>
        <p:txBody>
          <a:bodyPr>
            <a:noAutofit/>
          </a:bodyPr>
          <a:lstStyle/>
          <a:p>
            <a:r>
              <a:rPr lang="en-US" dirty="0" smtClean="0"/>
              <a:t>Fit for purpose policing  PWC Service Delivery model report 2012</a:t>
            </a:r>
          </a:p>
          <a:p>
            <a:endParaRPr lang="en-US" sz="900" dirty="0" smtClean="0"/>
          </a:p>
          <a:p>
            <a:r>
              <a:rPr lang="en-US" dirty="0" smtClean="0"/>
              <a:t>Garda Inspectorate report Changing Policing in Ireland 2015</a:t>
            </a:r>
          </a:p>
          <a:p>
            <a:endParaRPr lang="en-US" sz="900" dirty="0" smtClean="0"/>
          </a:p>
          <a:p>
            <a:r>
              <a:rPr lang="en-US" dirty="0" smtClean="0"/>
              <a:t>MRP Document 2016 – 2021</a:t>
            </a:r>
          </a:p>
          <a:p>
            <a:endParaRPr lang="en-US" sz="900" dirty="0" smtClean="0"/>
          </a:p>
          <a:p>
            <a:r>
              <a:rPr lang="en-US" dirty="0" smtClean="0"/>
              <a:t>Policing Plan 2017</a:t>
            </a:r>
          </a:p>
          <a:p>
            <a:endParaRPr lang="en-US" dirty="0"/>
          </a:p>
        </p:txBody>
      </p:sp>
      <p:sp>
        <p:nvSpPr>
          <p:cNvPr id="4" name="Title 1"/>
          <p:cNvSpPr txBox="1">
            <a:spLocks/>
          </p:cNvSpPr>
          <p:nvPr/>
        </p:nvSpPr>
        <p:spPr>
          <a:xfrm>
            <a:off x="818743" y="3828245"/>
            <a:ext cx="7506515"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rgbClr val="A6C724"/>
              </a:solidFill>
              <a:effectLst/>
              <a:uLnTx/>
              <a:uFillTx/>
              <a:latin typeface="+mj-lt"/>
              <a:ea typeface="+mj-ea"/>
              <a:cs typeface="+mj-cs"/>
            </a:endParaRPr>
          </a:p>
        </p:txBody>
      </p:sp>
    </p:spTree>
    <p:extLst>
      <p:ext uri="{BB962C8B-B14F-4D97-AF65-F5344CB8AC3E}">
        <p14:creationId xmlns:p14="http://schemas.microsoft.com/office/powerpoint/2010/main" val="31991796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22334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4057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2514600" cy="2489200"/>
          </a:xfrm>
          <a:prstGeom prst="rect">
            <a:avLst/>
          </a:prstGeom>
        </p:spPr>
      </p:pic>
      <p:sp>
        <p:nvSpPr>
          <p:cNvPr id="4" name="TextBox 3"/>
          <p:cNvSpPr txBox="1"/>
          <p:nvPr/>
        </p:nvSpPr>
        <p:spPr>
          <a:xfrm>
            <a:off x="406400" y="1790700"/>
            <a:ext cx="1943100" cy="2031325"/>
          </a:xfrm>
          <a:prstGeom prst="rect">
            <a:avLst/>
          </a:prstGeom>
          <a:noFill/>
        </p:spPr>
        <p:txBody>
          <a:bodyPr wrap="square" rtlCol="0">
            <a:spAutoFit/>
          </a:bodyPr>
          <a:lstStyle/>
          <a:p>
            <a:r>
              <a:rPr lang="en-US" dirty="0" smtClean="0"/>
              <a:t>District 1</a:t>
            </a:r>
          </a:p>
          <a:p>
            <a:endParaRPr lang="en-US" dirty="0" smtClean="0"/>
          </a:p>
          <a:p>
            <a:r>
              <a:rPr lang="en-US" dirty="0" smtClean="0"/>
              <a:t>District 2</a:t>
            </a:r>
          </a:p>
          <a:p>
            <a:endParaRPr lang="en-US" dirty="0"/>
          </a:p>
          <a:p>
            <a:r>
              <a:rPr lang="en-US" dirty="0" smtClean="0"/>
              <a:t>District 3</a:t>
            </a:r>
          </a:p>
          <a:p>
            <a:endParaRPr lang="en-US" dirty="0"/>
          </a:p>
          <a:p>
            <a:r>
              <a:rPr lang="en-US" dirty="0" smtClean="0"/>
              <a:t>District 4</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5537200"/>
            <a:ext cx="2298700" cy="1066800"/>
          </a:xfrm>
          <a:prstGeom prst="rect">
            <a:avLst/>
          </a:prstGeom>
        </p:spPr>
      </p:pic>
    </p:spTree>
    <p:extLst>
      <p:ext uri="{BB962C8B-B14F-4D97-AF65-F5344CB8AC3E}">
        <p14:creationId xmlns:p14="http://schemas.microsoft.com/office/powerpoint/2010/main" val="14958652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48614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47747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07720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74807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3475"/>
            <a:ext cx="7772400" cy="1470025"/>
          </a:xfrm>
        </p:spPr>
        <p:txBody>
          <a:bodyPr>
            <a:noAutofit/>
          </a:bodyPr>
          <a:lstStyle/>
          <a:p>
            <a:r>
              <a:rPr lang="en-GB" sz="4800" dirty="0" smtClean="0">
                <a:solidFill>
                  <a:srgbClr val="FFFFFF"/>
                </a:solidFill>
              </a:rPr>
              <a:t>Questions &amp; Answers</a:t>
            </a:r>
            <a:endParaRPr lang="en-US" sz="4800" dirty="0">
              <a:solidFill>
                <a:srgbClr val="FFFFFF"/>
              </a:solidFill>
            </a:endParaRPr>
          </a:p>
        </p:txBody>
      </p:sp>
    </p:spTree>
    <p:extLst>
      <p:ext uri="{BB962C8B-B14F-4D97-AF65-F5344CB8AC3E}">
        <p14:creationId xmlns:p14="http://schemas.microsoft.com/office/powerpoint/2010/main" val="15300334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249495"/>
            <a:ext cx="7772400" cy="1470025"/>
          </a:xfrm>
        </p:spPr>
        <p:txBody>
          <a:bodyPr>
            <a:noAutofit/>
          </a:bodyPr>
          <a:lstStyle/>
          <a:p>
            <a:r>
              <a:rPr lang="en-GB" sz="4800" dirty="0" smtClean="0">
                <a:solidFill>
                  <a:srgbClr val="FFFFFF"/>
                </a:solidFill>
              </a:rPr>
              <a:t>AGSI Rosters</a:t>
            </a:r>
            <a:endParaRPr lang="en-US" sz="4800" dirty="0">
              <a:solidFill>
                <a:srgbClr val="FFFFFF"/>
              </a:solidFill>
            </a:endParaRPr>
          </a:p>
        </p:txBody>
      </p:sp>
      <p:sp>
        <p:nvSpPr>
          <p:cNvPr id="7" name="Subtitle 2"/>
          <p:cNvSpPr>
            <a:spLocks noGrp="1"/>
          </p:cNvSpPr>
          <p:nvPr>
            <p:ph type="subTitle" idx="1"/>
          </p:nvPr>
        </p:nvSpPr>
        <p:spPr>
          <a:xfrm>
            <a:off x="1371600" y="3380478"/>
            <a:ext cx="6400800" cy="678083"/>
          </a:xfrm>
        </p:spPr>
        <p:txBody>
          <a:bodyPr/>
          <a:lstStyle/>
          <a:p>
            <a:r>
              <a:rPr lang="en-US" i="1" dirty="0" smtClean="0">
                <a:solidFill>
                  <a:srgbClr val="FFFFFF"/>
                </a:solidFill>
              </a:rPr>
              <a:t>Cormac Moylan</a:t>
            </a:r>
            <a:endParaRPr lang="en-US" i="1" dirty="0">
              <a:solidFill>
                <a:srgbClr val="FFFFFF"/>
              </a:solidFill>
            </a:endParaRPr>
          </a:p>
        </p:txBody>
      </p:sp>
    </p:spTree>
    <p:extLst>
      <p:ext uri="{BB962C8B-B14F-4D97-AF65-F5344CB8AC3E}">
        <p14:creationId xmlns:p14="http://schemas.microsoft.com/office/powerpoint/2010/main" val="2780040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43" y="723612"/>
            <a:ext cx="7506515" cy="876588"/>
          </a:xfrm>
        </p:spPr>
        <p:txBody>
          <a:bodyPr>
            <a:noAutofit/>
          </a:bodyPr>
          <a:lstStyle/>
          <a:p>
            <a:pPr algn="ctr"/>
            <a:r>
              <a:rPr lang="en-US" dirty="0" smtClean="0"/>
              <a:t>The Pay Talks</a:t>
            </a:r>
            <a:endParaRPr lang="en-US" dirty="0"/>
          </a:p>
        </p:txBody>
      </p:sp>
      <p:sp>
        <p:nvSpPr>
          <p:cNvPr id="3" name="Content Placeholder 2"/>
          <p:cNvSpPr>
            <a:spLocks noGrp="1"/>
          </p:cNvSpPr>
          <p:nvPr>
            <p:ph idx="1"/>
          </p:nvPr>
        </p:nvSpPr>
        <p:spPr>
          <a:xfrm>
            <a:off x="818743" y="1822714"/>
            <a:ext cx="7506516" cy="3219748"/>
          </a:xfrm>
        </p:spPr>
        <p:txBody>
          <a:bodyPr>
            <a:normAutofit fontScale="70000" lnSpcReduction="20000"/>
          </a:bodyPr>
          <a:lstStyle/>
          <a:p>
            <a:r>
              <a:rPr lang="en-IE" dirty="0"/>
              <a:t>External Service delivery</a:t>
            </a:r>
            <a:endParaRPr lang="en-US" dirty="0"/>
          </a:p>
          <a:p>
            <a:r>
              <a:rPr lang="en-IE" dirty="0"/>
              <a:t>Saturday working and premium payments</a:t>
            </a:r>
            <a:endParaRPr lang="en-US" dirty="0"/>
          </a:p>
          <a:p>
            <a:r>
              <a:rPr lang="en-IE" dirty="0"/>
              <a:t>Performance management &amp; accountability</a:t>
            </a:r>
            <a:endParaRPr lang="en-US" dirty="0"/>
          </a:p>
          <a:p>
            <a:r>
              <a:rPr lang="en-IE" dirty="0"/>
              <a:t>Working patterns</a:t>
            </a:r>
            <a:endParaRPr lang="en-US" dirty="0"/>
          </a:p>
          <a:p>
            <a:r>
              <a:rPr lang="en-IE" dirty="0"/>
              <a:t>Time &amp; Attendance systems</a:t>
            </a:r>
            <a:endParaRPr lang="en-US" dirty="0"/>
          </a:p>
          <a:p>
            <a:r>
              <a:rPr lang="en-IE" dirty="0"/>
              <a:t>Rostering</a:t>
            </a:r>
            <a:endParaRPr lang="en-US" dirty="0"/>
          </a:p>
          <a:p>
            <a:r>
              <a:rPr lang="en-IE" dirty="0"/>
              <a:t>Redeployment</a:t>
            </a:r>
            <a:endParaRPr lang="en-US" dirty="0"/>
          </a:p>
          <a:p>
            <a:r>
              <a:rPr lang="en-IE" dirty="0"/>
              <a:t>Recruitment</a:t>
            </a:r>
            <a:endParaRPr lang="en-US" dirty="0"/>
          </a:p>
          <a:p>
            <a:r>
              <a:rPr lang="en-IE" dirty="0"/>
              <a:t>Professionalism &amp; Reskilling</a:t>
            </a:r>
            <a:endParaRPr lang="en-US" dirty="0"/>
          </a:p>
          <a:p>
            <a:r>
              <a:rPr lang="en-IE" dirty="0"/>
              <a:t>Standardisation of salary payment cycles. </a:t>
            </a:r>
            <a:endParaRPr lang="en-US" dirty="0"/>
          </a:p>
          <a:p>
            <a:endParaRPr lang="en-US" dirty="0"/>
          </a:p>
        </p:txBody>
      </p:sp>
    </p:spTree>
    <p:extLst>
      <p:ext uri="{BB962C8B-B14F-4D97-AF65-F5344CB8AC3E}">
        <p14:creationId xmlns:p14="http://schemas.microsoft.com/office/powerpoint/2010/main" val="4938995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624D8BA-EDB0-43F9-A651-6B4A8A445073}"/>
              </a:ext>
            </a:extLst>
          </p:cNvPr>
          <p:cNvSpPr>
            <a:spLocks noGrp="1"/>
          </p:cNvSpPr>
          <p:nvPr>
            <p:ph idx="1"/>
          </p:nvPr>
        </p:nvSpPr>
        <p:spPr/>
        <p:txBody>
          <a:bodyPr>
            <a:normAutofit/>
          </a:bodyPr>
          <a:lstStyle/>
          <a:p>
            <a:pPr>
              <a:lnSpc>
                <a:spcPct val="130000"/>
              </a:lnSpc>
              <a:buFont typeface="Wingdings" charset="2"/>
              <a:buChar char="Ø"/>
            </a:pPr>
            <a:r>
              <a:rPr lang="en-IE" sz="2200" dirty="0"/>
              <a:t>Westmanstown - meeting 25/8</a:t>
            </a:r>
            <a:r>
              <a:rPr lang="en-IE" sz="2200" dirty="0" smtClean="0"/>
              <a:t>/2017</a:t>
            </a:r>
            <a:endParaRPr lang="en-IE" sz="2200" dirty="0"/>
          </a:p>
          <a:p>
            <a:pPr>
              <a:lnSpc>
                <a:spcPct val="130000"/>
              </a:lnSpc>
              <a:buFont typeface="Wingdings" charset="2"/>
              <a:buChar char="Ø"/>
            </a:pPr>
            <a:r>
              <a:rPr lang="en-IE" sz="2200" dirty="0"/>
              <a:t>Presentation on proposed Roster and Duty Management </a:t>
            </a:r>
            <a:r>
              <a:rPr lang="en-IE" sz="2200" dirty="0" smtClean="0"/>
              <a:t>System</a:t>
            </a:r>
            <a:endParaRPr lang="en-IE" sz="2200" dirty="0"/>
          </a:p>
          <a:p>
            <a:pPr>
              <a:lnSpc>
                <a:spcPct val="130000"/>
              </a:lnSpc>
              <a:buFont typeface="Wingdings" charset="2"/>
              <a:buChar char="Ø"/>
            </a:pPr>
            <a:r>
              <a:rPr lang="en-IE" sz="2200" dirty="0"/>
              <a:t>Contract Awarded – Accenture / Crown Computing – 11 other Police forces in U.K</a:t>
            </a:r>
            <a:r>
              <a:rPr lang="en-IE" sz="2200" dirty="0" smtClean="0"/>
              <a:t>.</a:t>
            </a:r>
            <a:endParaRPr lang="en-IE" sz="2200" dirty="0"/>
          </a:p>
          <a:p>
            <a:pPr>
              <a:lnSpc>
                <a:spcPct val="130000"/>
              </a:lnSpc>
              <a:buFont typeface="Wingdings" charset="2"/>
              <a:buChar char="Ø"/>
            </a:pPr>
            <a:r>
              <a:rPr lang="en-IE" sz="2200" dirty="0"/>
              <a:t>System Compliant with ETWD and </a:t>
            </a:r>
            <a:r>
              <a:rPr lang="en-IE" sz="2200" dirty="0" smtClean="0"/>
              <a:t>WTA</a:t>
            </a:r>
            <a:endParaRPr lang="en-IE" sz="2200" dirty="0"/>
          </a:p>
        </p:txBody>
      </p:sp>
      <p:sp>
        <p:nvSpPr>
          <p:cNvPr id="3" name="Title 2">
            <a:extLst>
              <a:ext uri="{FF2B5EF4-FFF2-40B4-BE49-F238E27FC236}">
                <a16:creationId xmlns:a16="http://schemas.microsoft.com/office/drawing/2014/main" xmlns="" id="{534E18C4-4B74-47D2-9D2B-98E9A2C8319C}"/>
              </a:ext>
            </a:extLst>
          </p:cNvPr>
          <p:cNvSpPr>
            <a:spLocks noGrp="1"/>
          </p:cNvSpPr>
          <p:nvPr>
            <p:ph type="title"/>
          </p:nvPr>
        </p:nvSpPr>
        <p:spPr/>
        <p:txBody>
          <a:bodyPr>
            <a:normAutofit/>
          </a:bodyPr>
          <a:lstStyle/>
          <a:p>
            <a:pPr algn="ctr"/>
            <a:r>
              <a:rPr lang="en-IE" sz="3800" dirty="0">
                <a:solidFill>
                  <a:srgbClr val="002D5D"/>
                </a:solidFill>
              </a:rPr>
              <a:t>Current </a:t>
            </a:r>
            <a:r>
              <a:rPr lang="en-IE" sz="3800" dirty="0"/>
              <a:t>Status</a:t>
            </a:r>
          </a:p>
        </p:txBody>
      </p:sp>
    </p:spTree>
    <p:extLst>
      <p:ext uri="{BB962C8B-B14F-4D97-AF65-F5344CB8AC3E}">
        <p14:creationId xmlns:p14="http://schemas.microsoft.com/office/powerpoint/2010/main" val="5951589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E69671B-C285-4104-B289-2D978BC41D71}"/>
              </a:ext>
            </a:extLst>
          </p:cNvPr>
          <p:cNvSpPr>
            <a:spLocks noGrp="1"/>
          </p:cNvSpPr>
          <p:nvPr>
            <p:ph idx="1"/>
          </p:nvPr>
        </p:nvSpPr>
        <p:spPr>
          <a:xfrm>
            <a:off x="818743" y="2198964"/>
            <a:ext cx="7506516" cy="3219748"/>
          </a:xfrm>
        </p:spPr>
        <p:txBody>
          <a:bodyPr>
            <a:noAutofit/>
          </a:bodyPr>
          <a:lstStyle/>
          <a:p>
            <a:pPr>
              <a:lnSpc>
                <a:spcPct val="130000"/>
              </a:lnSpc>
              <a:buFont typeface="Wingdings" charset="2"/>
              <a:buChar char="Ø"/>
            </a:pPr>
            <a:r>
              <a:rPr lang="en-IE" sz="2200" dirty="0" smtClean="0"/>
              <a:t>Forward </a:t>
            </a:r>
            <a:r>
              <a:rPr lang="en-IE" sz="2200" dirty="0"/>
              <a:t>Planning </a:t>
            </a:r>
            <a:r>
              <a:rPr lang="en-IE" sz="2200" dirty="0" smtClean="0"/>
              <a:t>Tool</a:t>
            </a:r>
            <a:endParaRPr lang="en-IE" sz="2200" dirty="0"/>
          </a:p>
          <a:p>
            <a:pPr>
              <a:lnSpc>
                <a:spcPct val="130000"/>
              </a:lnSpc>
              <a:buFont typeface="Wingdings" charset="2"/>
              <a:buChar char="Ø"/>
            </a:pPr>
            <a:r>
              <a:rPr lang="en-IE" sz="2200" dirty="0"/>
              <a:t>Manage Annual Leave, Absences, </a:t>
            </a:r>
            <a:r>
              <a:rPr lang="en-IE" sz="2200" dirty="0" smtClean="0"/>
              <a:t>Abstractions</a:t>
            </a:r>
            <a:endParaRPr lang="en-IE" sz="2200" dirty="0"/>
          </a:p>
          <a:p>
            <a:pPr>
              <a:lnSpc>
                <a:spcPct val="130000"/>
              </a:lnSpc>
              <a:buFont typeface="Wingdings" charset="2"/>
              <a:buChar char="Ø"/>
            </a:pPr>
            <a:r>
              <a:rPr lang="en-IE" sz="2200" dirty="0"/>
              <a:t>Skills </a:t>
            </a:r>
            <a:r>
              <a:rPr lang="en-IE" sz="2200" dirty="0" smtClean="0"/>
              <a:t>Database</a:t>
            </a:r>
            <a:endParaRPr lang="en-IE" sz="2200" dirty="0"/>
          </a:p>
          <a:p>
            <a:pPr>
              <a:lnSpc>
                <a:spcPct val="130000"/>
              </a:lnSpc>
              <a:buFont typeface="Wingdings" charset="2"/>
              <a:buChar char="Ø"/>
            </a:pPr>
            <a:r>
              <a:rPr lang="en-IE" sz="2200" dirty="0"/>
              <a:t>Records Time and </a:t>
            </a:r>
            <a:r>
              <a:rPr lang="en-IE" sz="2200" dirty="0" smtClean="0"/>
              <a:t>Attendance</a:t>
            </a:r>
            <a:endParaRPr lang="en-IE" sz="2200" dirty="0"/>
          </a:p>
          <a:p>
            <a:pPr>
              <a:lnSpc>
                <a:spcPct val="130000"/>
              </a:lnSpc>
              <a:buFont typeface="Wingdings" charset="2"/>
              <a:buChar char="Ø"/>
            </a:pPr>
            <a:r>
              <a:rPr lang="en-IE" sz="2200" dirty="0"/>
              <a:t>Capable of Calculating Overtime and Allowance </a:t>
            </a:r>
            <a:r>
              <a:rPr lang="en-IE" sz="2200" dirty="0" smtClean="0"/>
              <a:t>entitlements</a:t>
            </a:r>
            <a:endParaRPr lang="en-IE" sz="2200" dirty="0"/>
          </a:p>
          <a:p>
            <a:pPr>
              <a:lnSpc>
                <a:spcPct val="130000"/>
              </a:lnSpc>
              <a:buFont typeface="Wingdings" charset="2"/>
              <a:buChar char="Ø"/>
            </a:pPr>
            <a:r>
              <a:rPr lang="en-IE" sz="2200" dirty="0"/>
              <a:t>Compensatory Rest enabled</a:t>
            </a:r>
          </a:p>
        </p:txBody>
      </p:sp>
      <p:sp>
        <p:nvSpPr>
          <p:cNvPr id="3" name="Title 2">
            <a:extLst>
              <a:ext uri="{FF2B5EF4-FFF2-40B4-BE49-F238E27FC236}">
                <a16:creationId xmlns:a16="http://schemas.microsoft.com/office/drawing/2014/main" xmlns="" id="{2B635B97-0ECA-4C38-8111-5F99D084C559}"/>
              </a:ext>
            </a:extLst>
          </p:cNvPr>
          <p:cNvSpPr>
            <a:spLocks noGrp="1"/>
          </p:cNvSpPr>
          <p:nvPr>
            <p:ph type="title"/>
          </p:nvPr>
        </p:nvSpPr>
        <p:spPr/>
        <p:txBody>
          <a:bodyPr>
            <a:noAutofit/>
          </a:bodyPr>
          <a:lstStyle/>
          <a:p>
            <a:pPr algn="ctr"/>
            <a:r>
              <a:rPr lang="en-IE" sz="3800" dirty="0">
                <a:solidFill>
                  <a:srgbClr val="002D5D"/>
                </a:solidFill>
              </a:rPr>
              <a:t>Roster and Duty Management </a:t>
            </a:r>
            <a:r>
              <a:rPr lang="en-IE" sz="3800" dirty="0" smtClean="0">
                <a:solidFill>
                  <a:srgbClr val="002D5D"/>
                </a:solidFill>
              </a:rPr>
              <a:t>System </a:t>
            </a:r>
            <a:r>
              <a:rPr lang="en-IE" sz="3800" dirty="0" smtClean="0"/>
              <a:t>(RDMS)</a:t>
            </a:r>
            <a:endParaRPr lang="en-IE" sz="3800" dirty="0"/>
          </a:p>
        </p:txBody>
      </p:sp>
    </p:spTree>
    <p:extLst>
      <p:ext uri="{BB962C8B-B14F-4D97-AF65-F5344CB8AC3E}">
        <p14:creationId xmlns:p14="http://schemas.microsoft.com/office/powerpoint/2010/main" val="24903778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D78EB4A-E50D-4BC7-B11B-F61970A1161F}"/>
              </a:ext>
            </a:extLst>
          </p:cNvPr>
          <p:cNvSpPr>
            <a:spLocks noGrp="1"/>
          </p:cNvSpPr>
          <p:nvPr>
            <p:ph idx="1"/>
          </p:nvPr>
        </p:nvSpPr>
        <p:spPr/>
        <p:txBody>
          <a:bodyPr>
            <a:normAutofit/>
          </a:bodyPr>
          <a:lstStyle/>
          <a:p>
            <a:pPr>
              <a:lnSpc>
                <a:spcPct val="130000"/>
              </a:lnSpc>
              <a:buFont typeface="Wingdings" charset="2"/>
              <a:buChar char="Ø"/>
            </a:pPr>
            <a:r>
              <a:rPr lang="en-IE" sz="2200" dirty="0" smtClean="0"/>
              <a:t>Q</a:t>
            </a:r>
            <a:r>
              <a:rPr lang="en-IE" sz="2200" dirty="0"/>
              <a:t>.4 2017 – Configuration of </a:t>
            </a:r>
            <a:r>
              <a:rPr lang="en-IE" sz="2200" dirty="0" smtClean="0"/>
              <a:t>system</a:t>
            </a:r>
            <a:endParaRPr lang="en-IE" sz="2200" dirty="0"/>
          </a:p>
          <a:p>
            <a:pPr>
              <a:lnSpc>
                <a:spcPct val="130000"/>
              </a:lnSpc>
              <a:buFont typeface="Wingdings" charset="2"/>
              <a:buChar char="Ø"/>
            </a:pPr>
            <a:r>
              <a:rPr lang="en-IE" sz="2200" dirty="0"/>
              <a:t>Proposed to start pilot in March </a:t>
            </a:r>
            <a:r>
              <a:rPr lang="en-IE" sz="2200" dirty="0" smtClean="0"/>
              <a:t>2018</a:t>
            </a:r>
            <a:endParaRPr lang="en-IE" sz="2200" dirty="0"/>
          </a:p>
          <a:p>
            <a:pPr>
              <a:lnSpc>
                <a:spcPct val="130000"/>
              </a:lnSpc>
              <a:buFont typeface="Wingdings" charset="2"/>
              <a:buChar char="Ø"/>
            </a:pPr>
            <a:r>
              <a:rPr lang="en-IE" sz="2200" dirty="0"/>
              <a:t>Possibly 4 </a:t>
            </a:r>
            <a:r>
              <a:rPr lang="en-IE" sz="2200" dirty="0" smtClean="0"/>
              <a:t>Divisions</a:t>
            </a:r>
            <a:endParaRPr lang="en-IE" sz="2200" dirty="0"/>
          </a:p>
          <a:p>
            <a:pPr>
              <a:lnSpc>
                <a:spcPct val="130000"/>
              </a:lnSpc>
              <a:buFont typeface="Wingdings" charset="2"/>
              <a:buChar char="Ø"/>
            </a:pPr>
            <a:r>
              <a:rPr lang="en-IE" sz="2200" dirty="0"/>
              <a:t>Centrally </a:t>
            </a:r>
            <a:r>
              <a:rPr lang="en-IE" sz="2200" dirty="0" smtClean="0"/>
              <a:t>managed</a:t>
            </a:r>
            <a:endParaRPr lang="en-IE" sz="2200" dirty="0"/>
          </a:p>
        </p:txBody>
      </p:sp>
      <p:sp>
        <p:nvSpPr>
          <p:cNvPr id="3" name="Title 2">
            <a:extLst>
              <a:ext uri="{FF2B5EF4-FFF2-40B4-BE49-F238E27FC236}">
                <a16:creationId xmlns:a16="http://schemas.microsoft.com/office/drawing/2014/main" xmlns="" id="{8EEED4F7-7820-41D4-940C-8AD2D1AB70C3}"/>
              </a:ext>
            </a:extLst>
          </p:cNvPr>
          <p:cNvSpPr>
            <a:spLocks noGrp="1"/>
          </p:cNvSpPr>
          <p:nvPr>
            <p:ph type="title"/>
          </p:nvPr>
        </p:nvSpPr>
        <p:spPr/>
        <p:txBody>
          <a:bodyPr>
            <a:normAutofit/>
          </a:bodyPr>
          <a:lstStyle/>
          <a:p>
            <a:pPr algn="ctr"/>
            <a:r>
              <a:rPr lang="en-IE" sz="3800" dirty="0">
                <a:solidFill>
                  <a:srgbClr val="002D5D"/>
                </a:solidFill>
              </a:rPr>
              <a:t>RDMS </a:t>
            </a:r>
            <a:r>
              <a:rPr lang="en-IE" sz="3800" dirty="0"/>
              <a:t>Pilot</a:t>
            </a:r>
          </a:p>
        </p:txBody>
      </p:sp>
    </p:spTree>
    <p:extLst>
      <p:ext uri="{BB962C8B-B14F-4D97-AF65-F5344CB8AC3E}">
        <p14:creationId xmlns:p14="http://schemas.microsoft.com/office/powerpoint/2010/main" val="17008231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IE" sz="3800" dirty="0">
                <a:solidFill>
                  <a:srgbClr val="002D5D"/>
                </a:solidFill>
              </a:rPr>
              <a:t>Executive </a:t>
            </a:r>
            <a:r>
              <a:rPr lang="en-IE" sz="3800" dirty="0"/>
              <a:t>Position </a:t>
            </a:r>
          </a:p>
        </p:txBody>
      </p:sp>
      <p:sp>
        <p:nvSpPr>
          <p:cNvPr id="2" name="Content Placeholder 1"/>
          <p:cNvSpPr>
            <a:spLocks noGrp="1"/>
          </p:cNvSpPr>
          <p:nvPr>
            <p:ph idx="1"/>
          </p:nvPr>
        </p:nvSpPr>
        <p:spPr/>
        <p:txBody>
          <a:bodyPr>
            <a:normAutofit/>
          </a:bodyPr>
          <a:lstStyle/>
          <a:p>
            <a:pPr>
              <a:lnSpc>
                <a:spcPct val="130000"/>
              </a:lnSpc>
              <a:buFont typeface="Wingdings" charset="2"/>
              <a:buChar char="Ø"/>
            </a:pPr>
            <a:r>
              <a:rPr lang="en-IE" sz="2200" dirty="0" smtClean="0"/>
              <a:t>Continue </a:t>
            </a:r>
            <a:r>
              <a:rPr lang="en-IE" sz="2200" dirty="0"/>
              <a:t>to engage in the </a:t>
            </a:r>
            <a:r>
              <a:rPr lang="en-IE" sz="2200" dirty="0" smtClean="0"/>
              <a:t>process</a:t>
            </a:r>
            <a:endParaRPr lang="en-IE" sz="2200" dirty="0"/>
          </a:p>
          <a:p>
            <a:pPr>
              <a:lnSpc>
                <a:spcPct val="130000"/>
              </a:lnSpc>
              <a:buFont typeface="Wingdings" charset="2"/>
              <a:buChar char="Ø"/>
            </a:pPr>
            <a:r>
              <a:rPr lang="en-IE" sz="2200" dirty="0"/>
              <a:t>Changes not agreed to LRA Oversight </a:t>
            </a:r>
            <a:r>
              <a:rPr lang="en-IE" sz="2200" dirty="0" smtClean="0"/>
              <a:t>Body</a:t>
            </a:r>
          </a:p>
        </p:txBody>
      </p:sp>
    </p:spTree>
    <p:extLst>
      <p:ext uri="{BB962C8B-B14F-4D97-AF65-F5344CB8AC3E}">
        <p14:creationId xmlns:p14="http://schemas.microsoft.com/office/powerpoint/2010/main" val="23948020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3475"/>
            <a:ext cx="7772400" cy="1470025"/>
          </a:xfrm>
        </p:spPr>
        <p:txBody>
          <a:bodyPr>
            <a:noAutofit/>
          </a:bodyPr>
          <a:lstStyle/>
          <a:p>
            <a:r>
              <a:rPr lang="en-GB" sz="4800" dirty="0" smtClean="0">
                <a:solidFill>
                  <a:schemeClr val="bg1"/>
                </a:solidFill>
              </a:rPr>
              <a:t>Questions &amp; Answers</a:t>
            </a:r>
            <a:endParaRPr lang="en-US" sz="4800" dirty="0">
              <a:solidFill>
                <a:schemeClr val="bg1"/>
              </a:solidFill>
            </a:endParaRPr>
          </a:p>
        </p:txBody>
      </p:sp>
    </p:spTree>
    <p:extLst>
      <p:ext uri="{BB962C8B-B14F-4D97-AF65-F5344CB8AC3E}">
        <p14:creationId xmlns:p14="http://schemas.microsoft.com/office/powerpoint/2010/main" val="4852405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685800" y="2249495"/>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rgbClr val="002D5D"/>
                </a:solidFill>
                <a:latin typeface="+mj-lt"/>
                <a:ea typeface="+mj-ea"/>
                <a:cs typeface="+mj-cs"/>
              </a:defRPr>
            </a:lvl1pPr>
          </a:lstStyle>
          <a:p>
            <a:r>
              <a:rPr lang="en-GB" sz="4800" dirty="0">
                <a:solidFill>
                  <a:srgbClr val="FFFFFF"/>
                </a:solidFill>
              </a:rPr>
              <a:t>Service </a:t>
            </a:r>
            <a:r>
              <a:rPr lang="en-GB" sz="4800" dirty="0" smtClean="0">
                <a:solidFill>
                  <a:srgbClr val="FFFFFF"/>
                </a:solidFill>
              </a:rPr>
              <a:t>Recognition / Outstanding Matters </a:t>
            </a:r>
            <a:endParaRPr lang="en-US" sz="4800" dirty="0">
              <a:solidFill>
                <a:srgbClr val="FFFFFF"/>
              </a:solidFill>
            </a:endParaRPr>
          </a:p>
        </p:txBody>
      </p:sp>
      <p:sp>
        <p:nvSpPr>
          <p:cNvPr id="5" name="Subtitle 2"/>
          <p:cNvSpPr>
            <a:spLocks noGrp="1"/>
          </p:cNvSpPr>
          <p:nvPr>
            <p:ph type="subTitle" idx="1"/>
          </p:nvPr>
        </p:nvSpPr>
        <p:spPr>
          <a:xfrm>
            <a:off x="1371600" y="3719519"/>
            <a:ext cx="6400800" cy="1423981"/>
          </a:xfrm>
        </p:spPr>
        <p:txBody>
          <a:bodyPr>
            <a:noAutofit/>
          </a:bodyPr>
          <a:lstStyle/>
          <a:p>
            <a:r>
              <a:rPr lang="en-GB" sz="2600" i="1" dirty="0" smtClean="0">
                <a:solidFill>
                  <a:srgbClr val="FFFFFF"/>
                </a:solidFill>
              </a:rPr>
              <a:t>WRC</a:t>
            </a:r>
          </a:p>
          <a:p>
            <a:r>
              <a:rPr lang="en-GB" sz="2600" i="1" dirty="0" smtClean="0">
                <a:solidFill>
                  <a:srgbClr val="FFFFFF"/>
                </a:solidFill>
              </a:rPr>
              <a:t>John Jacob</a:t>
            </a:r>
            <a:endParaRPr lang="en-US" sz="2600" i="1" dirty="0">
              <a:solidFill>
                <a:srgbClr val="FFFFFF"/>
              </a:solidFill>
            </a:endParaRPr>
          </a:p>
        </p:txBody>
      </p:sp>
    </p:spTree>
    <p:extLst>
      <p:ext uri="{BB962C8B-B14F-4D97-AF65-F5344CB8AC3E}">
        <p14:creationId xmlns:p14="http://schemas.microsoft.com/office/powerpoint/2010/main" val="3475626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43" y="723612"/>
            <a:ext cx="7506515" cy="876588"/>
          </a:xfrm>
        </p:spPr>
        <p:txBody>
          <a:bodyPr>
            <a:noAutofit/>
          </a:bodyPr>
          <a:lstStyle/>
          <a:p>
            <a:pPr algn="ctr"/>
            <a:r>
              <a:rPr lang="en-US" dirty="0" smtClean="0"/>
              <a:t>The Pay Talks</a:t>
            </a:r>
            <a:endParaRPr lang="en-US" dirty="0"/>
          </a:p>
        </p:txBody>
      </p:sp>
      <p:sp>
        <p:nvSpPr>
          <p:cNvPr id="3" name="Content Placeholder 2"/>
          <p:cNvSpPr>
            <a:spLocks noGrp="1"/>
          </p:cNvSpPr>
          <p:nvPr>
            <p:ph idx="1"/>
          </p:nvPr>
        </p:nvSpPr>
        <p:spPr>
          <a:xfrm>
            <a:off x="818743" y="1822714"/>
            <a:ext cx="7506516" cy="3219748"/>
          </a:xfrm>
        </p:spPr>
        <p:txBody>
          <a:bodyPr>
            <a:normAutofit/>
          </a:bodyPr>
          <a:lstStyle/>
          <a:p>
            <a:r>
              <a:rPr lang="en-IE" b="1" dirty="0"/>
              <a:t>Time </a:t>
            </a:r>
            <a:r>
              <a:rPr lang="en-IE" b="1" dirty="0" smtClean="0"/>
              <a:t>and </a:t>
            </a:r>
            <a:r>
              <a:rPr lang="en-IE" b="1" dirty="0"/>
              <a:t>Attendance, r</a:t>
            </a:r>
            <a:r>
              <a:rPr lang="en-IE" b="1" dirty="0" smtClean="0"/>
              <a:t>ostering and standardisation </a:t>
            </a:r>
            <a:r>
              <a:rPr lang="en-IE" b="1" dirty="0"/>
              <a:t>of pay </a:t>
            </a:r>
            <a:r>
              <a:rPr lang="en-IE" b="1" dirty="0" smtClean="0"/>
              <a:t>cycles</a:t>
            </a:r>
            <a:endParaRPr lang="en-IE" b="1" dirty="0"/>
          </a:p>
          <a:p>
            <a:endParaRPr lang="en-US" dirty="0"/>
          </a:p>
          <a:p>
            <a:r>
              <a:rPr lang="en-IE" dirty="0"/>
              <a:t>DEPER then Management from each sector and then Union/Association representatives.</a:t>
            </a:r>
            <a:endParaRPr lang="en-US" dirty="0"/>
          </a:p>
        </p:txBody>
      </p:sp>
    </p:spTree>
    <p:extLst>
      <p:ext uri="{BB962C8B-B14F-4D97-AF65-F5344CB8AC3E}">
        <p14:creationId xmlns:p14="http://schemas.microsoft.com/office/powerpoint/2010/main" val="175871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43" y="723612"/>
            <a:ext cx="7506515" cy="876588"/>
          </a:xfrm>
        </p:spPr>
        <p:txBody>
          <a:bodyPr>
            <a:noAutofit/>
          </a:bodyPr>
          <a:lstStyle/>
          <a:p>
            <a:pPr algn="ctr"/>
            <a:r>
              <a:rPr lang="en-US" dirty="0" smtClean="0"/>
              <a:t>The Pay Talks | Wednesday 24</a:t>
            </a:r>
            <a:r>
              <a:rPr lang="en-US" baseline="30000" dirty="0" smtClean="0"/>
              <a:t>th</a:t>
            </a:r>
            <a:r>
              <a:rPr lang="en-US" dirty="0" smtClean="0"/>
              <a:t> May</a:t>
            </a:r>
            <a:endParaRPr lang="en-US" dirty="0"/>
          </a:p>
        </p:txBody>
      </p:sp>
      <p:sp>
        <p:nvSpPr>
          <p:cNvPr id="3" name="Content Placeholder 2"/>
          <p:cNvSpPr>
            <a:spLocks noGrp="1"/>
          </p:cNvSpPr>
          <p:nvPr>
            <p:ph idx="1"/>
          </p:nvPr>
        </p:nvSpPr>
        <p:spPr>
          <a:xfrm>
            <a:off x="818743" y="1822714"/>
            <a:ext cx="7506516" cy="3219748"/>
          </a:xfrm>
        </p:spPr>
        <p:txBody>
          <a:bodyPr>
            <a:normAutofit fontScale="70000" lnSpcReduction="20000"/>
          </a:bodyPr>
          <a:lstStyle/>
          <a:p>
            <a:r>
              <a:rPr lang="en-IE" b="1" dirty="0" smtClean="0"/>
              <a:t>10.30am </a:t>
            </a:r>
            <a:r>
              <a:rPr lang="en-IE" b="1" dirty="0"/>
              <a:t>Pension </a:t>
            </a:r>
            <a:r>
              <a:rPr lang="en-IE" b="1" dirty="0" smtClean="0"/>
              <a:t>Issues: </a:t>
            </a:r>
            <a:r>
              <a:rPr lang="en-IE" dirty="0" smtClean="0"/>
              <a:t>Peter </a:t>
            </a:r>
            <a:r>
              <a:rPr lang="en-IE" dirty="0"/>
              <a:t>Brazil DEPER &amp; John Pender DEPER a</a:t>
            </a:r>
            <a:r>
              <a:rPr lang="en-IE" dirty="0" smtClean="0"/>
              <a:t>ctuary, costings</a:t>
            </a:r>
            <a:r>
              <a:rPr lang="en-IE" dirty="0"/>
              <a:t> </a:t>
            </a:r>
            <a:r>
              <a:rPr lang="en-IE" dirty="0" smtClean="0"/>
              <a:t>i.e. AGSI </a:t>
            </a:r>
            <a:r>
              <a:rPr lang="en-IE" dirty="0"/>
              <a:t>assumptions on McMillian report</a:t>
            </a:r>
            <a:endParaRPr lang="en-US" dirty="0"/>
          </a:p>
          <a:p>
            <a:r>
              <a:rPr lang="en-IE" b="1" dirty="0" smtClean="0"/>
              <a:t>12noon Time </a:t>
            </a:r>
            <a:r>
              <a:rPr lang="en-IE" b="1" dirty="0"/>
              <a:t>&amp; Attendance </a:t>
            </a:r>
            <a:r>
              <a:rPr lang="en-IE" b="1" dirty="0" smtClean="0"/>
              <a:t>Issues: </a:t>
            </a:r>
            <a:r>
              <a:rPr lang="en-IE" dirty="0" smtClean="0"/>
              <a:t>Garda </a:t>
            </a:r>
            <a:r>
              <a:rPr lang="en-IE" dirty="0" err="1" smtClean="0"/>
              <a:t>Mgt</a:t>
            </a:r>
            <a:r>
              <a:rPr lang="en-IE" dirty="0" smtClean="0"/>
              <a:t> on development </a:t>
            </a:r>
            <a:r>
              <a:rPr lang="en-IE" dirty="0"/>
              <a:t>of duty management system, system to incorporate A/L, rest, working times, ensure compliance with WTA, engagement with </a:t>
            </a:r>
            <a:r>
              <a:rPr lang="en-IE" dirty="0" smtClean="0"/>
              <a:t>Associations</a:t>
            </a:r>
            <a:endParaRPr lang="en-US" dirty="0"/>
          </a:p>
          <a:p>
            <a:r>
              <a:rPr lang="en-IE" b="1" dirty="0"/>
              <a:t>2.30pm Additional </a:t>
            </a:r>
            <a:r>
              <a:rPr lang="en-IE" b="1" dirty="0" smtClean="0"/>
              <a:t>Hours: </a:t>
            </a:r>
            <a:r>
              <a:rPr lang="en-IE" dirty="0" smtClean="0"/>
              <a:t>Garda </a:t>
            </a:r>
            <a:r>
              <a:rPr lang="en-IE" dirty="0" err="1" smtClean="0"/>
              <a:t>Mgt</a:t>
            </a:r>
            <a:r>
              <a:rPr lang="en-IE" dirty="0" smtClean="0"/>
              <a:t> on </a:t>
            </a:r>
            <a:r>
              <a:rPr lang="en-IE" dirty="0"/>
              <a:t>Patrols, crime detection, crime prevention, </a:t>
            </a:r>
            <a:r>
              <a:rPr lang="en-IE" dirty="0" err="1"/>
              <a:t>Croke</a:t>
            </a:r>
            <a:r>
              <a:rPr lang="en-IE" dirty="0"/>
              <a:t> park, Aviva, significant cost saving from O/T budget</a:t>
            </a:r>
            <a:endParaRPr lang="en-US" dirty="0"/>
          </a:p>
          <a:p>
            <a:r>
              <a:rPr lang="en-IE" b="1" dirty="0"/>
              <a:t>4pm </a:t>
            </a:r>
            <a:r>
              <a:rPr lang="en-IE" b="1" dirty="0" smtClean="0"/>
              <a:t>Recruitment: </a:t>
            </a:r>
            <a:r>
              <a:rPr lang="en-IE" dirty="0" smtClean="0"/>
              <a:t>Garda </a:t>
            </a:r>
            <a:r>
              <a:rPr lang="en-IE" dirty="0" err="1" smtClean="0"/>
              <a:t>Mgt</a:t>
            </a:r>
            <a:r>
              <a:rPr lang="en-IE" dirty="0" smtClean="0"/>
              <a:t> on enhanced and improved </a:t>
            </a:r>
            <a:r>
              <a:rPr lang="en-IE" dirty="0"/>
              <a:t>Garda Reserve, enhance civilianisation, open recruitment, direct entry methods, build on Garda Inspectorate </a:t>
            </a:r>
            <a:r>
              <a:rPr lang="en-IE" dirty="0" smtClean="0"/>
              <a:t>Report</a:t>
            </a:r>
            <a:endParaRPr lang="en-US" dirty="0"/>
          </a:p>
        </p:txBody>
      </p:sp>
    </p:spTree>
    <p:extLst>
      <p:ext uri="{BB962C8B-B14F-4D97-AF65-F5344CB8AC3E}">
        <p14:creationId xmlns:p14="http://schemas.microsoft.com/office/powerpoint/2010/main" val="1729966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2395</TotalTime>
  <Words>2227</Words>
  <Application>Microsoft Macintosh PowerPoint</Application>
  <PresentationFormat>On-screen Show (4:3)</PresentationFormat>
  <Paragraphs>317</Paragraphs>
  <Slides>75</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Calibri</vt:lpstr>
      <vt:lpstr>Helvetica</vt:lpstr>
      <vt:lpstr>Mangal</vt:lpstr>
      <vt:lpstr>Times New Roman</vt:lpstr>
      <vt:lpstr>Wingdings</vt:lpstr>
      <vt:lpstr>Arial</vt:lpstr>
      <vt:lpstr>Office Theme</vt:lpstr>
      <vt:lpstr>2017 Autumn Seminar</vt:lpstr>
      <vt:lpstr>Pay Talks Timeline</vt:lpstr>
      <vt:lpstr>Pay Talks | Timeline and Progress </vt:lpstr>
      <vt:lpstr>Timeline and Progress </vt:lpstr>
      <vt:lpstr>Pay Negotiations</vt:lpstr>
      <vt:lpstr>The Pay Talks</vt:lpstr>
      <vt:lpstr>The Pay Talks</vt:lpstr>
      <vt:lpstr>The Pay Talks</vt:lpstr>
      <vt:lpstr>The Pay Talks | Wednesday 24th May</vt:lpstr>
      <vt:lpstr>The Pay Talks | Thursday 25th May</vt:lpstr>
      <vt:lpstr>The Pay Talks | Friday 26th May</vt:lpstr>
      <vt:lpstr>The Pay Talks  Monday 29th May-Friday 2nd June</vt:lpstr>
      <vt:lpstr>The Pay Talks  Tuesday 6th – 3am Thursday 8th June</vt:lpstr>
      <vt:lpstr>The Pay Talks  Tuesday 6th – 3am Thursday 8th June</vt:lpstr>
      <vt:lpstr>Questions &amp; Answers</vt:lpstr>
      <vt:lpstr>Public Service  Stability Agreement</vt:lpstr>
      <vt:lpstr>1. Introduction </vt:lpstr>
      <vt:lpstr>1.1. Extension of the Lansdowne Road Agreement</vt:lpstr>
      <vt:lpstr> 1.2.  Economic and Fiscal Context  2  Supporting ongoing reform and     delivering productivity  and accountability     </vt:lpstr>
      <vt:lpstr>2.3. Delivering Greater Productivity</vt:lpstr>
      <vt:lpstr>2.4. Rostering</vt:lpstr>
      <vt:lpstr>2.5. Time and Attendance</vt:lpstr>
      <vt:lpstr>2.7. Performance and Accountability</vt:lpstr>
      <vt:lpstr>2.9. Standardisation of Payroll Arrangements</vt:lpstr>
      <vt:lpstr>2.11. Recruitment</vt:lpstr>
      <vt:lpstr>2.12. Working Hours </vt:lpstr>
      <vt:lpstr>2.13. Working Patterns</vt:lpstr>
      <vt:lpstr>3. Recruitment and Recreation</vt:lpstr>
      <vt:lpstr>4. New Entrants</vt:lpstr>
      <vt:lpstr>5. Pay </vt:lpstr>
      <vt:lpstr>5.1. Unwinding of FEMPI </vt:lpstr>
      <vt:lpstr>5.2. Outstanding Adjudications </vt:lpstr>
      <vt:lpstr>6. Pensions </vt:lpstr>
      <vt:lpstr>6.1. Additional Superannuation Contribution </vt:lpstr>
      <vt:lpstr>6.2. Public Service Pensions in Payment </vt:lpstr>
      <vt:lpstr>6.4. Mandatory Retirement Age </vt:lpstr>
      <vt:lpstr>7. Resolving Disagreements</vt:lpstr>
      <vt:lpstr>8. Ensuring Compliance  with this Agreement </vt:lpstr>
      <vt:lpstr>Maintenance of Industrial Peace </vt:lpstr>
      <vt:lpstr>8.3. No Cost Increasing Claims </vt:lpstr>
      <vt:lpstr>2.6. Professionalisation</vt:lpstr>
      <vt:lpstr>Closing Remarks</vt:lpstr>
      <vt:lpstr>Questions &amp; Answers</vt:lpstr>
      <vt:lpstr>Interdepartmental Working Group</vt:lpstr>
      <vt:lpstr>Setting the Scene</vt:lpstr>
      <vt:lpstr>Regarding Access to the WRC and Labour Court</vt:lpstr>
      <vt:lpstr>Access to WRC &amp; Labour Court </vt:lpstr>
      <vt:lpstr> Regarding Trade Union Status  </vt:lpstr>
      <vt:lpstr>Affiliation to ICTU </vt:lpstr>
      <vt:lpstr>ICTU’s Concerns</vt:lpstr>
      <vt:lpstr>Conclusion &amp; Recommendations </vt:lpstr>
      <vt:lpstr>Conclusion &amp; Recommendations, contd. </vt:lpstr>
      <vt:lpstr>Regarding the Taking of Industrial Action</vt:lpstr>
      <vt:lpstr>Conclusion &amp; Recommendations</vt:lpstr>
      <vt:lpstr>Regarding Mechanisms for Pay Determination</vt:lpstr>
      <vt:lpstr>Conclusions &amp; Recommendations</vt:lpstr>
      <vt:lpstr>Questions &amp; Answers</vt:lpstr>
      <vt:lpstr>Hybrid Policing Model </vt:lpstr>
      <vt:lpstr>PowerPoint Presentation</vt:lpstr>
      <vt:lpstr>Background &amp; Drivers for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&amp; Answers</vt:lpstr>
      <vt:lpstr>AGSI Rosters</vt:lpstr>
      <vt:lpstr>Current Status</vt:lpstr>
      <vt:lpstr>Roster and Duty Management System (RDMS)</vt:lpstr>
      <vt:lpstr>RDMS Pilot</vt:lpstr>
      <vt:lpstr>Executive Position </vt:lpstr>
      <vt:lpstr>Questions &amp; Answers</vt:lpstr>
      <vt:lpstr>PowerPoint Presentation</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Djameela Dollie</dc:creator>
  <cp:lastModifiedBy>Joanne Sweeney-Burke</cp:lastModifiedBy>
  <cp:revision>378</cp:revision>
  <dcterms:created xsi:type="dcterms:W3CDTF">2013-10-17T09:32:42Z</dcterms:created>
  <dcterms:modified xsi:type="dcterms:W3CDTF">2017-10-20T08:34:24Z</dcterms:modified>
</cp:coreProperties>
</file>